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30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83" r:id="rId16"/>
    <p:sldId id="284" r:id="rId17"/>
    <p:sldId id="285" r:id="rId18"/>
    <p:sldId id="286" r:id="rId19"/>
    <p:sldId id="302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7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3/14/17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3/14/17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hellsort" TargetMode="External"/><Relationship Id="rId3" Type="http://schemas.openxmlformats.org/officeDocument/2006/relationships/hyperlink" Target="http://www.sorting-algorithms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0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8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7888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z="2800" b="1"/>
              <a:t>Sorting takes an unordered collection and makes it an ordered one.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1447800" y="4816475"/>
            <a:ext cx="58976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     </a:t>
            </a:r>
            <a:r>
              <a:rPr lang="en-US" dirty="0" smtClean="0"/>
              <a:t>           </a:t>
            </a:r>
            <a:r>
              <a:rPr lang="en-US" dirty="0"/>
              <a:t>2       </a:t>
            </a:r>
            <a:r>
              <a:rPr lang="en-US" dirty="0" smtClean="0"/>
              <a:t>            </a:t>
            </a:r>
            <a:r>
              <a:rPr lang="en-US" dirty="0"/>
              <a:t>3        </a:t>
            </a:r>
            <a:r>
              <a:rPr lang="en-US" dirty="0" smtClean="0"/>
              <a:t>         </a:t>
            </a:r>
            <a:r>
              <a:rPr lang="en-US" dirty="0"/>
              <a:t>4          </a:t>
            </a:r>
            <a:r>
              <a:rPr lang="en-US" dirty="0" smtClean="0"/>
              <a:t>        </a:t>
            </a:r>
            <a:r>
              <a:rPr lang="en-US" dirty="0"/>
              <a:t>5          </a:t>
            </a:r>
            <a:r>
              <a:rPr lang="en-US" dirty="0" smtClean="0"/>
              <a:t>             </a:t>
            </a:r>
            <a:r>
              <a:rPr lang="en-US" dirty="0"/>
              <a:t>6</a:t>
            </a:r>
            <a:endParaRPr lang="en-US" b="0" dirty="0"/>
          </a:p>
        </p:txBody>
      </p:sp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5</a:t>
              </a:r>
              <a:endParaRPr lang="en-US" b="0"/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101</a:t>
              </a:r>
              <a:endParaRPr lang="en-US" b="0"/>
            </a:p>
          </p:txBody>
        </p:sp>
      </p:grp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1524000" y="2743200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      </a:t>
            </a:r>
            <a:r>
              <a:rPr lang="en-US" dirty="0" smtClean="0"/>
              <a:t>        </a:t>
            </a:r>
            <a:r>
              <a:rPr lang="en-US" dirty="0"/>
              <a:t>2          </a:t>
            </a:r>
            <a:r>
              <a:rPr lang="en-US" dirty="0" smtClean="0"/>
              <a:t>         3                   </a:t>
            </a:r>
            <a:r>
              <a:rPr lang="en-US" dirty="0"/>
              <a:t>4         </a:t>
            </a:r>
            <a:r>
              <a:rPr lang="en-US" dirty="0" smtClean="0"/>
              <a:t>            </a:t>
            </a:r>
            <a:r>
              <a:rPr lang="en-US" dirty="0"/>
              <a:t>5         </a:t>
            </a:r>
            <a:r>
              <a:rPr lang="en-US" dirty="0" smtClean="0"/>
              <a:t>          </a:t>
            </a:r>
            <a:r>
              <a:rPr lang="en-US" dirty="0"/>
              <a:t>6</a:t>
            </a:r>
            <a:endParaRPr lang="en-US" b="0" dirty="0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4276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6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19 at 12.3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3" y="1600200"/>
            <a:ext cx="7645600" cy="4573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6629" y="53419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8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274"/>
            <a:ext cx="8793701" cy="5592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5578" y="5232441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6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Bogosort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while not </a:t>
            </a:r>
            <a:r>
              <a:rPr lang="en-US" dirty="0" err="1">
                <a:latin typeface="Courier New"/>
                <a:cs typeface="Courier New"/>
              </a:rPr>
              <a:t>isInOrder</a:t>
            </a:r>
            <a:r>
              <a:rPr lang="en-US" dirty="0">
                <a:latin typeface="Courier New"/>
                <a:cs typeface="Courier New"/>
              </a:rPr>
              <a:t>(deck):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    shuffle(deck)</a:t>
            </a:r>
          </a:p>
        </p:txBody>
      </p:sp>
      <p:pic>
        <p:nvPicPr>
          <p:cNvPr id="4" name="Picture 3" descr="Screen Shot 2015-10-19 at 12.3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4" y="1417638"/>
            <a:ext cx="7691940" cy="14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have to shift</a:t>
            </a:r>
          </a:p>
          <a:p>
            <a:pPr marL="114300" indent="0">
              <a:buNone/>
            </a:pPr>
            <a:r>
              <a:rPr lang="en-US" dirty="0" smtClean="0"/>
              <a:t> elements?</a:t>
            </a:r>
          </a:p>
          <a:p>
            <a:endParaRPr lang="en-US" dirty="0"/>
          </a:p>
          <a:p>
            <a:r>
              <a:rPr lang="en-US" dirty="0" smtClean="0"/>
              <a:t>A: Yes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No</a:t>
            </a:r>
          </a:p>
        </p:txBody>
      </p:sp>
      <p:pic>
        <p:nvPicPr>
          <p:cNvPr id="4" name="Picture 3" descr="selection-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39" y="1417638"/>
            <a:ext cx="4189725" cy="51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1074"/>
          </a:xfrm>
        </p:spPr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Approximately</a:t>
            </a:r>
            <a:r>
              <a:rPr lang="en-US" dirty="0" smtClean="0"/>
              <a:t> how many times does </a:t>
            </a:r>
            <a:r>
              <a:rPr lang="en-US" dirty="0"/>
              <a:t>the algorithm have to select the </a:t>
            </a:r>
            <a:r>
              <a:rPr lang="en-US" dirty="0" smtClean="0"/>
              <a:t>smallest element </a:t>
            </a:r>
            <a:r>
              <a:rPr lang="en-US" dirty="0"/>
              <a:t>from the unsorted part of the list? (i.e. how many times does the outer loop run?) </a:t>
            </a:r>
            <a:endParaRPr lang="en-US" dirty="0" smtClean="0"/>
          </a:p>
          <a:p>
            <a:r>
              <a:rPr lang="en-US" dirty="0" smtClean="0"/>
              <a:t>A: 1 time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N times</a:t>
            </a:r>
          </a:p>
          <a:p>
            <a:r>
              <a:rPr lang="en-US" dirty="0" smtClean="0"/>
              <a:t>C: N</a:t>
            </a:r>
            <a:r>
              <a:rPr lang="en-US" baseline="30000" dirty="0" smtClean="0"/>
              <a:t>2</a:t>
            </a:r>
            <a:r>
              <a:rPr lang="en-US" dirty="0" smtClean="0"/>
              <a:t> times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8-22 at 2.5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272"/>
            <a:ext cx="8636000" cy="2667000"/>
          </a:xfrm>
          <a:prstGeom prst="rect">
            <a:avLst/>
          </a:prstGeom>
        </p:spPr>
      </p:pic>
      <p:pic>
        <p:nvPicPr>
          <p:cNvPr id="5" name="Picture 4" descr="Screen Shot 2015-08-22 at 2.55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35" y="5150521"/>
            <a:ext cx="4889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8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1074"/>
          </a:xfrm>
        </p:spPr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Approximately</a:t>
            </a:r>
            <a:r>
              <a:rPr lang="en-US" dirty="0" smtClean="0"/>
              <a:t> how many </a:t>
            </a:r>
            <a:r>
              <a:rPr lang="en-US" dirty="0"/>
              <a:t>comparisons does it take to select the </a:t>
            </a:r>
            <a:r>
              <a:rPr lang="en-US" dirty="0" smtClean="0"/>
              <a:t>smallest element </a:t>
            </a:r>
            <a:r>
              <a:rPr lang="en-US" dirty="0"/>
              <a:t>from the unsorted part of the list? </a:t>
            </a:r>
          </a:p>
          <a:p>
            <a:r>
              <a:rPr lang="en-US" dirty="0" smtClean="0"/>
              <a:t>A: 1 comparison</a:t>
            </a:r>
          </a:p>
          <a:p>
            <a:r>
              <a:rPr lang="en-US" dirty="0" smtClean="0"/>
              <a:t>B: N-1 comparisons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C: At most N-1, but usually less than N-1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5-08-22 at 2.5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272"/>
            <a:ext cx="8636000" cy="2667000"/>
          </a:xfrm>
          <a:prstGeom prst="rect">
            <a:avLst/>
          </a:prstGeom>
        </p:spPr>
      </p:pic>
      <p:pic>
        <p:nvPicPr>
          <p:cNvPr id="5" name="Picture 4" descr="Screen Shot 2015-08-22 at 2.55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5638800"/>
            <a:ext cx="4889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5-10-20 at 12.0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1" y="4583503"/>
            <a:ext cx="7821581" cy="1132071"/>
          </a:xfrm>
          <a:prstGeom prst="rect">
            <a:avLst/>
          </a:prstGeom>
        </p:spPr>
      </p:pic>
      <p:pic>
        <p:nvPicPr>
          <p:cNvPr id="7" name="Picture 6" descr="Screen Shot 2015-08-22 at 2.5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1600200"/>
            <a:ext cx="8095452" cy="2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8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1074"/>
          </a:xfrm>
        </p:spPr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a conclusion, what is the </a:t>
            </a:r>
            <a:r>
              <a:rPr lang="en-US" i="1" dirty="0" smtClean="0"/>
              <a:t>worst running </a:t>
            </a:r>
            <a:r>
              <a:rPr lang="en-US" dirty="0" smtClean="0"/>
              <a:t>time for selection sort?</a:t>
            </a:r>
            <a:endParaRPr lang="en-US" dirty="0"/>
          </a:p>
          <a:p>
            <a:r>
              <a:rPr lang="en-US" dirty="0" smtClean="0"/>
              <a:t>A: O(1)</a:t>
            </a:r>
          </a:p>
          <a:p>
            <a:r>
              <a:rPr lang="en-US" dirty="0" smtClean="0"/>
              <a:t>B: O(N)</a:t>
            </a:r>
          </a:p>
          <a:p>
            <a:r>
              <a:rPr lang="en-US" dirty="0" smtClean="0"/>
              <a:t>C: O(N-1)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D: O(N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 descr="Screen Shot 2015-08-22 at 2.5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272"/>
            <a:ext cx="8636000" cy="2667000"/>
          </a:xfrm>
          <a:prstGeom prst="rect">
            <a:avLst/>
          </a:prstGeom>
        </p:spPr>
      </p:pic>
      <p:pic>
        <p:nvPicPr>
          <p:cNvPr id="5" name="Picture 4" descr="Screen Shot 2015-08-22 at 2.55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12" y="4719665"/>
            <a:ext cx="4889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selection sort?</a:t>
            </a: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: O(1)</a:t>
            </a:r>
          </a:p>
          <a:p>
            <a:r>
              <a:rPr lang="en-US" dirty="0"/>
              <a:t>B: O(N)</a:t>
            </a:r>
          </a:p>
          <a:p>
            <a:r>
              <a:rPr lang="en-US" dirty="0"/>
              <a:t>C: O(N-1)</a:t>
            </a:r>
          </a:p>
          <a:p>
            <a:r>
              <a:rPr lang="en-US" dirty="0">
                <a:solidFill>
                  <a:srgbClr val="008000"/>
                </a:solidFill>
              </a:rPr>
              <a:t>D: O(N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Everything including bubble, selection and insertion sorts</a:t>
            </a:r>
          </a:p>
          <a:p>
            <a:r>
              <a:rPr lang="en-US" dirty="0" smtClean="0"/>
              <a:t>1) </a:t>
            </a:r>
            <a:r>
              <a:rPr lang="en-US" dirty="0" smtClean="0">
                <a:solidFill>
                  <a:srgbClr val="FF0000"/>
                </a:solidFill>
              </a:rPr>
              <a:t>Practice problems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s</a:t>
            </a:r>
            <a:r>
              <a:rPr lang="en-US" dirty="0" smtClean="0"/>
              <a:t>olutions a bit later, so you have a chance to work on them without peeking.</a:t>
            </a:r>
          </a:p>
          <a:p>
            <a:r>
              <a:rPr lang="en-US" dirty="0" smtClean="0"/>
              <a:t>2) </a:t>
            </a:r>
            <a:r>
              <a:rPr lang="en-US" dirty="0" smtClean="0">
                <a:solidFill>
                  <a:srgbClr val="FF0000"/>
                </a:solidFill>
              </a:rPr>
              <a:t>Reading Quizzes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</a:t>
            </a:r>
            <a:r>
              <a:rPr lang="en-US" dirty="0" smtClean="0">
                <a:solidFill>
                  <a:srgbClr val="FF0000"/>
                </a:solidFill>
              </a:rPr>
              <a:t>Solutions for HW3.</a:t>
            </a:r>
          </a:p>
          <a:p>
            <a:r>
              <a:rPr lang="en-US" dirty="0"/>
              <a:t>4</a:t>
            </a:r>
            <a:r>
              <a:rPr lang="en-US" dirty="0" smtClean="0"/>
              <a:t>) Shared </a:t>
            </a:r>
            <a:r>
              <a:rPr lang="en-US" dirty="0"/>
              <a:t>G</a:t>
            </a:r>
            <a:r>
              <a:rPr lang="en-US" dirty="0" smtClean="0"/>
              <a:t>oogle doc where you fill in the “complexity tables” for different algorithms</a:t>
            </a:r>
          </a:p>
          <a:p>
            <a:pPr lvl="1"/>
            <a:r>
              <a:rPr lang="en-US" dirty="0" smtClean="0"/>
              <a:t>Don’t copy/paste from Google, Wiki etc. </a:t>
            </a:r>
          </a:p>
        </p:txBody>
      </p:sp>
    </p:spTree>
    <p:extLst>
      <p:ext uri="{BB962C8B-B14F-4D97-AF65-F5344CB8AC3E}">
        <p14:creationId xmlns:p14="http://schemas.microsoft.com/office/powerpoint/2010/main" val="655064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Arranging_Unsort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" b="5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9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Sort: partly sorted</a:t>
            </a:r>
            <a:endParaRPr lang="en-US" dirty="0"/>
          </a:p>
        </p:txBody>
      </p:sp>
      <p:pic>
        <p:nvPicPr>
          <p:cNvPr id="4" name="Content Placeholder 3" descr="4_a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0" b="83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671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3 at 9.4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077200" cy="48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3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3 at 9.58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3888"/>
            <a:ext cx="8641316" cy="6784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3515" y="31963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0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3 at 9.5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384556" cy="5901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9885" y="3459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1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3 at 9.5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6712" cy="66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3 at 9.59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43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4563" y="267095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0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most cases the insertion sort is the best of the elementary </a:t>
            </a:r>
            <a:r>
              <a:rPr lang="en-US" dirty="0" smtClean="0"/>
              <a:t>sorts.</a:t>
            </a:r>
          </a:p>
          <a:p>
            <a:r>
              <a:rPr lang="en-US" dirty="0" smtClean="0"/>
              <a:t> It </a:t>
            </a:r>
            <a:r>
              <a:rPr lang="en-US" dirty="0"/>
              <a:t>still executes in O(N</a:t>
            </a:r>
            <a:r>
              <a:rPr lang="en-US" baseline="30000" dirty="0"/>
              <a:t>2</a:t>
            </a:r>
            <a:r>
              <a:rPr lang="en-US" dirty="0"/>
              <a:t>) time, but it’s about twice as fast as the bubble sort and somewhat faster than the selection sort in normal situations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It’s also not too complex, although it’s slightly more involved than the bubble and selection sorts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It’s often used as the final stage of more sophisticated sorts, such as quicksort.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Even runs in O(n) for “almost sorted” arrays!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3 at 9.59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5700" cy="6741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4982" y="5101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3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3 at 9.59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851900" cy="6480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210" y="2123626"/>
            <a:ext cx="38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or D (we could sort from right to left)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Parentheses checker algorithm 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Depth First Search</a:t>
            </a:r>
          </a:p>
          <a:p>
            <a:r>
              <a:rPr lang="en-US" dirty="0" smtClean="0"/>
              <a:t>Breadth First Search</a:t>
            </a:r>
          </a:p>
          <a:p>
            <a:r>
              <a:rPr lang="en-US" dirty="0" smtClean="0"/>
              <a:t>Simple Sorting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1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8187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5610" y="4269146"/>
            <a:ext cx="88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Shellsort</a:t>
            </a:r>
            <a:r>
              <a:rPr lang="en-US" dirty="0" smtClean="0"/>
              <a:t>  (if there is time)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://www.sorting-algorithms.com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Looser? </a:t>
            </a:r>
          </a:p>
          <a:p>
            <a:r>
              <a:rPr lang="en-US" dirty="0" smtClean="0"/>
              <a:t>A:  Bubble</a:t>
            </a:r>
          </a:p>
          <a:p>
            <a:r>
              <a:rPr lang="en-US" dirty="0" smtClean="0"/>
              <a:t>B: Selection</a:t>
            </a:r>
          </a:p>
          <a:p>
            <a:r>
              <a:rPr lang="en-US" dirty="0" smtClean="0"/>
              <a:t>B: Insertion</a:t>
            </a:r>
          </a:p>
          <a:p>
            <a:r>
              <a:rPr lang="en-US" dirty="0" smtClean="0"/>
              <a:t>C: Shell</a:t>
            </a:r>
          </a:p>
        </p:txBody>
      </p:sp>
    </p:spTree>
    <p:extLst>
      <p:ext uri="{BB962C8B-B14F-4D97-AF65-F5344CB8AC3E}">
        <p14:creationId xmlns:p14="http://schemas.microsoft.com/office/powerpoint/2010/main" val="29414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</a:t>
            </a:r>
            <a:r>
              <a:rPr lang="en-US" dirty="0"/>
              <a:t>Recursion  </a:t>
            </a:r>
            <a:r>
              <a:rPr lang="en-US" dirty="0" smtClean="0"/>
              <a:t>is my second nature.</a:t>
            </a:r>
          </a:p>
          <a:p>
            <a:r>
              <a:rPr lang="en-US" dirty="0" smtClean="0"/>
              <a:t>B: I’ve used it before but still not very comfortable</a:t>
            </a:r>
          </a:p>
          <a:p>
            <a:r>
              <a:rPr lang="en-US" dirty="0" smtClean="0"/>
              <a:t>C: I’ve heard of it but never used it</a:t>
            </a:r>
          </a:p>
          <a:p>
            <a:r>
              <a:rPr lang="en-US" dirty="0" smtClean="0"/>
              <a:t>D: I have no idea what the recursion is.</a:t>
            </a:r>
          </a:p>
        </p:txBody>
      </p:sp>
    </p:spTree>
    <p:extLst>
      <p:ext uri="{BB962C8B-B14F-4D97-AF65-F5344CB8AC3E}">
        <p14:creationId xmlns:p14="http://schemas.microsoft.com/office/powerpoint/2010/main" val="34066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(Trees)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 (node)</a:t>
            </a:r>
          </a:p>
          <a:p>
            <a:r>
              <a:rPr lang="en-US" dirty="0" smtClean="0"/>
              <a:t>Edges (connect vertices)</a:t>
            </a:r>
          </a:p>
          <a:p>
            <a:r>
              <a:rPr lang="en-US" dirty="0" smtClean="0"/>
              <a:t>How to traverse a graph?</a:t>
            </a:r>
          </a:p>
          <a:p>
            <a:pPr lvl="1"/>
            <a:r>
              <a:rPr lang="en-US" dirty="0" smtClean="0"/>
              <a:t>(and </a:t>
            </a:r>
            <a:r>
              <a:rPr lang="en-US" dirty="0"/>
              <a:t>p</a:t>
            </a:r>
            <a:r>
              <a:rPr lang="en-US" dirty="0" smtClean="0"/>
              <a:t>rint every node)</a:t>
            </a:r>
            <a:endParaRPr lang="en-US" dirty="0"/>
          </a:p>
        </p:txBody>
      </p:sp>
      <p:pic>
        <p:nvPicPr>
          <p:cNvPr id="4" name="Picture 3" descr="390px-Depth-first-tre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951163"/>
            <a:ext cx="4953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Screen Shot 2016-02-02 at 7.2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7" y="1763889"/>
            <a:ext cx="6930436" cy="37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uses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DFS on this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390px-Depth-first-tre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951163"/>
            <a:ext cx="4953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4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uses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6-02-02 at 8.3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7825850" cy="41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uses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BFS on this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390px-Depth-first-tre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951163"/>
            <a:ext cx="4953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4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Sorts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2179</TotalTime>
  <Words>590</Words>
  <Application>Microsoft Macintosh PowerPoint</Application>
  <PresentationFormat>On-screen Show (4:3)</PresentationFormat>
  <Paragraphs>135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Adjacency</vt:lpstr>
      <vt:lpstr>Lecture 11</vt:lpstr>
      <vt:lpstr>Exam materials</vt:lpstr>
      <vt:lpstr>Lecture Plan </vt:lpstr>
      <vt:lpstr>Graph (Trees)</vt:lpstr>
      <vt:lpstr>Depth First Search</vt:lpstr>
      <vt:lpstr>DFS uses stack</vt:lpstr>
      <vt:lpstr>BFS uses queue</vt:lpstr>
      <vt:lpstr>BFS uses queue</vt:lpstr>
      <vt:lpstr>Simple Sorts</vt:lpstr>
      <vt:lpstr>Sorting</vt:lpstr>
      <vt:lpstr>Sorting algorithms</vt:lpstr>
      <vt:lpstr>Sorting algorithms</vt:lpstr>
      <vt:lpstr>Bogosort</vt:lpstr>
      <vt:lpstr>Selection Sort</vt:lpstr>
      <vt:lpstr>Running time</vt:lpstr>
      <vt:lpstr>Running time</vt:lpstr>
      <vt:lpstr>Running time</vt:lpstr>
      <vt:lpstr>Running time</vt:lpstr>
      <vt:lpstr>Best Running time</vt:lpstr>
      <vt:lpstr>Insertion Sort </vt:lpstr>
      <vt:lpstr>Insertion Sort: partly sorted</vt:lpstr>
      <vt:lpstr>Insertion Sort</vt:lpstr>
      <vt:lpstr>PowerPoint Presentation</vt:lpstr>
      <vt:lpstr>PowerPoint Presentation</vt:lpstr>
      <vt:lpstr>PowerPoint Presentation</vt:lpstr>
      <vt:lpstr>PowerPoint Presentation</vt:lpstr>
      <vt:lpstr>Insertion Sort</vt:lpstr>
      <vt:lpstr>PowerPoint Presentation</vt:lpstr>
      <vt:lpstr>PowerPoint Presentation</vt:lpstr>
      <vt:lpstr>PowerPoint Presentation</vt:lpstr>
      <vt:lpstr>Running time comparison</vt:lpstr>
      <vt:lpstr>Recursion background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Marina Langlois</dc:creator>
  <cp:lastModifiedBy>Marina Langlois</cp:lastModifiedBy>
  <cp:revision>66</cp:revision>
  <dcterms:created xsi:type="dcterms:W3CDTF">2016-01-31T06:05:12Z</dcterms:created>
  <dcterms:modified xsi:type="dcterms:W3CDTF">2017-03-14T23:16:50Z</dcterms:modified>
</cp:coreProperties>
</file>