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8"/>
  </p:notesMasterIdLst>
  <p:sldIdLst>
    <p:sldId id="256" r:id="rId2"/>
    <p:sldId id="297" r:id="rId3"/>
    <p:sldId id="305" r:id="rId4"/>
    <p:sldId id="306" r:id="rId5"/>
    <p:sldId id="303" r:id="rId6"/>
    <p:sldId id="304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9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7" r:id="rId34"/>
    <p:sldId id="285" r:id="rId35"/>
    <p:sldId id="286" r:id="rId36"/>
    <p:sldId id="300" r:id="rId37"/>
    <p:sldId id="288" r:id="rId38"/>
    <p:sldId id="289" r:id="rId39"/>
    <p:sldId id="290" r:id="rId40"/>
    <p:sldId id="291" r:id="rId41"/>
    <p:sldId id="292" r:id="rId42"/>
    <p:sldId id="296" r:id="rId43"/>
    <p:sldId id="294" r:id="rId44"/>
    <p:sldId id="295" r:id="rId45"/>
    <p:sldId id="293" r:id="rId46"/>
    <p:sldId id="298" r:id="rId4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516E9-A1A4-6748-9E94-A8BA39DE53F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A695-36CB-EC4B-8C03-F1B08C0B5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A695-36CB-EC4B-8C03-F1B08C0B5D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grammerinterview.com/index.php/data-structures/big-o-versus-big-omega-notation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(LIFO)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are </a:t>
            </a:r>
            <a:r>
              <a:rPr lang="en-US" i="1" dirty="0"/>
              <a:t>last-in-first-out </a:t>
            </a:r>
            <a:r>
              <a:rPr lang="en-US" dirty="0"/>
              <a:t>(</a:t>
            </a:r>
            <a:r>
              <a:rPr lang="en-US" b="1" dirty="0"/>
              <a:t>LIFO</a:t>
            </a:r>
            <a:r>
              <a:rPr lang="en-US" dirty="0"/>
              <a:t>) </a:t>
            </a:r>
            <a:r>
              <a:rPr lang="en-US" dirty="0" smtClean="0"/>
              <a:t>data </a:t>
            </a:r>
            <a:r>
              <a:rPr lang="en-US" dirty="0"/>
              <a:t>structures.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classic analogy for a “stack” is a pile of dishes: </a:t>
            </a:r>
            <a:endParaRPr lang="en-US" dirty="0" smtClean="0"/>
          </a:p>
          <a:p>
            <a:pPr lvl="1"/>
            <a:r>
              <a:rPr lang="en-US" dirty="0" smtClean="0"/>
              <a:t>Suppose </a:t>
            </a:r>
            <a:r>
              <a:rPr lang="en-US" dirty="0"/>
              <a:t>you’ve already added dishes A, B, and </a:t>
            </a:r>
            <a:r>
              <a:rPr lang="en-US" dirty="0" smtClean="0"/>
              <a:t>C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to the “stack” of dishes. </a:t>
            </a:r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you add one more, </a:t>
            </a:r>
            <a:r>
              <a:rPr lang="en-US" dirty="0" smtClean="0"/>
              <a:t>D.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you remove one dish -- </a:t>
            </a:r>
            <a:r>
              <a:rPr lang="en-US" i="1" dirty="0"/>
              <a:t>you get D back. </a:t>
            </a:r>
            <a:endParaRPr lang="en-US" i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remove another, you get C, and so on. </a:t>
            </a:r>
          </a:p>
          <a:p>
            <a:r>
              <a:rPr lang="en-US" dirty="0"/>
              <a:t>With stacks, you can only add to/remove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from </a:t>
            </a:r>
            <a:r>
              <a:rPr lang="en-US" dirty="0"/>
              <a:t>the </a:t>
            </a:r>
            <a:r>
              <a:rPr lang="en-US" i="1" dirty="0">
                <a:solidFill>
                  <a:srgbClr val="3366FF"/>
                </a:solidFill>
              </a:rPr>
              <a:t>top</a:t>
            </a:r>
            <a:r>
              <a:rPr lang="en-US" i="1" dirty="0"/>
              <a:t> </a:t>
            </a:r>
            <a:r>
              <a:rPr lang="en-US" dirty="0"/>
              <a:t>of the stack. </a:t>
            </a:r>
          </a:p>
          <a:p>
            <a:endParaRPr lang="en-US" dirty="0"/>
          </a:p>
        </p:txBody>
      </p:sp>
      <p:pic>
        <p:nvPicPr>
          <p:cNvPr id="4" name="Picture 3" descr="Screen Shot 2015-08-04 at 11.22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5" y="3331528"/>
            <a:ext cx="1587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21711"/>
          </a:xfrm>
        </p:spPr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64414"/>
            <a:ext cx="8702790" cy="5658200"/>
          </a:xfrm>
        </p:spPr>
        <p:txBody>
          <a:bodyPr>
            <a:normAutofit/>
          </a:bodyPr>
          <a:lstStyle/>
          <a:p>
            <a:r>
              <a:rPr lang="en-US" dirty="0" smtClean="0"/>
              <a:t>When using push() operation to place the following items on a stack:</a:t>
            </a:r>
          </a:p>
          <a:p>
            <a:pPr marL="114300" indent="0">
              <a:buNone/>
            </a:pPr>
            <a:r>
              <a:rPr lang="en-US" dirty="0" smtClean="0"/>
              <a:t>push(10)</a:t>
            </a:r>
          </a:p>
          <a:p>
            <a:pPr marL="114300" indent="0">
              <a:buNone/>
            </a:pPr>
            <a:r>
              <a:rPr lang="en-US" dirty="0" smtClean="0"/>
              <a:t>push(20)</a:t>
            </a:r>
          </a:p>
          <a:p>
            <a:pPr marL="114300" indent="0">
              <a:buNone/>
            </a:pPr>
            <a:r>
              <a:rPr lang="en-US" dirty="0" smtClean="0"/>
              <a:t>push(30)</a:t>
            </a:r>
          </a:p>
          <a:p>
            <a:pPr marL="114300" indent="0">
              <a:buNone/>
            </a:pPr>
            <a:r>
              <a:rPr lang="en-US" dirty="0" smtClean="0"/>
              <a:t>push(0)</a:t>
            </a:r>
          </a:p>
          <a:p>
            <a:pPr marL="114300" indent="0">
              <a:buNone/>
            </a:pPr>
            <a:r>
              <a:rPr lang="en-US" dirty="0" smtClean="0"/>
              <a:t>push(-30)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the output when popping from the stack is:</a:t>
            </a:r>
          </a:p>
          <a:p>
            <a:pPr marL="114300" indent="0">
              <a:buNone/>
            </a:pPr>
            <a:r>
              <a:rPr lang="en-US" dirty="0" smtClean="0"/>
              <a:t>A: 10, 20, 30, 0 , -30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B: -30, 0, 10, 20, 30</a:t>
            </a:r>
          </a:p>
          <a:p>
            <a:pPr marL="114300" indent="0">
              <a:buNone/>
            </a:pPr>
            <a:r>
              <a:rPr lang="en-US" dirty="0" smtClean="0"/>
              <a:t>C:  30, 10, 20, 0, -30</a:t>
            </a:r>
          </a:p>
          <a:p>
            <a:pPr marL="114300" indent="0">
              <a:buNone/>
            </a:pPr>
            <a:r>
              <a:rPr lang="en-US" dirty="0" smtClean="0"/>
              <a:t>D:  -30, 0, 30, 20, 10</a:t>
            </a:r>
          </a:p>
          <a:p>
            <a:pPr marL="114300" indent="0">
              <a:buNone/>
            </a:pPr>
            <a:r>
              <a:rPr lang="en-US" dirty="0" smtClean="0"/>
              <a:t>E: 0, 30, -30, 10, 20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6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112" cy="4800600"/>
          </a:xfrm>
        </p:spPr>
        <p:txBody>
          <a:bodyPr/>
          <a:lstStyle/>
          <a:p>
            <a:r>
              <a:rPr lang="en-US" b="1" dirty="0" smtClean="0"/>
              <a:t>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Push</a:t>
            </a:r>
            <a:r>
              <a:rPr lang="en-US" dirty="0" smtClean="0"/>
              <a:t> – push (add) element on top of the stack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Pop</a:t>
            </a:r>
            <a:r>
              <a:rPr lang="en-US" dirty="0" smtClean="0"/>
              <a:t> – pop (remove) element from the top of the stack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Peek</a:t>
            </a:r>
            <a:r>
              <a:rPr lang="en-US" dirty="0" smtClean="0"/>
              <a:t> – return element at the top of the stack, without removing it</a:t>
            </a:r>
          </a:p>
          <a:p>
            <a:pPr lvl="1"/>
            <a:r>
              <a:rPr lang="en-US" i="1" dirty="0" smtClean="0"/>
              <a:t>What else could be useful?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All operations are made on </a:t>
            </a:r>
            <a:r>
              <a:rPr lang="en-US" b="1" dirty="0" smtClean="0"/>
              <a:t>top</a:t>
            </a:r>
            <a:r>
              <a:rPr lang="en-US" dirty="0" smtClean="0"/>
              <a:t> of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6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the </a:t>
            </a:r>
            <a:r>
              <a:rPr lang="en-US" b="1" dirty="0" smtClean="0"/>
              <a:t>LIFO </a:t>
            </a:r>
            <a:r>
              <a:rPr lang="en-US" dirty="0" smtClean="0"/>
              <a:t>adding/removal of elements, a stack must adhere to the following interface: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8-04 at 11.57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9151"/>
            <a:ext cx="7560642" cy="32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9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2572" cy="48006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/>
              <a:t> can be implemented using </a:t>
            </a:r>
            <a:r>
              <a:rPr lang="en-US" sz="2400" b="1" dirty="0" smtClean="0"/>
              <a:t>two</a:t>
            </a:r>
            <a:r>
              <a:rPr lang="en-US" sz="2400" dirty="0" smtClean="0"/>
              <a:t> kinds of storage:</a:t>
            </a:r>
          </a:p>
          <a:p>
            <a:pPr marL="114300" indent="0">
              <a:buNone/>
            </a:pPr>
            <a:endParaRPr lang="en-US" sz="2400" dirty="0"/>
          </a:p>
          <a:p>
            <a:pPr lvl="1"/>
            <a:r>
              <a:rPr lang="en-US" sz="2400" b="1" dirty="0" smtClean="0"/>
              <a:t>Array</a:t>
            </a:r>
            <a:r>
              <a:rPr lang="en-US" dirty="0" smtClean="0"/>
              <a:t>: </a:t>
            </a:r>
            <a:r>
              <a:rPr lang="en-US" sz="2400" dirty="0" smtClean="0"/>
              <a:t>More </a:t>
            </a:r>
            <a:r>
              <a:rPr lang="en-US" sz="2400" dirty="0"/>
              <a:t>efficient for stacks of a fixed </a:t>
            </a:r>
            <a:r>
              <a:rPr lang="en-US" sz="2400" dirty="0" smtClean="0"/>
              <a:t>maximum capacity</a:t>
            </a:r>
            <a:r>
              <a:rPr lang="en-US" sz="2400" dirty="0"/>
              <a:t>. 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sz="2400" b="1" dirty="0" smtClean="0"/>
              <a:t>Linked list</a:t>
            </a:r>
            <a:r>
              <a:rPr lang="en-US" sz="2200" dirty="0" smtClean="0"/>
              <a:t>: </a:t>
            </a:r>
            <a:r>
              <a:rPr lang="en-US" sz="2200" dirty="0"/>
              <a:t>More flexible for stacks with </a:t>
            </a:r>
            <a:r>
              <a:rPr lang="en-US" sz="2200" dirty="0" smtClean="0"/>
              <a:t>a “</a:t>
            </a:r>
            <a:r>
              <a:rPr lang="en-US" sz="2200" dirty="0" err="1" smtClean="0"/>
              <a:t>growable</a:t>
            </a:r>
            <a:r>
              <a:rPr lang="en-US" sz="2200" dirty="0" smtClean="0"/>
              <a:t>” </a:t>
            </a:r>
            <a:r>
              <a:rPr lang="en-US" sz="2200" dirty="0"/>
              <a:t>capacity.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08-22 at 7.4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1300"/>
            <a:ext cx="3975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A: S[</a:t>
            </a:r>
            <a:r>
              <a:rPr lang="en-US" dirty="0" err="1" smtClean="0"/>
              <a:t>S.length</a:t>
            </a:r>
            <a:r>
              <a:rPr lang="en-US" dirty="0" smtClean="0"/>
              <a:t>]=e;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S[</a:t>
            </a:r>
            <a:r>
              <a:rPr lang="en-US" dirty="0" err="1" smtClean="0">
                <a:solidFill>
                  <a:srgbClr val="008000"/>
                </a:solidFill>
              </a:rPr>
              <a:t>NumElements</a:t>
            </a:r>
            <a:r>
              <a:rPr lang="en-US" dirty="0" smtClean="0">
                <a:solidFill>
                  <a:srgbClr val="008000"/>
                </a:solidFill>
              </a:rPr>
              <a:t>]=e;</a:t>
            </a:r>
          </a:p>
          <a:p>
            <a:r>
              <a:rPr lang="en-US" dirty="0" smtClean="0"/>
              <a:t>C: S[NumElements+1]=e;</a:t>
            </a:r>
          </a:p>
          <a:p>
            <a:r>
              <a:rPr lang="en-US" dirty="0" smtClean="0"/>
              <a:t>D: S[NumElements-1]=e;</a:t>
            </a:r>
          </a:p>
          <a:p>
            <a:r>
              <a:rPr lang="en-US" dirty="0" smtClean="0"/>
              <a:t>E: Other</a:t>
            </a:r>
            <a:endParaRPr lang="en-US" dirty="0"/>
          </a:p>
        </p:txBody>
      </p:sp>
      <p:pic>
        <p:nvPicPr>
          <p:cNvPr id="4" name="Picture 3" descr="Screen Shot 2015-08-22 at 7.4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600200"/>
            <a:ext cx="3949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to implement an </a:t>
            </a:r>
            <a:r>
              <a:rPr lang="en-US" dirty="0" smtClean="0">
                <a:solidFill>
                  <a:srgbClr val="FF0000"/>
                </a:solidFill>
              </a:rPr>
              <a:t>array-based stack</a:t>
            </a:r>
            <a:r>
              <a:rPr lang="en-US" dirty="0" smtClean="0"/>
              <a:t>, how many exceptions would you throw?</a:t>
            </a:r>
          </a:p>
          <a:p>
            <a:endParaRPr lang="en-US" dirty="0"/>
          </a:p>
          <a:p>
            <a:r>
              <a:rPr lang="en-US" dirty="0" smtClean="0"/>
              <a:t>A: None</a:t>
            </a:r>
          </a:p>
          <a:p>
            <a:r>
              <a:rPr lang="en-US" dirty="0" smtClean="0"/>
              <a:t>B: 1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C: 2</a:t>
            </a:r>
          </a:p>
          <a:p>
            <a:r>
              <a:rPr lang="en-US" dirty="0" smtClean="0"/>
              <a:t>D: 3</a:t>
            </a:r>
          </a:p>
          <a:p>
            <a:r>
              <a:rPr lang="en-US" dirty="0" smtClean="0"/>
              <a:t>E: More than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stack has reached its maximum capacity </a:t>
            </a:r>
            <a:r>
              <a:rPr lang="en-US" dirty="0" smtClean="0"/>
              <a:t>and </a:t>
            </a:r>
            <a:r>
              <a:rPr lang="en-US" dirty="0"/>
              <a:t>the user calls </a:t>
            </a:r>
            <a:r>
              <a:rPr lang="en-US" b="1" dirty="0"/>
              <a:t>push(o), </a:t>
            </a:r>
            <a:r>
              <a:rPr lang="en-US" dirty="0"/>
              <a:t>then the stack will </a:t>
            </a:r>
            <a:r>
              <a:rPr lang="en-US" b="1" dirty="0"/>
              <a:t>overflow. 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If a stack is empty </a:t>
            </a:r>
            <a:r>
              <a:rPr lang="en-US" dirty="0" smtClean="0"/>
              <a:t>(</a:t>
            </a:r>
            <a:r>
              <a:rPr lang="en-US" dirty="0" err="1" smtClean="0"/>
              <a:t>numElements</a:t>
            </a:r>
            <a:r>
              <a:rPr lang="en-US" dirty="0" smtClean="0"/>
              <a:t> </a:t>
            </a:r>
            <a:r>
              <a:rPr lang="en-US" b="1" dirty="0"/>
              <a:t>== 0) </a:t>
            </a:r>
            <a:r>
              <a:rPr lang="en-US" dirty="0"/>
              <a:t>and the user calls </a:t>
            </a:r>
            <a:r>
              <a:rPr lang="en-US" b="1" dirty="0"/>
              <a:t>pop(), </a:t>
            </a:r>
            <a:r>
              <a:rPr lang="en-US" dirty="0"/>
              <a:t>then the stack will </a:t>
            </a:r>
            <a:r>
              <a:rPr lang="en-US" b="1" dirty="0"/>
              <a:t>underflow.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4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complexity of the array-based stack operations?</a:t>
            </a:r>
          </a:p>
          <a:p>
            <a:pPr lvl="1"/>
            <a:r>
              <a:rPr lang="en-US" i="1" dirty="0" smtClean="0"/>
              <a:t>Assume there is room to add and there are elements to remove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Push</a:t>
            </a:r>
            <a:r>
              <a:rPr lang="en-US" dirty="0" smtClean="0"/>
              <a:t>, then </a:t>
            </a:r>
            <a:r>
              <a:rPr lang="en-US" i="1" dirty="0" smtClean="0"/>
              <a:t>Pop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A: O(1)</a:t>
            </a:r>
          </a:p>
          <a:p>
            <a:r>
              <a:rPr lang="en-US" dirty="0" smtClean="0"/>
              <a:t>B: O(n)</a:t>
            </a:r>
          </a:p>
          <a:p>
            <a:r>
              <a:rPr lang="en-US" dirty="0" smtClean="0"/>
              <a:t>C: O(log n)</a:t>
            </a:r>
          </a:p>
          <a:p>
            <a:r>
              <a:rPr lang="en-US" dirty="0" smtClean="0"/>
              <a:t>D: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E: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5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over: HW4 is out. It is LONG and has a lot of pieces that you need to put together. 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milestone submissions to get you started.</a:t>
            </a:r>
          </a:p>
          <a:p>
            <a:pPr lvl="1"/>
            <a:r>
              <a:rPr lang="en-US" dirty="0" smtClean="0"/>
              <a:t>Deadline is a bit longer than a week. (till next Tuesday)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Today’s reading quiz: new  link, new time, new hope.</a:t>
            </a:r>
          </a:p>
          <a:p>
            <a:endParaRPr lang="en-US" dirty="0" smtClean="0"/>
          </a:p>
          <a:p>
            <a:r>
              <a:rPr lang="en-US" dirty="0" smtClean="0"/>
              <a:t>Next week you will have HW5 (about sorts), not a long one again. </a:t>
            </a:r>
          </a:p>
          <a:p>
            <a:pPr lvl="1"/>
            <a:r>
              <a:rPr lang="en-US" dirty="0" smtClean="0"/>
              <a:t>+ midterm.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as a linked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list-based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0.1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6695521" cy="51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0.16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2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implement the </a:t>
            </a:r>
            <a:r>
              <a:rPr lang="en-US" b="1" dirty="0" smtClean="0"/>
              <a:t>Stack</a:t>
            </a:r>
            <a:r>
              <a:rPr lang="en-US" dirty="0" smtClean="0"/>
              <a:t> interface with the following methods: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ush</a:t>
            </a:r>
            <a:r>
              <a:rPr lang="en-US" dirty="0" smtClean="0"/>
              <a:t> (E element)  - add element on the stack</a:t>
            </a:r>
          </a:p>
          <a:p>
            <a:pPr lvl="1"/>
            <a:r>
              <a:rPr lang="en-US" i="1" dirty="0" smtClean="0"/>
              <a:t>E pop(</a:t>
            </a:r>
            <a:r>
              <a:rPr lang="en-US" dirty="0" smtClean="0"/>
              <a:t>) – remove element from top of the stack</a:t>
            </a:r>
          </a:p>
          <a:p>
            <a:pPr lvl="1"/>
            <a:r>
              <a:rPr lang="en-US" i="1" dirty="0" smtClean="0"/>
              <a:t>E peek() </a:t>
            </a:r>
            <a:r>
              <a:rPr lang="en-US" dirty="0" smtClean="0"/>
              <a:t>– return the element at the top of the stack</a:t>
            </a:r>
          </a:p>
          <a:p>
            <a:pPr lvl="1"/>
            <a:endParaRPr lang="en-US" dirty="0"/>
          </a:p>
          <a:p>
            <a:r>
              <a:rPr lang="en-US" dirty="0" smtClean="0"/>
              <a:t>We would like to find a way to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8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0246" cy="4800600"/>
          </a:xfrm>
        </p:spPr>
        <p:txBody>
          <a:bodyPr/>
          <a:lstStyle/>
          <a:p>
            <a:r>
              <a:rPr lang="en-US" dirty="0" smtClean="0"/>
              <a:t>We know that there is a nice implementation of a </a:t>
            </a:r>
            <a:r>
              <a:rPr lang="en-US" b="1" i="1" dirty="0" smtClean="0"/>
              <a:t>Double-ended List</a:t>
            </a:r>
            <a:r>
              <a:rPr lang="en-US" dirty="0" smtClean="0"/>
              <a:t> (head and tail) interface </a:t>
            </a:r>
            <a:r>
              <a:rPr lang="en-US" i="1" dirty="0" err="1" smtClean="0">
                <a:latin typeface="Courier New"/>
                <a:cs typeface="Courier New"/>
              </a:rPr>
              <a:t>DList</a:t>
            </a:r>
            <a:r>
              <a:rPr lang="en-US" dirty="0" smtClean="0"/>
              <a:t> which provides the following methods: </a:t>
            </a:r>
          </a:p>
          <a:p>
            <a:endParaRPr lang="en-US" dirty="0" smtClean="0"/>
          </a:p>
          <a:p>
            <a:pPr lvl="1"/>
            <a:r>
              <a:rPr lang="en-US" dirty="0" err="1" smtClean="0">
                <a:latin typeface="Monaco"/>
                <a:cs typeface="Monaco"/>
              </a:rPr>
              <a:t>addFront</a:t>
            </a:r>
            <a:r>
              <a:rPr lang="en-US" dirty="0" smtClean="0">
                <a:latin typeface="Monaco"/>
                <a:cs typeface="Monaco"/>
              </a:rPr>
              <a:t> (E element)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E </a:t>
            </a:r>
            <a:r>
              <a:rPr lang="en-US" dirty="0" err="1" smtClean="0">
                <a:latin typeface="Monaco"/>
                <a:cs typeface="Monaco"/>
              </a:rPr>
              <a:t>removeFront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E </a:t>
            </a:r>
            <a:r>
              <a:rPr lang="en-US" dirty="0" err="1" smtClean="0">
                <a:latin typeface="Monaco"/>
                <a:cs typeface="Monaco"/>
              </a:rPr>
              <a:t>peekFront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411480" lvl="1" indent="0">
              <a:buNone/>
            </a:pPr>
            <a:endParaRPr lang="en-US" dirty="0" smtClean="0">
              <a:latin typeface="Monaco"/>
              <a:cs typeface="Monaco"/>
            </a:endParaRPr>
          </a:p>
          <a:p>
            <a:pPr lvl="1"/>
            <a:r>
              <a:rPr lang="en-US" dirty="0" err="1" smtClean="0">
                <a:latin typeface="Monaco"/>
                <a:cs typeface="Monaco"/>
              </a:rPr>
              <a:t>addBack</a:t>
            </a:r>
            <a:r>
              <a:rPr lang="en-US" dirty="0" smtClean="0">
                <a:latin typeface="Monaco"/>
                <a:cs typeface="Monaco"/>
              </a:rPr>
              <a:t>(E element)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E </a:t>
            </a:r>
            <a:r>
              <a:rPr lang="en-US" dirty="0" err="1" smtClean="0">
                <a:latin typeface="Monaco"/>
                <a:cs typeface="Monaco"/>
              </a:rPr>
              <a:t>RemoveBack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E </a:t>
            </a:r>
            <a:r>
              <a:rPr lang="en-US" dirty="0" err="1" smtClean="0">
                <a:latin typeface="Monaco"/>
                <a:cs typeface="Monaco"/>
              </a:rPr>
              <a:t>peekBack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993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Inheritance!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just make </a:t>
            </a:r>
            <a:r>
              <a:rPr lang="en-US" b="1" dirty="0" smtClean="0"/>
              <a:t>Stack</a:t>
            </a:r>
            <a:r>
              <a:rPr lang="en-US" dirty="0" smtClean="0"/>
              <a:t> extend the List and write the additional methods by using other existing methods.</a:t>
            </a:r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Pros? Cons? Discuss with your group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Screen Shot 2015-08-22 at 10.28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1" y="2834417"/>
            <a:ext cx="6800192" cy="2554301"/>
          </a:xfrm>
          <a:prstGeom prst="rect">
            <a:avLst/>
          </a:prstGeom>
        </p:spPr>
      </p:pic>
      <p:pic>
        <p:nvPicPr>
          <p:cNvPr id="4" name="Picture 3" descr="idea-genial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13" y="0"/>
            <a:ext cx="1501802" cy="15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Inheritance!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0246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It is possible just </a:t>
            </a:r>
            <a:r>
              <a:rPr lang="en-US" dirty="0"/>
              <a:t>make Stack extend the List 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Monaco"/>
                <a:cs typeface="Monaco"/>
              </a:rPr>
              <a:t>public Stack&lt;</a:t>
            </a:r>
            <a:r>
              <a:rPr lang="en-US" dirty="0">
                <a:latin typeface="Monaco"/>
                <a:cs typeface="Monaco"/>
              </a:rPr>
              <a:t>E&gt; extends </a:t>
            </a:r>
            <a:r>
              <a:rPr lang="en-US" dirty="0" err="1" smtClean="0">
                <a:latin typeface="Monaco"/>
                <a:cs typeface="Monaco"/>
              </a:rPr>
              <a:t>DList</a:t>
            </a:r>
            <a:r>
              <a:rPr lang="en-US" dirty="0" smtClean="0">
                <a:latin typeface="Monaco"/>
                <a:cs typeface="Monaco"/>
              </a:rPr>
              <a:t>&lt;</a:t>
            </a:r>
            <a:r>
              <a:rPr lang="en-US" dirty="0">
                <a:latin typeface="Monaco"/>
                <a:cs typeface="Monaco"/>
              </a:rPr>
              <a:t>E&gt; </a:t>
            </a:r>
            <a:endParaRPr lang="en-US" dirty="0" smtClean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Which of the following is the </a:t>
            </a:r>
            <a:r>
              <a:rPr lang="en-US" dirty="0">
                <a:solidFill>
                  <a:srgbClr val="FF0000"/>
                </a:solidFill>
              </a:rPr>
              <a:t>biggest</a:t>
            </a:r>
            <a:r>
              <a:rPr lang="en-US" dirty="0"/>
              <a:t> drawback of this approach: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b="1" dirty="0" smtClean="0"/>
              <a:t>A</a:t>
            </a:r>
            <a:r>
              <a:rPr lang="en-US" sz="2000" dirty="0" smtClean="0"/>
              <a:t>: It </a:t>
            </a:r>
            <a:r>
              <a:rPr lang="en-US" sz="2000" dirty="0"/>
              <a:t>is inefficient from a </a:t>
            </a:r>
            <a:r>
              <a:rPr lang="en-US" sz="2000" i="1" dirty="0"/>
              <a:t>running-time </a:t>
            </a:r>
            <a:r>
              <a:rPr lang="en-US" sz="2000" dirty="0"/>
              <a:t>perspective: A double-ended linked list is not a good choice for a Stack implementation 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B</a:t>
            </a:r>
            <a:r>
              <a:rPr lang="en-US" sz="2000" dirty="0" smtClean="0"/>
              <a:t>: It </a:t>
            </a:r>
            <a:r>
              <a:rPr lang="en-US" sz="2000" dirty="0"/>
              <a:t>is incorrect. There is no way to implement all the methods in the Stack interface with the methods in the </a:t>
            </a:r>
            <a:r>
              <a:rPr lang="en-US" sz="2000" dirty="0" smtClean="0"/>
              <a:t>double-ended </a:t>
            </a:r>
            <a:r>
              <a:rPr lang="en-US" sz="2000" dirty="0"/>
              <a:t>linked list 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C</a:t>
            </a:r>
            <a:r>
              <a:rPr lang="en-US" sz="2000" dirty="0" smtClean="0">
                <a:solidFill>
                  <a:srgbClr val="008000"/>
                </a:solidFill>
              </a:rPr>
              <a:t>: It </a:t>
            </a:r>
            <a:r>
              <a:rPr lang="en-US" sz="2000" dirty="0">
                <a:solidFill>
                  <a:srgbClr val="008000"/>
                </a:solidFill>
              </a:rPr>
              <a:t>exposes methods that are </a:t>
            </a:r>
            <a:r>
              <a:rPr lang="en-US" sz="2000" i="1" dirty="0">
                <a:solidFill>
                  <a:srgbClr val="008000"/>
                </a:solidFill>
              </a:rPr>
              <a:t>not supposed</a:t>
            </a:r>
            <a:r>
              <a:rPr lang="en-US" sz="2000" dirty="0">
                <a:solidFill>
                  <a:srgbClr val="008000"/>
                </a:solidFill>
              </a:rPr>
              <a:t> to be part of the Stack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3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60246" cy="715080"/>
          </a:xfrm>
        </p:spPr>
        <p:txBody>
          <a:bodyPr/>
          <a:lstStyle/>
          <a:p>
            <a:r>
              <a:rPr lang="en-US" sz="3600" dirty="0"/>
              <a:t>Inheritance is not always the </a:t>
            </a:r>
            <a:r>
              <a:rPr lang="en-US" sz="3600" dirty="0" smtClean="0"/>
              <a:t>right answer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784"/>
            <a:ext cx="7960246" cy="5243016"/>
          </a:xfrm>
        </p:spPr>
        <p:txBody>
          <a:bodyPr/>
          <a:lstStyle/>
          <a:p>
            <a:r>
              <a:rPr lang="en-US" dirty="0" smtClean="0"/>
              <a:t>We know that there is a nice implementation of a Double-ended List interface </a:t>
            </a:r>
            <a:r>
              <a:rPr lang="en-US" dirty="0" err="1" smtClean="0">
                <a:latin typeface="Courier New"/>
                <a:cs typeface="Courier New"/>
              </a:rPr>
              <a:t>DList</a:t>
            </a:r>
            <a:r>
              <a:rPr lang="en-US" dirty="0" smtClean="0"/>
              <a:t> which provides the following methods: 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err="1" smtClean="0">
                <a:solidFill>
                  <a:srgbClr val="3366FF"/>
                </a:solidFill>
                <a:latin typeface="Monaco"/>
                <a:cs typeface="Monaco"/>
              </a:rPr>
              <a:t>addFront</a:t>
            </a: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 (E element)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E </a:t>
            </a:r>
            <a:r>
              <a:rPr lang="en-US" dirty="0" err="1" smtClean="0">
                <a:solidFill>
                  <a:srgbClr val="3366FF"/>
                </a:solidFill>
                <a:latin typeface="Monaco"/>
                <a:cs typeface="Monaco"/>
              </a:rPr>
              <a:t>removeFront</a:t>
            </a: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E </a:t>
            </a:r>
            <a:r>
              <a:rPr lang="en-US" dirty="0" err="1" smtClean="0">
                <a:solidFill>
                  <a:srgbClr val="3366FF"/>
                </a:solidFill>
                <a:latin typeface="Monaco"/>
                <a:cs typeface="Monaco"/>
              </a:rPr>
              <a:t>peekFront</a:t>
            </a: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addBack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(E element)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E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RemoveBack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E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peekBack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The </a:t>
            </a:r>
            <a:r>
              <a:rPr lang="en-US" dirty="0"/>
              <a:t>other methods in the List are public and accessible by anyone. But a </a:t>
            </a:r>
            <a:r>
              <a:rPr lang="en-US" dirty="0" smtClean="0"/>
              <a:t>Stack </a:t>
            </a:r>
            <a:r>
              <a:rPr lang="en-US" dirty="0"/>
              <a:t>does not expose such methods! (Ex: </a:t>
            </a:r>
            <a:r>
              <a:rPr lang="en-US" dirty="0" err="1"/>
              <a:t>addBack</a:t>
            </a:r>
            <a:r>
              <a:rPr lang="en-US" dirty="0"/>
              <a:t>, </a:t>
            </a:r>
            <a:r>
              <a:rPr lang="en-US" dirty="0" err="1"/>
              <a:t>removeBack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3069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-707666 Micro USB Adapter 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69" y="4770885"/>
            <a:ext cx="2386909" cy="2087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</a:t>
            </a: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software engineering, one of the classic “design patterns” is the </a:t>
            </a:r>
            <a:r>
              <a:rPr lang="en-US" i="1" dirty="0"/>
              <a:t>adapter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i="1" dirty="0"/>
              <a:t>adapter</a:t>
            </a:r>
            <a:r>
              <a:rPr lang="en-US" dirty="0"/>
              <a:t> is a class that “maps” from the interface of one ADT -- the one we’re trying to implement -- into the interface of another ADT that already exists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If we adapt an </a:t>
            </a:r>
            <a:r>
              <a:rPr lang="en-US" b="1" dirty="0"/>
              <a:t>ADT B</a:t>
            </a:r>
            <a:r>
              <a:rPr lang="en-US" dirty="0"/>
              <a:t> to implement another </a:t>
            </a:r>
            <a:r>
              <a:rPr lang="en-US" b="1" dirty="0"/>
              <a:t>ADT A</a:t>
            </a:r>
            <a:r>
              <a:rPr lang="en-US" dirty="0"/>
              <a:t>, then every method of A must be “converted” into a related call of B.</a:t>
            </a:r>
          </a:p>
        </p:txBody>
      </p:sp>
    </p:spTree>
    <p:extLst>
      <p:ext uri="{BB962C8B-B14F-4D97-AF65-F5344CB8AC3E}">
        <p14:creationId xmlns:p14="http://schemas.microsoft.com/office/powerpoint/2010/main" val="32042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use a </a:t>
            </a:r>
            <a:r>
              <a:rPr lang="en-US" b="1" dirty="0" smtClean="0">
                <a:solidFill>
                  <a:srgbClr val="3366FF"/>
                </a:solidFill>
              </a:rPr>
              <a:t>private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List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use its methods within a </a:t>
            </a:r>
            <a:r>
              <a:rPr lang="en-US" dirty="0"/>
              <a:t>S</a:t>
            </a:r>
            <a:r>
              <a:rPr lang="en-US" dirty="0" smtClean="0"/>
              <a:t>tack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3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21164"/>
          </a:xfrm>
        </p:spPr>
        <p:txBody>
          <a:bodyPr/>
          <a:lstStyle/>
          <a:p>
            <a:r>
              <a:rPr lang="en-US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16 at 1.5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5895"/>
            <a:ext cx="4863432" cy="56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4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List variable </a:t>
            </a:r>
            <a:r>
              <a:rPr lang="en-US" b="1" dirty="0"/>
              <a:t>private</a:t>
            </a:r>
            <a:r>
              <a:rPr lang="en-US" dirty="0"/>
              <a:t> makes sure that users of the Stack cannot access the List or its methods.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Only the Stack methods are public and therefore usable by clients.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happily use List within Stack and pass on operations to it. </a:t>
            </a:r>
          </a:p>
          <a:p>
            <a:endParaRPr lang="en-US" dirty="0"/>
          </a:p>
        </p:txBody>
      </p:sp>
      <p:pic>
        <p:nvPicPr>
          <p:cNvPr id="4" name="Picture 3" descr="Screen Shot 2015-08-22 at 10.38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43" y="5014202"/>
            <a:ext cx="6883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would like to implement an </a:t>
            </a:r>
            <a:r>
              <a:rPr lang="en-US" b="1" dirty="0"/>
              <a:t>Interface 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 have an </a:t>
            </a:r>
            <a:r>
              <a:rPr lang="en-US" i="1" dirty="0"/>
              <a:t>implementation B</a:t>
            </a:r>
            <a:r>
              <a:rPr lang="en-US" dirty="0"/>
              <a:t> that implements another interface C which defines methods very much similar to the methods in A but differ slightly (like name).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 use an instance of B inside your class that implements A and delegate tasks to it.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Your class A “has a” class 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4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deciding on what methods to use, one needs to </a:t>
            </a:r>
            <a:r>
              <a:rPr lang="en-US" b="1" dirty="0"/>
              <a:t>map</a:t>
            </a:r>
            <a:r>
              <a:rPr lang="en-US" dirty="0"/>
              <a:t> the corresponding attributes.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For example</a:t>
            </a:r>
            <a:r>
              <a:rPr lang="en-US" dirty="0"/>
              <a:t>: To use the List as a Stack, we need to map the </a:t>
            </a:r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 of the stack to some position in the list (front or back—our choice, but how to choose?)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1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this is done, we can map the methods on top of the stack to methods operating on the head of the List.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If we choose the front....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push -&gt; </a:t>
            </a:r>
            <a:r>
              <a:rPr lang="en-US" dirty="0" err="1"/>
              <a:t>addFront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pop -&gt; </a:t>
            </a:r>
            <a:r>
              <a:rPr lang="en-US" dirty="0" err="1"/>
              <a:t>removeFront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peek -&gt; </a:t>
            </a:r>
            <a:r>
              <a:rPr lang="en-US" dirty="0" err="1"/>
              <a:t>peekFront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9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67279" cy="1143000"/>
          </a:xfrm>
        </p:spPr>
        <p:txBody>
          <a:bodyPr/>
          <a:lstStyle/>
          <a:p>
            <a:r>
              <a:rPr lang="en-US" sz="4000" dirty="0" smtClean="0"/>
              <a:t>Mapping between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 and Stack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5-09-16 at 3.3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235"/>
            <a:ext cx="8824478" cy="53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67279" cy="1143000"/>
          </a:xfrm>
        </p:spPr>
        <p:txBody>
          <a:bodyPr/>
          <a:lstStyle/>
          <a:p>
            <a:r>
              <a:rPr lang="en-US" sz="4000" dirty="0" smtClean="0"/>
              <a:t>Mapping between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 and Stack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Screen Shot 2015-09-16 at 3.3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25"/>
            <a:ext cx="8483600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7684" y="546550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between single linked list and </a:t>
            </a:r>
            <a:r>
              <a:rPr lang="en-US" sz="4000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6 at 3.3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1600200"/>
            <a:ext cx="7884856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9452" y="548157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between single linked list and </a:t>
            </a:r>
            <a:r>
              <a:rPr lang="en-US" sz="4000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6 at 3.3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5057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5916" y="596382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between single linked list and </a:t>
            </a:r>
            <a:r>
              <a:rPr lang="en-US" sz="4000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6 at 3.3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359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0954" y="487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6-04-20 at 8.5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4864" y="444493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1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20 at 8.52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671693" cy="50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84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20 at 8.53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460374"/>
            <a:ext cx="8854410" cy="56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76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23059" cy="1143000"/>
          </a:xfrm>
        </p:spPr>
        <p:txBody>
          <a:bodyPr/>
          <a:lstStyle/>
          <a:p>
            <a:r>
              <a:rPr lang="en-US" sz="3800" dirty="0" smtClean="0"/>
              <a:t>Stack Implementations, done correctly…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22 at 11.01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543049"/>
            <a:ext cx="7646605" cy="46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8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Stack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Parentheses checker algorithm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00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fall into the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http://www.programmerinterview.com/index.php/data-structures/big-o-versus-big-omega-notations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above link is not 100% correct, and there are a lot of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ADT </a:t>
            </a:r>
          </a:p>
          <a:p>
            <a:r>
              <a:rPr lang="en-US" dirty="0" smtClean="0"/>
              <a:t>Building </a:t>
            </a:r>
            <a:r>
              <a:rPr lang="en-US" dirty="0"/>
              <a:t>a Stack using the Adapter </a:t>
            </a:r>
            <a:r>
              <a:rPr lang="en-US" dirty="0" smtClean="0"/>
              <a:t>Pattern Design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underlying data structure (and choices of mapping) </a:t>
            </a:r>
            <a:r>
              <a:rPr lang="en-US" smtClean="0"/>
              <a:t>affects complexity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0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48160" cy="4800600"/>
          </a:xfrm>
        </p:spPr>
        <p:txBody>
          <a:bodyPr/>
          <a:lstStyle/>
          <a:p>
            <a:r>
              <a:rPr lang="en-US" dirty="0" smtClean="0"/>
              <a:t>Stacks </a:t>
            </a:r>
            <a:r>
              <a:rPr lang="en-US" dirty="0"/>
              <a:t>and </a:t>
            </a:r>
            <a:r>
              <a:rPr lang="en-US" dirty="0" smtClean="0"/>
              <a:t>queues are </a:t>
            </a:r>
            <a:r>
              <a:rPr lang="en-US" dirty="0"/>
              <a:t>examples of </a:t>
            </a:r>
            <a:r>
              <a:rPr lang="en-US" i="1" dirty="0"/>
              <a:t>linear </a:t>
            </a:r>
            <a:r>
              <a:rPr lang="en-US" dirty="0"/>
              <a:t>data structures in which every object inserted into it will generally be </a:t>
            </a:r>
            <a:r>
              <a:rPr lang="en-US" dirty="0" smtClean="0"/>
              <a:t>removed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Usually a stack</a:t>
            </a:r>
            <a:r>
              <a:rPr lang="en-US" dirty="0"/>
              <a:t>/queue is intended only as </a:t>
            </a:r>
            <a:r>
              <a:rPr lang="en-US" dirty="0" smtClean="0"/>
              <a:t>“</a:t>
            </a:r>
            <a:r>
              <a:rPr lang="en-US" dirty="0"/>
              <a:t>temporary” storage.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Both </a:t>
            </a:r>
            <a:r>
              <a:rPr lang="en-US" dirty="0"/>
              <a:t>stacks and queues allow the user to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remove</a:t>
            </a:r>
            <a:r>
              <a:rPr lang="en-US" dirty="0"/>
              <a:t> elements.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good for sorting.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Where they differ is the </a:t>
            </a:r>
            <a:r>
              <a:rPr lang="en-US" i="1" dirty="0"/>
              <a:t>order </a:t>
            </a:r>
            <a:r>
              <a:rPr lang="en-US" dirty="0"/>
              <a:t>in which elements are removed </a:t>
            </a:r>
            <a:r>
              <a:rPr lang="en-US" i="1" dirty="0"/>
              <a:t>relative to when they were added.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crepes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125" b="3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2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3097</TotalTime>
  <Words>1390</Words>
  <Application>Microsoft Macintosh PowerPoint</Application>
  <PresentationFormat>On-screen Show (4:3)</PresentationFormat>
  <Paragraphs>213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Lecture 9</vt:lpstr>
      <vt:lpstr>Announcements</vt:lpstr>
      <vt:lpstr>PowerPoint Presentation</vt:lpstr>
      <vt:lpstr>PowerPoint Presentation</vt:lpstr>
      <vt:lpstr>Don’t fall into the trap</vt:lpstr>
      <vt:lpstr>PowerPoint Presentation</vt:lpstr>
      <vt:lpstr>Today’s Plan</vt:lpstr>
      <vt:lpstr>Stacks and Queues</vt:lpstr>
      <vt:lpstr>Stack of crepes </vt:lpstr>
      <vt:lpstr>Stacks (LIFO)</vt:lpstr>
      <vt:lpstr>Warm Up</vt:lpstr>
      <vt:lpstr>Stacks</vt:lpstr>
      <vt:lpstr>Stack ADT</vt:lpstr>
      <vt:lpstr>Stack ADT</vt:lpstr>
      <vt:lpstr>Array-based stacks</vt:lpstr>
      <vt:lpstr>Array-based stacks</vt:lpstr>
      <vt:lpstr>Exceptions</vt:lpstr>
      <vt:lpstr>Exceptions</vt:lpstr>
      <vt:lpstr>Stack Complexity</vt:lpstr>
      <vt:lpstr>Stack as a linked list</vt:lpstr>
      <vt:lpstr>Linked list-based stacks</vt:lpstr>
      <vt:lpstr>PowerPoint Presentation</vt:lpstr>
      <vt:lpstr>Adapter Pattern Design</vt:lpstr>
      <vt:lpstr>Adapter Pattern</vt:lpstr>
      <vt:lpstr>Adapter Pattern</vt:lpstr>
      <vt:lpstr>Idea: Inheritance!</vt:lpstr>
      <vt:lpstr>Idea: Inheritance!</vt:lpstr>
      <vt:lpstr>Inheritance is not always the right answer </vt:lpstr>
      <vt:lpstr>Adapter Design Pattern</vt:lpstr>
      <vt:lpstr>Adapter Design Pattern</vt:lpstr>
      <vt:lpstr>Adapter Design Pattern</vt:lpstr>
      <vt:lpstr>Adapter Design Pattern</vt:lpstr>
      <vt:lpstr>Adapter Design Pattern Summary</vt:lpstr>
      <vt:lpstr>Mapping Attributes</vt:lpstr>
      <vt:lpstr>Mapping methods</vt:lpstr>
      <vt:lpstr>Mapping</vt:lpstr>
      <vt:lpstr>Mapping between ArrayList and Stack</vt:lpstr>
      <vt:lpstr>Mapping between ArrayList and Stack</vt:lpstr>
      <vt:lpstr>Mapping between single linked list and Stack</vt:lpstr>
      <vt:lpstr>Mapping between single linked list and Stack</vt:lpstr>
      <vt:lpstr>Mapping between single linked list and Stack</vt:lpstr>
      <vt:lpstr>PowerPoint Presentation</vt:lpstr>
      <vt:lpstr>PowerPoint Presentation</vt:lpstr>
      <vt:lpstr>PowerPoint Presentation</vt:lpstr>
      <vt:lpstr>Stack Implementations, done correctly…</vt:lpstr>
      <vt:lpstr>Famous Stack Application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Langlois</dc:creator>
  <cp:lastModifiedBy>Marina Langlois</cp:lastModifiedBy>
  <cp:revision>80</cp:revision>
  <dcterms:created xsi:type="dcterms:W3CDTF">2016-01-26T18:51:53Z</dcterms:created>
  <dcterms:modified xsi:type="dcterms:W3CDTF">2017-03-14T23:08:29Z</dcterms:modified>
</cp:coreProperties>
</file>