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77" r:id="rId20"/>
    <p:sldId id="279" r:id="rId21"/>
    <p:sldId id="280" r:id="rId22"/>
    <p:sldId id="304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3/14/17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3/14/17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XaqR3G_NVo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4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4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537380" cy="5440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3513" y="502487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5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132"/>
            <a:ext cx="8408611" cy="45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6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Memory,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5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467005" cy="50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5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4" y="1600200"/>
            <a:ext cx="7861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0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5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" y="1417638"/>
            <a:ext cx="8443511" cy="53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7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5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078"/>
            <a:ext cx="8432800" cy="54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58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237"/>
            <a:ext cx="8305800" cy="53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3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5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1" y="1600200"/>
            <a:ext cx="809726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2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4000"/>
              <a:t>Recursive Algorithms</a:t>
            </a:r>
            <a:endParaRPr lang="en-CA" sz="400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794039" cy="44958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800" dirty="0" smtClean="0">
                <a:sym typeface="Symbol" charset="0"/>
              </a:rPr>
              <a:t> For </a:t>
            </a:r>
            <a:r>
              <a:rPr lang="en-US" sz="2800" dirty="0">
                <a:sym typeface="Symbol" charset="0"/>
              </a:rPr>
              <a:t>every recursive algorithm, there is </a:t>
            </a:r>
            <a:r>
              <a:rPr lang="en-US" sz="2800" dirty="0" smtClean="0">
                <a:sym typeface="Symbol" charset="0"/>
              </a:rPr>
              <a:t>an </a:t>
            </a:r>
            <a:r>
              <a:rPr lang="en-US" sz="2800" dirty="0" smtClean="0">
                <a:solidFill>
                  <a:srgbClr val="FF0000"/>
                </a:solidFill>
                <a:sym typeface="Symbol" charset="0"/>
              </a:rPr>
              <a:t>equivalent</a:t>
            </a:r>
            <a:r>
              <a:rPr lang="en-US" sz="2800" dirty="0" smtClean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iterative algorithm.</a:t>
            </a:r>
          </a:p>
          <a:p>
            <a:pPr marL="0" indent="0">
              <a:spcBef>
                <a:spcPct val="0"/>
              </a:spcBef>
            </a:pPr>
            <a:endParaRPr lang="en-US" sz="2800" dirty="0">
              <a:sym typeface="Symbol" charset="0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 smtClean="0">
                <a:sym typeface="Symbol" charset="0"/>
              </a:rPr>
              <a:t> Recursive </a:t>
            </a:r>
            <a:r>
              <a:rPr lang="en-US" sz="2800" dirty="0">
                <a:sym typeface="Symbol" charset="0"/>
              </a:rPr>
              <a:t>algorithms are often 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shorter</a:t>
            </a:r>
            <a:r>
              <a:rPr lang="en-US" sz="2800" dirty="0">
                <a:sym typeface="Symbol" charset="0"/>
              </a:rPr>
              <a:t>, more 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elegant</a:t>
            </a:r>
            <a:r>
              <a:rPr lang="en-US" sz="2800" dirty="0">
                <a:sym typeface="Symbol" charset="0"/>
              </a:rPr>
              <a:t>, and easier to understand than their iterative counterparts.</a:t>
            </a:r>
          </a:p>
          <a:p>
            <a:pPr marL="0" indent="0">
              <a:spcBef>
                <a:spcPct val="0"/>
              </a:spcBef>
            </a:pPr>
            <a:endParaRPr lang="en-US" sz="2800" dirty="0">
              <a:sym typeface="Symbol" charset="0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 smtClean="0">
                <a:sym typeface="Symbol" charset="0"/>
              </a:rPr>
              <a:t> However</a:t>
            </a:r>
            <a:r>
              <a:rPr lang="en-US" sz="2800" dirty="0">
                <a:sym typeface="Symbol" charset="0"/>
              </a:rPr>
              <a:t>, iterative algorithms are usually more </a:t>
            </a:r>
            <a:r>
              <a:rPr lang="en-US" sz="2800" dirty="0">
                <a:solidFill>
                  <a:srgbClr val="FF0000"/>
                </a:solidFill>
                <a:sym typeface="Symbol" charset="0"/>
              </a:rPr>
              <a:t>efficient</a:t>
            </a:r>
            <a:r>
              <a:rPr lang="en-US" sz="2800" dirty="0">
                <a:sym typeface="Symbol" charset="0"/>
              </a:rPr>
              <a:t> in their use of space and time. </a:t>
            </a:r>
          </a:p>
        </p:txBody>
      </p:sp>
    </p:spTree>
    <p:extLst>
      <p:ext uri="{BB962C8B-B14F-4D97-AF65-F5344CB8AC3E}">
        <p14:creationId xmlns:p14="http://schemas.microsoft.com/office/powerpoint/2010/main" val="160437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funny-covers-for-face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53"/>
            <a:ext cx="8382000" cy="53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7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</a:t>
            </a:r>
            <a:r>
              <a:rPr lang="en-US" dirty="0" smtClean="0"/>
              <a:t>understand recursion</a:t>
            </a:r>
            <a:r>
              <a:rPr lang="en-US" dirty="0"/>
              <a:t>, one must </a:t>
            </a:r>
            <a:r>
              <a:rPr lang="en-US" dirty="0" smtClean="0"/>
              <a:t>first understand </a:t>
            </a:r>
            <a:r>
              <a:rPr lang="en-US" dirty="0"/>
              <a:t>recursion</a:t>
            </a:r>
          </a:p>
        </p:txBody>
      </p:sp>
      <p:pic>
        <p:nvPicPr>
          <p:cNvPr id="4" name="Picture 3" descr="Screen Shot 2015-10-20 at 9.3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86" y="2042501"/>
            <a:ext cx="3237307" cy="44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10.1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78816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one </a:t>
            </a:r>
            <a:r>
              <a:rPr lang="en-US" smtClean="0"/>
              <a:t>recursive call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10.1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5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65162"/>
          </a:xfrm>
        </p:spPr>
        <p:txBody>
          <a:bodyPr/>
          <a:lstStyle/>
          <a:p>
            <a:r>
              <a:rPr lang="en-US" dirty="0" smtClean="0"/>
              <a:t>Merge Step,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7620000" cy="52197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A: O(log n)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O(n)</a:t>
            </a:r>
          </a:p>
          <a:p>
            <a:r>
              <a:rPr lang="en-US" dirty="0" smtClean="0"/>
              <a:t>C: O(n log n)</a:t>
            </a:r>
          </a:p>
          <a:p>
            <a:r>
              <a:rPr lang="en-US" dirty="0" smtClean="0"/>
              <a:t>D: Other</a:t>
            </a:r>
            <a:endParaRPr lang="en-US" dirty="0"/>
          </a:p>
        </p:txBody>
      </p:sp>
      <p:pic>
        <p:nvPicPr>
          <p:cNvPr id="5" name="Picture 4" descr="Screen Shot 2015-10-21 at 12.4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30" y="1181099"/>
            <a:ext cx="5122970" cy="52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one </a:t>
            </a:r>
            <a:r>
              <a:rPr lang="en-US" smtClean="0"/>
              <a:t>recursive call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10.1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0" y="-1"/>
            <a:ext cx="8538803" cy="6686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3770" y="5967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8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10.1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3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7620000" cy="5194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0-21 at 3.3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206500"/>
            <a:ext cx="1117600" cy="832722"/>
          </a:xfrm>
          <a:prstGeom prst="rect">
            <a:avLst/>
          </a:prstGeom>
        </p:spPr>
      </p:pic>
      <p:pic>
        <p:nvPicPr>
          <p:cNvPr id="5" name="Picture 4" descr="Screen Shot 2015-10-21 at 3.30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758360"/>
            <a:ext cx="3067050" cy="26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9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7620000" cy="5194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0-21 at 3.3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0" y="1239837"/>
            <a:ext cx="6198710" cy="40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21 at 3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308100"/>
            <a:ext cx="5588000" cy="476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7620000" cy="5194300"/>
          </a:xfrm>
        </p:spPr>
        <p:txBody>
          <a:bodyPr/>
          <a:lstStyle/>
          <a:p>
            <a:r>
              <a:rPr lang="en-US" dirty="0" smtClean="0"/>
              <a:t>How many levels?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A: log</a:t>
            </a:r>
            <a:r>
              <a:rPr lang="en-US" baseline="-25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 n</a:t>
            </a:r>
          </a:p>
          <a:p>
            <a:r>
              <a:rPr lang="en-US" dirty="0" smtClean="0"/>
              <a:t>B: n</a:t>
            </a:r>
          </a:p>
          <a:p>
            <a:r>
              <a:rPr lang="en-US" dirty="0" smtClean="0"/>
              <a:t>C: n 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r>
              <a:rPr lang="en-US" dirty="0" smtClean="0"/>
              <a:t>D: n</a:t>
            </a:r>
            <a:r>
              <a:rPr lang="en-US" baseline="30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21 at 3.3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968500"/>
            <a:ext cx="5359399" cy="4178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7620000" cy="5194300"/>
          </a:xfrm>
        </p:spPr>
        <p:txBody>
          <a:bodyPr/>
          <a:lstStyle/>
          <a:p>
            <a:r>
              <a:rPr lang="en-US" dirty="0" smtClean="0"/>
              <a:t>To find total complexity, we need to add complexity at every level:</a:t>
            </a:r>
          </a:p>
          <a:p>
            <a:endParaRPr lang="en-US" dirty="0"/>
          </a:p>
          <a:p>
            <a:r>
              <a:rPr lang="en-US" dirty="0" smtClean="0"/>
              <a:t>What is it going to be?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A: O(n log n)</a:t>
            </a:r>
          </a:p>
          <a:p>
            <a:r>
              <a:rPr lang="en-US" dirty="0" smtClean="0"/>
              <a:t>B: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C: O(n)</a:t>
            </a:r>
          </a:p>
          <a:p>
            <a:r>
              <a:rPr lang="en-US" dirty="0" smtClean="0"/>
              <a:t>D: Other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 is </a:t>
            </a:r>
            <a:r>
              <a:rPr lang="en-US" dirty="0" smtClean="0">
                <a:solidFill>
                  <a:srgbClr val="FF0000"/>
                </a:solidFill>
              </a:rPr>
              <a:t>not in place</a:t>
            </a:r>
            <a:r>
              <a:rPr lang="en-US" dirty="0" smtClean="0"/>
              <a:t>, in means it needs an additional space to sort numbers.</a:t>
            </a:r>
          </a:p>
          <a:p>
            <a:endParaRPr lang="en-US" dirty="0"/>
          </a:p>
          <a:p>
            <a:r>
              <a:rPr lang="en-US" dirty="0" smtClean="0"/>
              <a:t>What does it use?</a:t>
            </a:r>
          </a:p>
          <a:p>
            <a:endParaRPr lang="en-US" dirty="0"/>
          </a:p>
          <a:p>
            <a:r>
              <a:rPr lang="en-US" dirty="0" smtClean="0"/>
              <a:t>What is the space complexity?</a:t>
            </a:r>
          </a:p>
          <a:p>
            <a:endParaRPr lang="en-US" dirty="0"/>
          </a:p>
          <a:p>
            <a:r>
              <a:rPr lang="en-US" dirty="0" smtClean="0"/>
              <a:t>A: O(1)</a:t>
            </a:r>
          </a:p>
          <a:p>
            <a:r>
              <a:rPr lang="en-US" dirty="0" smtClean="0"/>
              <a:t>B: O(log n)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C: O(n)</a:t>
            </a:r>
          </a:p>
          <a:p>
            <a:r>
              <a:rPr lang="en-US" dirty="0" smtClean="0"/>
              <a:t>D: O (n log n)</a:t>
            </a:r>
          </a:p>
          <a:p>
            <a:r>
              <a:rPr lang="en-US" dirty="0" smtClean="0"/>
              <a:t>E: 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ym typeface="Symbol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sym typeface="Symbol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sym typeface="Symbol" charset="0"/>
              </a:rPr>
              <a:t>recursive definition</a:t>
            </a:r>
            <a:r>
              <a:rPr lang="en-US" sz="2400" dirty="0">
                <a:sym typeface="Symbol" charset="0"/>
              </a:rPr>
              <a:t>, an object is defined in terms of itself</a:t>
            </a:r>
            <a:r>
              <a:rPr lang="en-US" sz="2400" dirty="0" smtClean="0">
                <a:sym typeface="Symbol" charset="0"/>
              </a:rPr>
              <a:t>.</a:t>
            </a:r>
          </a:p>
          <a:p>
            <a:pPr marL="0" indent="0">
              <a:buNone/>
            </a:pPr>
            <a:r>
              <a:rPr lang="en-US" sz="2400" i="1" dirty="0">
                <a:sym typeface="Symbol" charset="0"/>
              </a:rPr>
              <a:t>f(0) = 3   (base case)</a:t>
            </a:r>
          </a:p>
          <a:p>
            <a:pPr marL="0" indent="0">
              <a:buNone/>
            </a:pPr>
            <a:r>
              <a:rPr lang="en-US" sz="2400" i="1" dirty="0">
                <a:sym typeface="Symbol" charset="0"/>
              </a:rPr>
              <a:t>f(n + 1) = 2f(n) + 3</a:t>
            </a:r>
          </a:p>
          <a:p>
            <a:pPr marL="0" indent="0"/>
            <a:endParaRPr lang="en-US" sz="2400" dirty="0">
              <a:sym typeface="Symbol" charset="0"/>
            </a:endParaRPr>
          </a:p>
          <a:p>
            <a:pPr marL="0" indent="0"/>
            <a:r>
              <a:rPr lang="en-US" sz="2400" dirty="0" smtClean="0">
                <a:sym typeface="Symbol" charset="0"/>
              </a:rPr>
              <a:t>f(4)?</a:t>
            </a:r>
          </a:p>
          <a:p>
            <a:pPr marL="0" indent="0"/>
            <a:r>
              <a:rPr lang="en-US" sz="2400" dirty="0" smtClean="0">
                <a:sym typeface="Symbol" charset="0"/>
              </a:rPr>
              <a:t>f(4) = 2*f(3) +3</a:t>
            </a:r>
          </a:p>
          <a:p>
            <a:pPr marL="0" indent="0"/>
            <a:r>
              <a:rPr lang="en-US" sz="2400" dirty="0">
                <a:sym typeface="Symbol" charset="0"/>
              </a:rPr>
              <a:t>f</a:t>
            </a:r>
            <a:r>
              <a:rPr lang="en-US" sz="2400" dirty="0" smtClean="0">
                <a:sym typeface="Symbol" charset="0"/>
              </a:rPr>
              <a:t>(3)=  2*f(2) + 3</a:t>
            </a:r>
          </a:p>
          <a:p>
            <a:pPr marL="0" indent="0"/>
            <a:r>
              <a:rPr lang="en-US" sz="2400" dirty="0" smtClean="0">
                <a:sym typeface="Symbol" charset="0"/>
              </a:rPr>
              <a:t>f(2) = 2* f(1) +3  </a:t>
            </a:r>
            <a:endParaRPr lang="en-US" sz="2400" dirty="0">
              <a:sym typeface="Symbol" charset="0"/>
            </a:endParaRPr>
          </a:p>
          <a:p>
            <a:pPr marL="0" indent="0"/>
            <a:r>
              <a:rPr lang="en-US" sz="2400" dirty="0" smtClean="0">
                <a:sym typeface="Symbol" charset="0"/>
              </a:rPr>
              <a:t>f(1) </a:t>
            </a:r>
            <a:r>
              <a:rPr lang="en-US" sz="2400" dirty="0">
                <a:sym typeface="Symbol" charset="0"/>
              </a:rPr>
              <a:t>= </a:t>
            </a:r>
            <a:r>
              <a:rPr lang="en-US" sz="2400" dirty="0" smtClean="0">
                <a:sym typeface="Symbol" charset="0"/>
              </a:rPr>
              <a:t>2*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f(0)</a:t>
            </a:r>
            <a:r>
              <a:rPr lang="en-US" sz="2400" dirty="0" smtClean="0">
                <a:sym typeface="Symbol" charset="0"/>
              </a:rPr>
              <a:t> + 3</a:t>
            </a:r>
          </a:p>
          <a:p>
            <a:pPr marL="297180" lvl="1" indent="0"/>
            <a:r>
              <a:rPr lang="en-US" dirty="0" smtClean="0">
                <a:sym typeface="Symbol" charset="0"/>
              </a:rPr>
              <a:t>Use the base to stop unrolling and work up to find f(4)</a:t>
            </a:r>
            <a:endParaRPr lang="en-US" dirty="0">
              <a:sym typeface="Symbol" charset="0"/>
            </a:endParaRPr>
          </a:p>
          <a:p>
            <a:endParaRPr lang="en-US" sz="2400" dirty="0" smtClean="0">
              <a:sym typeface="Symbol" charset="0"/>
            </a:endParaRPr>
          </a:p>
          <a:p>
            <a:endParaRPr lang="en-US" sz="2400" dirty="0">
              <a:sym typeface="Symbol" charset="0"/>
            </a:endParaRPr>
          </a:p>
          <a:p>
            <a:endParaRPr lang="en-US" sz="2400" dirty="0">
              <a:sym typeface="Symbo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54062"/>
          </a:xfrm>
        </p:spPr>
        <p:txBody>
          <a:bodyPr/>
          <a:lstStyle/>
          <a:p>
            <a:r>
              <a:rPr lang="en-US" sz="3600" dirty="0"/>
              <a:t>http://</a:t>
            </a:r>
            <a:r>
              <a:rPr lang="en-US" sz="3600" dirty="0" err="1"/>
              <a:t>www.sorting-algorithms.com</a:t>
            </a:r>
            <a:r>
              <a:rPr lang="en-US" sz="3600" dirty="0"/>
              <a:t>/merge-sort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7620000" cy="5054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Fastest?</a:t>
            </a:r>
          </a:p>
          <a:p>
            <a:r>
              <a:rPr lang="en-US" dirty="0" smtClean="0"/>
              <a:t>A: Random</a:t>
            </a:r>
          </a:p>
          <a:p>
            <a:r>
              <a:rPr lang="en-US" dirty="0" smtClean="0"/>
              <a:t>B: Nearly Sorted</a:t>
            </a:r>
          </a:p>
          <a:p>
            <a:r>
              <a:rPr lang="en-US" dirty="0" smtClean="0"/>
              <a:t>C: Reversed</a:t>
            </a:r>
          </a:p>
          <a:p>
            <a:r>
              <a:rPr lang="en-US" dirty="0" smtClean="0"/>
              <a:t>D: Few Unique</a:t>
            </a:r>
          </a:p>
          <a:p>
            <a:r>
              <a:rPr lang="en-US" dirty="0" smtClean="0"/>
              <a:t>E: All the same</a:t>
            </a:r>
            <a:endParaRPr lang="en-US" dirty="0"/>
          </a:p>
        </p:txBody>
      </p:sp>
      <p:pic>
        <p:nvPicPr>
          <p:cNvPr id="4" name="Picture 3" descr="Screen Shot 2015-10-21 at 3.59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936"/>
            <a:ext cx="7975600" cy="27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81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O( n log n)</a:t>
            </a:r>
          </a:p>
          <a:p>
            <a:endParaRPr lang="en-US" dirty="0" smtClean="0"/>
          </a:p>
          <a:p>
            <a:r>
              <a:rPr lang="en-US" dirty="0" smtClean="0"/>
              <a:t>Not “in place” (there is a complex version that is “in place”)</a:t>
            </a:r>
          </a:p>
          <a:p>
            <a:endParaRPr lang="en-US" dirty="0" smtClean="0"/>
          </a:p>
          <a:p>
            <a:r>
              <a:rPr lang="en-US" dirty="0"/>
              <a:t>Stable (maintain the relative order of records with equal </a:t>
            </a:r>
            <a:r>
              <a:rPr lang="en-US" dirty="0" smtClean="0"/>
              <a:t>keys)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32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quickpi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04800"/>
            <a:ext cx="3429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1 at 11.32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543800" cy="42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8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1 at 11.3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8369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8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“good”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1 at 11.32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420100" cy="5313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8121" y="4014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good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1 at 11.3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420100" cy="516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0915" y="4615239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good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1 at 11.32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554"/>
            <a:ext cx="8382000" cy="56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choices would be the </a:t>
            </a:r>
            <a:r>
              <a:rPr lang="en-US" b="1" dirty="0"/>
              <a:t>worst</a:t>
            </a:r>
            <a:r>
              <a:rPr lang="en-US" dirty="0"/>
              <a:t> choice for the</a:t>
            </a:r>
          </a:p>
          <a:p>
            <a:pPr marL="114300" indent="0">
              <a:buNone/>
            </a:pPr>
            <a:r>
              <a:rPr lang="en-US" dirty="0" smtClean="0"/>
              <a:t>pivot? </a:t>
            </a:r>
            <a:endParaRPr lang="en-US" dirty="0"/>
          </a:p>
        </p:txBody>
      </p:sp>
      <p:pic>
        <p:nvPicPr>
          <p:cNvPr id="4" name="Picture 3" descr="Screen Shot 2015-10-21 at 11.32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251200"/>
            <a:ext cx="7518400" cy="299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2338" y="294938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3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with a bad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1 at 11.33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9"/>
            <a:ext cx="8726689" cy="53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8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Recursively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63822" cy="4800600"/>
          </a:xfrm>
        </p:spPr>
        <p:txBody>
          <a:bodyPr/>
          <a:lstStyle/>
          <a:p>
            <a:r>
              <a:rPr lang="en-US" sz="2400" b="1" dirty="0">
                <a:sym typeface="Symbol" charset="0"/>
              </a:rPr>
              <a:t>How can we recursively define the factorial </a:t>
            </a:r>
            <a:r>
              <a:rPr lang="en-US" sz="2400" b="1" dirty="0" smtClean="0">
                <a:sym typeface="Symbol" charset="0"/>
              </a:rPr>
              <a:t>function n</a:t>
            </a:r>
            <a:r>
              <a:rPr lang="en-US" sz="2400" b="1" dirty="0">
                <a:sym typeface="Symbol" charset="0"/>
              </a:rPr>
              <a:t>! ? </a:t>
            </a:r>
            <a:endParaRPr lang="en-US" sz="2400" b="1" dirty="0" smtClean="0">
              <a:sym typeface="Symbol" charset="0"/>
            </a:endParaRPr>
          </a:p>
          <a:p>
            <a:endParaRPr lang="en-US" sz="2400" b="1" dirty="0">
              <a:sym typeface="Symbol" charset="0"/>
            </a:endParaRPr>
          </a:p>
          <a:p>
            <a:r>
              <a:rPr lang="en-US" sz="2400" dirty="0" smtClean="0">
                <a:sym typeface="Symbol" charset="0"/>
              </a:rPr>
              <a:t>A: </a:t>
            </a:r>
            <a:r>
              <a:rPr lang="fi-FI" sz="2400" dirty="0">
                <a:sym typeface="Symbol" charset="0"/>
              </a:rPr>
              <a:t>n! = n * (n – 1</a:t>
            </a:r>
            <a:r>
              <a:rPr lang="fi-FI" sz="2400" dirty="0" smtClean="0">
                <a:sym typeface="Symbol" charset="0"/>
              </a:rPr>
              <a:t>)*(n-2)*…..*1</a:t>
            </a:r>
            <a:endParaRPr lang="en-US" sz="2400" dirty="0" smtClean="0">
              <a:sym typeface="Symbol" charset="0"/>
            </a:endParaRPr>
          </a:p>
          <a:p>
            <a:r>
              <a:rPr lang="en-US" sz="2400" dirty="0" smtClean="0">
                <a:sym typeface="Symbol" charset="0"/>
              </a:rPr>
              <a:t>B: </a:t>
            </a:r>
            <a:r>
              <a:rPr lang="fi-FI" sz="2400" dirty="0">
                <a:sym typeface="Symbol" charset="0"/>
              </a:rPr>
              <a:t>n! = n * (n </a:t>
            </a:r>
            <a:r>
              <a:rPr lang="fi-FI" sz="2400" dirty="0" smtClean="0">
                <a:sym typeface="Symbol" charset="0"/>
              </a:rPr>
              <a:t>+ </a:t>
            </a:r>
            <a:r>
              <a:rPr lang="fi-FI" sz="2400" dirty="0">
                <a:sym typeface="Symbol" charset="0"/>
              </a:rPr>
              <a:t>1)!</a:t>
            </a:r>
            <a:endParaRPr lang="en-US" sz="2400" dirty="0" smtClean="0">
              <a:sym typeface="Symbol" charset="0"/>
            </a:endParaRPr>
          </a:p>
          <a:p>
            <a:r>
              <a:rPr lang="en-US" sz="2400" dirty="0" smtClean="0">
                <a:sym typeface="Symbol" charset="0"/>
              </a:rPr>
              <a:t>C: </a:t>
            </a:r>
            <a:r>
              <a:rPr lang="fi-FI" sz="2400" dirty="0">
                <a:sym typeface="Symbol" charset="0"/>
              </a:rPr>
              <a:t>n! = n * (n – 1)!</a:t>
            </a:r>
            <a:endParaRPr lang="en-US" sz="2400" dirty="0" smtClean="0">
              <a:sym typeface="Symbol" charset="0"/>
            </a:endParaRPr>
          </a:p>
          <a:p>
            <a:r>
              <a:rPr lang="en-US" sz="2400" dirty="0" smtClean="0">
                <a:sym typeface="Symbol" charset="0"/>
              </a:rPr>
              <a:t>D: </a:t>
            </a:r>
            <a:r>
              <a:rPr lang="fi-FI" sz="2400" dirty="0">
                <a:sym typeface="Symbol" charset="0"/>
              </a:rPr>
              <a:t>n! = </a:t>
            </a:r>
            <a:r>
              <a:rPr lang="fi-FI" sz="2400" dirty="0" smtClean="0">
                <a:sym typeface="Symbol" charset="0"/>
              </a:rPr>
              <a:t>n! </a:t>
            </a:r>
            <a:r>
              <a:rPr lang="fi-FI" sz="2400" dirty="0">
                <a:sym typeface="Symbol" charset="0"/>
              </a:rPr>
              <a:t>* (n – 1</a:t>
            </a:r>
            <a:r>
              <a:rPr lang="fi-FI" sz="2400" dirty="0" smtClean="0">
                <a:sym typeface="Symbol" charset="0"/>
              </a:rPr>
              <a:t>)</a:t>
            </a:r>
            <a:endParaRPr lang="en-US" sz="2400" dirty="0" smtClean="0">
              <a:sym typeface="Symbol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E: None of the above</a:t>
            </a:r>
            <a:endParaRPr lang="en-US" sz="2400" dirty="0">
              <a:solidFill>
                <a:srgbClr val="008000"/>
              </a:solidFill>
              <a:sym typeface="Symbo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2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choices is a better choice for the pivot?</a:t>
            </a:r>
          </a:p>
        </p:txBody>
      </p:sp>
      <p:pic>
        <p:nvPicPr>
          <p:cNvPr id="4" name="Picture 3" descr="Screen Shot 2015-10-21 at 11.33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0000"/>
            <a:ext cx="7530864" cy="313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3385" y="254000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41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O(n </a:t>
            </a:r>
            <a:r>
              <a:rPr lang="en-US" dirty="0" err="1" smtClean="0"/>
              <a:t>logn</a:t>
            </a:r>
            <a:r>
              <a:rPr lang="en-US" dirty="0" smtClean="0"/>
              <a:t> )</a:t>
            </a:r>
          </a:p>
          <a:p>
            <a:r>
              <a:rPr lang="en-US" dirty="0" smtClean="0"/>
              <a:t>Worst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“In place”</a:t>
            </a:r>
          </a:p>
          <a:p>
            <a:r>
              <a:rPr lang="en-US" dirty="0" smtClean="0"/>
              <a:t>Not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65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time permits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XaqR3G_NVoo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=semGJAJ7i74&amp;list=PLOmdoKois7_FK-ySGwHBkltzB11snW7KQ</a:t>
            </a:r>
          </a:p>
        </p:txBody>
      </p:sp>
    </p:spTree>
    <p:extLst>
      <p:ext uri="{BB962C8B-B14F-4D97-AF65-F5344CB8AC3E}">
        <p14:creationId xmlns:p14="http://schemas.microsoft.com/office/powerpoint/2010/main" val="301339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45115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ost </a:t>
            </a:r>
            <a:r>
              <a:rPr lang="en-US" dirty="0"/>
              <a:t>in Recursion Land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746"/>
            <a:ext cx="7620000" cy="5335054"/>
          </a:xfrm>
        </p:spPr>
        <p:txBody>
          <a:bodyPr>
            <a:normAutofit/>
          </a:bodyPr>
          <a:lstStyle/>
          <a:p>
            <a:r>
              <a:rPr lang="en-US" dirty="0"/>
              <a:t>Beginners often fail to </a:t>
            </a:r>
            <a:r>
              <a:rPr lang="en-US" dirty="0" smtClean="0"/>
              <a:t>appreciate that </a:t>
            </a:r>
            <a:r>
              <a:rPr lang="en-US" dirty="0"/>
              <a:t>a recursion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have </a:t>
            </a:r>
            <a:r>
              <a:rPr lang="en-US" dirty="0" smtClean="0"/>
              <a:t>a conditional </a:t>
            </a:r>
            <a:r>
              <a:rPr lang="en-US" dirty="0"/>
              <a:t>statement or </a:t>
            </a:r>
            <a:r>
              <a:rPr lang="en-US" dirty="0" smtClean="0"/>
              <a:t>conditional expression </a:t>
            </a:r>
            <a:r>
              <a:rPr lang="en-US" dirty="0"/>
              <a:t>that checks for </a:t>
            </a:r>
            <a:r>
              <a:rPr lang="en-US" dirty="0" smtClean="0"/>
              <a:t>the “</a:t>
            </a:r>
            <a:r>
              <a:rPr lang="en-US" dirty="0"/>
              <a:t>bottom-out” condition of </a:t>
            </a:r>
            <a:r>
              <a:rPr lang="en-US" dirty="0" smtClean="0"/>
              <a:t>the recursion </a:t>
            </a:r>
            <a:r>
              <a:rPr lang="en-US" dirty="0"/>
              <a:t>and terminates </a:t>
            </a:r>
            <a:r>
              <a:rPr lang="en-US" dirty="0" smtClean="0"/>
              <a:t>the recursive descent</a:t>
            </a:r>
          </a:p>
          <a:p>
            <a:endParaRPr lang="en-US" dirty="0"/>
          </a:p>
          <a:p>
            <a:r>
              <a:rPr lang="en-US" dirty="0"/>
              <a:t>We call the bottom-out </a:t>
            </a:r>
            <a:r>
              <a:rPr lang="en-US" dirty="0" smtClean="0"/>
              <a:t>condition</a:t>
            </a:r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“base case” of the </a:t>
            </a:r>
            <a:r>
              <a:rPr lang="en-US" dirty="0" smtClean="0"/>
              <a:t>recursion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Warning!!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/>
              <a:t>If you fail to do this properly, you</a:t>
            </a:r>
          </a:p>
          <a:p>
            <a:pPr marL="114300" indent="0">
              <a:buNone/>
            </a:pPr>
            <a:r>
              <a:rPr lang="en-US" dirty="0"/>
              <a:t>end up lost in Recursion Land and</a:t>
            </a:r>
          </a:p>
          <a:p>
            <a:pPr marL="114300" indent="0">
              <a:buNone/>
            </a:pPr>
            <a:r>
              <a:rPr lang="en-US" dirty="0"/>
              <a:t>you never return!</a:t>
            </a:r>
          </a:p>
        </p:txBody>
      </p:sp>
      <p:pic>
        <p:nvPicPr>
          <p:cNvPr id="4" name="Picture 3" descr="Screen Shot 2015-10-20 at 10.0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22" y="2304418"/>
            <a:ext cx="2563841" cy="43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0-20 at 9.4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6" y="0"/>
            <a:ext cx="8642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0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4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3" y="1600200"/>
            <a:ext cx="8077200" cy="44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7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48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45240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4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0 at 9.4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8218834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7556" y="5588000"/>
            <a:ext cx="10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3839</TotalTime>
  <Words>702</Words>
  <Application>Microsoft Macintosh PowerPoint</Application>
  <PresentationFormat>On-screen Show (4:3)</PresentationFormat>
  <Paragraphs>133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Adjacency</vt:lpstr>
      <vt:lpstr>Lecture 12</vt:lpstr>
      <vt:lpstr>Recursion</vt:lpstr>
      <vt:lpstr>Recursive Definition</vt:lpstr>
      <vt:lpstr>Recursively Defined Functions</vt:lpstr>
      <vt:lpstr>Lost in Recursion Land </vt:lpstr>
      <vt:lpstr>PowerPoint Presentation</vt:lpstr>
      <vt:lpstr>Recursive function</vt:lpstr>
      <vt:lpstr>Recursion</vt:lpstr>
      <vt:lpstr>Recursion</vt:lpstr>
      <vt:lpstr>Recursion</vt:lpstr>
      <vt:lpstr>Recursion</vt:lpstr>
      <vt:lpstr>Memory, memory</vt:lpstr>
      <vt:lpstr>Recursion</vt:lpstr>
      <vt:lpstr>Recursion</vt:lpstr>
      <vt:lpstr>Recursion</vt:lpstr>
      <vt:lpstr>Recursion</vt:lpstr>
      <vt:lpstr>Recursion</vt:lpstr>
      <vt:lpstr>Recursive Algorithms</vt:lpstr>
      <vt:lpstr>Merge sort</vt:lpstr>
      <vt:lpstr>PowerPoint Presentation</vt:lpstr>
      <vt:lpstr>More than one recursive call</vt:lpstr>
      <vt:lpstr>Merge Step, complexity</vt:lpstr>
      <vt:lpstr>More than one recursive call</vt:lpstr>
      <vt:lpstr>PowerPoint Presentation</vt:lpstr>
      <vt:lpstr>Complexity</vt:lpstr>
      <vt:lpstr>Complexity</vt:lpstr>
      <vt:lpstr>Complexity</vt:lpstr>
      <vt:lpstr>Complexity</vt:lpstr>
      <vt:lpstr>Space overhead</vt:lpstr>
      <vt:lpstr>http://www.sorting-algorithms.com/merge-sort</vt:lpstr>
      <vt:lpstr>Merge Sort</vt:lpstr>
      <vt:lpstr>Quick Sort</vt:lpstr>
      <vt:lpstr>Quick Sort</vt:lpstr>
      <vt:lpstr>Quick Sort</vt:lpstr>
      <vt:lpstr>Using a “good” pivot</vt:lpstr>
      <vt:lpstr>Using a good pivot</vt:lpstr>
      <vt:lpstr>Using a good pivot</vt:lpstr>
      <vt:lpstr>Question</vt:lpstr>
      <vt:lpstr>Quick sort with a bad pivot</vt:lpstr>
      <vt:lpstr>Question</vt:lpstr>
      <vt:lpstr>Quick Sort </vt:lpstr>
      <vt:lpstr>If time permits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Marina Langlois</dc:creator>
  <cp:lastModifiedBy>Marina Langlois</cp:lastModifiedBy>
  <cp:revision>28</cp:revision>
  <dcterms:created xsi:type="dcterms:W3CDTF">2016-02-08T17:59:56Z</dcterms:created>
  <dcterms:modified xsi:type="dcterms:W3CDTF">2017-03-14T23:20:38Z</dcterms:modified>
</cp:coreProperties>
</file>