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2" r:id="rId20"/>
    <p:sldId id="297" r:id="rId21"/>
    <p:sldId id="275" r:id="rId22"/>
    <p:sldId id="276" r:id="rId23"/>
    <p:sldId id="277" r:id="rId24"/>
    <p:sldId id="296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1525C9-ACEC-A343-9580-AE90C3A602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32140C-7AEC-0B4A-BE05-18C74F1FAB16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Generics,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6 at 10.5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232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00" y="5048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3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Non-covariance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A: Java parameterized types </a:t>
            </a:r>
            <a:r>
              <a:rPr lang="en-US" dirty="0">
                <a:solidFill>
                  <a:srgbClr val="008000"/>
                </a:solidFill>
              </a:rPr>
              <a:t>are not covariant</a:t>
            </a:r>
            <a:r>
              <a:rPr lang="en-US" dirty="0"/>
              <a:t>! A collection of Dogs is NOT </a:t>
            </a:r>
            <a:r>
              <a:rPr lang="en-US" dirty="0" smtClean="0"/>
              <a:t>a collection </a:t>
            </a:r>
            <a:r>
              <a:rPr lang="en-US" dirty="0"/>
              <a:t>of Animals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/>
              <a:t>This means that a Collection (or any class) </a:t>
            </a:r>
            <a:r>
              <a:rPr lang="en-US" dirty="0" smtClean="0"/>
              <a:t>parameterized by </a:t>
            </a:r>
            <a:r>
              <a:rPr lang="en-US" dirty="0"/>
              <a:t>a subclass cannot be assigned to a Collection parameterized </a:t>
            </a:r>
            <a:r>
              <a:rPr lang="en-US" dirty="0" smtClean="0"/>
              <a:t>by </a:t>
            </a:r>
            <a:r>
              <a:rPr lang="en-US" dirty="0"/>
              <a:t>the superclass.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10-26 at 11.00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450779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5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975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154"/>
            <a:ext cx="7620000" cy="54286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6 at 11.0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72153"/>
            <a:ext cx="7562035" cy="52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and wild cards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95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should accept a Collection of any subclass </a:t>
            </a:r>
            <a:r>
              <a:rPr lang="en-US" dirty="0" smtClean="0"/>
              <a:t>of Shape: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Java provides a flexible type – </a:t>
            </a:r>
            <a:r>
              <a:rPr lang="en-US" dirty="0">
                <a:solidFill>
                  <a:srgbClr val="FF0000"/>
                </a:solidFill>
              </a:rPr>
              <a:t>the wildcard </a:t>
            </a:r>
            <a:r>
              <a:rPr lang="en-US" dirty="0"/>
              <a:t>– ‘?’</a:t>
            </a:r>
          </a:p>
        </p:txBody>
      </p:sp>
      <p:pic>
        <p:nvPicPr>
          <p:cNvPr id="4" name="Picture 3" descr="Screen Shot 2015-10-26 at 11.1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2035"/>
            <a:ext cx="7714812" cy="16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– ‘?’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 descr="Screen Shot 2015-10-26 at 11.21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017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Problem</a:t>
            </a:r>
            <a:r>
              <a:rPr lang="en-US" dirty="0"/>
              <a:t>: The method should accept a Collection of any subclass of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Shape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Unbounded </a:t>
            </a:r>
            <a:r>
              <a:rPr lang="en-US" dirty="0"/>
              <a:t>wildcards do not help as they accept a Collection of </a:t>
            </a:r>
            <a:r>
              <a:rPr lang="en-US" dirty="0" smtClean="0"/>
              <a:t> </a:t>
            </a:r>
            <a:r>
              <a:rPr lang="en-US" b="1" dirty="0" smtClean="0"/>
              <a:t>any</a:t>
            </a:r>
            <a:r>
              <a:rPr lang="en-US" dirty="0" smtClean="0"/>
              <a:t> </a:t>
            </a:r>
            <a:r>
              <a:rPr lang="en-US" dirty="0"/>
              <a:t>type.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we want is “</a:t>
            </a:r>
            <a:r>
              <a:rPr lang="en-US" b="1" dirty="0"/>
              <a:t>any</a:t>
            </a:r>
            <a:r>
              <a:rPr lang="en-US" dirty="0"/>
              <a:t> type that </a:t>
            </a:r>
            <a:r>
              <a:rPr lang="en-US" b="1" dirty="0"/>
              <a:t>extends</a:t>
            </a:r>
            <a:r>
              <a:rPr lang="en-US" dirty="0"/>
              <a:t> Shape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&lt;? extends Shape&gt;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Accept any type that is ‘upper bounded’ by Shape</a:t>
            </a:r>
          </a:p>
        </p:txBody>
      </p:sp>
    </p:spTree>
    <p:extLst>
      <p:ext uri="{BB962C8B-B14F-4D97-AF65-F5344CB8AC3E}">
        <p14:creationId xmlns:p14="http://schemas.microsoft.com/office/powerpoint/2010/main" val="3234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3" y="1600200"/>
            <a:ext cx="8588328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static void 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displayShapes</a:t>
            </a:r>
            <a:r>
              <a:rPr lang="en-US" dirty="0">
                <a:latin typeface="Courier New"/>
                <a:cs typeface="Courier New"/>
              </a:rPr>
              <a:t>(Collection&lt;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? extends Shape</a:t>
            </a:r>
            <a:r>
              <a:rPr lang="en-US" dirty="0">
                <a:latin typeface="Courier New"/>
                <a:cs typeface="Courier New"/>
              </a:rPr>
              <a:t>&gt; listOfShapes) {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for </a:t>
            </a:r>
            <a:r>
              <a:rPr lang="en-US" dirty="0">
                <a:latin typeface="Courier New"/>
                <a:cs typeface="Courier New"/>
              </a:rPr>
              <a:t>(Shape s : listOfShapes) {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s.display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6 at 11.3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274638"/>
            <a:ext cx="8688705" cy="6292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5500" y="4873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0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Generics... can you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17638"/>
            <a:ext cx="9538997" cy="4983162"/>
          </a:xfrm>
        </p:spPr>
        <p:txBody>
          <a:bodyPr>
            <a:normAutofit/>
          </a:bodyPr>
          <a:lstStyle/>
          <a:p>
            <a:r>
              <a:rPr lang="en-US" dirty="0"/>
              <a:t>Which of the following compile?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pPr marL="457200" indent="-342900">
              <a:buFont typeface="+mj-lt"/>
              <a:buAutoNum type="arabicPeriod"/>
            </a:pPr>
            <a:r>
              <a:rPr lang="en-US" sz="1800" dirty="0" smtClean="0">
                <a:latin typeface="Courier New"/>
                <a:cs typeface="Courier New"/>
              </a:rPr>
              <a:t>Collection</a:t>
            </a:r>
            <a:r>
              <a:rPr lang="en-US" sz="1800" dirty="0">
                <a:latin typeface="Courier New"/>
                <a:cs typeface="Courier New"/>
              </a:rPr>
              <a:t>&lt;List&gt; c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&lt;List&gt;();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&lt;List&gt; </a:t>
            </a:r>
            <a:r>
              <a:rPr lang="en-US" sz="1800" dirty="0" err="1">
                <a:latin typeface="Courier New"/>
                <a:cs typeface="Courier New"/>
              </a:rPr>
              <a:t>myL</a:t>
            </a:r>
            <a:r>
              <a:rPr lang="en-US" sz="1800" dirty="0">
                <a:latin typeface="Courier New"/>
                <a:cs typeface="Courier New"/>
              </a:rPr>
              <a:t>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&lt;List&gt;();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&lt;List&gt; </a:t>
            </a:r>
            <a:r>
              <a:rPr lang="en-US" sz="1800" dirty="0" err="1">
                <a:latin typeface="Courier New"/>
                <a:cs typeface="Courier New"/>
              </a:rPr>
              <a:t>myL</a:t>
            </a:r>
            <a:r>
              <a:rPr lang="en-US" sz="1800" dirty="0">
                <a:latin typeface="Courier New"/>
                <a:cs typeface="Courier New"/>
              </a:rPr>
              <a:t>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ArrayList</a:t>
            </a:r>
            <a:r>
              <a:rPr lang="en-US" sz="1800" dirty="0">
                <a:latin typeface="Courier New"/>
                <a:cs typeface="Courier New"/>
              </a:rPr>
              <a:t>&gt;();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&lt;? extends List&gt; </a:t>
            </a:r>
            <a:r>
              <a:rPr lang="en-US" sz="1800" dirty="0" err="1">
                <a:latin typeface="Courier New"/>
                <a:cs typeface="Courier New"/>
              </a:rPr>
              <a:t>myL</a:t>
            </a:r>
            <a:r>
              <a:rPr lang="en-US" sz="1800" dirty="0">
                <a:latin typeface="Courier New"/>
                <a:cs typeface="Courier New"/>
              </a:rPr>
              <a:t>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ArrayList</a:t>
            </a:r>
            <a:r>
              <a:rPr lang="en-US" sz="1800" dirty="0">
                <a:latin typeface="Courier New"/>
                <a:cs typeface="Courier New"/>
              </a:rPr>
              <a:t>&gt;();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&lt;? super List&gt; </a:t>
            </a:r>
            <a:r>
              <a:rPr lang="en-US" sz="1800" dirty="0" err="1">
                <a:latin typeface="Courier New"/>
                <a:cs typeface="Courier New"/>
              </a:rPr>
              <a:t>myL</a:t>
            </a:r>
            <a:r>
              <a:rPr lang="en-US" sz="1800" dirty="0">
                <a:latin typeface="Courier New"/>
                <a:cs typeface="Courier New"/>
              </a:rPr>
              <a:t>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&lt;List&gt;();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&lt;? super List&gt; </a:t>
            </a:r>
            <a:r>
              <a:rPr lang="en-US" sz="1800" dirty="0" err="1">
                <a:latin typeface="Courier New"/>
                <a:cs typeface="Courier New"/>
              </a:rPr>
              <a:t>myL</a:t>
            </a:r>
            <a:r>
              <a:rPr lang="en-US" sz="1800" dirty="0">
                <a:latin typeface="Courier New"/>
                <a:cs typeface="Courier New"/>
              </a:rPr>
              <a:t>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&lt;Collection&gt;();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&lt;Collection&gt; </a:t>
            </a:r>
            <a:r>
              <a:rPr lang="en-US" sz="1800" dirty="0" err="1">
                <a:latin typeface="Courier New"/>
                <a:cs typeface="Courier New"/>
              </a:rPr>
              <a:t>myL</a:t>
            </a:r>
            <a:r>
              <a:rPr lang="en-US" sz="1800" dirty="0">
                <a:latin typeface="Courier New"/>
                <a:cs typeface="Courier New"/>
              </a:rPr>
              <a:t> = new </a:t>
            </a:r>
            <a:r>
              <a:rPr lang="en-US" sz="1800" dirty="0" err="1">
                <a:latin typeface="Courier New"/>
                <a:cs typeface="Courier New"/>
              </a:rPr>
              <a:t>LinkedList</a:t>
            </a:r>
            <a:r>
              <a:rPr lang="en-US" sz="1800" dirty="0">
                <a:latin typeface="Courier New"/>
                <a:cs typeface="Courier New"/>
              </a:rPr>
              <a:t>&lt;Collection&gt;()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err="1" smtClean="0">
                <a:latin typeface="Courier New"/>
                <a:cs typeface="Courier New"/>
              </a:rPr>
              <a:t>myL.add</a:t>
            </a:r>
            <a:r>
              <a:rPr lang="en-US" sz="1800" dirty="0">
                <a:latin typeface="Courier New"/>
                <a:cs typeface="Courier New"/>
              </a:rPr>
              <a:t>( new </a:t>
            </a:r>
            <a:r>
              <a:rPr lang="en-US" sz="1800" dirty="0" err="1">
                <a:latin typeface="Courier New"/>
                <a:cs typeface="Courier New"/>
              </a:rPr>
              <a:t>ArrayList</a:t>
            </a:r>
            <a:r>
              <a:rPr lang="en-US" sz="1800" dirty="0">
                <a:latin typeface="Courier New"/>
                <a:cs typeface="Courier New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277084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 err="1" smtClean="0">
                <a:latin typeface="Courier New"/>
                <a:cs typeface="Courier New"/>
              </a:rPr>
              <a:t>intList</a:t>
            </a:r>
            <a:r>
              <a:rPr lang="en-US" dirty="0" smtClean="0">
                <a:latin typeface="Courier New"/>
                <a:cs typeface="Courier New"/>
              </a:rPr>
              <a:t> = new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intList.add</a:t>
            </a:r>
            <a:r>
              <a:rPr lang="en-US" dirty="0" smtClean="0">
                <a:latin typeface="Courier New"/>
                <a:cs typeface="Courier New"/>
              </a:rPr>
              <a:t>(new Integer(0));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String s = (String) </a:t>
            </a:r>
            <a:r>
              <a:rPr lang="en-US" dirty="0" err="1" smtClean="0">
                <a:latin typeface="Courier New"/>
                <a:cs typeface="Courier New"/>
              </a:rPr>
              <a:t>intList.get</a:t>
            </a:r>
            <a:r>
              <a:rPr lang="en-US" dirty="0" smtClean="0">
                <a:latin typeface="Courier New"/>
                <a:cs typeface="Courier New"/>
              </a:rPr>
              <a:t>(0);</a:t>
            </a:r>
          </a:p>
          <a:p>
            <a:endParaRPr lang="en-US" dirty="0"/>
          </a:p>
          <a:p>
            <a:r>
              <a:rPr lang="en-US" dirty="0" smtClean="0"/>
              <a:t>Does it compile?</a:t>
            </a:r>
          </a:p>
          <a:p>
            <a:endParaRPr lang="en-US" dirty="0"/>
          </a:p>
          <a:p>
            <a:r>
              <a:rPr lang="en-US" dirty="0" smtClean="0"/>
              <a:t>Does it run?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5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Hw6 starter code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/>
                <a:cs typeface="Courier New"/>
              </a:rPr>
              <a:t>Class </a:t>
            </a:r>
            <a:r>
              <a:rPr lang="en-US" sz="2400" dirty="0" err="1" smtClean="0">
                <a:latin typeface="Courier New"/>
                <a:cs typeface="Courier New"/>
              </a:rPr>
              <a:t>myHeap</a:t>
            </a:r>
            <a:r>
              <a:rPr lang="en-US" sz="2400" dirty="0">
                <a:latin typeface="Courier New"/>
                <a:cs typeface="Courier New"/>
              </a:rPr>
              <a:t>&lt;T extends Comparable&lt;? </a:t>
            </a:r>
            <a:r>
              <a:rPr lang="en-US" sz="2400" dirty="0" smtClean="0">
                <a:latin typeface="Courier New"/>
                <a:cs typeface="Courier New"/>
              </a:rPr>
              <a:t>super </a:t>
            </a:r>
            <a:r>
              <a:rPr lang="en-US" sz="2400" dirty="0">
                <a:latin typeface="Courier New"/>
                <a:cs typeface="Courier New"/>
              </a:rPr>
              <a:t>T&gt;&gt;</a:t>
            </a:r>
            <a:r>
              <a:rPr lang="en-US" sz="2400" dirty="0" smtClean="0">
                <a:latin typeface="Courier New"/>
                <a:cs typeface="Courier New"/>
              </a:rPr>
              <a:t>…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+mj-lt"/>
                <a:cs typeface="Courier New"/>
              </a:rPr>
              <a:t>T must be a type that implements the Comparable interface</a:t>
            </a:r>
          </a:p>
          <a:p>
            <a:endParaRPr lang="en-US" sz="2400" dirty="0">
              <a:latin typeface="+mj-lt"/>
              <a:cs typeface="Courier New"/>
            </a:endParaRPr>
          </a:p>
          <a:p>
            <a:r>
              <a:rPr lang="en-US" sz="2400" dirty="0" smtClean="0">
                <a:latin typeface="+mj-lt"/>
                <a:cs typeface="Courier New"/>
              </a:rPr>
              <a:t>What does it have to be able to compare itself to?</a:t>
            </a:r>
          </a:p>
          <a:p>
            <a:pPr marL="114300" indent="0">
              <a:buNone/>
            </a:pPr>
            <a:r>
              <a:rPr lang="en-US" sz="2400" dirty="0" smtClean="0">
                <a:latin typeface="+mj-lt"/>
                <a:cs typeface="Courier New"/>
              </a:rPr>
              <a:t>Anything that is a E, and all SUPER classes of E.</a:t>
            </a:r>
            <a:endParaRPr lang="en-US" sz="2400" dirty="0">
              <a:latin typeface="+mj-lt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8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the type T can’t be “just any old Object”,</a:t>
            </a:r>
          </a:p>
          <a:p>
            <a:pPr marL="114300" indent="0">
              <a:buNone/>
            </a:pPr>
            <a:r>
              <a:rPr lang="en-US" dirty="0" smtClean="0"/>
              <a:t>Type T must sometimes satisfy </a:t>
            </a:r>
            <a:r>
              <a:rPr lang="en-US" i="1" dirty="0" smtClean="0"/>
              <a:t>some conditions</a:t>
            </a:r>
            <a:r>
              <a:rPr lang="en-US" dirty="0" smtClean="0"/>
              <a:t>.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this is the </a:t>
            </a:r>
            <a:r>
              <a:rPr lang="en-US" b="1" dirty="0" err="1" smtClean="0"/>
              <a:t>dHeap</a:t>
            </a:r>
            <a:r>
              <a:rPr lang="en-US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you are </a:t>
            </a:r>
            <a:r>
              <a:rPr lang="en-US" dirty="0" smtClean="0"/>
              <a:t>going to implement is your PA 6.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elements must all be </a:t>
            </a:r>
            <a:r>
              <a:rPr lang="en-US" b="1" dirty="0"/>
              <a:t>Comparable </a:t>
            </a:r>
            <a:r>
              <a:rPr lang="en-US" dirty="0"/>
              <a:t>-- the heap implementation needs to be able to call </a:t>
            </a:r>
            <a:r>
              <a:rPr lang="en-US" b="1" dirty="0" err="1"/>
              <a:t>compareTo</a:t>
            </a:r>
            <a:r>
              <a:rPr lang="en-US" b="1" dirty="0"/>
              <a:t> (o) </a:t>
            </a:r>
            <a:r>
              <a:rPr lang="en-US" dirty="0"/>
              <a:t>on every element stored in the tree.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1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</a:t>
            </a:r>
            <a:r>
              <a:rPr lang="en-US" b="1" dirty="0"/>
              <a:t>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add three objects to a heap: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000" dirty="0">
                <a:latin typeface="Courier New"/>
                <a:cs typeface="Courier New"/>
              </a:rPr>
              <a:t>h</a:t>
            </a:r>
            <a:r>
              <a:rPr lang="en-US" sz="2000" dirty="0" smtClean="0">
                <a:latin typeface="Courier New"/>
                <a:cs typeface="Courier New"/>
              </a:rPr>
              <a:t>eap = new </a:t>
            </a:r>
            <a:r>
              <a:rPr lang="en-US" sz="2000" dirty="0" err="1" smtClean="0">
                <a:latin typeface="Courier New"/>
                <a:cs typeface="Courier New"/>
              </a:rPr>
              <a:t>dHeap</a:t>
            </a:r>
            <a:r>
              <a:rPr lang="en-US" sz="2000" dirty="0" smtClean="0">
                <a:latin typeface="Courier New"/>
                <a:cs typeface="Courier New"/>
              </a:rPr>
              <a:t>&lt;Object&gt;();</a:t>
            </a:r>
          </a:p>
          <a:p>
            <a:pPr marL="11430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h</a:t>
            </a:r>
            <a:r>
              <a:rPr lang="en-US" sz="2000" dirty="0" err="1" smtClean="0">
                <a:latin typeface="Courier New"/>
                <a:cs typeface="Courier New"/>
              </a:rPr>
              <a:t>eap.add</a:t>
            </a:r>
            <a:r>
              <a:rPr lang="en-US" sz="2000" dirty="0" smtClean="0">
                <a:latin typeface="Courier New"/>
                <a:cs typeface="Courier New"/>
              </a:rPr>
              <a:t>(“Marina”)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8000"/>
                </a:solidFill>
              </a:rPr>
              <a:t>//OK, String is Comparable</a:t>
            </a:r>
          </a:p>
          <a:p>
            <a:pPr marL="11430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h</a:t>
            </a:r>
            <a:r>
              <a:rPr lang="en-US" sz="2000" dirty="0" err="1" smtClean="0">
                <a:latin typeface="Courier New"/>
                <a:cs typeface="Courier New"/>
              </a:rPr>
              <a:t>eap.add</a:t>
            </a:r>
            <a:r>
              <a:rPr lang="en-US" sz="2000" dirty="0" smtClean="0">
                <a:latin typeface="Courier New"/>
                <a:cs typeface="Courier New"/>
              </a:rPr>
              <a:t>(“Robert”)</a:t>
            </a:r>
            <a:r>
              <a:rPr lang="en-US" sz="2000" dirty="0" smtClean="0"/>
              <a:t>; </a:t>
            </a:r>
            <a:r>
              <a:rPr lang="en-US" dirty="0">
                <a:solidFill>
                  <a:srgbClr val="008000"/>
                </a:solidFill>
              </a:rPr>
              <a:t>//OK, String is </a:t>
            </a:r>
            <a:r>
              <a:rPr lang="en-US" dirty="0" smtClean="0">
                <a:solidFill>
                  <a:srgbClr val="008000"/>
                </a:solidFill>
              </a:rPr>
              <a:t>Comparable</a:t>
            </a:r>
          </a:p>
          <a:p>
            <a:pPr marL="11430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h</a:t>
            </a:r>
            <a:r>
              <a:rPr lang="en-US" sz="2000" dirty="0" err="1" smtClean="0">
                <a:latin typeface="Courier New"/>
                <a:cs typeface="Courier New"/>
              </a:rPr>
              <a:t>eap.add</a:t>
            </a:r>
            <a:r>
              <a:rPr lang="en-US" sz="2000" dirty="0" smtClean="0">
                <a:latin typeface="Courier New"/>
                <a:cs typeface="Courier New"/>
              </a:rPr>
              <a:t>(new Object()); </a:t>
            </a:r>
            <a:r>
              <a:rPr lang="en-US" sz="1800" dirty="0" smtClean="0">
                <a:solidFill>
                  <a:srgbClr val="FF0000"/>
                </a:solidFill>
              </a:rPr>
              <a:t>//Not OK, Object not Comparable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1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</a:t>
            </a:r>
            <a:r>
              <a:rPr lang="en-US" b="1" dirty="0"/>
              <a:t>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add three objects to a heap: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000" dirty="0">
                <a:latin typeface="Courier New"/>
                <a:cs typeface="Courier New"/>
              </a:rPr>
              <a:t>h</a:t>
            </a:r>
            <a:r>
              <a:rPr lang="en-US" sz="2000" dirty="0" smtClean="0">
                <a:latin typeface="Courier New"/>
                <a:cs typeface="Courier New"/>
              </a:rPr>
              <a:t>eap = new </a:t>
            </a:r>
            <a:r>
              <a:rPr lang="en-US" sz="2000" dirty="0" err="1" smtClean="0">
                <a:latin typeface="Courier New"/>
                <a:cs typeface="Courier New"/>
              </a:rPr>
              <a:t>dHeap</a:t>
            </a:r>
            <a:r>
              <a:rPr lang="en-US" sz="2000" dirty="0" smtClean="0">
                <a:latin typeface="Courier New"/>
                <a:cs typeface="Courier New"/>
              </a:rPr>
              <a:t>&lt;Object&gt;();</a:t>
            </a:r>
          </a:p>
          <a:p>
            <a:pPr marL="11430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h</a:t>
            </a:r>
            <a:r>
              <a:rPr lang="en-US" sz="2000" dirty="0" err="1" smtClean="0">
                <a:latin typeface="Courier New"/>
                <a:cs typeface="Courier New"/>
              </a:rPr>
              <a:t>eap.add</a:t>
            </a:r>
            <a:r>
              <a:rPr lang="en-US" sz="2000" dirty="0" smtClean="0">
                <a:latin typeface="Courier New"/>
                <a:cs typeface="Courier New"/>
              </a:rPr>
              <a:t>(“Marina”)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8000"/>
                </a:solidFill>
              </a:rPr>
              <a:t>//OK, String is Comparable</a:t>
            </a:r>
          </a:p>
          <a:p>
            <a:pPr marL="11430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h</a:t>
            </a:r>
            <a:r>
              <a:rPr lang="en-US" sz="2000" dirty="0" err="1" smtClean="0">
                <a:latin typeface="Courier New"/>
                <a:cs typeface="Courier New"/>
              </a:rPr>
              <a:t>eap.add</a:t>
            </a:r>
            <a:r>
              <a:rPr lang="en-US" sz="2000" dirty="0" smtClean="0">
                <a:latin typeface="Courier New"/>
                <a:cs typeface="Courier New"/>
              </a:rPr>
              <a:t>(“Robert”)</a:t>
            </a:r>
            <a:r>
              <a:rPr lang="en-US" sz="2000" dirty="0" smtClean="0"/>
              <a:t>; </a:t>
            </a:r>
            <a:r>
              <a:rPr lang="en-US" dirty="0">
                <a:solidFill>
                  <a:srgbClr val="008000"/>
                </a:solidFill>
              </a:rPr>
              <a:t>//OK, String is </a:t>
            </a:r>
            <a:r>
              <a:rPr lang="en-US" dirty="0" smtClean="0">
                <a:solidFill>
                  <a:srgbClr val="008000"/>
                </a:solidFill>
              </a:rPr>
              <a:t>Comparable</a:t>
            </a:r>
          </a:p>
          <a:p>
            <a:pPr marL="11430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h</a:t>
            </a:r>
            <a:r>
              <a:rPr lang="en-US" sz="2000" dirty="0" err="1" smtClean="0">
                <a:latin typeface="Courier New"/>
                <a:cs typeface="Courier New"/>
              </a:rPr>
              <a:t>eap.add</a:t>
            </a:r>
            <a:r>
              <a:rPr lang="en-US" sz="2000" dirty="0" smtClean="0">
                <a:latin typeface="Courier New"/>
                <a:cs typeface="Courier New"/>
              </a:rPr>
              <a:t>(new Object()); </a:t>
            </a:r>
            <a:r>
              <a:rPr lang="en-US" sz="1800" dirty="0" smtClean="0">
                <a:solidFill>
                  <a:srgbClr val="FF0000"/>
                </a:solidFill>
              </a:rPr>
              <a:t>//Not OK, Object not Comparable</a:t>
            </a: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2F2B20"/>
                </a:solidFill>
                <a:latin typeface="Courier New"/>
                <a:cs typeface="Courier New"/>
              </a:rPr>
              <a:t>if (</a:t>
            </a: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node[index1].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compareTo</a:t>
            </a: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(node[index2]&lt;0</a:t>
            </a:r>
            <a:r>
              <a:rPr lang="en-US" sz="1800" dirty="0" smtClean="0">
                <a:solidFill>
                  <a:srgbClr val="2F2B20"/>
                </a:solidFill>
                <a:latin typeface="Courier New"/>
                <a:cs typeface="Courier New"/>
              </a:rPr>
              <a:t>) {…</a:t>
            </a:r>
          </a:p>
          <a:p>
            <a:pPr marL="114300" indent="0">
              <a:buNone/>
            </a:pPr>
            <a:endParaRPr lang="en-US" sz="1800" dirty="0">
              <a:solidFill>
                <a:srgbClr val="2F2B20"/>
              </a:solidFill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2F2B20"/>
                </a:solidFill>
                <a:latin typeface="Calibri"/>
                <a:cs typeface="Calibri"/>
              </a:rPr>
              <a:t>But if </a:t>
            </a:r>
            <a:r>
              <a:rPr lang="en-US" sz="1800" dirty="0" smtClean="0">
                <a:solidFill>
                  <a:srgbClr val="2F2B20"/>
                </a:solidFill>
                <a:latin typeface="Calibri"/>
                <a:cs typeface="Calibri"/>
              </a:rPr>
              <a:t>index1 </a:t>
            </a:r>
            <a:r>
              <a:rPr lang="en-US" sz="1800" dirty="0">
                <a:solidFill>
                  <a:srgbClr val="2F2B20"/>
                </a:solidFill>
                <a:latin typeface="Calibri"/>
                <a:cs typeface="Calibri"/>
              </a:rPr>
              <a:t>refers to the Object we added, this method will fail because Object does not implement the </a:t>
            </a:r>
            <a:r>
              <a:rPr lang="en-US" sz="1800" dirty="0">
                <a:solidFill>
                  <a:srgbClr val="2F2B20"/>
                </a:solidFill>
                <a:latin typeface="Courier New"/>
                <a:cs typeface="Courier New"/>
              </a:rPr>
              <a:t>Comparable</a:t>
            </a:r>
            <a:r>
              <a:rPr lang="en-US" sz="1800" dirty="0">
                <a:solidFill>
                  <a:srgbClr val="2F2B20"/>
                </a:solidFill>
                <a:latin typeface="Calibri"/>
                <a:cs typeface="Calibri"/>
              </a:rPr>
              <a:t> interface</a:t>
            </a:r>
            <a:r>
              <a:rPr lang="en-US" sz="1800" dirty="0">
                <a:solidFill>
                  <a:srgbClr val="2F2B20"/>
                </a:solidFill>
                <a:latin typeface="Courier New"/>
                <a:cs typeface="Courier New"/>
              </a:rPr>
              <a:t>.</a:t>
            </a:r>
            <a:endParaRPr lang="en-US" sz="1800" dirty="0" smtClean="0">
              <a:solidFill>
                <a:srgbClr val="2F2B20"/>
              </a:solidFill>
              <a:latin typeface="Courier New"/>
              <a:cs typeface="Courier New"/>
            </a:endParaRPr>
          </a:p>
          <a:p>
            <a:pPr marL="114300" indent="0">
              <a:buNone/>
            </a:pPr>
            <a:endParaRPr lang="en-US" sz="1800" dirty="0" smtClean="0">
              <a:solidFill>
                <a:srgbClr val="2F2B2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6-10-31 at 8.58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89"/>
            <a:ext cx="9185637" cy="49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What we want is a way of enforcing that the type </a:t>
            </a:r>
            <a:r>
              <a:rPr lang="en-US" dirty="0" smtClean="0"/>
              <a:t>parameter T be of type </a:t>
            </a:r>
            <a:r>
              <a:rPr lang="en-US" dirty="0" smtClean="0">
                <a:latin typeface="Courier New"/>
                <a:cs typeface="Courier New"/>
              </a:rPr>
              <a:t>Comparable.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Bounds on type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3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05" y="1600200"/>
            <a:ext cx="9021595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can also require that type T </a:t>
            </a:r>
            <a:r>
              <a:rPr lang="en-US" i="1" dirty="0" smtClean="0"/>
              <a:t>implement</a:t>
            </a:r>
            <a:r>
              <a:rPr lang="en-US" dirty="0" smtClean="0"/>
              <a:t> some interface.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/>
              <a:t> class should only store elements that are all </a:t>
            </a:r>
            <a:r>
              <a:rPr lang="en-US" dirty="0" smtClean="0">
                <a:latin typeface="Courier New"/>
                <a:cs typeface="Courier New"/>
              </a:rPr>
              <a:t>Comparable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lass </a:t>
            </a:r>
            <a:r>
              <a:rPr lang="en-US" sz="1800" dirty="0" err="1" smtClean="0">
                <a:latin typeface="Courier New"/>
                <a:cs typeface="Courier New"/>
              </a:rPr>
              <a:t>dHeap</a:t>
            </a:r>
            <a:r>
              <a:rPr lang="en-US" sz="1800" dirty="0" smtClean="0">
                <a:latin typeface="Courier New"/>
                <a:cs typeface="Courier New"/>
              </a:rPr>
              <a:t> &lt;T </a:t>
            </a: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extends Comparable</a:t>
            </a:r>
            <a:r>
              <a:rPr lang="en-US" sz="1800" dirty="0" smtClean="0">
                <a:latin typeface="Courier New"/>
                <a:cs typeface="Courier New"/>
              </a:rPr>
              <a:t>&gt; implements </a:t>
            </a:r>
            <a:r>
              <a:rPr lang="en-US" sz="1800" dirty="0" err="1" smtClean="0">
                <a:latin typeface="Courier New"/>
                <a:cs typeface="Courier New"/>
              </a:rPr>
              <a:t>dHeapIntfce</a:t>
            </a:r>
            <a:r>
              <a:rPr lang="en-US" sz="1800" dirty="0" smtClean="0">
                <a:latin typeface="Courier New"/>
                <a:cs typeface="Courier New"/>
              </a:rPr>
              <a:t>&lt;T&gt;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The </a:t>
            </a: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“extends Comparable</a:t>
            </a:r>
            <a:r>
              <a:rPr lang="en-US" sz="2000" dirty="0" smtClean="0">
                <a:latin typeface="Calibri"/>
                <a:cs typeface="Calibri"/>
              </a:rPr>
              <a:t>” enforces that any T we pass in as the type parameter </a:t>
            </a:r>
          </a:p>
          <a:p>
            <a:pPr marL="114300" indent="0">
              <a:buNone/>
            </a:pPr>
            <a:r>
              <a:rPr lang="en-US" sz="2000" dirty="0">
                <a:latin typeface="Calibri"/>
                <a:cs typeface="Calibri"/>
              </a:rPr>
              <a:t>m</a:t>
            </a:r>
            <a:r>
              <a:rPr lang="en-US" sz="2000" dirty="0" smtClean="0">
                <a:latin typeface="Calibri"/>
                <a:cs typeface="Calibri"/>
              </a:rPr>
              <a:t>ust be of type </a:t>
            </a:r>
            <a:r>
              <a:rPr lang="en-US" sz="2000" dirty="0" smtClean="0">
                <a:latin typeface="Courier New"/>
                <a:cs typeface="Courier New"/>
              </a:rPr>
              <a:t>Comparable</a:t>
            </a:r>
            <a:r>
              <a:rPr lang="en-US" sz="2000" dirty="0" smtClean="0">
                <a:latin typeface="Calibri"/>
                <a:cs typeface="Calibri"/>
              </a:rPr>
              <a:t>. </a:t>
            </a:r>
          </a:p>
          <a:p>
            <a:pPr marL="11430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114300" indent="0">
              <a:buNone/>
            </a:pPr>
            <a:r>
              <a:rPr lang="en-US" sz="2000" dirty="0" err="1" smtClean="0">
                <a:latin typeface="Calibri"/>
                <a:cs typeface="Calibri"/>
              </a:rPr>
              <a:t>dHeap</a:t>
            </a:r>
            <a:r>
              <a:rPr lang="en-US" sz="2000" dirty="0" smtClean="0">
                <a:latin typeface="Calibri"/>
                <a:cs typeface="Calibri"/>
              </a:rPr>
              <a:t>&lt;Object&gt; heap = new </a:t>
            </a:r>
            <a:r>
              <a:rPr lang="en-US" sz="2000" dirty="0" err="1" smtClean="0">
                <a:latin typeface="Calibri"/>
                <a:cs typeface="Calibri"/>
              </a:rPr>
              <a:t>dHeap</a:t>
            </a:r>
            <a:r>
              <a:rPr lang="en-US" sz="2000" dirty="0" smtClean="0">
                <a:latin typeface="Calibri"/>
                <a:cs typeface="Calibri"/>
              </a:rPr>
              <a:t> &lt;Object&gt;() //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not ok. Compile Error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510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30 at 2.0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5" y="1417638"/>
            <a:ext cx="7718485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1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define what kind of objects U we can </a:t>
            </a:r>
            <a:r>
              <a:rPr lang="en-US" dirty="0" err="1" smtClean="0"/>
              <a:t>compareTo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lass </a:t>
            </a: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&lt;T extends Comparable&lt;T&gt;&gt;…</a:t>
            </a:r>
          </a:p>
          <a:p>
            <a:endParaRPr lang="en-US" dirty="0" smtClean="0"/>
          </a:p>
          <a:p>
            <a:r>
              <a:rPr lang="en-US" dirty="0" smtClean="0"/>
              <a:t>Here we require that whatever type T the </a:t>
            </a: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/>
              <a:t> is instantiated with, it must be </a:t>
            </a:r>
            <a:r>
              <a:rPr lang="en-US" dirty="0" smtClean="0">
                <a:latin typeface="Courier New"/>
                <a:cs typeface="Courier New"/>
              </a:rPr>
              <a:t>Comparable</a:t>
            </a:r>
            <a:r>
              <a:rPr lang="en-US" dirty="0" smtClean="0"/>
              <a:t> to other objects of type 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4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30 at 2.0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5" y="274637"/>
            <a:ext cx="8224549" cy="63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 err="1" smtClean="0">
                <a:latin typeface="Courier New"/>
                <a:cs typeface="Courier New"/>
              </a:rPr>
              <a:t>intList</a:t>
            </a:r>
            <a:r>
              <a:rPr lang="en-US" dirty="0" smtClean="0">
                <a:latin typeface="Courier New"/>
                <a:cs typeface="Courier New"/>
              </a:rPr>
              <a:t> = new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intList.add</a:t>
            </a:r>
            <a:r>
              <a:rPr lang="en-US" dirty="0" smtClean="0">
                <a:latin typeface="Courier New"/>
                <a:cs typeface="Courier New"/>
              </a:rPr>
              <a:t>(new Integer(0));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String s = (String) </a:t>
            </a:r>
            <a:r>
              <a:rPr lang="en-US" dirty="0" err="1" smtClean="0">
                <a:latin typeface="Courier New"/>
                <a:cs typeface="Courier New"/>
              </a:rPr>
              <a:t>intList.get</a:t>
            </a:r>
            <a:r>
              <a:rPr lang="en-US" dirty="0" smtClean="0">
                <a:latin typeface="Courier New"/>
                <a:cs typeface="Courier New"/>
              </a:rPr>
              <a:t>(0);</a:t>
            </a:r>
          </a:p>
          <a:p>
            <a:endParaRPr lang="en-US" dirty="0"/>
          </a:p>
          <a:p>
            <a:r>
              <a:rPr lang="en-US" dirty="0" smtClean="0"/>
              <a:t>Does it compile?</a:t>
            </a:r>
          </a:p>
          <a:p>
            <a:pPr lvl="1"/>
            <a:r>
              <a:rPr lang="en-US" dirty="0" smtClean="0"/>
              <a:t>Yes.</a:t>
            </a:r>
            <a:endParaRPr lang="en-US" dirty="0"/>
          </a:p>
          <a:p>
            <a:r>
              <a:rPr lang="en-US" dirty="0" smtClean="0"/>
              <a:t>Does it run?</a:t>
            </a:r>
          </a:p>
          <a:p>
            <a:pPr lvl="1"/>
            <a:r>
              <a:rPr lang="en-US" dirty="0" smtClean="0"/>
              <a:t>No! </a:t>
            </a:r>
            <a:r>
              <a:rPr lang="en-US" dirty="0" err="1" smtClean="0"/>
              <a:t>ClassCastException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41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dHeap</a:t>
            </a:r>
            <a:r>
              <a:rPr lang="en-US" dirty="0">
                <a:latin typeface="Courier New"/>
                <a:cs typeface="Courier New"/>
              </a:rPr>
              <a:t>&lt;T extends Comparable&lt;T&gt;&gt;</a:t>
            </a:r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 smtClean="0">
                <a:latin typeface="Calibri"/>
                <a:cs typeface="Calibri"/>
              </a:rPr>
              <a:t>If we try to instantiate a </a:t>
            </a:r>
            <a:r>
              <a:rPr lang="en-US" dirty="0" err="1" smtClean="0">
                <a:latin typeface="Calibri"/>
                <a:cs typeface="Calibri"/>
              </a:rPr>
              <a:t>dHeap</a:t>
            </a:r>
            <a:r>
              <a:rPr lang="en-US" dirty="0" smtClean="0">
                <a:latin typeface="Calibri"/>
                <a:cs typeface="Calibri"/>
              </a:rPr>
              <a:t> with A as the type parameter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&lt;A&gt; heap = new </a:t>
            </a: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&lt;A&gt;;  //not OK!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This error occurs because, even though </a:t>
            </a:r>
            <a:r>
              <a:rPr lang="en-US" b="1" dirty="0"/>
              <a:t>A </a:t>
            </a:r>
            <a:r>
              <a:rPr lang="en-US" dirty="0"/>
              <a:t>is </a:t>
            </a:r>
            <a:r>
              <a:rPr lang="en-US" b="1" dirty="0"/>
              <a:t>Comparable </a:t>
            </a:r>
            <a:r>
              <a:rPr lang="en-US" dirty="0"/>
              <a:t>to </a:t>
            </a:r>
            <a:r>
              <a:rPr lang="en-US" i="1" dirty="0"/>
              <a:t>something </a:t>
            </a:r>
            <a:r>
              <a:rPr lang="en-US" dirty="0"/>
              <a:t>(B), it is not </a:t>
            </a:r>
            <a:r>
              <a:rPr lang="en-US" b="1" dirty="0"/>
              <a:t>Comparable&lt;A&gt;. 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other hand, </a:t>
            </a:r>
            <a:endParaRPr lang="en-US" b="1" dirty="0" smtClean="0"/>
          </a:p>
          <a:p>
            <a:pPr lvl="1"/>
            <a:r>
              <a:rPr lang="en-US" b="1" dirty="0" smtClean="0"/>
              <a:t>String </a:t>
            </a:r>
            <a:r>
              <a:rPr lang="en-US" dirty="0"/>
              <a:t>implements </a:t>
            </a:r>
            <a:r>
              <a:rPr lang="en-US" b="1" dirty="0"/>
              <a:t>Comparable&lt;String&gt; </a:t>
            </a:r>
            <a:endParaRPr lang="en-US" dirty="0" smtClean="0"/>
          </a:p>
          <a:p>
            <a:pPr lvl="1"/>
            <a:r>
              <a:rPr lang="en-US" b="1" dirty="0" smtClean="0"/>
              <a:t>Integer </a:t>
            </a:r>
            <a:r>
              <a:rPr lang="en-US" dirty="0"/>
              <a:t>implements </a:t>
            </a:r>
            <a:r>
              <a:rPr lang="en-US" b="1" dirty="0"/>
              <a:t>Comparable&lt;Integer&gt; </a:t>
            </a:r>
            <a:endParaRPr lang="en-US" b="1" dirty="0" smtClean="0"/>
          </a:p>
          <a:p>
            <a:r>
              <a:rPr lang="en-US" dirty="0" smtClean="0"/>
              <a:t>Both String and Integer would be accepted as type parameters for </a:t>
            </a:r>
            <a:r>
              <a:rPr lang="en-US" dirty="0" err="1" smtClean="0"/>
              <a:t>dHeap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&lt;String&gt; </a:t>
            </a:r>
            <a:r>
              <a:rPr lang="en-US" dirty="0">
                <a:latin typeface="Courier New"/>
                <a:cs typeface="Courier New"/>
              </a:rPr>
              <a:t>heap = new </a:t>
            </a:r>
            <a:r>
              <a:rPr lang="en-US" dirty="0" err="1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&lt;String&gt;</a:t>
            </a:r>
            <a:r>
              <a:rPr lang="en-US" dirty="0">
                <a:latin typeface="Courier New"/>
                <a:cs typeface="Courier New"/>
              </a:rPr>
              <a:t>;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&lt;Integer&gt; </a:t>
            </a:r>
            <a:r>
              <a:rPr lang="en-US" dirty="0">
                <a:latin typeface="Courier New"/>
                <a:cs typeface="Courier New"/>
              </a:rPr>
              <a:t>heap = new </a:t>
            </a:r>
            <a:r>
              <a:rPr lang="en-US" dirty="0" err="1">
                <a:latin typeface="Courier New"/>
                <a:cs typeface="Courier New"/>
              </a:rPr>
              <a:t>dHeap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Integer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; </a:t>
            </a:r>
            <a:endParaRPr lang="en-US" dirty="0"/>
          </a:p>
          <a:p>
            <a:r>
              <a:rPr lang="en-US" dirty="0" smtClean="0"/>
              <a:t> //both are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1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type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useful, our current definition of </a:t>
            </a: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/>
              <a:t> is a bit overly restrictive: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0-30 at 2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7320"/>
            <a:ext cx="7951400" cy="3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type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</a:t>
            </a:r>
            <a:r>
              <a:rPr lang="en-US" b="1" dirty="0"/>
              <a:t>Rectangle </a:t>
            </a:r>
            <a:r>
              <a:rPr lang="en-US" dirty="0"/>
              <a:t>does not offer a method </a:t>
            </a:r>
            <a:r>
              <a:rPr lang="en-US" b="1" dirty="0" err="1"/>
              <a:t>compareTo</a:t>
            </a:r>
            <a:r>
              <a:rPr lang="en-US" b="1" dirty="0"/>
              <a:t> (Rectangle o) </a:t>
            </a:r>
            <a:r>
              <a:rPr lang="en-US" dirty="0"/>
              <a:t>designed specifically for other </a:t>
            </a:r>
            <a:r>
              <a:rPr lang="en-US" b="1" dirty="0"/>
              <a:t>Rectangle </a:t>
            </a:r>
            <a:r>
              <a:rPr lang="en-US" dirty="0"/>
              <a:t>objects.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Hence, the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/>
              <a:t> class could not be used as the type parameter T when instantiating a </a:t>
            </a:r>
            <a:r>
              <a:rPr lang="en-US" dirty="0" err="1" smtClean="0"/>
              <a:t>dHeap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0-30 at 2.2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9084"/>
            <a:ext cx="7275202" cy="23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on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47625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 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we can allow the </a:t>
            </a:r>
            <a:r>
              <a:rPr lang="en-US" dirty="0" err="1" smtClean="0">
                <a:latin typeface="Courier New"/>
                <a:cs typeface="Courier New"/>
              </a:rPr>
              <a:t>dHeap</a:t>
            </a:r>
            <a:r>
              <a:rPr lang="en-US" dirty="0" smtClean="0"/>
              <a:t> class to accept any type T as long as T is </a:t>
            </a:r>
            <a:r>
              <a:rPr lang="en-US" dirty="0" smtClean="0">
                <a:latin typeface="Courier New"/>
                <a:cs typeface="Courier New"/>
              </a:rPr>
              <a:t>Comparable</a:t>
            </a:r>
            <a:r>
              <a:rPr lang="en-US" dirty="0" smtClean="0"/>
              <a:t> to class T OR any super-class of T. </a:t>
            </a:r>
          </a:p>
          <a:p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Class </a:t>
            </a:r>
            <a:r>
              <a:rPr lang="en-US" sz="2000" dirty="0" err="1" smtClean="0">
                <a:latin typeface="Courier New"/>
                <a:cs typeface="Courier New"/>
              </a:rPr>
              <a:t>dHeap</a:t>
            </a:r>
            <a:r>
              <a:rPr lang="en-US" sz="2000" dirty="0" smtClean="0">
                <a:latin typeface="Courier New"/>
                <a:cs typeface="Courier New"/>
              </a:rPr>
              <a:t>&lt;T extends Comparable&lt;? Super T&gt;&gt;…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wildcard ty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e ? </a:t>
            </a:r>
            <a:r>
              <a:rPr lang="en-US" dirty="0" smtClean="0"/>
              <a:t>Indicates:</a:t>
            </a:r>
          </a:p>
          <a:p>
            <a:pPr lvl="1"/>
            <a:r>
              <a:rPr lang="en-US" dirty="0"/>
              <a:t>“We don’t care which type T is Comparable to, so long as it’s Comparable to some </a:t>
            </a:r>
            <a:r>
              <a:rPr lang="en-US" dirty="0">
                <a:solidFill>
                  <a:srgbClr val="FF0000"/>
                </a:solidFill>
              </a:rPr>
              <a:t>super-class of T </a:t>
            </a:r>
            <a:r>
              <a:rPr lang="en-US" dirty="0"/>
              <a:t>(or T itself).”</a:t>
            </a:r>
          </a:p>
          <a:p>
            <a:pPr lvl="1"/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super</a:t>
            </a:r>
            <a:r>
              <a:rPr lang="en-US" dirty="0"/>
              <a:t> indicates the lower bound of the type parameter.</a:t>
            </a:r>
          </a:p>
        </p:txBody>
      </p:sp>
    </p:spTree>
    <p:extLst>
      <p:ext uri="{BB962C8B-B14F-4D97-AF65-F5344CB8AC3E}">
        <p14:creationId xmlns:p14="http://schemas.microsoft.com/office/powerpoint/2010/main" val="2252643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 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revised definition of </a:t>
            </a:r>
            <a:r>
              <a:rPr lang="en-US" dirty="0" err="1" smtClean="0"/>
              <a:t>dHeap</a:t>
            </a:r>
            <a:r>
              <a:rPr lang="en-US" dirty="0" smtClean="0"/>
              <a:t>, </a:t>
            </a:r>
            <a:r>
              <a:rPr lang="en-US" dirty="0"/>
              <a:t>we can now instantiate a heap of Rectangle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dHeap</a:t>
            </a:r>
            <a:r>
              <a:rPr lang="en-US" dirty="0" smtClean="0"/>
              <a:t>&lt;</a:t>
            </a:r>
            <a:r>
              <a:rPr lang="en-US" dirty="0"/>
              <a:t>Rectangle&gt; heap </a:t>
            </a:r>
            <a:r>
              <a:rPr lang="en-US" dirty="0" smtClean="0"/>
              <a:t>=  </a:t>
            </a:r>
            <a:r>
              <a:rPr lang="en-US" dirty="0"/>
              <a:t>new </a:t>
            </a:r>
            <a:r>
              <a:rPr lang="en-US" dirty="0" err="1" smtClean="0"/>
              <a:t>dHeap</a:t>
            </a:r>
            <a:r>
              <a:rPr lang="en-US" dirty="0" smtClean="0"/>
              <a:t>&lt;</a:t>
            </a:r>
            <a:r>
              <a:rPr lang="en-US" dirty="0"/>
              <a:t>Rectangle&gt;();  </a:t>
            </a:r>
            <a:r>
              <a:rPr lang="en-US" dirty="0">
                <a:solidFill>
                  <a:srgbClr val="008000"/>
                </a:solidFill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83838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List&lt;Integer&gt; </a:t>
            </a:r>
            <a:r>
              <a:rPr lang="en-US" dirty="0" err="1">
                <a:latin typeface="Courier New"/>
                <a:cs typeface="Courier New"/>
              </a:rPr>
              <a:t>intList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latin typeface="Courier New"/>
                <a:cs typeface="Courier New"/>
              </a:rPr>
              <a:t>&lt;&gt;(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114300" indent="0">
              <a:buNone/>
            </a:pPr>
            <a:r>
              <a:rPr lang="en-US" dirty="0" err="1">
                <a:latin typeface="Courier New"/>
                <a:cs typeface="Courier New"/>
              </a:rPr>
              <a:t>intList.add</a:t>
            </a:r>
            <a:r>
              <a:rPr lang="en-US" dirty="0">
                <a:latin typeface="Courier New"/>
                <a:cs typeface="Courier New"/>
              </a:rPr>
              <a:t>(new Integer(0));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String s = (String) </a:t>
            </a:r>
            <a:r>
              <a:rPr lang="en-US" dirty="0" err="1">
                <a:latin typeface="Courier New"/>
                <a:cs typeface="Courier New"/>
              </a:rPr>
              <a:t>intList.get</a:t>
            </a:r>
            <a:r>
              <a:rPr lang="en-US" dirty="0">
                <a:latin typeface="Courier New"/>
                <a:cs typeface="Courier New"/>
              </a:rPr>
              <a:t>(0)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Does it </a:t>
            </a:r>
            <a:r>
              <a:rPr lang="en-US" dirty="0"/>
              <a:t>compile?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List&lt;Integer&gt; </a:t>
            </a:r>
            <a:r>
              <a:rPr lang="en-US" dirty="0" err="1">
                <a:latin typeface="Courier New"/>
                <a:cs typeface="Courier New"/>
              </a:rPr>
              <a:t>intList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latin typeface="Courier New"/>
                <a:cs typeface="Courier New"/>
              </a:rPr>
              <a:t>&lt;&gt;(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114300" indent="0">
              <a:buNone/>
            </a:pPr>
            <a:r>
              <a:rPr lang="en-US" dirty="0" err="1">
                <a:latin typeface="Courier New"/>
                <a:cs typeface="Courier New"/>
              </a:rPr>
              <a:t>intList.add</a:t>
            </a:r>
            <a:r>
              <a:rPr lang="en-US" dirty="0">
                <a:latin typeface="Courier New"/>
                <a:cs typeface="Courier New"/>
              </a:rPr>
              <a:t>(new Integer(0));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String s = (String) </a:t>
            </a:r>
            <a:r>
              <a:rPr lang="en-US" dirty="0" err="1">
                <a:latin typeface="Courier New"/>
                <a:cs typeface="Courier New"/>
              </a:rPr>
              <a:t>intList.get</a:t>
            </a:r>
            <a:r>
              <a:rPr lang="en-US" dirty="0">
                <a:latin typeface="Courier New"/>
                <a:cs typeface="Courier New"/>
              </a:rPr>
              <a:t>(0)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Does it </a:t>
            </a:r>
            <a:r>
              <a:rPr lang="en-US" dirty="0"/>
              <a:t>compile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No. Generics performs a </a:t>
            </a:r>
            <a:r>
              <a:rPr lang="en-US" dirty="0" smtClean="0">
                <a:solidFill>
                  <a:srgbClr val="FF0000"/>
                </a:solidFill>
              </a:rPr>
              <a:t>stronger</a:t>
            </a:r>
            <a:r>
              <a:rPr lang="en-US" dirty="0" smtClean="0"/>
              <a:t> type checking at compile time.</a:t>
            </a:r>
            <a:endParaRPr lang="en-US" dirty="0"/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snippet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6 at 10.5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2" y="1600199"/>
            <a:ext cx="8018074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6 at 10.5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" y="1600201"/>
            <a:ext cx="78267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6 at 10.57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4" y="274638"/>
            <a:ext cx="7739345" cy="63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6 at 11.0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1600200"/>
            <a:ext cx="8215098" cy="45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1808</TotalTime>
  <Words>1313</Words>
  <Application>Microsoft Macintosh PowerPoint</Application>
  <PresentationFormat>On-screen Show (4:3)</PresentationFormat>
  <Paragraphs>192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Lecture 13</vt:lpstr>
      <vt:lpstr>Consider this code</vt:lpstr>
      <vt:lpstr>Consider this code</vt:lpstr>
      <vt:lpstr>How about this?</vt:lpstr>
      <vt:lpstr>How about this?</vt:lpstr>
      <vt:lpstr>What does this snippet print?</vt:lpstr>
      <vt:lpstr>Generics</vt:lpstr>
      <vt:lpstr>PowerPoint Presentation</vt:lpstr>
      <vt:lpstr>Generics and subclasses</vt:lpstr>
      <vt:lpstr>Generics and subclasses</vt:lpstr>
      <vt:lpstr>Non-covariance of Generics</vt:lpstr>
      <vt:lpstr>Another example</vt:lpstr>
      <vt:lpstr>Generics and wild cards</vt:lpstr>
      <vt:lpstr>Problem</vt:lpstr>
      <vt:lpstr>Unbounded wildcard – ‘?’</vt:lpstr>
      <vt:lpstr>Bounded wildcards</vt:lpstr>
      <vt:lpstr>Bounded wildcards</vt:lpstr>
      <vt:lpstr>question</vt:lpstr>
      <vt:lpstr>Generics... can you do:</vt:lpstr>
      <vt:lpstr>Hw6 starter code line</vt:lpstr>
      <vt:lpstr>Constraints on T</vt:lpstr>
      <vt:lpstr>Constraints on T </vt:lpstr>
      <vt:lpstr>Constraints on T </vt:lpstr>
      <vt:lpstr>Comparable Interface</vt:lpstr>
      <vt:lpstr>Bounds on type parameters</vt:lpstr>
      <vt:lpstr>Bounds on type parameters</vt:lpstr>
      <vt:lpstr>Bounds on type parameters</vt:lpstr>
      <vt:lpstr>Bounds on type parameters</vt:lpstr>
      <vt:lpstr>PowerPoint Presentation</vt:lpstr>
      <vt:lpstr>Bounds on type parameters</vt:lpstr>
      <vt:lpstr>Bounds on type parameters</vt:lpstr>
      <vt:lpstr>Bounds on type parameters</vt:lpstr>
      <vt:lpstr>Bounds on type parameters</vt:lpstr>
      <vt:lpstr>Lower bounds on types </vt:lpstr>
      <vt:lpstr>Lower bounds on types</vt:lpstr>
      <vt:lpstr>Lower bounds on types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Marina Langlois</dc:creator>
  <cp:lastModifiedBy>Marina Langlois</cp:lastModifiedBy>
  <cp:revision>31</cp:revision>
  <dcterms:created xsi:type="dcterms:W3CDTF">2016-02-12T00:13:28Z</dcterms:created>
  <dcterms:modified xsi:type="dcterms:W3CDTF">2017-03-14T23:21:21Z</dcterms:modified>
</cp:coreProperties>
</file>