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96" r:id="rId4"/>
    <p:sldId id="297" r:id="rId5"/>
    <p:sldId id="298" r:id="rId6"/>
    <p:sldId id="299" r:id="rId7"/>
    <p:sldId id="305" r:id="rId8"/>
    <p:sldId id="306" r:id="rId9"/>
    <p:sldId id="300" r:id="rId10"/>
    <p:sldId id="301" r:id="rId11"/>
    <p:sldId id="302" r:id="rId12"/>
    <p:sldId id="303" r:id="rId13"/>
    <p:sldId id="304" r:id="rId14"/>
    <p:sldId id="307" r:id="rId15"/>
    <p:sldId id="264" r:id="rId16"/>
    <p:sldId id="268" r:id="rId17"/>
    <p:sldId id="269" r:id="rId18"/>
    <p:sldId id="270" r:id="rId19"/>
    <p:sldId id="271" r:id="rId20"/>
    <p:sldId id="272" r:id="rId21"/>
    <p:sldId id="275" r:id="rId22"/>
    <p:sldId id="276" r:id="rId23"/>
    <p:sldId id="277" r:id="rId24"/>
    <p:sldId id="278" r:id="rId25"/>
    <p:sldId id="279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6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9EC9-F8E7-834E-B9A1-AB14E5110A02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E8E0-2CB5-7F4D-B410-075E39E861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9EC9-F8E7-834E-B9A1-AB14E5110A02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E8E0-2CB5-7F4D-B410-075E39E861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9EC9-F8E7-834E-B9A1-AB14E5110A02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E8E0-2CB5-7F4D-B410-075E39E861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9EC9-F8E7-834E-B9A1-AB14E5110A02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E8E0-2CB5-7F4D-B410-075E39E861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9EC9-F8E7-834E-B9A1-AB14E5110A02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E8E0-2CB5-7F4D-B410-075E39E861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9EC9-F8E7-834E-B9A1-AB14E5110A02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E8E0-2CB5-7F4D-B410-075E39E861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9EC9-F8E7-834E-B9A1-AB14E5110A02}" type="datetimeFigureOut">
              <a:rPr lang="en-US" smtClean="0"/>
              <a:t>3/14/17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E8E0-2CB5-7F4D-B410-075E39E861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9EC9-F8E7-834E-B9A1-AB14E5110A02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E8E0-2CB5-7F4D-B410-075E39E861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9EC9-F8E7-834E-B9A1-AB14E5110A02}" type="datetimeFigureOut">
              <a:rPr lang="en-US" smtClean="0"/>
              <a:t>3/14/17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E8E0-2CB5-7F4D-B410-075E39E861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9EC9-F8E7-834E-B9A1-AB14E5110A02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E8E0-2CB5-7F4D-B410-075E39E86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9EC9-F8E7-834E-B9A1-AB14E5110A02}" type="datetimeFigureOut">
              <a:rPr lang="en-US" smtClean="0"/>
              <a:t>3/14/17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1EE8E0-2CB5-7F4D-B410-075E39E8611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21EE8E0-2CB5-7F4D-B410-075E39E8611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5CA9EC9-F8E7-834E-B9A1-AB14E5110A02}" type="datetimeFigureOut">
              <a:rPr lang="en-US" smtClean="0"/>
              <a:t>3/14/17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5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iClicker</a:t>
            </a:r>
            <a:r>
              <a:rPr lang="en-US" dirty="0" smtClean="0"/>
              <a:t>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think about me using them</a:t>
            </a:r>
          </a:p>
          <a:p>
            <a:endParaRPr lang="en-US" dirty="0"/>
          </a:p>
          <a:p>
            <a:r>
              <a:rPr lang="en-US" dirty="0" smtClean="0"/>
              <a:t>A: I enjoy them  </a:t>
            </a:r>
          </a:p>
          <a:p>
            <a:r>
              <a:rPr lang="en-US" dirty="0" smtClean="0"/>
              <a:t>B: I Like them ok</a:t>
            </a:r>
          </a:p>
          <a:p>
            <a:r>
              <a:rPr lang="en-US" dirty="0" smtClean="0"/>
              <a:t>C: Indifferent</a:t>
            </a:r>
          </a:p>
          <a:p>
            <a:r>
              <a:rPr lang="en-US" dirty="0" smtClean="0"/>
              <a:t>D: I do not like them</a:t>
            </a:r>
          </a:p>
          <a:p>
            <a:r>
              <a:rPr lang="en-US" dirty="0" smtClean="0"/>
              <a:t>E: Not a fan at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0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given for solo vote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A: Too </a:t>
            </a:r>
            <a:r>
              <a:rPr lang="en-US" dirty="0" smtClean="0"/>
              <a:t>much time</a:t>
            </a:r>
            <a:endParaRPr lang="en-US" dirty="0"/>
          </a:p>
          <a:p>
            <a:r>
              <a:rPr lang="en-US" dirty="0" smtClean="0"/>
              <a:t>B: </a:t>
            </a:r>
            <a:r>
              <a:rPr lang="en-US" dirty="0"/>
              <a:t>Just right</a:t>
            </a:r>
          </a:p>
          <a:p>
            <a:r>
              <a:rPr lang="en-US" dirty="0" smtClean="0"/>
              <a:t>C: Sometimes not enough, sometimes too much</a:t>
            </a:r>
            <a:endParaRPr lang="en-US" dirty="0"/>
          </a:p>
          <a:p>
            <a:r>
              <a:rPr lang="en-US" dirty="0" smtClean="0"/>
              <a:t>D: Never enough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03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A: I think they are useful. </a:t>
            </a:r>
          </a:p>
          <a:p>
            <a:pPr marL="114300" indent="0">
              <a:buNone/>
            </a:pPr>
            <a:r>
              <a:rPr lang="en-US" dirty="0" smtClean="0"/>
              <a:t>B: Does not make any difference, I do participate</a:t>
            </a:r>
          </a:p>
          <a:p>
            <a:pPr marL="114300" indent="0">
              <a:buNone/>
            </a:pPr>
            <a:r>
              <a:rPr lang="en-US" dirty="0" smtClean="0"/>
              <a:t>C: </a:t>
            </a:r>
            <a:r>
              <a:rPr lang="en-US" dirty="0"/>
              <a:t>Does not make any difference, I do not </a:t>
            </a:r>
            <a:r>
              <a:rPr lang="en-US" dirty="0" smtClean="0"/>
              <a:t>participate</a:t>
            </a:r>
          </a:p>
          <a:p>
            <a:pPr marL="114300" indent="0">
              <a:buNone/>
            </a:pPr>
            <a:r>
              <a:rPr lang="en-US" dirty="0" smtClean="0"/>
              <a:t>D: I do not like them.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56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A: I like it, keep on using it</a:t>
            </a:r>
          </a:p>
          <a:p>
            <a:r>
              <a:rPr lang="en-US" dirty="0" smtClean="0"/>
              <a:t>B: I like it OK, not in depth</a:t>
            </a:r>
          </a:p>
          <a:p>
            <a:r>
              <a:rPr lang="en-US" dirty="0" smtClean="0"/>
              <a:t>C:  Indifferent</a:t>
            </a:r>
          </a:p>
          <a:p>
            <a:r>
              <a:rPr lang="en-US" dirty="0" smtClean="0"/>
              <a:t>D:  Not fan</a:t>
            </a:r>
          </a:p>
          <a:p>
            <a:r>
              <a:rPr lang="en-US" dirty="0" smtClean="0"/>
              <a:t>E: Waste </a:t>
            </a:r>
            <a:r>
              <a:rPr lang="en-US" smtClean="0"/>
              <a:t>of 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3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heap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only one configuration of a valid min-heap containing the elements {34, 12, 1, 30, 45}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A: True</a:t>
            </a:r>
          </a:p>
          <a:p>
            <a:r>
              <a:rPr lang="en-US" dirty="0" smtClean="0"/>
              <a:t>B: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370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04 at 10.44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8651875" cy="674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55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traversals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3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04 at 11.25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362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40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04 at 11.25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13102" cy="673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91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04 at 11.25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8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4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questions from the midterm, T/F</a:t>
            </a:r>
          </a:p>
          <a:p>
            <a:r>
              <a:rPr lang="en-US" dirty="0" smtClean="0"/>
              <a:t>Homework comment</a:t>
            </a:r>
          </a:p>
          <a:p>
            <a:r>
              <a:rPr lang="en-US" dirty="0" smtClean="0"/>
              <a:t>A few feedback questions</a:t>
            </a:r>
          </a:p>
          <a:p>
            <a:r>
              <a:rPr lang="en-US" dirty="0" smtClean="0"/>
              <a:t>Binary Trees traversals</a:t>
            </a:r>
          </a:p>
          <a:p>
            <a:r>
              <a:rPr lang="en-US" dirty="0" smtClean="0"/>
              <a:t>Binary search trees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72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you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a tree with at least 3 nodes (all nodes must have different keys) such that both </a:t>
            </a:r>
            <a:r>
              <a:rPr lang="en-US" dirty="0" smtClean="0"/>
              <a:t>its </a:t>
            </a:r>
            <a:r>
              <a:rPr lang="en-US" dirty="0"/>
              <a:t>in-order read and its pre-order read are the same, or prove that there is no such tree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Give a tree with at least 3 nodes (all nodes must have different keys) such that both its pre-</a:t>
            </a:r>
            <a:r>
              <a:rPr lang="en-US" dirty="0" smtClean="0"/>
              <a:t>order read </a:t>
            </a:r>
            <a:r>
              <a:rPr lang="en-US" dirty="0"/>
              <a:t>and its post-order read are the same, or prove that there is no such tree.</a:t>
            </a:r>
          </a:p>
        </p:txBody>
      </p:sp>
    </p:spTree>
    <p:extLst>
      <p:ext uri="{BB962C8B-B14F-4D97-AF65-F5344CB8AC3E}">
        <p14:creationId xmlns:p14="http://schemas.microsoft.com/office/powerpoint/2010/main" val="3419191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19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 are not enough!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Heaps offer fast access to the largest </a:t>
            </a:r>
            <a:r>
              <a:rPr lang="en-US" dirty="0" smtClean="0"/>
              <a:t>element in </a:t>
            </a:r>
            <a:r>
              <a:rPr lang="en-US" dirty="0"/>
              <a:t>a </a:t>
            </a:r>
            <a:r>
              <a:rPr lang="en-US" dirty="0" smtClean="0"/>
              <a:t>collection.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most useful in a priority queue.</a:t>
            </a:r>
          </a:p>
          <a:p>
            <a:r>
              <a:rPr lang="en-US" dirty="0" smtClean="0"/>
              <a:t> </a:t>
            </a:r>
            <a:r>
              <a:rPr lang="en-US" dirty="0"/>
              <a:t>However, finding an arbitrary element is </a:t>
            </a:r>
            <a:r>
              <a:rPr lang="en-US" dirty="0" smtClean="0"/>
              <a:t>still slow </a:t>
            </a:r>
            <a:r>
              <a:rPr lang="en-US" dirty="0"/>
              <a:t>-</a:t>
            </a:r>
            <a:r>
              <a:rPr lang="en-US" dirty="0">
                <a:solidFill>
                  <a:srgbClr val="FF0000"/>
                </a:solidFill>
              </a:rPr>
              <a:t>- O(n)</a:t>
            </a:r>
            <a:r>
              <a:rPr lang="en-US" dirty="0"/>
              <a:t> 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may want to sacrifice efficiency of </a:t>
            </a:r>
            <a:r>
              <a:rPr lang="en-US" dirty="0" smtClean="0"/>
              <a:t>getting  </a:t>
            </a:r>
            <a:r>
              <a:rPr lang="en-US" dirty="0"/>
              <a:t>the largest </a:t>
            </a:r>
            <a:r>
              <a:rPr lang="en-US" dirty="0" smtClean="0"/>
              <a:t>element in </a:t>
            </a:r>
            <a:r>
              <a:rPr lang="en-US" dirty="0"/>
              <a:t>exchange for </a:t>
            </a:r>
            <a:r>
              <a:rPr lang="en-US" dirty="0" smtClean="0"/>
              <a:t>increased efficiency </a:t>
            </a:r>
            <a:r>
              <a:rPr lang="en-US" dirty="0"/>
              <a:t>to access any </a:t>
            </a:r>
            <a:r>
              <a:rPr lang="en-US" i="1" dirty="0">
                <a:solidFill>
                  <a:srgbClr val="FF0000"/>
                </a:solidFill>
              </a:rPr>
              <a:t>arbitrary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element.</a:t>
            </a:r>
          </a:p>
        </p:txBody>
      </p:sp>
    </p:spTree>
    <p:extLst>
      <p:ext uri="{BB962C8B-B14F-4D97-AF65-F5344CB8AC3E}">
        <p14:creationId xmlns:p14="http://schemas.microsoft.com/office/powerpoint/2010/main" val="3307824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search tree (BST) is a binary-tree based </a:t>
            </a:r>
            <a:r>
              <a:rPr lang="en-US" dirty="0" smtClean="0"/>
              <a:t>data structure </a:t>
            </a:r>
            <a:r>
              <a:rPr lang="en-US" dirty="0"/>
              <a:t>that offers </a:t>
            </a:r>
            <a:r>
              <a:rPr lang="en-US" dirty="0">
                <a:solidFill>
                  <a:srgbClr val="FF0000"/>
                </a:solidFill>
              </a:rPr>
              <a:t>O(log n) </a:t>
            </a:r>
            <a:r>
              <a:rPr lang="en-US" b="1" dirty="0"/>
              <a:t>average-case </a:t>
            </a:r>
            <a:r>
              <a:rPr lang="en-US" dirty="0"/>
              <a:t>time costs </a:t>
            </a:r>
            <a:r>
              <a:rPr lang="en-US" dirty="0" smtClean="0"/>
              <a:t>for:</a:t>
            </a:r>
          </a:p>
          <a:p>
            <a:pPr marL="11430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Add (element)</a:t>
            </a:r>
          </a:p>
          <a:p>
            <a:pPr lvl="1"/>
            <a:r>
              <a:rPr lang="en-US" dirty="0" smtClean="0"/>
              <a:t>Find (element)</a:t>
            </a:r>
          </a:p>
          <a:p>
            <a:pPr lvl="1"/>
            <a:r>
              <a:rPr lang="en-US" dirty="0" smtClean="0"/>
              <a:t>Remove (element)</a:t>
            </a:r>
          </a:p>
          <a:p>
            <a:pPr lvl="1"/>
            <a:r>
              <a:rPr lang="en-US" dirty="0" err="1" smtClean="0"/>
              <a:t>findLargest</a:t>
            </a:r>
            <a:r>
              <a:rPr lang="en-US" dirty="0"/>
              <a:t>/</a:t>
            </a:r>
            <a:r>
              <a:rPr lang="en-US" dirty="0" err="1" smtClean="0"/>
              <a:t>removeLargest</a:t>
            </a:r>
            <a:r>
              <a:rPr lang="en-US" dirty="0" smtClean="0"/>
              <a:t> (element)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65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04 at 11.33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341"/>
            <a:ext cx="8412068" cy="61198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3803" y="1417638"/>
            <a:ext cx="93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A,B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69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(BST)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BST property? For </a:t>
            </a:r>
            <a:r>
              <a:rPr lang="en-US" dirty="0" smtClean="0">
                <a:solidFill>
                  <a:srgbClr val="FF0000"/>
                </a:solidFill>
              </a:rPr>
              <a:t>each</a:t>
            </a:r>
            <a:r>
              <a:rPr lang="en-US" dirty="0" smtClean="0"/>
              <a:t> node n</a:t>
            </a:r>
          </a:p>
          <a:p>
            <a:endParaRPr lang="en-US" dirty="0" smtClean="0"/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A:  all nodes  in left </a:t>
            </a:r>
            <a:r>
              <a:rPr lang="en-US" dirty="0" err="1" smtClean="0">
                <a:solidFill>
                  <a:srgbClr val="008000"/>
                </a:solidFill>
              </a:rPr>
              <a:t>subtree</a:t>
            </a:r>
            <a:r>
              <a:rPr lang="en-US" dirty="0" smtClean="0">
                <a:solidFill>
                  <a:srgbClr val="008000"/>
                </a:solidFill>
              </a:rPr>
              <a:t> of n are “less than” node n, and all nodes in the right </a:t>
            </a:r>
            <a:r>
              <a:rPr lang="en-US" dirty="0" err="1" smtClean="0">
                <a:solidFill>
                  <a:srgbClr val="008000"/>
                </a:solidFill>
              </a:rPr>
              <a:t>subtree</a:t>
            </a:r>
            <a:r>
              <a:rPr lang="en-US" dirty="0" smtClean="0">
                <a:solidFill>
                  <a:srgbClr val="008000"/>
                </a:solidFill>
              </a:rPr>
              <a:t> of n are “greater than node n.</a:t>
            </a:r>
          </a:p>
          <a:p>
            <a:pPr lvl="1"/>
            <a:endParaRPr lang="en-US" dirty="0" smtClean="0">
              <a:solidFill>
                <a:srgbClr val="008000"/>
              </a:solidFill>
            </a:endParaRPr>
          </a:p>
          <a:p>
            <a:pPr lvl="1"/>
            <a:r>
              <a:rPr lang="en-US" dirty="0" smtClean="0"/>
              <a:t>B: It must be complete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C: </a:t>
            </a:r>
            <a:r>
              <a:rPr lang="en-US" dirty="0"/>
              <a:t>all nodes  in left </a:t>
            </a:r>
            <a:r>
              <a:rPr lang="en-US" dirty="0" err="1"/>
              <a:t>subtree</a:t>
            </a:r>
            <a:r>
              <a:rPr lang="en-US" dirty="0"/>
              <a:t> of n are </a:t>
            </a:r>
            <a:r>
              <a:rPr lang="en-US" dirty="0" smtClean="0"/>
              <a:t>“greater than</a:t>
            </a:r>
            <a:r>
              <a:rPr lang="en-US" dirty="0"/>
              <a:t>” node n, and all nodes in the right </a:t>
            </a:r>
            <a:r>
              <a:rPr lang="en-US" dirty="0" err="1"/>
              <a:t>subtree</a:t>
            </a:r>
            <a:r>
              <a:rPr lang="en-US" dirty="0"/>
              <a:t> of n are </a:t>
            </a:r>
            <a:r>
              <a:rPr lang="en-US" dirty="0" smtClean="0"/>
              <a:t>“less than </a:t>
            </a:r>
            <a:r>
              <a:rPr lang="en-US" dirty="0"/>
              <a:t>node n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D:  answer A + tree must be complete.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</a:t>
            </a:r>
            <a:r>
              <a:rPr lang="en-US" dirty="0"/>
              <a:t>: answer </a:t>
            </a:r>
            <a:r>
              <a:rPr lang="en-US" dirty="0" smtClean="0"/>
              <a:t>C </a:t>
            </a:r>
            <a:r>
              <a:rPr lang="en-US" dirty="0"/>
              <a:t>+ tree must be complete</a:t>
            </a:r>
          </a:p>
        </p:txBody>
      </p:sp>
    </p:spTree>
    <p:extLst>
      <p:ext uri="{BB962C8B-B14F-4D97-AF65-F5344CB8AC3E}">
        <p14:creationId xmlns:p14="http://schemas.microsoft.com/office/powerpoint/2010/main" val="2397606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04 at 11.34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89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15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a min element?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given a binary tree?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 Shot 2016-05-10 at 9.39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381" y="1759070"/>
            <a:ext cx="4287081" cy="464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52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implementation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656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04 at 11.37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6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case for </a:t>
            </a:r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Statement:   If array has only 1 element then it is sorted, therefore the best running time for </a:t>
            </a:r>
            <a:r>
              <a:rPr lang="en-US" dirty="0" err="1" smtClean="0"/>
              <a:t>heapsort</a:t>
            </a:r>
            <a:r>
              <a:rPr lang="en-US" dirty="0" smtClean="0"/>
              <a:t> is O(1).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A: True</a:t>
            </a:r>
          </a:p>
          <a:p>
            <a:r>
              <a:rPr lang="en-US" dirty="0" smtClean="0"/>
              <a:t>B: </a:t>
            </a:r>
            <a:r>
              <a:rPr lang="en-US" dirty="0" err="1" smtClean="0"/>
              <a:t>Kinda</a:t>
            </a:r>
            <a:r>
              <a:rPr lang="en-US" dirty="0" smtClean="0"/>
              <a:t> makes sense, I would say yes.</a:t>
            </a:r>
          </a:p>
          <a:p>
            <a:r>
              <a:rPr lang="en-US" dirty="0" smtClean="0"/>
              <a:t>C: I feel it is wrong but not sure why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D: False</a:t>
            </a:r>
            <a:endParaRPr lang="en-US" dirty="0">
              <a:solidFill>
                <a:srgbClr val="008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44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04 at 11.40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59800" cy="539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08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04 at 11.44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3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37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04 at 11.44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086" y="28176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86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04 at 11.45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48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60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04 at 11.45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9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06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5-11-04 at 11.45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17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04 at 11.45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34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04 at 11.45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13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04 at 11.45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4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for </a:t>
            </a:r>
            <a:r>
              <a:rPr lang="en-US" dirty="0" err="1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Statement:   If array has only 1 element then it is sorted, therefore the best running time for </a:t>
            </a:r>
            <a:r>
              <a:rPr lang="en-US" dirty="0" err="1"/>
              <a:t>heapsort</a:t>
            </a:r>
            <a:r>
              <a:rPr lang="en-US" dirty="0"/>
              <a:t> is O(1)</a:t>
            </a:r>
          </a:p>
          <a:p>
            <a:endParaRPr lang="en-US" dirty="0" smtClean="0"/>
          </a:p>
          <a:p>
            <a:r>
              <a:rPr lang="en-US" dirty="0" smtClean="0"/>
              <a:t>This statement is false. </a:t>
            </a:r>
          </a:p>
          <a:p>
            <a:endParaRPr lang="en-US" dirty="0"/>
          </a:p>
          <a:p>
            <a:r>
              <a:rPr lang="en-US" dirty="0" smtClean="0"/>
              <a:t>Big-</a:t>
            </a:r>
            <a:r>
              <a:rPr lang="en-US" dirty="0"/>
              <a:t>O is a </a:t>
            </a:r>
            <a:r>
              <a:rPr lang="en-US" dirty="0" smtClean="0"/>
              <a:t>behavior of the method (function) when </a:t>
            </a:r>
            <a:r>
              <a:rPr lang="en-US" i="1" dirty="0" smtClean="0"/>
              <a:t>n</a:t>
            </a:r>
            <a:r>
              <a:rPr lang="en-US" dirty="0" smtClean="0"/>
              <a:t> goes to infinity</a:t>
            </a:r>
            <a:r>
              <a:rPr lang="en-US" dirty="0"/>
              <a:t>. (just describes asymptotic bounds)</a:t>
            </a:r>
          </a:p>
        </p:txBody>
      </p:sp>
    </p:spTree>
    <p:extLst>
      <p:ext uri="{BB962C8B-B14F-4D97-AF65-F5344CB8AC3E}">
        <p14:creationId xmlns:p14="http://schemas.microsoft.com/office/powerpoint/2010/main" val="15556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from the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n; </a:t>
            </a:r>
            <a:r>
              <a:rPr lang="en-US" dirty="0" err="1"/>
              <a:t>i</a:t>
            </a:r>
            <a:r>
              <a:rPr lang="en-US" dirty="0"/>
              <a:t>&gt;=1; 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i</a:t>
            </a:r>
            <a:r>
              <a:rPr lang="en-US" dirty="0"/>
              <a:t>/2){</a:t>
            </a:r>
            <a:br>
              <a:rPr lang="en-US" dirty="0"/>
            </a:br>
            <a:r>
              <a:rPr lang="en-US" dirty="0" smtClean="0"/>
              <a:t>      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j=0; j&lt;=</a:t>
            </a:r>
            <a:r>
              <a:rPr lang="en-US" dirty="0" err="1"/>
              <a:t>c∗n</a:t>
            </a:r>
            <a:r>
              <a:rPr lang="en-US" dirty="0"/>
              <a:t>; j++} {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Does the running time depend on c?  (C  is positive)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7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a queue using a circular array is an example of adapter </a:t>
            </a:r>
            <a:r>
              <a:rPr lang="en-US" dirty="0" smtClean="0"/>
              <a:t>design pattern.</a:t>
            </a:r>
          </a:p>
          <a:p>
            <a:endParaRPr lang="en-US" dirty="0"/>
          </a:p>
          <a:p>
            <a:r>
              <a:rPr lang="en-US" dirty="0" smtClean="0"/>
              <a:t>This statement is false. </a:t>
            </a:r>
          </a:p>
          <a:p>
            <a:endParaRPr lang="en-US" dirty="0"/>
          </a:p>
          <a:p>
            <a:r>
              <a:rPr lang="en-US" dirty="0"/>
              <a:t>Adapter design </a:t>
            </a:r>
            <a:r>
              <a:rPr lang="en-US" dirty="0" smtClean="0"/>
              <a:t>pattern: allows </a:t>
            </a:r>
            <a:r>
              <a:rPr lang="en-US" dirty="0"/>
              <a:t>the interface of an existing class to be used as another interface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7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T/F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Items should be added to a priority queue in first-come first-serve order (if the keys are equal).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b="1" dirty="0"/>
              <a:t>private long timestamp</a:t>
            </a:r>
            <a:r>
              <a:rPr lang="en-US" b="1" dirty="0" smtClean="0"/>
              <a:t>;</a:t>
            </a:r>
            <a:endParaRPr lang="en-US" b="1" dirty="0"/>
          </a:p>
          <a:p>
            <a:pPr marL="114300" indent="0">
              <a:buNone/>
            </a:pPr>
            <a:r>
              <a:rPr lang="en-US" dirty="0" smtClean="0"/>
              <a:t>//Sets </a:t>
            </a:r>
            <a:r>
              <a:rPr lang="en-US" dirty="0"/>
              <a:t>the timestamp inside this registration to be the current time.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public void </a:t>
            </a:r>
            <a:r>
              <a:rPr lang="en-US" dirty="0" err="1"/>
              <a:t>setTimestamp</a:t>
            </a:r>
            <a:r>
              <a:rPr lang="en-US" dirty="0"/>
              <a:t>() </a:t>
            </a:r>
            <a:r>
              <a:rPr lang="en-US" dirty="0" smtClean="0"/>
              <a:t>{                 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               timestamp = </a:t>
            </a:r>
            <a:r>
              <a:rPr lang="en-US" dirty="0" err="1"/>
              <a:t>System.nanoTime</a:t>
            </a:r>
            <a:r>
              <a:rPr lang="en-US" dirty="0"/>
              <a:t>()</a:t>
            </a:r>
            <a:r>
              <a:rPr lang="en-US" dirty="0" smtClean="0"/>
              <a:t>;   }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Call it when adding to waitlist: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public void </a:t>
            </a:r>
            <a:r>
              <a:rPr lang="en-US" dirty="0" err="1"/>
              <a:t>addToWaitlist</a:t>
            </a:r>
            <a:r>
              <a:rPr lang="en-US" dirty="0"/>
              <a:t>(Registration r) {</a:t>
            </a:r>
          </a:p>
          <a:p>
            <a:pPr marL="114300" indent="0">
              <a:buNone/>
            </a:pPr>
            <a:r>
              <a:rPr lang="en-US" dirty="0"/>
              <a:t>                </a:t>
            </a:r>
            <a:r>
              <a:rPr lang="en-US" dirty="0" err="1"/>
              <a:t>r.setTimestamp</a:t>
            </a:r>
            <a:r>
              <a:rPr lang="en-US" dirty="0"/>
              <a:t>(); // &lt;= </a:t>
            </a:r>
            <a:r>
              <a:rPr lang="en-US" dirty="0" smtClean="0"/>
              <a:t>Added</a:t>
            </a:r>
          </a:p>
          <a:p>
            <a:pPr marL="114300" indent="0">
              <a:buNone/>
            </a:pPr>
            <a:r>
              <a:rPr lang="en-US" dirty="0" smtClean="0"/>
              <a:t>               </a:t>
            </a:r>
            <a:r>
              <a:rPr lang="is-IS" dirty="0" smtClean="0"/>
              <a:t>….....</a:t>
            </a:r>
            <a:r>
              <a:rPr lang="en-US" dirty="0"/>
              <a:t>	</a:t>
            </a:r>
          </a:p>
          <a:p>
            <a:pPr marL="11430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Then use the timestamp if necessary when comparing:</a:t>
            </a:r>
          </a:p>
          <a:p>
            <a:pPr marL="114300" indent="0">
              <a:buNone/>
            </a:pP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 Registration o ) </a:t>
            </a:r>
            <a:r>
              <a:rPr lang="en-US" dirty="0" smtClean="0"/>
              <a:t>{   </a:t>
            </a:r>
            <a:r>
              <a:rPr lang="is-IS" dirty="0" smtClean="0"/>
              <a:t>…...</a:t>
            </a:r>
            <a:r>
              <a:rPr lang="en-US" dirty="0" smtClean="0"/>
              <a:t>     }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4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Pace of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A: Too slow, please speed up</a:t>
            </a:r>
          </a:p>
          <a:p>
            <a:r>
              <a:rPr lang="en-US" dirty="0" smtClean="0"/>
              <a:t>B: A little too slow</a:t>
            </a:r>
          </a:p>
          <a:p>
            <a:r>
              <a:rPr lang="en-US" dirty="0" smtClean="0"/>
              <a:t>C: Just right</a:t>
            </a:r>
          </a:p>
          <a:p>
            <a:r>
              <a:rPr lang="en-US" dirty="0" smtClean="0"/>
              <a:t>D: A little too fast</a:t>
            </a:r>
          </a:p>
          <a:p>
            <a:r>
              <a:rPr lang="en-US" dirty="0" smtClean="0"/>
              <a:t>E: Way too fast for me</a:t>
            </a:r>
          </a:p>
        </p:txBody>
      </p:sp>
    </p:spTree>
    <p:extLst>
      <p:ext uri="{BB962C8B-B14F-4D97-AF65-F5344CB8AC3E}">
        <p14:creationId xmlns:p14="http://schemas.microsoft.com/office/powerpoint/2010/main" val="3502310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446</TotalTime>
  <Words>847</Words>
  <Application>Microsoft Macintosh PowerPoint</Application>
  <PresentationFormat>On-screen Show (4:3)</PresentationFormat>
  <Paragraphs>128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Adjacency</vt:lpstr>
      <vt:lpstr>Lecture 16</vt:lpstr>
      <vt:lpstr>Plan for today</vt:lpstr>
      <vt:lpstr>Best case for heapsort</vt:lpstr>
      <vt:lpstr>Best case for heapsort</vt:lpstr>
      <vt:lpstr>Line from the exam</vt:lpstr>
      <vt:lpstr>Adapter design pattern</vt:lpstr>
      <vt:lpstr>T/F answers</vt:lpstr>
      <vt:lpstr>Homework note</vt:lpstr>
      <vt:lpstr>Pace of the class</vt:lpstr>
      <vt:lpstr>iClicker questions</vt:lpstr>
      <vt:lpstr>Time given for solo vote</vt:lpstr>
      <vt:lpstr>Group discussions</vt:lpstr>
      <vt:lpstr>Zybooks</vt:lpstr>
      <vt:lpstr>Last heap question</vt:lpstr>
      <vt:lpstr>PowerPoint Presentation</vt:lpstr>
      <vt:lpstr>Binary tree traversals</vt:lpstr>
      <vt:lpstr>PowerPoint Presentation</vt:lpstr>
      <vt:lpstr>PowerPoint Presentation</vt:lpstr>
      <vt:lpstr>PowerPoint Presentation</vt:lpstr>
      <vt:lpstr>Could you do it?</vt:lpstr>
      <vt:lpstr>Binary search trees</vt:lpstr>
      <vt:lpstr>Heaps are not enough!</vt:lpstr>
      <vt:lpstr>Binary SEARCH tree</vt:lpstr>
      <vt:lpstr>PowerPoint Presentation</vt:lpstr>
      <vt:lpstr>Binary SEARCH tree (BST)</vt:lpstr>
      <vt:lpstr>PowerPoint Presentation</vt:lpstr>
      <vt:lpstr>Where to find a min element?</vt:lpstr>
      <vt:lpstr>BST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18</dc:title>
  <dc:creator>Marina Langlois</dc:creator>
  <cp:lastModifiedBy>Marina Langlois</cp:lastModifiedBy>
  <cp:revision>51</cp:revision>
  <dcterms:created xsi:type="dcterms:W3CDTF">2016-02-18T22:41:38Z</dcterms:created>
  <dcterms:modified xsi:type="dcterms:W3CDTF">2017-03-15T00:01:39Z</dcterms:modified>
</cp:coreProperties>
</file>