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81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34F5DA-78E0-1441-A387-AE76435B739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1"/>
            <p14:sldId id="269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81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A98AE8-43BA-FC4E-8239-5EFB0A335D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CCB57F-39E0-6B48-95A1-5D84E6B7811A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first scheme—adding the numbers—generated too few indices.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latest scheme—adding the numbers times powers of 27—generates too many.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Hash Tables have large but reasonable size. We will use the second approach with some changes. </a:t>
            </a:r>
          </a:p>
          <a:p>
            <a:r>
              <a:rPr lang="en-US" dirty="0">
                <a:latin typeface="Courier New"/>
                <a:cs typeface="Courier New"/>
              </a:rPr>
              <a:t>key = 3*</a:t>
            </a:r>
            <a:r>
              <a:rPr lang="en-US" dirty="0" smtClean="0">
                <a:latin typeface="Courier New"/>
                <a:cs typeface="Courier New"/>
              </a:rPr>
              <a:t>27</a:t>
            </a:r>
            <a:r>
              <a:rPr lang="en-US" baseline="30000" dirty="0" smtClean="0">
                <a:latin typeface="Courier New"/>
                <a:cs typeface="Courier New"/>
              </a:rPr>
              <a:t>2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+ 1*</a:t>
            </a:r>
            <a:r>
              <a:rPr lang="en-US" dirty="0" smtClean="0">
                <a:latin typeface="Courier New"/>
                <a:cs typeface="Courier New"/>
              </a:rPr>
              <a:t>27</a:t>
            </a:r>
            <a:r>
              <a:rPr lang="en-US" baseline="30000" dirty="0" smtClean="0">
                <a:latin typeface="Courier New"/>
                <a:cs typeface="Courier New"/>
              </a:rPr>
              <a:t>1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+ 20*</a:t>
            </a:r>
            <a:r>
              <a:rPr lang="en-US" dirty="0" smtClean="0">
                <a:latin typeface="Courier New"/>
                <a:cs typeface="Courier New"/>
              </a:rPr>
              <a:t>27</a:t>
            </a:r>
            <a:r>
              <a:rPr lang="en-US" baseline="30000" dirty="0" smtClean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index </a:t>
            </a:r>
            <a:r>
              <a:rPr lang="en-US" dirty="0">
                <a:latin typeface="Courier New"/>
                <a:cs typeface="Courier New"/>
              </a:rPr>
              <a:t>= (key) % </a:t>
            </a:r>
            <a:r>
              <a:rPr lang="en-US" dirty="0" err="1">
                <a:latin typeface="Courier New"/>
                <a:cs typeface="Courier New"/>
              </a:rPr>
              <a:t>tableSize</a:t>
            </a:r>
            <a:r>
              <a:rPr lang="en-US" dirty="0">
                <a:latin typeface="Courier New"/>
                <a:cs typeface="Courier New"/>
              </a:rPr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Strings:  “cat” </a:t>
            </a:r>
            <a:br>
              <a:rPr lang="en-US" dirty="0" smtClean="0"/>
            </a:br>
            <a:r>
              <a:rPr lang="en-US" sz="2000" dirty="0" err="1" smtClean="0">
                <a:latin typeface="Courier New"/>
                <a:cs typeface="Courier New"/>
              </a:rPr>
              <a:t>hashVal</a:t>
            </a:r>
            <a:r>
              <a:rPr lang="en-US" sz="2000" dirty="0" smtClean="0">
                <a:latin typeface="Courier New"/>
                <a:cs typeface="Courier New"/>
              </a:rPr>
              <a:t>= </a:t>
            </a:r>
            <a:r>
              <a:rPr lang="en-US" sz="2000" dirty="0">
                <a:latin typeface="Courier New"/>
                <a:cs typeface="Courier New"/>
              </a:rPr>
              <a:t>3*27</a:t>
            </a:r>
            <a:r>
              <a:rPr lang="en-US" sz="2000" baseline="30000" dirty="0">
                <a:latin typeface="Courier New"/>
                <a:cs typeface="Courier New"/>
              </a:rPr>
              <a:t>2</a:t>
            </a:r>
            <a:r>
              <a:rPr lang="en-US" sz="2000" dirty="0">
                <a:latin typeface="Courier New"/>
                <a:cs typeface="Courier New"/>
              </a:rPr>
              <a:t> + 1*27</a:t>
            </a:r>
            <a:r>
              <a:rPr lang="en-US" sz="2000" baseline="30000" dirty="0">
                <a:latin typeface="Courier New"/>
                <a:cs typeface="Courier New"/>
              </a:rPr>
              <a:t>1</a:t>
            </a:r>
            <a:r>
              <a:rPr lang="en-US" sz="2000" dirty="0">
                <a:latin typeface="Courier New"/>
                <a:cs typeface="Courier New"/>
              </a:rPr>
              <a:t> + 20*27</a:t>
            </a:r>
            <a:r>
              <a:rPr lang="en-US" sz="2000" baseline="30000" dirty="0">
                <a:latin typeface="Courier New"/>
                <a:cs typeface="Courier New"/>
              </a:rPr>
              <a:t>0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1-16 at 10.47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592628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0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efficient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from the character conversion, there are </a:t>
            </a:r>
            <a:r>
              <a:rPr lang="en-US" b="1" dirty="0"/>
              <a:t>two</a:t>
            </a:r>
            <a:r>
              <a:rPr lang="en-US" dirty="0"/>
              <a:t> multiplications and an </a:t>
            </a:r>
            <a:r>
              <a:rPr lang="en-US" b="1" dirty="0"/>
              <a:t>addition</a:t>
            </a:r>
            <a:r>
              <a:rPr lang="en-US" dirty="0"/>
              <a:t> inside the loop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Horner’s Method.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5-11-16 at 10.53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8" y="3561127"/>
            <a:ext cx="7785543" cy="27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16 at 10.5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" y="1559362"/>
            <a:ext cx="5641116" cy="1336054"/>
          </a:xfrm>
          <a:prstGeom prst="rect">
            <a:avLst/>
          </a:prstGeom>
        </p:spPr>
      </p:pic>
      <p:pic>
        <p:nvPicPr>
          <p:cNvPr id="5" name="Picture 4" descr="Screen Shot 2015-11-16 at 10.56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" y="3056166"/>
            <a:ext cx="7906105" cy="29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4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done improving?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Yes, looks good.</a:t>
            </a:r>
          </a:p>
          <a:p>
            <a:r>
              <a:rPr lang="en-US" dirty="0" smtClean="0"/>
              <a:t>B: No, it is not deterministic</a:t>
            </a:r>
          </a:p>
          <a:p>
            <a:r>
              <a:rPr lang="en-US" dirty="0" smtClean="0"/>
              <a:t>C: No, it is not uniform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D: No, can’t handle large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1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modification </a:t>
            </a:r>
            <a:br>
              <a:rPr lang="en-US" dirty="0" smtClean="0"/>
            </a:br>
            <a:r>
              <a:rPr lang="en-US" dirty="0" smtClean="0"/>
              <a:t>(do not -96 in your HW)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6 at 11.0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7669455" cy="4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</a:t>
            </a:r>
            <a:r>
              <a:rPr lang="en-US" dirty="0"/>
              <a:t>bit- manipulation tricks can be played as well, such </a:t>
            </a:r>
            <a:r>
              <a:rPr lang="en-US" dirty="0" smtClean="0"/>
              <a:t>as</a:t>
            </a:r>
          </a:p>
          <a:p>
            <a:pPr marL="114300" indent="0">
              <a:buNone/>
            </a:pPr>
            <a:r>
              <a:rPr lang="en-US" dirty="0" smtClean="0"/>
              <a:t>using </a:t>
            </a:r>
            <a:r>
              <a:rPr lang="en-US" dirty="0"/>
              <a:t>a base of 32 (or a larger power of 2) instead of 27, so that multiplication can be effected using the shift operator (&gt;&gt;)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6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Folding: another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larger strings: (length over 7)</a:t>
            </a:r>
          </a:p>
          <a:p>
            <a:pPr lvl="1"/>
            <a:r>
              <a:rPr lang="en-US" dirty="0" smtClean="0"/>
              <a:t>Group more than one digit. (2, 3, 4).</a:t>
            </a:r>
          </a:p>
          <a:p>
            <a:pPr lvl="1"/>
            <a:r>
              <a:rPr lang="en-US" dirty="0" smtClean="0"/>
              <a:t>Add them.</a:t>
            </a:r>
          </a:p>
          <a:p>
            <a:pPr lvl="1"/>
            <a:r>
              <a:rPr lang="en-US" dirty="0" smtClean="0"/>
              <a:t>% </a:t>
            </a:r>
            <a:r>
              <a:rPr lang="en-US" dirty="0" err="1" smtClean="0"/>
              <a:t>tableSize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37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and Left 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Logical_shift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(simplified) </a:t>
            </a:r>
            <a:br>
              <a:rPr lang="en-US" dirty="0" smtClean="0"/>
            </a:br>
            <a:r>
              <a:rPr lang="en-US" dirty="0" smtClean="0"/>
              <a:t>Cyclical </a:t>
            </a:r>
            <a:r>
              <a:rPr lang="en-US" smtClean="0"/>
              <a:t>Redundancy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077200" cy="53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</a:t>
            </a:r>
            <a:r>
              <a:rPr lang="en-US" dirty="0" smtClean="0"/>
              <a:t>eys </a:t>
            </a:r>
            <a:r>
              <a:rPr lang="en-US" dirty="0"/>
              <a:t>are not </a:t>
            </a:r>
            <a:r>
              <a:rPr lang="en-US" dirty="0" smtClean="0"/>
              <a:t>always integers.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classic example is a </a:t>
            </a:r>
            <a:r>
              <a:rPr lang="en-US" dirty="0" smtClean="0"/>
              <a:t>dictionary (hw8). </a:t>
            </a:r>
            <a:r>
              <a:rPr lang="en-US" dirty="0"/>
              <a:t>If you want to put every word of an English-language dictionary, from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 smtClean="0">
                <a:solidFill>
                  <a:srgbClr val="FF0000"/>
                </a:solidFill>
              </a:rPr>
              <a:t>zyzzyva </a:t>
            </a:r>
          </a:p>
          <a:p>
            <a:pPr lvl="1"/>
            <a:r>
              <a:rPr lang="en-US" i="1" dirty="0" smtClean="0"/>
              <a:t>(who knows what it is and how to pronounce it?</a:t>
            </a:r>
            <a:r>
              <a:rPr lang="en-US" dirty="0"/>
              <a:t>)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into your computer’s memory so they can be accessed quickly, a hash table is a good choice.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similar widely used application for hash tables is in computer-language compilers, which maintain a </a:t>
            </a:r>
            <a:r>
              <a:rPr lang="en-US" i="1" dirty="0"/>
              <a:t>symbol table </a:t>
            </a:r>
            <a:r>
              <a:rPr lang="en-US" dirty="0"/>
              <a:t>in a hash </a:t>
            </a:r>
            <a:r>
              <a:rPr lang="en-US" dirty="0" smtClean="0"/>
              <a:t>table.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symbol table holds all the </a:t>
            </a:r>
            <a:r>
              <a:rPr lang="en-US" dirty="0" smtClean="0"/>
              <a:t>variable </a:t>
            </a:r>
            <a:r>
              <a:rPr lang="en-US" dirty="0"/>
              <a:t>and function names made up by the programmer, along with the address where they can be found in memory. 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Symbol_table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6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 have a few word documents with different hash function ideas. There are a few implementations in C++ so you can convert to Java.  (</a:t>
            </a:r>
            <a:r>
              <a:rPr lang="en-US" dirty="0"/>
              <a:t>credit goes to Geoff </a:t>
            </a:r>
            <a:r>
              <a:rPr lang="en-US" dirty="0" err="1" smtClean="0"/>
              <a:t>Kuenning</a:t>
            </a:r>
            <a:r>
              <a:rPr lang="en-US" dirty="0" smtClean="0"/>
              <a:t>)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Statistics: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http://</a:t>
            </a:r>
            <a:r>
              <a:rPr lang="en-US" dirty="0" err="1"/>
              <a:t>programmers.stackexchange.com</a:t>
            </a:r>
            <a:r>
              <a:rPr lang="en-US" dirty="0"/>
              <a:t>/questions/49550/which-hashing-algorithm-is-best-for-uniqueness-and-speed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2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words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Let’s say we want to store </a:t>
            </a:r>
            <a:r>
              <a:rPr lang="en-US" b="1" dirty="0"/>
              <a:t>a 50,000</a:t>
            </a:r>
            <a:r>
              <a:rPr lang="en-US" dirty="0"/>
              <a:t>-word English-language dictionary in main memory </a:t>
            </a:r>
          </a:p>
          <a:p>
            <a:endParaRPr lang="en-US" dirty="0" smtClean="0"/>
          </a:p>
          <a:p>
            <a:r>
              <a:rPr lang="en-US" dirty="0" smtClean="0"/>
              <a:t>Use the length of a word as a hash function: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A: It is a good choice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It is not uniform</a:t>
            </a:r>
          </a:p>
          <a:p>
            <a:r>
              <a:rPr lang="en-US" dirty="0" smtClean="0"/>
              <a:t>C: It is not fast</a:t>
            </a:r>
          </a:p>
          <a:p>
            <a:r>
              <a:rPr lang="en-US" dirty="0" smtClean="0"/>
              <a:t>D: It is not 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Converting words to </a:t>
            </a:r>
            <a:r>
              <a:rPr lang="en-US" sz="4000" dirty="0" smtClean="0"/>
              <a:t>numbers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50,000-</a:t>
            </a:r>
            <a:r>
              <a:rPr lang="en-US" sz="4000" dirty="0" smtClean="0"/>
              <a:t>words)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Another idea: Use ASCII </a:t>
            </a:r>
            <a:r>
              <a:rPr lang="en-US" dirty="0"/>
              <a:t>code, in which </a:t>
            </a:r>
            <a:r>
              <a:rPr lang="en-US" i="1" dirty="0"/>
              <a:t>a </a:t>
            </a:r>
            <a:r>
              <a:rPr lang="en-US" dirty="0"/>
              <a:t>is 97, </a:t>
            </a:r>
            <a:r>
              <a:rPr lang="en-US" i="1" dirty="0"/>
              <a:t>b </a:t>
            </a:r>
            <a:r>
              <a:rPr lang="en-US" dirty="0"/>
              <a:t>is 98, and so on, up to 122 for </a:t>
            </a:r>
            <a:r>
              <a:rPr lang="en-US" i="1" dirty="0"/>
              <a:t>z. </a:t>
            </a:r>
            <a:r>
              <a:rPr lang="en-US" dirty="0" smtClean="0"/>
              <a:t>Then </a:t>
            </a:r>
            <a:r>
              <a:rPr lang="en-US" b="1" dirty="0" smtClean="0"/>
              <a:t>add</a:t>
            </a:r>
            <a:r>
              <a:rPr lang="en-US" dirty="0" smtClean="0"/>
              <a:t> the numbers.</a:t>
            </a:r>
            <a:endParaRPr lang="en-US" i="1" dirty="0" smtClean="0"/>
          </a:p>
          <a:p>
            <a:r>
              <a:rPr lang="en-US" dirty="0"/>
              <a:t>Let’s say </a:t>
            </a:r>
            <a:r>
              <a:rPr lang="en-US" i="1" dirty="0"/>
              <a:t>a </a:t>
            </a:r>
            <a:r>
              <a:rPr lang="en-US" dirty="0"/>
              <a:t>is 1, </a:t>
            </a:r>
            <a:r>
              <a:rPr lang="en-US" i="1" dirty="0"/>
              <a:t>b </a:t>
            </a:r>
            <a:r>
              <a:rPr lang="en-US" dirty="0"/>
              <a:t>is 2, </a:t>
            </a:r>
            <a:r>
              <a:rPr lang="en-US" i="1" dirty="0"/>
              <a:t>c </a:t>
            </a:r>
            <a:r>
              <a:rPr lang="en-US" dirty="0"/>
              <a:t>is 3, and so on up to 26 for </a:t>
            </a:r>
            <a:r>
              <a:rPr lang="en-US" i="1" dirty="0"/>
              <a:t>z. </a:t>
            </a:r>
            <a:r>
              <a:rPr lang="en-US" dirty="0"/>
              <a:t>We’ll also say a blank is 0, so we have 27 characters. </a:t>
            </a:r>
            <a:r>
              <a:rPr lang="en-US" dirty="0" smtClean="0"/>
              <a:t>(assume no capitals).</a:t>
            </a:r>
          </a:p>
          <a:p>
            <a:pPr lvl="1"/>
            <a:r>
              <a:rPr lang="en-US" i="1" dirty="0" smtClean="0"/>
              <a:t>I subtracted 96 to make the math easier. </a:t>
            </a:r>
          </a:p>
          <a:p>
            <a:endParaRPr lang="en-US" dirty="0" smtClean="0"/>
          </a:p>
          <a:p>
            <a:r>
              <a:rPr lang="en-US" dirty="0" smtClean="0"/>
              <a:t>“cat”= 3 + 1 + 20 = 24.</a:t>
            </a: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: It is a good choice</a:t>
            </a:r>
          </a:p>
          <a:p>
            <a:r>
              <a:rPr lang="en-US" dirty="0">
                <a:solidFill>
                  <a:srgbClr val="008000"/>
                </a:solidFill>
              </a:rPr>
              <a:t>B: It is not uniform</a:t>
            </a:r>
          </a:p>
          <a:p>
            <a:r>
              <a:rPr lang="en-US" dirty="0"/>
              <a:t>C: It is not fast</a:t>
            </a:r>
          </a:p>
          <a:p>
            <a:r>
              <a:rPr lang="en-US" dirty="0"/>
              <a:t>D: It is not deterministic</a:t>
            </a:r>
          </a:p>
          <a:p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 smtClean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5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Converting words to numbers</a:t>
            </a:r>
            <a:br>
              <a:rPr lang="en-US" sz="4000" dirty="0"/>
            </a:br>
            <a:r>
              <a:rPr lang="en-US" sz="4000" dirty="0" smtClean="0"/>
              <a:t>(multiplying powers)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Idea: Hash each word into a unique location.</a:t>
            </a:r>
          </a:p>
          <a:p>
            <a:pPr marL="114300" indent="0">
              <a:buNone/>
            </a:pPr>
            <a:r>
              <a:rPr lang="en-US" dirty="0" smtClean="0"/>
              <a:t>How?  Number analogy: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7,546 = </a:t>
            </a:r>
            <a:r>
              <a:rPr lang="en-US" dirty="0"/>
              <a:t>7*1000 + 5*100 + 4*10 + 6*</a:t>
            </a:r>
            <a:r>
              <a:rPr lang="en-US" dirty="0" smtClean="0"/>
              <a:t>1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 smtClean="0"/>
              <a:t>     (or using powers of 10):</a:t>
            </a:r>
          </a:p>
          <a:p>
            <a:pPr marL="114300" indent="0">
              <a:buNone/>
            </a:pPr>
            <a:r>
              <a:rPr lang="en-US" dirty="0" smtClean="0"/>
              <a:t>7,546 = </a:t>
            </a:r>
            <a:r>
              <a:rPr lang="en-US" dirty="0"/>
              <a:t>7*10</a:t>
            </a:r>
            <a:r>
              <a:rPr lang="en-US" baseline="30000" dirty="0"/>
              <a:t>3</a:t>
            </a:r>
            <a:r>
              <a:rPr lang="en-US" dirty="0"/>
              <a:t> + 5*10</a:t>
            </a:r>
            <a:r>
              <a:rPr lang="en-US" baseline="30000" dirty="0"/>
              <a:t>2</a:t>
            </a:r>
            <a:r>
              <a:rPr lang="en-US" dirty="0"/>
              <a:t> + 4*10</a:t>
            </a:r>
            <a:r>
              <a:rPr lang="en-US" baseline="30000" dirty="0"/>
              <a:t>1</a:t>
            </a:r>
            <a:r>
              <a:rPr lang="en-US" dirty="0"/>
              <a:t> + 6*10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Why base 10? Because there are </a:t>
            </a:r>
            <a:r>
              <a:rPr lang="en-US" b="1" dirty="0" smtClean="0"/>
              <a:t>10</a:t>
            </a:r>
            <a:r>
              <a:rPr lang="en-US" dirty="0" smtClean="0"/>
              <a:t> possible digits.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Converting words to numbers</a:t>
            </a:r>
            <a:br>
              <a:rPr lang="en-US" sz="4000" dirty="0"/>
            </a:br>
            <a:r>
              <a:rPr lang="en-US" sz="4000" dirty="0" smtClean="0"/>
              <a:t>(multiplying powers)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base 10? Because there are 10 possible digits. </a:t>
            </a:r>
          </a:p>
          <a:p>
            <a:endParaRPr lang="en-US" dirty="0"/>
          </a:p>
          <a:p>
            <a:r>
              <a:rPr lang="en-US" dirty="0" smtClean="0"/>
              <a:t>If we are apply the same idea to strings, what is our base?</a:t>
            </a:r>
          </a:p>
          <a:p>
            <a:endParaRPr lang="en-US" dirty="0"/>
          </a:p>
          <a:p>
            <a:r>
              <a:rPr lang="en-US" dirty="0" smtClean="0"/>
              <a:t>A: 10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27 (26 letters and the space)</a:t>
            </a:r>
          </a:p>
          <a:p>
            <a:r>
              <a:rPr lang="en-US" dirty="0" smtClean="0"/>
              <a:t>C: Can’t apply the method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12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Converting words to numbers</a:t>
            </a:r>
            <a:br>
              <a:rPr lang="en-US" sz="4000" dirty="0"/>
            </a:br>
            <a:r>
              <a:rPr lang="en-US" sz="4000" dirty="0" smtClean="0"/>
              <a:t>(multiplying powers)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base 27 because we have 26 letters and 1 space.</a:t>
            </a:r>
          </a:p>
          <a:p>
            <a:r>
              <a:rPr lang="en-US" dirty="0"/>
              <a:t>“cat</a:t>
            </a:r>
            <a:r>
              <a:rPr lang="en-US" dirty="0" smtClean="0"/>
              <a:t>”: c = 3,  a = 1, t = 20.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What is the corresponding conversion?</a:t>
            </a:r>
          </a:p>
          <a:p>
            <a:endParaRPr lang="en-US" dirty="0"/>
          </a:p>
          <a:p>
            <a:r>
              <a:rPr lang="en-US" dirty="0" smtClean="0"/>
              <a:t>A: </a:t>
            </a:r>
            <a:r>
              <a:rPr lang="en-US" dirty="0"/>
              <a:t>3*</a:t>
            </a:r>
            <a:r>
              <a:rPr lang="en-US" dirty="0" smtClean="0"/>
              <a:t>27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+ 1*</a:t>
            </a:r>
            <a:r>
              <a:rPr lang="en-US" dirty="0" smtClean="0"/>
              <a:t>27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+ 20*</a:t>
            </a:r>
            <a:r>
              <a:rPr lang="en-US" dirty="0" smtClean="0"/>
              <a:t>27</a:t>
            </a:r>
            <a:r>
              <a:rPr lang="en-US" baseline="30000" dirty="0" smtClean="0"/>
              <a:t>1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*</a:t>
            </a:r>
            <a:r>
              <a:rPr lang="en-US" dirty="0" smtClean="0">
                <a:solidFill>
                  <a:srgbClr val="008000"/>
                </a:solidFill>
              </a:rPr>
              <a:t>27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+ 1*</a:t>
            </a:r>
            <a:r>
              <a:rPr lang="en-US" dirty="0" smtClean="0">
                <a:solidFill>
                  <a:srgbClr val="008000"/>
                </a:solidFill>
              </a:rPr>
              <a:t>27</a:t>
            </a:r>
            <a:r>
              <a:rPr lang="en-US" baseline="30000" dirty="0" smtClean="0">
                <a:solidFill>
                  <a:srgbClr val="008000"/>
                </a:solidFill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+ 20*</a:t>
            </a:r>
            <a:r>
              <a:rPr lang="en-US" dirty="0" smtClean="0">
                <a:solidFill>
                  <a:srgbClr val="008000"/>
                </a:solidFill>
              </a:rPr>
              <a:t>27</a:t>
            </a:r>
            <a:r>
              <a:rPr lang="en-US" baseline="30000" dirty="0">
                <a:solidFill>
                  <a:srgbClr val="008000"/>
                </a:solidFill>
              </a:rPr>
              <a:t>0</a:t>
            </a:r>
            <a:endParaRPr lang="en-US" baseline="30000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C: </a:t>
            </a:r>
            <a:r>
              <a:rPr lang="en-US" dirty="0"/>
              <a:t>3*</a:t>
            </a:r>
            <a:r>
              <a:rPr lang="en-US" dirty="0" smtClean="0"/>
              <a:t>27 </a:t>
            </a:r>
            <a:r>
              <a:rPr lang="en-US" dirty="0"/>
              <a:t>+ 1*</a:t>
            </a:r>
            <a:r>
              <a:rPr lang="en-US" dirty="0" smtClean="0"/>
              <a:t>27 </a:t>
            </a:r>
            <a:r>
              <a:rPr lang="en-US" dirty="0"/>
              <a:t>+ 20*</a:t>
            </a:r>
            <a:r>
              <a:rPr lang="en-US" dirty="0" smtClean="0"/>
              <a:t>27</a:t>
            </a:r>
            <a:endParaRPr lang="en-US" baseline="300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Converting words to numbers</a:t>
            </a:r>
            <a:br>
              <a:rPr lang="en-US" sz="3600" dirty="0"/>
            </a:br>
            <a:r>
              <a:rPr lang="en-US" sz="36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largest 10-letter </a:t>
            </a:r>
            <a:r>
              <a:rPr lang="en-US" dirty="0" smtClean="0"/>
              <a:t>word (let’s assume 10 is the max length of the word), </a:t>
            </a:r>
            <a:r>
              <a:rPr lang="en-US" i="1" dirty="0" err="1"/>
              <a:t>zzzzzzzzzz</a:t>
            </a:r>
            <a:r>
              <a:rPr lang="en-US" i="1" dirty="0"/>
              <a:t>, </a:t>
            </a:r>
            <a:r>
              <a:rPr lang="en-US" dirty="0" smtClean="0"/>
              <a:t>translates </a:t>
            </a:r>
            <a:r>
              <a:rPr lang="en-US" dirty="0"/>
              <a:t>into 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9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6 at 10.39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72" y="3810429"/>
            <a:ext cx="6329532" cy="2991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Converting words to numbers</a:t>
            </a:r>
            <a:br>
              <a:rPr lang="en-US" sz="3600" dirty="0"/>
            </a:br>
            <a:r>
              <a:rPr lang="en-US" sz="36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largest 10-letter </a:t>
            </a:r>
            <a:r>
              <a:rPr lang="en-US" dirty="0" smtClean="0"/>
              <a:t>word (let’s assume 10 is the max length of the word), </a:t>
            </a:r>
            <a:r>
              <a:rPr lang="en-US" i="1" dirty="0" err="1"/>
              <a:t>zzzzzzzzzz</a:t>
            </a:r>
            <a:r>
              <a:rPr lang="en-US" i="1" dirty="0"/>
              <a:t>, </a:t>
            </a:r>
            <a:r>
              <a:rPr lang="en-US" dirty="0" smtClean="0"/>
              <a:t>translates </a:t>
            </a:r>
            <a:r>
              <a:rPr lang="en-US" dirty="0"/>
              <a:t>into 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sz="1800" dirty="0"/>
              <a:t>26*27</a:t>
            </a:r>
            <a:r>
              <a:rPr lang="en-US" sz="1800" baseline="30000" dirty="0"/>
              <a:t>9</a:t>
            </a:r>
            <a:r>
              <a:rPr lang="en-US" sz="1800" dirty="0"/>
              <a:t> + 26*27</a:t>
            </a:r>
            <a:r>
              <a:rPr lang="en-US" sz="1800" baseline="30000" dirty="0"/>
              <a:t>8</a:t>
            </a:r>
            <a:r>
              <a:rPr lang="en-US" sz="1800" dirty="0"/>
              <a:t> + 26*27</a:t>
            </a:r>
            <a:r>
              <a:rPr lang="en-US" sz="1800" baseline="30000" dirty="0"/>
              <a:t>7</a:t>
            </a:r>
            <a:r>
              <a:rPr lang="en-US" sz="1800" dirty="0"/>
              <a:t> + 26*27</a:t>
            </a:r>
            <a:r>
              <a:rPr lang="en-US" sz="1800" baseline="30000" dirty="0"/>
              <a:t>6</a:t>
            </a:r>
            <a:r>
              <a:rPr lang="en-US" sz="1800" dirty="0"/>
              <a:t> + 26*27</a:t>
            </a:r>
            <a:r>
              <a:rPr lang="en-US" sz="1800" baseline="30000" dirty="0"/>
              <a:t>5</a:t>
            </a:r>
            <a:r>
              <a:rPr lang="en-US" sz="1800" dirty="0"/>
              <a:t> + 26*27</a:t>
            </a:r>
            <a:r>
              <a:rPr lang="en-US" sz="1800" baseline="30000" dirty="0"/>
              <a:t>4</a:t>
            </a:r>
            <a:r>
              <a:rPr lang="en-US" sz="1800" dirty="0"/>
              <a:t> + 26*27</a:t>
            </a:r>
            <a:r>
              <a:rPr lang="en-US" sz="1800" baseline="30000" dirty="0"/>
              <a:t>3</a:t>
            </a:r>
            <a:r>
              <a:rPr lang="en-US" sz="1800" dirty="0"/>
              <a:t> + 26*27</a:t>
            </a:r>
            <a:r>
              <a:rPr lang="en-US" sz="1800" baseline="30000" dirty="0"/>
              <a:t>2</a:t>
            </a:r>
            <a:r>
              <a:rPr lang="en-US" sz="1800" dirty="0"/>
              <a:t> + 26*27</a:t>
            </a:r>
            <a:r>
              <a:rPr lang="en-US" sz="1800" baseline="30000" dirty="0"/>
              <a:t>1</a:t>
            </a:r>
            <a:r>
              <a:rPr lang="en-US" sz="1800" dirty="0"/>
              <a:t> + 26*27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smtClean="0">
                <a:sym typeface="Wingdings"/>
              </a:rPr>
              <a:t>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HUGE NUMBER.</a:t>
            </a:r>
          </a:p>
          <a:p>
            <a:endParaRPr lang="en-US" sz="18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Another problem: 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6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1986</TotalTime>
  <Words>922</Words>
  <Application>Microsoft Macintosh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Hash Functions </vt:lpstr>
      <vt:lpstr>Strings as keys</vt:lpstr>
      <vt:lpstr>Converting words to numbers</vt:lpstr>
      <vt:lpstr>Converting words to numbers (50,000-words) </vt:lpstr>
      <vt:lpstr>Converting words to numbers (multiplying powers) </vt:lpstr>
      <vt:lpstr>Converting words to numbers (multiplying powers) </vt:lpstr>
      <vt:lpstr>Converting words to numbers (multiplying powers) </vt:lpstr>
      <vt:lpstr>Converting words to numbers (multiplying powers) </vt:lpstr>
      <vt:lpstr>Converting words to numbers (multiplying powers) </vt:lpstr>
      <vt:lpstr>Conclusion</vt:lpstr>
      <vt:lpstr>Hash Strings:  “cat”  hashVal= 3*272 + 1*271 + 20*270 </vt:lpstr>
      <vt:lpstr>Not efficient yet</vt:lpstr>
      <vt:lpstr>Another version</vt:lpstr>
      <vt:lpstr>Are we done improving?</vt:lpstr>
      <vt:lpstr>Final modification  (do not -96 in your HW)</vt:lpstr>
      <vt:lpstr>Even faster</vt:lpstr>
      <vt:lpstr>Folding: another idea</vt:lpstr>
      <vt:lpstr>Right and Left shifts</vt:lpstr>
      <vt:lpstr>CRC (simplified)  Cyclical Redundancy Checking</vt:lpstr>
      <vt:lpstr>More ideas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Functions</dc:title>
  <dc:creator>Marina Langlois</dc:creator>
  <cp:lastModifiedBy>Marina Langlois</cp:lastModifiedBy>
  <cp:revision>108</cp:revision>
  <dcterms:created xsi:type="dcterms:W3CDTF">2015-11-16T17:57:36Z</dcterms:created>
  <dcterms:modified xsi:type="dcterms:W3CDTF">2017-03-15T00:27:14Z</dcterms:modified>
</cp:coreProperties>
</file>