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4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61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7130-9443-0040-9A5D-06FABC453B3C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6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7130-9443-0040-9A5D-06FABC453B3C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68F7-374F-2844-82ED-87E9D17C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1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7130-9443-0040-9A5D-06FABC453B3C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68F7-374F-2844-82ED-87E9D17C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5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7130-9443-0040-9A5D-06FABC453B3C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68F7-374F-2844-82ED-87E9D17C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2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7130-9443-0040-9A5D-06FABC453B3C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68F7-374F-2844-82ED-87E9D17C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1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7130-9443-0040-9A5D-06FABC453B3C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68F7-374F-2844-82ED-87E9D17C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7130-9443-0040-9A5D-06FABC453B3C}" type="datetimeFigureOut">
              <a:rPr lang="en-US" smtClean="0"/>
              <a:t>3/5/17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68F7-374F-2844-82ED-87E9D17C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2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7130-9443-0040-9A5D-06FABC453B3C}" type="datetimeFigureOut">
              <a:rPr lang="en-US" smtClean="0"/>
              <a:t>3/5/17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68F7-374F-2844-82ED-87E9D17C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1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7130-9443-0040-9A5D-06FABC453B3C}" type="datetimeFigureOut">
              <a:rPr lang="en-US" smtClean="0"/>
              <a:t>3/5/17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68F7-374F-2844-82ED-87E9D17C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7130-9443-0040-9A5D-06FABC453B3C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5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7130-9443-0040-9A5D-06FABC453B3C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68F7-374F-2844-82ED-87E9D17C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67130-9443-0040-9A5D-06FABC453B3C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68F7-374F-2844-82ED-87E9D17C9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9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HRzg0SzFLQQ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Notes about Hashing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6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Way: using Map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s</a:t>
            </a:r>
            <a:r>
              <a:rPr lang="en-US" sz="2000" dirty="0" smtClean="0">
                <a:latin typeface="Courier New"/>
                <a:cs typeface="Courier New"/>
              </a:rPr>
              <a:t>et&lt;</a:t>
            </a:r>
            <a:r>
              <a:rPr lang="en-US" sz="2000" dirty="0" err="1" smtClean="0">
                <a:latin typeface="Courier New"/>
                <a:cs typeface="Courier New"/>
              </a:rPr>
              <a:t>Map.Entry</a:t>
            </a:r>
            <a:r>
              <a:rPr lang="en-US" sz="2000" dirty="0" smtClean="0">
                <a:latin typeface="Courier New"/>
                <a:cs typeface="Courier New"/>
              </a:rPr>
              <a:t>&lt;String, String&gt;&gt; </a:t>
            </a:r>
            <a:r>
              <a:rPr lang="en-US" sz="2000" dirty="0" err="1" smtClean="0">
                <a:latin typeface="Courier New"/>
                <a:cs typeface="Courier New"/>
              </a:rPr>
              <a:t>vals</a:t>
            </a:r>
            <a:r>
              <a:rPr lang="en-US" sz="2000" dirty="0" smtClean="0">
                <a:latin typeface="Courier New"/>
                <a:cs typeface="Courier New"/>
              </a:rPr>
              <a:t> = </a:t>
            </a:r>
            <a:r>
              <a:rPr lang="en-US" sz="2000" dirty="0" err="1" smtClean="0">
                <a:latin typeface="Courier New"/>
                <a:cs typeface="Courier New"/>
              </a:rPr>
              <a:t>pb.entrySet</a:t>
            </a:r>
            <a:r>
              <a:rPr lang="en-US" sz="20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f</a:t>
            </a:r>
            <a:r>
              <a:rPr lang="en-US" sz="2000" dirty="0" smtClean="0">
                <a:latin typeface="Courier New"/>
                <a:cs typeface="Courier New"/>
              </a:rPr>
              <a:t>or(</a:t>
            </a:r>
            <a:r>
              <a:rPr lang="en-US" sz="2000" dirty="0" err="1" smtClean="0">
                <a:latin typeface="Courier New"/>
                <a:cs typeface="Courier New"/>
              </a:rPr>
              <a:t>Map.Entry</a:t>
            </a:r>
            <a:r>
              <a:rPr lang="en-US" sz="2000" dirty="0" smtClean="0">
                <a:latin typeface="Courier New"/>
                <a:cs typeface="Courier New"/>
              </a:rPr>
              <a:t>&lt;String, String&gt; e : </a:t>
            </a:r>
            <a:r>
              <a:rPr lang="en-US" sz="2000" dirty="0" err="1" smtClean="0">
                <a:latin typeface="Courier New"/>
                <a:cs typeface="Courier New"/>
              </a:rPr>
              <a:t>vals</a:t>
            </a:r>
            <a:r>
              <a:rPr lang="en-US" sz="2000" dirty="0" smtClean="0">
                <a:latin typeface="Courier New"/>
                <a:cs typeface="Courier New"/>
              </a:rPr>
              <a:t>) 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s.o.p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e.getKey</a:t>
            </a:r>
            <a:r>
              <a:rPr lang="en-US" sz="2000" dirty="0" smtClean="0">
                <a:latin typeface="Courier New"/>
                <a:cs typeface="Courier New"/>
              </a:rPr>
              <a:t>()+ “ : “ + </a:t>
            </a:r>
            <a:r>
              <a:rPr lang="en-US" sz="2000" dirty="0" err="1" smtClean="0">
                <a:latin typeface="Courier New"/>
                <a:cs typeface="Courier New"/>
              </a:rPr>
              <a:t>e.getValue</a:t>
            </a:r>
            <a:r>
              <a:rPr lang="en-US" sz="2000" dirty="0" smtClean="0">
                <a:latin typeface="Courier New"/>
                <a:cs typeface="Courier New"/>
              </a:rPr>
              <a:t>());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  </a:t>
            </a:r>
            <a:r>
              <a:rPr lang="en-US" sz="2000" dirty="0" err="1" smtClean="0">
                <a:latin typeface="Courier New"/>
                <a:cs typeface="Courier New"/>
              </a:rPr>
              <a:t>e.setValue</a:t>
            </a:r>
            <a:r>
              <a:rPr lang="en-US" sz="2000" dirty="0" smtClean="0">
                <a:latin typeface="Courier New"/>
                <a:cs typeface="Courier New"/>
              </a:rPr>
              <a:t>(“123890”);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}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1424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03238"/>
            <a:ext cx="7783513" cy="868362"/>
          </a:xfrm>
        </p:spPr>
        <p:txBody>
          <a:bodyPr/>
          <a:lstStyle/>
          <a:p>
            <a:r>
              <a:rPr lang="en-US" dirty="0" smtClean="0"/>
              <a:t>Difference between HT and HM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678350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HashMap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HashTable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Allows one null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null keys are allowed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 is not thread safe</a:t>
                      </a:r>
                      <a:r>
                        <a:rPr lang="en-US" baseline="0" dirty="0" smtClean="0"/>
                        <a:t> and unsynchronized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 is thread safe</a:t>
                      </a:r>
                      <a:r>
                        <a:rPr lang="en-US" baseline="0" dirty="0" smtClean="0"/>
                        <a:t> and synchronized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 is 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is slow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Works with single 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 with multiple</a:t>
                      </a:r>
                      <a:r>
                        <a:rPr lang="en-US" baseline="0" dirty="0" smtClean="0"/>
                        <a:t> threads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953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main idea is that when the number of items in a hash is larger than a certain value, the hash will change from using a </a:t>
            </a:r>
            <a:r>
              <a:rPr lang="en-US" b="1" dirty="0"/>
              <a:t>linked list </a:t>
            </a:r>
            <a:r>
              <a:rPr lang="en-US" dirty="0"/>
              <a:t>of elements </a:t>
            </a:r>
            <a:r>
              <a:rPr lang="en-US" dirty="0" smtClean="0"/>
              <a:t>to </a:t>
            </a:r>
            <a:r>
              <a:rPr lang="en-US" dirty="0"/>
              <a:t>a </a:t>
            </a:r>
            <a:r>
              <a:rPr lang="en-US" b="1" dirty="0"/>
              <a:t>balanced tree</a:t>
            </a:r>
            <a:r>
              <a:rPr lang="en-US" dirty="0"/>
              <a:t>, this will improve the worst case performance from O(n) to O(log n)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Change is in </a:t>
            </a:r>
            <a:r>
              <a:rPr lang="en-US" dirty="0" err="1" smtClean="0"/>
              <a:t>HashMap</a:t>
            </a:r>
            <a:r>
              <a:rPr lang="en-US" dirty="0" smtClean="0"/>
              <a:t>, </a:t>
            </a:r>
            <a:r>
              <a:rPr lang="en-US" dirty="0" err="1" smtClean="0"/>
              <a:t>LinkedHashMap</a:t>
            </a:r>
            <a:r>
              <a:rPr lang="en-US" dirty="0" smtClean="0"/>
              <a:t>, </a:t>
            </a:r>
            <a:r>
              <a:rPr lang="en-US" dirty="0" err="1" smtClean="0"/>
              <a:t>ConcurrentHashMap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HashTable</a:t>
            </a:r>
            <a:r>
              <a:rPr lang="en-US" dirty="0" smtClean="0"/>
              <a:t> class was not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1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Perfect hash function is a </a:t>
            </a:r>
            <a:r>
              <a:rPr lang="en-US" dirty="0"/>
              <a:t>function that </a:t>
            </a:r>
            <a:r>
              <a:rPr lang="en-US" dirty="0" smtClean="0"/>
              <a:t>maps distinct </a:t>
            </a:r>
            <a:r>
              <a:rPr lang="en-US" dirty="0"/>
              <a:t>elements </a:t>
            </a:r>
            <a:r>
              <a:rPr lang="en-US" dirty="0" smtClean="0"/>
              <a:t>to </a:t>
            </a:r>
            <a:r>
              <a:rPr lang="en-US" dirty="0"/>
              <a:t>a set of integers, with </a:t>
            </a:r>
            <a:r>
              <a:rPr lang="en-US" dirty="0">
                <a:solidFill>
                  <a:srgbClr val="FF0000"/>
                </a:solidFill>
              </a:rPr>
              <a:t>no </a:t>
            </a:r>
            <a:r>
              <a:rPr lang="en-US" dirty="0" smtClean="0">
                <a:solidFill>
                  <a:srgbClr val="FF0000"/>
                </a:solidFill>
              </a:rPr>
              <a:t>collisions.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Yes, they do </a:t>
            </a:r>
            <a:r>
              <a:rPr lang="en-US" dirty="0" smtClean="0">
                <a:solidFill>
                  <a:srgbClr val="000000"/>
                </a:solidFill>
              </a:rPr>
              <a:t>exist </a:t>
            </a:r>
            <a:r>
              <a:rPr lang="en-US" dirty="0" smtClean="0">
                <a:solidFill>
                  <a:srgbClr val="000000"/>
                </a:solidFill>
              </a:rPr>
              <a:t>but I can’t explain </a:t>
            </a:r>
            <a:r>
              <a:rPr lang="en-US" dirty="0" smtClean="0">
                <a:solidFill>
                  <a:srgbClr val="000000"/>
                </a:solidFill>
              </a:rPr>
              <a:t>them in </a:t>
            </a:r>
            <a:r>
              <a:rPr lang="en-US" dirty="0" smtClean="0">
                <a:solidFill>
                  <a:srgbClr val="000000"/>
                </a:solidFill>
              </a:rPr>
              <a:t>5 min.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04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Cuckoo </a:t>
            </a:r>
            <a:r>
              <a:rPr lang="en-US" dirty="0" smtClean="0"/>
              <a:t>Hashing (2001)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</a:t>
            </a:r>
            <a:r>
              <a:rPr lang="en-US" dirty="0" smtClean="0">
                <a:hlinkClick r:id="rId2"/>
              </a:rPr>
              <a:t>HRzg0SzFLQQ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(start from 35th second).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59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set? </a:t>
            </a:r>
          </a:p>
          <a:p>
            <a:pPr lvl="1"/>
            <a:r>
              <a:rPr lang="en-US" dirty="0"/>
              <a:t>A Set is a Collection that cannot contain duplicate elements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HashSet</a:t>
            </a:r>
            <a:r>
              <a:rPr lang="en-US" dirty="0" smtClean="0"/>
              <a:t> </a:t>
            </a:r>
            <a:r>
              <a:rPr lang="en-US" dirty="0" smtClean="0"/>
              <a:t>is a class that </a:t>
            </a:r>
            <a:r>
              <a:rPr lang="en-US" i="1" dirty="0" smtClean="0"/>
              <a:t>implements</a:t>
            </a:r>
            <a:r>
              <a:rPr lang="en-US" dirty="0" smtClean="0"/>
              <a:t> the </a:t>
            </a:r>
            <a:r>
              <a:rPr lang="en-US" dirty="0"/>
              <a:t>Set interface. It creates a collection that uses a hash table for </a:t>
            </a:r>
            <a:r>
              <a:rPr lang="en-US" dirty="0" smtClean="0"/>
              <a:t>storage.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map?</a:t>
            </a:r>
          </a:p>
          <a:p>
            <a:pPr lvl="1"/>
            <a:r>
              <a:rPr lang="en-US" dirty="0"/>
              <a:t>A Map is an interface that </a:t>
            </a:r>
            <a:r>
              <a:rPr lang="en-US" dirty="0" smtClean="0"/>
              <a:t>maps </a:t>
            </a:r>
            <a:r>
              <a:rPr lang="en-US" b="1" dirty="0" smtClean="0"/>
              <a:t>unique</a:t>
            </a:r>
            <a:r>
              <a:rPr lang="en-US" dirty="0" smtClean="0"/>
              <a:t> </a:t>
            </a:r>
            <a:r>
              <a:rPr lang="en-US" i="1" dirty="0"/>
              <a:t>keys</a:t>
            </a:r>
            <a:r>
              <a:rPr lang="en-US" dirty="0"/>
              <a:t> to </a:t>
            </a:r>
            <a:r>
              <a:rPr lang="en-US" i="1" dirty="0"/>
              <a:t>values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Given a key and a value, you can store the value in a Map object. After the value is stored, you can retrieve it by using its key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HashMap</a:t>
            </a:r>
            <a:r>
              <a:rPr lang="en-US" dirty="0"/>
              <a:t> class uses a </a:t>
            </a:r>
            <a:r>
              <a:rPr lang="en-US" dirty="0" err="1"/>
              <a:t>hashtable</a:t>
            </a:r>
            <a:r>
              <a:rPr lang="en-US" dirty="0"/>
              <a:t> to implement the Map interface</a:t>
            </a:r>
          </a:p>
        </p:txBody>
      </p:sp>
    </p:spTree>
    <p:extLst>
      <p:ext uri="{BB962C8B-B14F-4D97-AF65-F5344CB8AC3E}">
        <p14:creationId xmlns:p14="http://schemas.microsoft.com/office/powerpoint/2010/main" val="170206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7032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Phonebook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623335"/>
              </p:ext>
            </p:extLst>
          </p:nvPr>
        </p:nvGraphicFramePr>
        <p:xfrm>
          <a:off x="457200" y="1600200"/>
          <a:ext cx="82296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140271"/>
                <a:gridCol w="4346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marL="102892" marR="10289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2892" marR="1028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 Number</a:t>
                      </a:r>
                      <a:endParaRPr lang="en-US" dirty="0"/>
                    </a:p>
                  </a:txBody>
                  <a:tcPr marL="102892" marR="1028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Marina</a:t>
                      </a:r>
                      <a:endParaRPr lang="en-US" dirty="0"/>
                    </a:p>
                  </a:txBody>
                  <a:tcPr marL="102892" marR="1028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-------&gt;</a:t>
                      </a:r>
                      <a:endParaRPr lang="en-US" dirty="0"/>
                    </a:p>
                  </a:txBody>
                  <a:tcPr marL="102892" marR="1028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773595</a:t>
                      </a:r>
                      <a:endParaRPr lang="en-US" dirty="0"/>
                    </a:p>
                  </a:txBody>
                  <a:tcPr marL="102892" marR="1028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Pooja</a:t>
                      </a:r>
                      <a:endParaRPr lang="en-US" dirty="0"/>
                    </a:p>
                  </a:txBody>
                  <a:tcPr marL="102892" marR="1028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-------&gt;</a:t>
                      </a:r>
                      <a:endParaRPr lang="en-US" dirty="0"/>
                    </a:p>
                  </a:txBody>
                  <a:tcPr marL="102892" marR="1028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800567</a:t>
                      </a:r>
                      <a:endParaRPr lang="en-US" dirty="0"/>
                    </a:p>
                  </a:txBody>
                  <a:tcPr marL="102892" marR="1028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marL="102892" marR="10289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-----</a:t>
                      </a:r>
                      <a:r>
                        <a:rPr lang="en-US" dirty="0" smtClean="0">
                          <a:sym typeface="Wingdings"/>
                        </a:rPr>
                        <a:t>--&gt;</a:t>
                      </a:r>
                      <a:endParaRPr lang="en-US" dirty="0" smtClean="0"/>
                    </a:p>
                  </a:txBody>
                  <a:tcPr marL="102892" marR="1028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312576</a:t>
                      </a:r>
                      <a:endParaRPr lang="en-US" dirty="0"/>
                    </a:p>
                  </a:txBody>
                  <a:tcPr marL="102892" marR="1028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Don</a:t>
                      </a:r>
                      <a:endParaRPr lang="en-US" dirty="0"/>
                    </a:p>
                  </a:txBody>
                  <a:tcPr marL="102892" marR="10289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-----</a:t>
                      </a:r>
                      <a:r>
                        <a:rPr lang="en-US" dirty="0" smtClean="0">
                          <a:sym typeface="Wingdings"/>
                        </a:rPr>
                        <a:t>--&gt;</a:t>
                      </a:r>
                      <a:endParaRPr lang="en-US" dirty="0" smtClean="0"/>
                    </a:p>
                  </a:txBody>
                  <a:tcPr marL="102892" marR="1028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858456</a:t>
                      </a:r>
                      <a:endParaRPr lang="en-US" dirty="0"/>
                    </a:p>
                  </a:txBody>
                  <a:tcPr marL="102892" marR="10289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55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7032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Phonebook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869529"/>
              </p:ext>
            </p:extLst>
          </p:nvPr>
        </p:nvGraphicFramePr>
        <p:xfrm>
          <a:off x="457200" y="1600200"/>
          <a:ext cx="82296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140271"/>
                <a:gridCol w="4346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marL="102892" marR="10289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2892" marR="1028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 Number</a:t>
                      </a:r>
                      <a:endParaRPr lang="en-US" dirty="0"/>
                    </a:p>
                  </a:txBody>
                  <a:tcPr marL="102892" marR="1028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Marina</a:t>
                      </a:r>
                      <a:endParaRPr lang="en-US" dirty="0"/>
                    </a:p>
                  </a:txBody>
                  <a:tcPr marL="102892" marR="1028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-------&gt;</a:t>
                      </a:r>
                      <a:endParaRPr lang="en-US" dirty="0"/>
                    </a:p>
                  </a:txBody>
                  <a:tcPr marL="102892" marR="1028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773595</a:t>
                      </a:r>
                      <a:endParaRPr lang="en-US" dirty="0"/>
                    </a:p>
                  </a:txBody>
                  <a:tcPr marL="102892" marR="1028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Pooja</a:t>
                      </a:r>
                      <a:endParaRPr lang="en-US" dirty="0"/>
                    </a:p>
                  </a:txBody>
                  <a:tcPr marL="102892" marR="1028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-------&gt;</a:t>
                      </a:r>
                      <a:endParaRPr lang="en-US" dirty="0"/>
                    </a:p>
                  </a:txBody>
                  <a:tcPr marL="102892" marR="1028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800567</a:t>
                      </a:r>
                      <a:endParaRPr lang="en-US" dirty="0"/>
                    </a:p>
                  </a:txBody>
                  <a:tcPr marL="102892" marR="1028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marL="102892" marR="10289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-----</a:t>
                      </a:r>
                      <a:r>
                        <a:rPr lang="en-US" dirty="0" smtClean="0">
                          <a:sym typeface="Wingdings"/>
                        </a:rPr>
                        <a:t>--&gt;</a:t>
                      </a:r>
                      <a:endParaRPr lang="en-US" dirty="0" smtClean="0"/>
                    </a:p>
                  </a:txBody>
                  <a:tcPr marL="102892" marR="1028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312576</a:t>
                      </a:r>
                      <a:endParaRPr lang="en-US" dirty="0"/>
                    </a:p>
                  </a:txBody>
                  <a:tcPr marL="102892" marR="1028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Don</a:t>
                      </a:r>
                      <a:endParaRPr lang="en-US" dirty="0"/>
                    </a:p>
                  </a:txBody>
                  <a:tcPr marL="102892" marR="10289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-----</a:t>
                      </a:r>
                      <a:r>
                        <a:rPr lang="en-US" dirty="0" smtClean="0">
                          <a:sym typeface="Wingdings"/>
                        </a:rPr>
                        <a:t>--&gt;</a:t>
                      </a:r>
                      <a:endParaRPr lang="en-US" dirty="0" smtClean="0"/>
                    </a:p>
                  </a:txBody>
                  <a:tcPr marL="102892" marR="1028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858456</a:t>
                      </a:r>
                      <a:endParaRPr lang="en-US" dirty="0"/>
                    </a:p>
                  </a:txBody>
                  <a:tcPr marL="102892" marR="102892"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4603750" y="3597276"/>
            <a:ext cx="0" cy="1349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787525" y="3597276"/>
            <a:ext cx="0" cy="1349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54150" y="5117068"/>
            <a:ext cx="98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1625" y="5174218"/>
            <a:ext cx="98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29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Phonebook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Map&lt;String, String&gt; </a:t>
            </a:r>
            <a:r>
              <a:rPr lang="en-US" dirty="0" err="1" smtClean="0"/>
              <a:t>pb</a:t>
            </a:r>
            <a:r>
              <a:rPr lang="en-US" dirty="0" smtClean="0"/>
              <a:t> = new </a:t>
            </a:r>
            <a:r>
              <a:rPr lang="en-US" dirty="0" err="1" smtClean="0"/>
              <a:t>HashMap</a:t>
            </a:r>
            <a:r>
              <a:rPr lang="en-US" dirty="0" smtClean="0"/>
              <a:t>&lt;&gt;();</a:t>
            </a:r>
          </a:p>
          <a:p>
            <a:pPr marL="0" indent="0">
              <a:buNone/>
            </a:pPr>
            <a:r>
              <a:rPr lang="en-US" dirty="0" err="1" smtClean="0"/>
              <a:t>pb.put</a:t>
            </a:r>
            <a:r>
              <a:rPr lang="en-US" dirty="0" smtClean="0"/>
              <a:t>(“Marina”, “847595”);</a:t>
            </a:r>
          </a:p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b.put</a:t>
            </a:r>
            <a:r>
              <a:rPr lang="en-US" dirty="0" smtClean="0"/>
              <a:t>(“</a:t>
            </a:r>
            <a:r>
              <a:rPr lang="en-US" dirty="0" err="1" smtClean="0"/>
              <a:t>Pooja</a:t>
            </a:r>
            <a:r>
              <a:rPr lang="en-US" dirty="0" smtClean="0"/>
              <a:t>”, “800567”);</a:t>
            </a:r>
          </a:p>
          <a:p>
            <a:pPr marL="0" indent="0">
              <a:buNone/>
            </a:pPr>
            <a:r>
              <a:rPr lang="en-US" dirty="0" err="1" smtClean="0"/>
              <a:t>pb.put</a:t>
            </a:r>
            <a:r>
              <a:rPr lang="en-US" dirty="0" smtClean="0"/>
              <a:t>(“Max”, “312576”);</a:t>
            </a:r>
          </a:p>
          <a:p>
            <a:pPr marL="0" indent="0">
              <a:buNone/>
            </a:pPr>
            <a:r>
              <a:rPr lang="en-US" dirty="0" err="1" smtClean="0"/>
              <a:t>pb.put</a:t>
            </a:r>
            <a:r>
              <a:rPr lang="en-US" dirty="0" smtClean="0"/>
              <a:t>(“Don”, “858456”);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84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Phonebook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Map&lt;String, String&gt; </a:t>
            </a:r>
            <a:r>
              <a:rPr lang="en-US" dirty="0" err="1" smtClean="0"/>
              <a:t>pb</a:t>
            </a:r>
            <a:r>
              <a:rPr lang="en-US" dirty="0" smtClean="0"/>
              <a:t> = new </a:t>
            </a:r>
            <a:r>
              <a:rPr lang="en-US" dirty="0" err="1" smtClean="0"/>
              <a:t>HashMap</a:t>
            </a:r>
            <a:r>
              <a:rPr lang="en-US" dirty="0" smtClean="0"/>
              <a:t>&lt;&gt;();</a:t>
            </a:r>
          </a:p>
          <a:p>
            <a:pPr marL="0" indent="0">
              <a:buNone/>
            </a:pPr>
            <a:r>
              <a:rPr lang="en-US" dirty="0" err="1" smtClean="0"/>
              <a:t>pb.put</a:t>
            </a:r>
            <a:r>
              <a:rPr lang="en-US" dirty="0" smtClean="0"/>
              <a:t>(“Marina”, “847595”);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dirty="0" err="1" smtClean="0">
                <a:solidFill>
                  <a:srgbClr val="0000FF"/>
                </a:solidFill>
              </a:rPr>
              <a:t>b.put</a:t>
            </a:r>
            <a:r>
              <a:rPr lang="en-US" dirty="0" smtClean="0">
                <a:solidFill>
                  <a:srgbClr val="0000FF"/>
                </a:solidFill>
              </a:rPr>
              <a:t>(“</a:t>
            </a:r>
            <a:r>
              <a:rPr lang="en-US" dirty="0" err="1" smtClean="0">
                <a:solidFill>
                  <a:srgbClr val="0000FF"/>
                </a:solidFill>
              </a:rPr>
              <a:t>Pooja</a:t>
            </a:r>
            <a:r>
              <a:rPr lang="en-US" dirty="0" smtClean="0">
                <a:solidFill>
                  <a:srgbClr val="0000FF"/>
                </a:solidFill>
              </a:rPr>
              <a:t>”, “800567”);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entry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pb.put</a:t>
            </a:r>
            <a:r>
              <a:rPr lang="en-US" dirty="0" smtClean="0"/>
              <a:t>(“Max”, “312576”);</a:t>
            </a:r>
          </a:p>
          <a:p>
            <a:pPr marL="0" indent="0">
              <a:buNone/>
            </a:pPr>
            <a:r>
              <a:rPr lang="en-US" dirty="0" err="1" smtClean="0"/>
              <a:t>pb.put</a:t>
            </a:r>
            <a:r>
              <a:rPr lang="en-US" dirty="0" smtClean="0"/>
              <a:t>(“Don”, “858456”);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Map interface we have </a:t>
            </a:r>
            <a:r>
              <a:rPr lang="en-US" i="1" dirty="0" smtClean="0"/>
              <a:t>Entry interface</a:t>
            </a:r>
            <a:r>
              <a:rPr lang="en-US" dirty="0" smtClean="0"/>
              <a:t>, that holds </a:t>
            </a:r>
            <a:r>
              <a:rPr lang="en-US" b="1" dirty="0" smtClean="0"/>
              <a:t>one</a:t>
            </a:r>
            <a:r>
              <a:rPr lang="en-US" dirty="0" smtClean="0"/>
              <a:t> entry.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9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.o.p</a:t>
            </a:r>
            <a:r>
              <a:rPr lang="en-US" dirty="0" smtClean="0"/>
              <a:t>(</a:t>
            </a:r>
            <a:r>
              <a:rPr lang="en-US" dirty="0" err="1" smtClean="0"/>
              <a:t>pb.get</a:t>
            </a:r>
            <a:r>
              <a:rPr lang="en-US" dirty="0" smtClean="0"/>
              <a:t>(“</a:t>
            </a:r>
            <a:r>
              <a:rPr lang="en-US" dirty="0" err="1" smtClean="0"/>
              <a:t>Pooja</a:t>
            </a:r>
            <a:r>
              <a:rPr lang="en-US" dirty="0" smtClean="0"/>
              <a:t>”));</a:t>
            </a:r>
          </a:p>
          <a:p>
            <a:r>
              <a:rPr lang="en-US" dirty="0" smtClean="0"/>
              <a:t>Output: 800567</a:t>
            </a:r>
          </a:p>
          <a:p>
            <a:endParaRPr lang="en-US" dirty="0"/>
          </a:p>
          <a:p>
            <a:r>
              <a:rPr lang="en-US" dirty="0" smtClean="0"/>
              <a:t>What if you want to print everything?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59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Set&lt;String&gt; keys = </a:t>
            </a:r>
            <a:r>
              <a:rPr lang="en-US" dirty="0" err="1" smtClean="0">
                <a:latin typeface="Courier New"/>
                <a:cs typeface="Courier New"/>
              </a:rPr>
              <a:t>pb.keySet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for (String s: keys)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s.o.p</a:t>
            </a:r>
            <a:r>
              <a:rPr lang="en-US" dirty="0" smtClean="0">
                <a:latin typeface="Courier New"/>
                <a:cs typeface="Courier New"/>
              </a:rPr>
              <a:t>(s + “ : ” + </a:t>
            </a:r>
            <a:r>
              <a:rPr lang="en-US" dirty="0" err="1" smtClean="0">
                <a:latin typeface="Courier New"/>
                <a:cs typeface="Courier New"/>
              </a:rPr>
              <a:t>pb.get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787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3717</TotalTime>
  <Words>582</Words>
  <Application>Microsoft Macintosh PowerPoint</Application>
  <PresentationFormat>On-screen Show (4:3)</PresentationFormat>
  <Paragraphs>95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Notes about Hashing</vt:lpstr>
      <vt:lpstr>Hashsets</vt:lpstr>
      <vt:lpstr>Hashmaps</vt:lpstr>
      <vt:lpstr>Phonebook example</vt:lpstr>
      <vt:lpstr>Phonebook example</vt:lpstr>
      <vt:lpstr>Phonebook example</vt:lpstr>
      <vt:lpstr>Phonebook example</vt:lpstr>
      <vt:lpstr>Obtaining values</vt:lpstr>
      <vt:lpstr>One way</vt:lpstr>
      <vt:lpstr>Second Way: using Map Entry</vt:lpstr>
      <vt:lpstr>Difference between HT and HM</vt:lpstr>
      <vt:lpstr>Java 8</vt:lpstr>
      <vt:lpstr>Perfect Hashing</vt:lpstr>
      <vt:lpstr>Cuckoo Hashing (2001)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about Hashing</dc:title>
  <dc:creator>Marina Langlois</dc:creator>
  <cp:lastModifiedBy>Marina Langlois</cp:lastModifiedBy>
  <cp:revision>30</cp:revision>
  <dcterms:created xsi:type="dcterms:W3CDTF">2017-03-01T01:10:13Z</dcterms:created>
  <dcterms:modified xsi:type="dcterms:W3CDTF">2017-03-08T16:55:45Z</dcterms:modified>
</cp:coreProperties>
</file>