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94" r:id="rId25"/>
    <p:sldId id="280" r:id="rId26"/>
    <p:sldId id="293" r:id="rId27"/>
    <p:sldId id="276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441E1-ACDC-7D42-83A7-6A69D0F1139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19CFB-3FCD-4044-A7A3-0691F56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19CFB-3FCD-4044-A7A3-0691F56DBD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Devyani Kulkarni</a:t>
            </a:r>
          </a:p>
          <a:p>
            <a:r>
              <a:rPr lang="en-US" dirty="0" smtClean="0"/>
              <a:t>(Slides adapted from slides by Max Jiao)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quiz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size of the following Singly Linked List with dummy head and tail nodes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mr-IN" dirty="0" err="1"/>
              <a:t>DummyHead</a:t>
            </a:r>
            <a:r>
              <a:rPr lang="mr-IN" dirty="0"/>
              <a:t> -&gt; 3 -&gt; 6 -&gt; 9 -&gt; </a:t>
            </a:r>
            <a:r>
              <a:rPr lang="mr-IN" dirty="0" err="1"/>
              <a:t>DummyTail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3</a:t>
            </a:r>
          </a:p>
          <a:p>
            <a:pPr marL="342900" indent="-342900">
              <a:buAutoNum type="arabicPeriod"/>
            </a:pPr>
            <a:r>
              <a:rPr lang="en-US" dirty="0" smtClean="0"/>
              <a:t>6</a:t>
            </a:r>
          </a:p>
          <a:p>
            <a:pPr marL="342900" indent="-342900">
              <a:buAutoNum type="arabicPeriod"/>
            </a:pPr>
            <a:r>
              <a:rPr lang="en-US" dirty="0" smtClean="0"/>
              <a:t>9</a:t>
            </a:r>
          </a:p>
          <a:p>
            <a:pPr marL="342900" indent="-342900">
              <a:buAutoNum type="arabicPeriod"/>
            </a:pPr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62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quiz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size of the following Singly Linked List with dummy head and tail nodes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mr-IN" dirty="0" err="1"/>
              <a:t>DummyHead</a:t>
            </a:r>
            <a:r>
              <a:rPr lang="mr-IN" dirty="0"/>
              <a:t> -&gt; 3 -&gt; 6 -&gt; 9 -&gt; </a:t>
            </a:r>
            <a:r>
              <a:rPr lang="mr-IN" dirty="0" err="1"/>
              <a:t>DummyTail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AutoNum type="arabicPeriod"/>
            </a:pPr>
            <a:r>
              <a:rPr lang="en-US" dirty="0" smtClean="0"/>
              <a:t>6</a:t>
            </a:r>
          </a:p>
          <a:p>
            <a:pPr marL="342900" indent="-342900">
              <a:buAutoNum type="arabicPeriod"/>
            </a:pPr>
            <a:r>
              <a:rPr lang="en-US" dirty="0" smtClean="0"/>
              <a:t>9</a:t>
            </a:r>
          </a:p>
          <a:p>
            <a:pPr marL="342900" indent="-342900">
              <a:buAutoNum type="arabicPeriod"/>
            </a:pPr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71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 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311870"/>
            <a:ext cx="10515600" cy="2517305"/>
          </a:xfrm>
        </p:spPr>
      </p:pic>
      <p:sp>
        <p:nvSpPr>
          <p:cNvPr id="5" name="TextBox 4"/>
          <p:cNvSpPr txBox="1"/>
          <p:nvPr/>
        </p:nvSpPr>
        <p:spPr>
          <a:xfrm>
            <a:off x="742950" y="4829175"/>
            <a:ext cx="85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temp </a:t>
            </a:r>
            <a:r>
              <a:rPr lang="en-US" dirty="0"/>
              <a:t>!= </a:t>
            </a:r>
            <a:r>
              <a:rPr lang="en-US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dirty="0" err="1"/>
              <a:t>temp.next</a:t>
            </a:r>
            <a:r>
              <a:rPr lang="en-US" dirty="0"/>
              <a:t> != </a:t>
            </a:r>
            <a:r>
              <a:rPr lang="en-US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dirty="0" err="1"/>
              <a:t>temp.next.next</a:t>
            </a:r>
            <a:r>
              <a:rPr lang="en-US" dirty="0"/>
              <a:t> != </a:t>
            </a:r>
            <a:r>
              <a:rPr lang="en-US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dirty="0"/>
              <a:t>head != 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 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311870"/>
            <a:ext cx="10515600" cy="2517305"/>
          </a:xfrm>
        </p:spPr>
      </p:pic>
      <p:sp>
        <p:nvSpPr>
          <p:cNvPr id="5" name="TextBox 4"/>
          <p:cNvSpPr txBox="1"/>
          <p:nvPr/>
        </p:nvSpPr>
        <p:spPr>
          <a:xfrm>
            <a:off x="742950" y="4829175"/>
            <a:ext cx="85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temp </a:t>
            </a:r>
            <a:r>
              <a:rPr lang="en-US" dirty="0"/>
              <a:t>!= </a:t>
            </a:r>
            <a:r>
              <a:rPr lang="en-US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temp.next</a:t>
            </a:r>
            <a:r>
              <a:rPr lang="en-US" dirty="0">
                <a:solidFill>
                  <a:srgbClr val="FF0000"/>
                </a:solidFill>
              </a:rPr>
              <a:t> != 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</a:p>
          <a:p>
            <a:pPr marL="342900" indent="-342900">
              <a:buAutoNum type="arabicPeriod"/>
            </a:pPr>
            <a:r>
              <a:rPr lang="en-US" dirty="0" err="1"/>
              <a:t>temp.next.next</a:t>
            </a:r>
            <a:r>
              <a:rPr lang="en-US" dirty="0"/>
              <a:t> != </a:t>
            </a:r>
            <a:r>
              <a:rPr lang="en-US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dirty="0"/>
              <a:t>head != 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analyze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Tx/>
            </a:pPr>
            <a:r>
              <a:rPr lang="en-US" dirty="0"/>
              <a:t>Classify problems and algorithms by difficulty </a:t>
            </a:r>
            <a:endParaRPr lang="en-US" dirty="0" smtClean="0"/>
          </a:p>
          <a:p>
            <a:pPr>
              <a:spcBef>
                <a:spcPts val="0"/>
              </a:spcBef>
              <a:buClrTx/>
            </a:pPr>
            <a:r>
              <a:rPr lang="en-US" dirty="0"/>
              <a:t>Predict performance, compare algorithms, tune parameters. </a:t>
            </a:r>
            <a:endParaRPr lang="en-US" dirty="0"/>
          </a:p>
          <a:p>
            <a:pPr>
              <a:spcBef>
                <a:spcPts val="0"/>
              </a:spcBef>
              <a:buClrTx/>
            </a:pPr>
            <a:r>
              <a:rPr lang="en-US" dirty="0"/>
              <a:t>Better understand and improve implementations and algorithms </a:t>
            </a:r>
            <a:endParaRPr lang="en-US" dirty="0" smtClean="0"/>
          </a:p>
          <a:p>
            <a:pPr>
              <a:spcBef>
                <a:spcPts val="0"/>
              </a:spcBef>
              <a:buClrTx/>
            </a:pPr>
            <a:endParaRPr lang="en-US" dirty="0"/>
          </a:p>
          <a:p>
            <a:pPr>
              <a:spcBef>
                <a:spcPts val="0"/>
              </a:spcBef>
              <a:buClrTx/>
            </a:pPr>
            <a:endParaRPr lang="en-US" dirty="0" smtClean="0"/>
          </a:p>
          <a:p>
            <a:pPr>
              <a:spcBef>
                <a:spcPts val="0"/>
              </a:spcBef>
              <a:buClrTx/>
            </a:pPr>
            <a:endParaRPr lang="en-US" dirty="0"/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dirty="0" smtClean="0"/>
              <a:t>TRIVIA: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dirty="0"/>
              <a:t>Analysis of algorithms is one of the subfields of computer science. People dedicate themselves to study the different ways of analyzing and improving algorithms. </a:t>
            </a:r>
            <a:endParaRPr lang="en-US" dirty="0"/>
          </a:p>
          <a:p>
            <a:pPr marL="0" indent="0">
              <a:spcBef>
                <a:spcPts val="0"/>
              </a:spcBef>
              <a:buClrTx/>
              <a:buNone/>
            </a:pPr>
            <a:endParaRPr lang="en-US" dirty="0"/>
          </a:p>
          <a:p>
            <a:pPr>
              <a:spcBef>
                <a:spcPts val="0"/>
              </a:spcBef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absolute running time of an algorithm cannot be predicted, since </a:t>
            </a:r>
            <a:r>
              <a:rPr lang="en-US"/>
              <a:t>this </a:t>
            </a:r>
            <a:r>
              <a:rPr lang="en-US" smtClean="0"/>
              <a:t>depends </a:t>
            </a:r>
            <a:r>
              <a:rPr lang="en-US" dirty="0"/>
              <a:t>on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programming language used to implement the algorithm, </a:t>
            </a:r>
            <a:endParaRPr lang="en-US" dirty="0" smtClean="0"/>
          </a:p>
          <a:p>
            <a:pPr lvl="1"/>
            <a:r>
              <a:rPr lang="en-US" dirty="0" smtClean="0"/>
              <a:t>the computer machine the program runs on, 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programs running at the same time,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quality of the operating system, </a:t>
            </a:r>
            <a:endParaRPr lang="en-US" dirty="0"/>
          </a:p>
          <a:p>
            <a:pPr lvl="1"/>
            <a:r>
              <a:rPr lang="en-US" dirty="0"/>
              <a:t>and many other factors. We need a machine-independent notion of an algorithm’s running time. </a:t>
            </a:r>
            <a:endParaRPr lang="en-US" dirty="0"/>
          </a:p>
          <a:p>
            <a:r>
              <a:rPr lang="en-US" dirty="0"/>
              <a:t> The current state-of-the-art in analysis is finding a measure of an algorithm’s relative running time, as a function of how many items there are in the input, i.e., the number of symbols required to reasonably encode the input, which we call n. </a:t>
            </a:r>
            <a:endParaRPr lang="en-US" dirty="0"/>
          </a:p>
          <a:p>
            <a:r>
              <a:rPr lang="en-US" dirty="0"/>
              <a:t> We count the number of abstract operations as a function of 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{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(a[</a:t>
            </a:r>
            <a:r>
              <a:rPr lang="en-US" sz="1400" dirty="0" err="1" smtClean="0"/>
              <a:t>i</a:t>
            </a:r>
            <a:r>
              <a:rPr lang="en-US" sz="1400" dirty="0"/>
              <a:t>]);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Here </a:t>
            </a:r>
            <a:r>
              <a:rPr lang="en-US" sz="1400" dirty="0"/>
              <a:t>n=</a:t>
            </a:r>
            <a:r>
              <a:rPr lang="en-US" sz="1400" dirty="0" err="1"/>
              <a:t>a.length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1 </a:t>
            </a:r>
            <a:r>
              <a:rPr lang="en-US" sz="1400" dirty="0"/>
              <a:t>initialization of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endParaRPr lang="en-US" sz="1400" dirty="0"/>
          </a:p>
          <a:p>
            <a:r>
              <a:rPr lang="en-US" sz="1400" dirty="0" smtClean="0"/>
              <a:t>n </a:t>
            </a:r>
            <a:r>
              <a:rPr lang="en-US" sz="1400" dirty="0"/>
              <a:t>comparisons of </a:t>
            </a:r>
            <a:r>
              <a:rPr lang="en-US" sz="1400" dirty="0" err="1"/>
              <a:t>i</a:t>
            </a:r>
            <a:r>
              <a:rPr lang="en-US" sz="1400" dirty="0"/>
              <a:t> against </a:t>
            </a:r>
            <a:r>
              <a:rPr lang="en-US" sz="1400" dirty="0" err="1"/>
              <a:t>a.length</a:t>
            </a:r>
            <a:r>
              <a:rPr lang="en-US" sz="1400" dirty="0"/>
              <a:t> </a:t>
            </a:r>
            <a:endParaRPr lang="en-US" sz="1400" dirty="0"/>
          </a:p>
          <a:p>
            <a:r>
              <a:rPr lang="en-US" sz="1400" dirty="0" smtClean="0"/>
              <a:t>n </a:t>
            </a:r>
            <a:r>
              <a:rPr lang="en-US" sz="1400" dirty="0"/>
              <a:t>increments of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n </a:t>
            </a:r>
            <a:r>
              <a:rPr lang="en-US" sz="1400" dirty="0"/>
              <a:t>array indexing operations (to compute a[</a:t>
            </a:r>
            <a:r>
              <a:rPr lang="en-US" sz="1400" dirty="0" err="1"/>
              <a:t>i</a:t>
            </a:r>
            <a:r>
              <a:rPr lang="en-US" sz="1400" dirty="0"/>
              <a:t>]) </a:t>
            </a:r>
            <a:endParaRPr lang="en-US" sz="1400" dirty="0"/>
          </a:p>
          <a:p>
            <a:r>
              <a:rPr lang="en-US" sz="1400" dirty="0" smtClean="0"/>
              <a:t>n </a:t>
            </a:r>
            <a:r>
              <a:rPr lang="en-US" sz="1400" dirty="0"/>
              <a:t>invocations of </a:t>
            </a:r>
            <a:r>
              <a:rPr lang="en-US" sz="1400" dirty="0" err="1"/>
              <a:t>System.out.println</a:t>
            </a:r>
            <a:r>
              <a:rPr lang="en-US" sz="1400" dirty="0"/>
              <a:t> </a:t>
            </a:r>
            <a:endParaRPr lang="en-US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0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Different programming languages will yield different factors when we count their instructions. 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Pascal requires 3 instructions for each array access instead of the 1 instruction Java requires. </a:t>
            </a:r>
            <a:endParaRPr lang="en-US" dirty="0"/>
          </a:p>
          <a:p>
            <a:r>
              <a:rPr lang="en-US" dirty="0" smtClean="0"/>
              <a:t>Dropping </a:t>
            </a:r>
            <a:r>
              <a:rPr lang="en-US" dirty="0"/>
              <a:t>this factor goes along the lines of ignoring the differences between particular programming languages and compilers and only analyzing the idea of the algorithm itself. 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filter of "dropping all factors" and of "keeping the largest growing term" as described above is what we call asymptotic behavior. 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the asymptotic behavior of f( n ) =4n + 1 is described by the function f( n ) = 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Since we are really measuring growth rates, we usually ignore: </a:t>
                </a:r>
                <a:endParaRPr lang="en-US" dirty="0"/>
              </a:p>
              <a:p>
                <a:pPr lvl="1"/>
                <a:r>
                  <a:rPr lang="en-US" dirty="0" smtClean="0"/>
                  <a:t>all </a:t>
                </a:r>
                <a:r>
                  <a:rPr lang="en-US" dirty="0"/>
                  <a:t>but the “largest” term, and </a:t>
                </a:r>
                <a:endParaRPr lang="en-US" dirty="0"/>
              </a:p>
              <a:p>
                <a:pPr lvl="1"/>
                <a:r>
                  <a:rPr lang="en-US" dirty="0" smtClean="0"/>
                  <a:t>Constant terms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Examples: </a:t>
                </a:r>
                <a:endParaRPr lang="en-US" dirty="0"/>
              </a:p>
              <a:p>
                <a:pPr marL="228600" lvl="1" indent="0">
                  <a:buNone/>
                </a:pPr>
                <a:r>
                  <a:rPr lang="en-US" dirty="0" smtClean="0"/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100" dirty="0" smtClean="0"/>
                  <a:t> </a:t>
                </a:r>
                <a:r>
                  <a:rPr lang="en-US" dirty="0"/>
                  <a:t>+ </a:t>
                </a:r>
                <a:r>
                  <a:rPr lang="en-US" dirty="0" smtClean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:r>
                  <a:rPr lang="en-US" dirty="0"/>
                  <a:t>255 </a:t>
                </a:r>
                <a:r>
                  <a:rPr lang="en-US" dirty="0" smtClean="0"/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:pPr marL="228600" lvl="1" indent="0">
                  <a:buNone/>
                </a:pPr>
                <a:r>
                  <a:rPr lang="en-US" dirty="0"/>
                  <a:t>8nlogn + 5n + 2 </a:t>
                </a:r>
                <a:r>
                  <a:rPr lang="en-US" dirty="0" smtClean="0"/>
                  <a:t>-&gt; ?</a:t>
                </a:r>
                <a:endParaRPr lang="en-US" dirty="0"/>
              </a:p>
              <a:p>
                <a:pPr marL="228600" lvl="1" indent="0">
                  <a:buNone/>
                </a:pPr>
                <a:r>
                  <a:rPr lang="en-US" dirty="0" smtClean="0"/>
                  <a:t>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100" dirty="0" smtClean="0"/>
                  <a:t> </a:t>
                </a:r>
                <a:r>
                  <a:rPr lang="en-US" dirty="0"/>
                  <a:t>+ 10n + </a:t>
                </a:r>
                <a:r>
                  <a:rPr lang="en-US" dirty="0" smtClean="0"/>
                  <a:t>3 -&gt; ?</a:t>
                </a:r>
                <a:endParaRPr lang="en-US" dirty="0"/>
              </a:p>
              <a:p>
                <a:pPr marL="2286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Hw3 is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 lot of questions on Runtime Analysis.</a:t>
            </a:r>
          </a:p>
          <a:p>
            <a:r>
              <a:rPr lang="en-US" dirty="0" smtClean="0"/>
              <a:t>Time for you to write your first C program!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functions encountered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2281237"/>
            <a:ext cx="8258175" cy="4186525"/>
          </a:xfrm>
        </p:spPr>
      </p:pic>
    </p:spTree>
    <p:extLst>
      <p:ext uri="{BB962C8B-B14F-4D97-AF65-F5344CB8AC3E}">
        <p14:creationId xmlns:p14="http://schemas.microsoft.com/office/powerpoint/2010/main" val="2213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4" y="2268187"/>
            <a:ext cx="6272213" cy="4393964"/>
          </a:xfrm>
        </p:spPr>
      </p:pic>
    </p:spTree>
    <p:extLst>
      <p:ext uri="{BB962C8B-B14F-4D97-AF65-F5344CB8AC3E}">
        <p14:creationId xmlns:p14="http://schemas.microsoft.com/office/powerpoint/2010/main" val="8399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Big-O: Asymptotic Upper Bounds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function f(n) </a:t>
                </a:r>
                <a:r>
                  <a:rPr lang="en-US" dirty="0"/>
                  <a:t>is in </a:t>
                </a:r>
                <a:r>
                  <a:rPr lang="en-US" dirty="0" smtClean="0"/>
                  <a:t>O(g(n)) </a:t>
                </a:r>
                <a:r>
                  <a:rPr lang="en-US" dirty="0"/>
                  <a:t>whenever there exist constants 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a:rPr lang="en-US" b="0" i="0" dirty="0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such that for every </a:t>
                </a:r>
                <a:r>
                  <a:rPr lang="en-US" dirty="0" smtClean="0"/>
                  <a:t>n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, f(n) is bounded above by a constant times g(n).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i.e. f(n) &lt;= c*g(n) for all n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Big O of a function gives us </a:t>
                </a:r>
                <a:r>
                  <a:rPr lang="en-US" dirty="0" smtClean="0"/>
                  <a:t>a measure of the upper bounds on the functions which can be very useful in worst case analysis of an algorithm (average case analysis too!)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Examples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f(n) = 2n+1 </a:t>
                </a:r>
                <a:r>
                  <a:rPr lang="en-US" dirty="0" smtClean="0"/>
                  <a:t>              g(n</a:t>
                </a:r>
                <a:r>
                  <a:rPr lang="en-US" dirty="0"/>
                  <a:t>) = n</a:t>
                </a:r>
                <a:br>
                  <a:rPr lang="en-US" dirty="0"/>
                </a:br>
                <a:r>
                  <a:rPr lang="en-US" dirty="0"/>
                  <a:t>f(n)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i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dirty="0"/>
                  <a:t>2n + 1 </a:t>
                </a:r>
                <a:r>
                  <a:rPr lang="en-US" dirty="0" smtClean="0"/>
                  <a:t>    g(n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1" t="-1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Which if the following is true in terms of tightest bounds?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+4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</m:t>
                    </m:r>
                    <m:r>
                      <a:rPr lang="en-US" b="0" i="0" smtClean="0">
                        <a:latin typeface="Cambria Math" charset="0"/>
                      </a:rPr>
                      <m:t>+16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O</m:t>
                    </m:r>
                    <m:d>
                      <m:dPr>
                        <m:ctrlPr>
                          <a:rPr lang="en-US" b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b="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dirty="0" smtClean="0"/>
                  <a:t>O(1)</a:t>
                </a:r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b="0" dirty="0" smtClean="0"/>
                  <a:t>O(n)</a:t>
                </a:r>
                <a:endParaRPr lang="en-US" dirty="0" smtClean="0"/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1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Which if the following is true in terms of tightest bounds?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+4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</m:t>
                    </m:r>
                    <m:r>
                      <a:rPr lang="en-US" b="0" i="0" smtClean="0">
                        <a:latin typeface="Cambria Math" charset="0"/>
                      </a:rPr>
                      <m:t>+16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O</m:t>
                    </m:r>
                    <m:d>
                      <m:dPr>
                        <m:ctrlPr>
                          <a:rPr lang="en-US" b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b="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dirty="0" smtClean="0"/>
                  <a:t>O(1)</a:t>
                </a:r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b="0" dirty="0" smtClean="0"/>
                  <a:t>O(n)</a:t>
                </a:r>
                <a:endParaRPr lang="en-US" dirty="0" smtClean="0"/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Which of the following is true?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nlogn</m:t>
                    </m:r>
                    <m:r>
                      <a:rPr lang="en-US" b="0" i="0" smtClean="0">
                        <a:latin typeface="Cambria Math" charset="0"/>
                      </a:rPr>
                      <m:t>+4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r>
                      <a:rPr lang="en-US" b="0" i="0" smtClean="0">
                        <a:latin typeface="Cambria Math" charset="0"/>
                      </a:rPr>
                      <m:t>7+</m:t>
                    </m:r>
                    <m:sSup>
                      <m:sSupPr>
                        <m:ctrlPr>
                          <a:rPr lang="en-US" b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/>
                  <a:t>1.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i="0">
                            <a:latin typeface="Cambria Math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/>
                  <a:t>2.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charset="0"/>
                      </a:rPr>
                      <m:t>nlogn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/>
                  <a:t>3. O(1)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/>
                  <a:t>4.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0">
                            <a:latin typeface="Cambria Math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2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Which of the following is true?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nlogn</m:t>
                    </m:r>
                    <m:r>
                      <a:rPr lang="en-US" b="0" i="0" smtClean="0">
                        <a:latin typeface="Cambria Math" charset="0"/>
                      </a:rPr>
                      <m:t>+4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r>
                      <a:rPr lang="en-US" b="0" i="0" smtClean="0">
                        <a:latin typeface="Cambria Math" charset="0"/>
                      </a:rPr>
                      <m:t>7+</m:t>
                    </m:r>
                    <m:sSup>
                      <m:sSupPr>
                        <m:ctrlPr>
                          <a:rPr lang="en-US" b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/>
                  <a:t>1.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i="0">
                            <a:latin typeface="Cambria Math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/>
                  <a:t>2.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charset="0"/>
                      </a:rPr>
                      <m:t>nlogn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/>
                  <a:t>3. O(1)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4.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 and BIG-theta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function f(n) is in </a:t>
                </a:r>
                <a:r>
                  <a:rPr lang="en-US" dirty="0" err="1"/>
                  <a:t>Ω</a:t>
                </a:r>
                <a:r>
                  <a:rPr lang="en-US" dirty="0"/>
                  <a:t>(g) whenever there exist constants c and n0 such that for every n&gt;n0, f(n) is bounded below by a constant times g(n)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i.e. </a:t>
                </a:r>
                <a:r>
                  <a:rPr lang="en-US" dirty="0"/>
                  <a:t>f(n) </a:t>
                </a:r>
                <a:r>
                  <a:rPr lang="en-US" dirty="0" smtClean="0"/>
                  <a:t>&gt;= </a:t>
                </a:r>
                <a:r>
                  <a:rPr lang="en-US" dirty="0"/>
                  <a:t>c*g(n) for all n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When the lower and upper bounds are the same, we can use Big-Theta notation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1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1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/>
              <a:t>simple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array “</a:t>
            </a:r>
            <a:r>
              <a:rPr lang="en-US" dirty="0" err="1"/>
              <a:t>arr</a:t>
            </a:r>
            <a:r>
              <a:rPr lang="en-US" dirty="0"/>
              <a:t>” of size n, what is the runtime of getting the 5th value of </a:t>
            </a:r>
            <a:r>
              <a:rPr lang="en-US" dirty="0" err="1"/>
              <a:t>arr</a:t>
            </a:r>
            <a:r>
              <a:rPr lang="en-US" dirty="0"/>
              <a:t>? </a:t>
            </a:r>
            <a:r>
              <a:rPr lang="en-US" dirty="0" err="1"/>
              <a:t>Arr</a:t>
            </a:r>
            <a:r>
              <a:rPr lang="en-US" dirty="0"/>
              <a:t>[5]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the same array “</a:t>
            </a:r>
            <a:r>
              <a:rPr lang="en-US" dirty="0" err="1"/>
              <a:t>arr</a:t>
            </a:r>
            <a:r>
              <a:rPr lang="en-US" dirty="0"/>
              <a:t>”, what is the runtime of finding the value 5 in </a:t>
            </a:r>
            <a:r>
              <a:rPr lang="en-US" dirty="0" err="1"/>
              <a:t>arr</a:t>
            </a:r>
            <a:r>
              <a:rPr lang="en-US" dirty="0"/>
              <a:t>? 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5)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 </a:t>
            </a:r>
            <a:r>
              <a:rPr lang="en-US" dirty="0" err="1"/>
              <a:t>DoublyLinkedList</a:t>
            </a:r>
            <a:r>
              <a:rPr lang="en-US" dirty="0"/>
              <a:t> with head and tail, and with </a:t>
            </a:r>
            <a:r>
              <a:rPr lang="en-US" dirty="0" err="1"/>
              <a:t>nelems</a:t>
            </a:r>
            <a:r>
              <a:rPr lang="en-US" dirty="0"/>
              <a:t>=n, what is the </a:t>
            </a:r>
          </a:p>
          <a:p>
            <a:pPr marL="0" indent="0">
              <a:buNone/>
            </a:pPr>
            <a:r>
              <a:rPr lang="en-US" dirty="0"/>
              <a:t>runtime complexity of add(data)?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/>
              <a:t>simple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an array “</a:t>
            </a:r>
            <a:r>
              <a:rPr lang="en-US" dirty="0" err="1"/>
              <a:t>arr</a:t>
            </a:r>
            <a:r>
              <a:rPr lang="en-US" dirty="0"/>
              <a:t>” of size n, what is the runtime of getting the 5th value of </a:t>
            </a:r>
            <a:r>
              <a:rPr lang="en-US" dirty="0" err="1"/>
              <a:t>arr</a:t>
            </a:r>
            <a:r>
              <a:rPr lang="en-US" dirty="0"/>
              <a:t>? </a:t>
            </a:r>
            <a:r>
              <a:rPr lang="en-US" dirty="0" err="1"/>
              <a:t>Arr</a:t>
            </a:r>
            <a:r>
              <a:rPr lang="en-US" dirty="0"/>
              <a:t>[5]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a. O(1) </a:t>
            </a:r>
          </a:p>
          <a:p>
            <a:pPr marL="0" indent="0">
              <a:buNone/>
            </a:pPr>
            <a:r>
              <a:rPr lang="en-US" dirty="0"/>
              <a:t>Given the same array “</a:t>
            </a:r>
            <a:r>
              <a:rPr lang="en-US" dirty="0" err="1"/>
              <a:t>arr</a:t>
            </a:r>
            <a:r>
              <a:rPr lang="en-US" dirty="0"/>
              <a:t>”, what is the runtime of finding the value 5 in </a:t>
            </a:r>
            <a:r>
              <a:rPr lang="en-US" dirty="0" err="1"/>
              <a:t>arr</a:t>
            </a:r>
            <a:r>
              <a:rPr lang="en-US" dirty="0"/>
              <a:t>? 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5)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a. O(n) </a:t>
            </a:r>
          </a:p>
          <a:p>
            <a:pPr marL="0" indent="0">
              <a:buNone/>
            </a:pPr>
            <a:r>
              <a:rPr lang="en-US" dirty="0"/>
              <a:t>Given a </a:t>
            </a:r>
            <a:r>
              <a:rPr lang="en-US" dirty="0" err="1"/>
              <a:t>DoublyLinkedList</a:t>
            </a:r>
            <a:r>
              <a:rPr lang="en-US" dirty="0"/>
              <a:t> with head and tail, and with </a:t>
            </a:r>
            <a:r>
              <a:rPr lang="en-US" dirty="0" err="1"/>
              <a:t>nelems</a:t>
            </a:r>
            <a:r>
              <a:rPr lang="en-US" dirty="0"/>
              <a:t>=n, what is the </a:t>
            </a:r>
          </a:p>
          <a:p>
            <a:pPr marL="0" indent="0">
              <a:buNone/>
            </a:pPr>
            <a:r>
              <a:rPr lang="en-US" dirty="0"/>
              <a:t>runtime complexity of add(data)?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a. O(1)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review through the Review Quiz questions</a:t>
            </a:r>
          </a:p>
          <a:p>
            <a:r>
              <a:rPr lang="en-US" dirty="0" smtClean="0"/>
              <a:t>Discussion on Runtime Analysis </a:t>
            </a:r>
          </a:p>
          <a:p>
            <a:r>
              <a:rPr lang="en-US" dirty="0" smtClean="0"/>
              <a:t>Questions and examples on Runtime Analysis (Will probably help you get started with the HW).</a:t>
            </a:r>
          </a:p>
        </p:txBody>
      </p:sp>
    </p:spTree>
    <p:extLst>
      <p:ext uri="{BB962C8B-B14F-4D97-AF65-F5344CB8AC3E}">
        <p14:creationId xmlns:p14="http://schemas.microsoft.com/office/powerpoint/2010/main" val="7243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Hierarchy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O(1) </a:t>
                </a:r>
                <a:endParaRPr lang="en-US" dirty="0"/>
              </a:p>
              <a:p>
                <a:r>
                  <a:rPr lang="en-US" dirty="0" smtClean="0"/>
                  <a:t>O(log </a:t>
                </a:r>
                <a:r>
                  <a:rPr lang="en-US" dirty="0"/>
                  <a:t>n) </a:t>
                </a:r>
                <a:endParaRPr lang="en-US" dirty="0"/>
              </a:p>
              <a:p>
                <a:r>
                  <a:rPr lang="en-US" dirty="0" smtClean="0"/>
                  <a:t>O(n</a:t>
                </a:r>
                <a:r>
                  <a:rPr lang="en-US" dirty="0"/>
                  <a:t>) </a:t>
                </a:r>
                <a:endParaRPr lang="en-US" dirty="0"/>
              </a:p>
              <a:p>
                <a:r>
                  <a:rPr lang="en-US" dirty="0" smtClean="0"/>
                  <a:t>O(n </a:t>
                </a:r>
                <a:r>
                  <a:rPr lang="en-US" dirty="0"/>
                  <a:t>log n) </a:t>
                </a:r>
                <a:endParaRPr lang="en-US" dirty="0"/>
              </a:p>
              <a:p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beyond,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... </a:t>
                </a:r>
                <a:endParaRPr lang="en-US" dirty="0"/>
              </a:p>
              <a:p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beyond,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0">
                            <a:latin typeface="Cambria Math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charset="0"/>
                          </a:rPr>
                          <m:t>4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0">
                            <a:latin typeface="Cambria Math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/>
                  <a:t>.. </a:t>
                </a:r>
                <a:endParaRPr lang="en-US" dirty="0"/>
              </a:p>
              <a:p>
                <a:r>
                  <a:rPr lang="en-US" dirty="0" smtClean="0"/>
                  <a:t>There </a:t>
                </a:r>
                <a:r>
                  <a:rPr lang="en-US" dirty="0"/>
                  <a:t>are other “weird” ones but are not usually used </a:t>
                </a: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5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i="0" dirty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 different runtime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i="1" dirty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dirty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? </a:t>
                </a: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>
                  <a:spcBef>
                    <a:spcPts val="0"/>
                  </a:spcBef>
                  <a:buClrTx/>
                </a:pPr>
                <a:r>
                  <a:rPr lang="en-US" dirty="0" smtClean="0"/>
                  <a:t>Yes</a:t>
                </a:r>
              </a:p>
              <a:p>
                <a:pPr>
                  <a:spcBef>
                    <a:spcPts val="0"/>
                  </a:spcBef>
                  <a:buClrTx/>
                </a:pPr>
                <a:r>
                  <a:rPr lang="en-US" dirty="0" smtClean="0"/>
                  <a:t>No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ClrTx/>
                  <a:buNone/>
                </a:pP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i="0" dirty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 different runtime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i="1" dirty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dirty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? </a:t>
                </a: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>
                  <a:spcBef>
                    <a:spcPts val="0"/>
                  </a:spcBef>
                  <a:buClrTx/>
                </a:pPr>
                <a:r>
                  <a:rPr lang="en-US" dirty="0" smtClean="0"/>
                  <a:t>Yes</a:t>
                </a:r>
              </a:p>
              <a:p>
                <a:pPr>
                  <a:spcBef>
                    <a:spcPts val="0"/>
                  </a:spcBef>
                  <a:buClrTx/>
                </a:pPr>
                <a:r>
                  <a:rPr lang="en-US" dirty="0" smtClean="0">
                    <a:solidFill>
                      <a:srgbClr val="FF0000"/>
                    </a:solidFill>
                  </a:rPr>
                  <a:t>No</a:t>
                </a:r>
              </a:p>
              <a:p>
                <a:pPr marL="0" indent="0">
                  <a:spcBef>
                    <a:spcPts val="0"/>
                  </a:spcBef>
                  <a:buClrTx/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Clr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mr-IN" i="1" dirty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dirty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log(n) / log 10 (which is same as multiplying by a constant!!)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4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get O(log n)?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search </a:t>
            </a:r>
            <a:endParaRPr lang="en-US" dirty="0"/>
          </a:p>
          <a:p>
            <a:r>
              <a:rPr lang="en-US" dirty="0" smtClean="0"/>
              <a:t>Given a sorted array, find the value n in the array </a:t>
            </a:r>
          </a:p>
          <a:p>
            <a:r>
              <a:rPr lang="en-US" dirty="0" smtClean="0"/>
              <a:t>Start at the middle, is the value you want smaller or greater? </a:t>
            </a:r>
          </a:p>
          <a:p>
            <a:r>
              <a:rPr lang="en-US" dirty="0" smtClean="0"/>
              <a:t>Get rid of the unneeded half of the array </a:t>
            </a:r>
          </a:p>
          <a:p>
            <a:r>
              <a:rPr lang="en-US" dirty="0" smtClean="0"/>
              <a:t>Try again until you find it </a:t>
            </a:r>
          </a:p>
          <a:p>
            <a:pPr marL="0" indent="0">
              <a:buNone/>
            </a:pPr>
            <a:r>
              <a:rPr lang="en-US" dirty="0" smtClean="0"/>
              <a:t>The reason this is O(log n) is because it gets rid of half of the possibilities per iteration </a:t>
            </a:r>
          </a:p>
          <a:p>
            <a:pPr marL="0" indent="0">
              <a:spcBef>
                <a:spcPts val="0"/>
              </a:spcBef>
              <a:buClr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memorize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accesses and abstract operations are </a:t>
            </a:r>
            <a:r>
              <a:rPr lang="en-US" dirty="0" smtClean="0"/>
              <a:t>O(1)</a:t>
            </a:r>
            <a:endParaRPr lang="en-US" dirty="0"/>
          </a:p>
          <a:p>
            <a:r>
              <a:rPr lang="en-US" dirty="0" smtClean="0"/>
              <a:t>Traversing </a:t>
            </a:r>
            <a:r>
              <a:rPr lang="en-US" dirty="0"/>
              <a:t>an array is </a:t>
            </a:r>
            <a:r>
              <a:rPr lang="en-US" dirty="0" smtClean="0"/>
              <a:t>O(n)</a:t>
            </a:r>
            <a:endParaRPr lang="en-US" dirty="0"/>
          </a:p>
          <a:p>
            <a:r>
              <a:rPr lang="en-US" dirty="0" smtClean="0"/>
              <a:t>Sorting </a:t>
            </a:r>
            <a:r>
              <a:rPr lang="en-US" dirty="0"/>
              <a:t>algorithms are O(n log n) (if you use good ones) </a:t>
            </a:r>
            <a:endParaRPr lang="en-US" dirty="0"/>
          </a:p>
          <a:p>
            <a:r>
              <a:rPr lang="en-US" dirty="0" smtClean="0"/>
              <a:t>Search as usually O(n), unless it</a:t>
            </a:r>
            <a:r>
              <a:rPr lang="mr-IN" dirty="0" smtClean="0"/>
              <a:t>’</a:t>
            </a:r>
            <a:r>
              <a:rPr lang="en-US" dirty="0" smtClean="0"/>
              <a:t>s a binary search.</a:t>
            </a:r>
            <a:endParaRPr lang="en-US" dirty="0"/>
          </a:p>
          <a:p>
            <a:r>
              <a:rPr lang="en-US" dirty="0" err="1" smtClean="0"/>
              <a:t>HashTables</a:t>
            </a:r>
            <a:r>
              <a:rPr lang="en-US" dirty="0" smtClean="0"/>
              <a:t> </a:t>
            </a:r>
            <a:r>
              <a:rPr lang="en-US" dirty="0"/>
              <a:t>(haven’t been covered) are considered O(1)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How to calculate Big O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Drop </a:t>
                </a:r>
                <a:r>
                  <a:rPr lang="en-US" dirty="0"/>
                  <a:t>constants</a:t>
                </a:r>
                <a:br>
                  <a:rPr lang="en-US" dirty="0"/>
                </a:br>
                <a:r>
                  <a:rPr lang="en-US" dirty="0" smtClean="0"/>
                  <a:t>	O(n </a:t>
                </a:r>
                <a:r>
                  <a:rPr lang="en-US" dirty="0"/>
                  <a:t>+ 3) is </a:t>
                </a:r>
                <a:r>
                  <a:rPr lang="en-US" dirty="0" smtClean="0"/>
                  <a:t>O(n)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O(n </a:t>
                </a:r>
                <a:r>
                  <a:rPr lang="en-US" dirty="0"/>
                  <a:t>/ 2) is O(n) </a:t>
                </a:r>
                <a:endParaRPr lang="en-US" dirty="0"/>
              </a:p>
              <a:p>
                <a:r>
                  <a:rPr lang="en-US" dirty="0" smtClean="0"/>
                  <a:t>Adding </a:t>
                </a:r>
                <a:r>
                  <a:rPr lang="en-US" dirty="0"/>
                  <a:t>is really just picking which one is </a:t>
                </a:r>
                <a:r>
                  <a:rPr lang="en-US" dirty="0" smtClean="0"/>
                  <a:t>bigger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O(1) + O(n) is O(n)</a:t>
                </a:r>
                <a:br>
                  <a:rPr lang="en-US" dirty="0" smtClean="0"/>
                </a:br>
                <a:r>
                  <a:rPr lang="en-US" dirty="0" smtClean="0"/>
                  <a:t>	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+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 smtClean="0"/>
                  <a:t>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  <a:p>
                <a:r>
                  <a:rPr lang="en-US" dirty="0" smtClean="0"/>
                  <a:t>Multiplying </a:t>
                </a:r>
                <a:r>
                  <a:rPr lang="en-US" dirty="0"/>
                  <a:t>gets a little complex...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mr-IN" dirty="0" err="1" smtClean="0"/>
                  <a:t>O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n</a:t>
                </a:r>
                <a:r>
                  <a:rPr lang="mr-IN" dirty="0"/>
                  <a:t>) * </a:t>
                </a:r>
                <a:r>
                  <a:rPr lang="mr-IN" dirty="0" err="1" smtClean="0"/>
                  <a:t>O</a:t>
                </a:r>
                <a:r>
                  <a:rPr lang="mr-IN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mr-IN" dirty="0" smtClean="0"/>
                  <a:t>) </a:t>
                </a:r>
                <a:r>
                  <a:rPr lang="en-US" dirty="0" smtClean="0"/>
                  <a:t>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 ??</m:t>
                    </m:r>
                  </m:oMath>
                </a14:m>
                <a:endParaRPr lang="mr-IN" dirty="0"/>
              </a:p>
              <a:p>
                <a:pPr lvl="1"/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3" t="-1179" b="-8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do stuff here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Runtime? O(n)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r-IN" dirty="0" err="1"/>
              <a:t>for</a:t>
            </a:r>
            <a:r>
              <a:rPr lang="mr-IN" dirty="0"/>
              <a:t>(</a:t>
            </a: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i</a:t>
            </a:r>
            <a:r>
              <a:rPr lang="mr-IN" dirty="0"/>
              <a:t>=0; </a:t>
            </a:r>
            <a:r>
              <a:rPr lang="mr-IN" dirty="0" err="1"/>
              <a:t>i</a:t>
            </a:r>
            <a:r>
              <a:rPr lang="mr-IN" dirty="0"/>
              <a:t>&lt;</a:t>
            </a:r>
            <a:r>
              <a:rPr lang="mr-IN" dirty="0" err="1"/>
              <a:t>n</a:t>
            </a:r>
            <a:r>
              <a:rPr lang="mr-IN" dirty="0"/>
              <a:t>; </a:t>
            </a:r>
            <a:r>
              <a:rPr lang="mr-IN" dirty="0" err="1"/>
              <a:t>i</a:t>
            </a:r>
            <a:r>
              <a:rPr lang="mr-IN" dirty="0"/>
              <a:t>++) 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/>
              <a:t>//</a:t>
            </a:r>
            <a:r>
              <a:rPr lang="mr-IN" dirty="0" err="1"/>
              <a:t>do</a:t>
            </a:r>
            <a:r>
              <a:rPr lang="mr-IN" dirty="0"/>
              <a:t> </a:t>
            </a:r>
            <a:r>
              <a:rPr lang="mr-IN" dirty="0" err="1"/>
              <a:t>stuff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 </a:t>
            </a:r>
            <a:endParaRPr lang="mr-IN" dirty="0"/>
          </a:p>
          <a:p>
            <a:pPr marL="0" indent="0">
              <a:buNone/>
            </a:pPr>
            <a:r>
              <a:rPr lang="mr-IN" dirty="0"/>
              <a:t>}</a:t>
            </a:r>
            <a:br>
              <a:rPr lang="mr-IN" dirty="0"/>
            </a:br>
            <a:r>
              <a:rPr lang="mr-IN" dirty="0" err="1"/>
              <a:t>for</a:t>
            </a:r>
            <a:r>
              <a:rPr lang="mr-IN" dirty="0"/>
              <a:t>(</a:t>
            </a: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i</a:t>
            </a:r>
            <a:r>
              <a:rPr lang="mr-IN" dirty="0"/>
              <a:t>=0; </a:t>
            </a:r>
            <a:r>
              <a:rPr lang="mr-IN" dirty="0" err="1"/>
              <a:t>i</a:t>
            </a:r>
            <a:r>
              <a:rPr lang="mr-IN" dirty="0"/>
              <a:t>&lt;</a:t>
            </a:r>
            <a:r>
              <a:rPr lang="mr-IN" dirty="0" err="1"/>
              <a:t>n</a:t>
            </a:r>
            <a:r>
              <a:rPr lang="mr-IN" dirty="0"/>
              <a:t>; </a:t>
            </a:r>
            <a:r>
              <a:rPr lang="mr-IN" dirty="0" err="1"/>
              <a:t>i</a:t>
            </a:r>
            <a:r>
              <a:rPr lang="mr-IN" dirty="0"/>
              <a:t>++) 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{ </a:t>
            </a:r>
            <a:endParaRPr lang="mr-I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mr-IN" dirty="0" smtClean="0"/>
              <a:t>//</a:t>
            </a:r>
            <a:r>
              <a:rPr lang="mr-IN" dirty="0" err="1"/>
              <a:t>do</a:t>
            </a:r>
            <a:r>
              <a:rPr lang="mr-IN" dirty="0"/>
              <a:t> </a:t>
            </a:r>
            <a:r>
              <a:rPr lang="mr-IN" dirty="0" err="1"/>
              <a:t>stuff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} </a:t>
            </a:r>
            <a:endParaRPr lang="mr-IN" dirty="0"/>
          </a:p>
          <a:p>
            <a:pPr marL="0" indent="0">
              <a:buNone/>
            </a:pPr>
            <a:r>
              <a:rPr lang="mr-IN" dirty="0" err="1"/>
              <a:t>Runtime</a:t>
            </a:r>
            <a:r>
              <a:rPr lang="mr-IN" dirty="0"/>
              <a:t>: </a:t>
            </a:r>
            <a:r>
              <a:rPr lang="mr-IN" dirty="0" err="1"/>
              <a:t>O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) + </a:t>
            </a:r>
            <a:r>
              <a:rPr lang="mr-IN" dirty="0" err="1"/>
              <a:t>O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) = </a:t>
            </a:r>
            <a:r>
              <a:rPr lang="en-US" dirty="0" smtClean="0"/>
              <a:t>??</a:t>
            </a:r>
            <a:endParaRPr lang="mr-IN" dirty="0"/>
          </a:p>
          <a:p>
            <a:pPr marL="0" indent="0">
              <a:spcBef>
                <a:spcPts val="0"/>
              </a:spcBef>
              <a:buClr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runtime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0675" y="2638044"/>
                <a:ext cx="8120189" cy="344212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mr-IN" dirty="0" err="1"/>
                  <a:t>for</a:t>
                </a:r>
                <a:r>
                  <a:rPr lang="mr-IN" dirty="0"/>
                  <a:t>(</a:t>
                </a:r>
                <a:r>
                  <a:rPr lang="mr-IN" dirty="0" err="1"/>
                  <a:t>int</a:t>
                </a:r>
                <a:r>
                  <a:rPr lang="mr-IN" dirty="0"/>
                  <a:t> </a:t>
                </a:r>
                <a:r>
                  <a:rPr lang="mr-IN" dirty="0" err="1"/>
                  <a:t>i</a:t>
                </a:r>
                <a:r>
                  <a:rPr lang="mr-IN" dirty="0"/>
                  <a:t> = 0; </a:t>
                </a:r>
                <a:r>
                  <a:rPr lang="mr-IN" dirty="0" err="1"/>
                  <a:t>i</a:t>
                </a:r>
                <a:r>
                  <a:rPr lang="mr-IN" dirty="0"/>
                  <a:t> &lt; </a:t>
                </a:r>
                <a:r>
                  <a:rPr lang="mr-IN" dirty="0" err="1"/>
                  <a:t>n</a:t>
                </a:r>
                <a:r>
                  <a:rPr lang="mr-IN" dirty="0"/>
                  <a:t>; </a:t>
                </a:r>
                <a:r>
                  <a:rPr lang="mr-IN" dirty="0" err="1"/>
                  <a:t>i</a:t>
                </a:r>
                <a:r>
                  <a:rPr lang="mr-IN" dirty="0"/>
                  <a:t>++)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mr-IN" dirty="0" smtClean="0"/>
                  <a:t>{ </a:t>
                </a:r>
                <a:endParaRPr lang="mr-IN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mr-IN" dirty="0" err="1" smtClean="0"/>
                  <a:t>for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int</a:t>
                </a:r>
                <a:r>
                  <a:rPr lang="mr-IN" dirty="0" smtClean="0"/>
                  <a:t> </a:t>
                </a:r>
                <a:r>
                  <a:rPr lang="mr-IN" dirty="0" err="1"/>
                  <a:t>j</a:t>
                </a:r>
                <a:r>
                  <a:rPr lang="mr-IN" dirty="0"/>
                  <a:t> = 0; </a:t>
                </a:r>
                <a:r>
                  <a:rPr lang="mr-IN" dirty="0" err="1"/>
                  <a:t>j</a:t>
                </a:r>
                <a:r>
                  <a:rPr lang="mr-IN" dirty="0"/>
                  <a:t> &lt; </a:t>
                </a:r>
                <a:r>
                  <a:rPr lang="mr-IN" dirty="0" err="1"/>
                  <a:t>n</a:t>
                </a:r>
                <a:r>
                  <a:rPr lang="mr-IN" dirty="0"/>
                  <a:t>; </a:t>
                </a:r>
                <a:r>
                  <a:rPr lang="mr-IN" dirty="0" err="1"/>
                  <a:t>j++</a:t>
                </a:r>
                <a:r>
                  <a:rPr lang="mr-IN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mr-IN" dirty="0" smtClean="0"/>
                  <a:t>{ </a:t>
                </a:r>
                <a:endParaRPr lang="mr-IN" dirty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mr-IN" dirty="0" smtClean="0"/>
                  <a:t>// </a:t>
                </a:r>
                <a:r>
                  <a:rPr lang="mr-IN" dirty="0" err="1"/>
                  <a:t>do</a:t>
                </a:r>
                <a:r>
                  <a:rPr lang="mr-IN" dirty="0"/>
                  <a:t> </a:t>
                </a:r>
                <a:r>
                  <a:rPr lang="mr-IN" dirty="0" err="1"/>
                  <a:t>more</a:t>
                </a:r>
                <a:r>
                  <a:rPr lang="mr-IN" dirty="0"/>
                  <a:t> </a:t>
                </a:r>
                <a:r>
                  <a:rPr lang="mr-IN" dirty="0" err="1"/>
                  <a:t>stuff</a:t>
                </a:r>
                <a:r>
                  <a:rPr lang="mr-IN" dirty="0"/>
                  <a:t> </a:t>
                </a:r>
                <a:r>
                  <a:rPr lang="mr-IN" dirty="0" err="1"/>
                  <a:t>here</a:t>
                </a:r>
                <a:r>
                  <a:rPr lang="mr-IN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mr-IN" dirty="0" smtClean="0"/>
                  <a:t>} </a:t>
                </a:r>
                <a:endParaRPr lang="mr-IN" dirty="0"/>
              </a:p>
              <a:p>
                <a:pPr marL="0" indent="0">
                  <a:buNone/>
                </a:pPr>
                <a:r>
                  <a:rPr lang="mr-IN" dirty="0" smtClean="0"/>
                  <a:t>}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mr-IN" dirty="0"/>
                  <a:t/>
                </a:r>
                <a:br>
                  <a:rPr lang="mr-IN" dirty="0"/>
                </a:br>
                <a:r>
                  <a:rPr lang="mr-IN" dirty="0" err="1"/>
                  <a:t>Runtime</a:t>
                </a:r>
                <a:r>
                  <a:rPr lang="mr-IN" dirty="0" smtClean="0"/>
                  <a:t>?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mr-IN" dirty="0"/>
                  <a:t/>
                </a:r>
                <a:br>
                  <a:rPr lang="mr-IN" dirty="0"/>
                </a:br>
                <a:r>
                  <a:rPr lang="mr-IN" dirty="0" err="1"/>
                  <a:t>n</a:t>
                </a:r>
                <a:r>
                  <a:rPr lang="mr-IN" dirty="0"/>
                  <a:t> + </a:t>
                </a:r>
                <a:r>
                  <a:rPr lang="mr-IN" dirty="0" err="1"/>
                  <a:t>n</a:t>
                </a:r>
                <a:r>
                  <a:rPr lang="mr-IN" dirty="0"/>
                  <a:t> + </a:t>
                </a:r>
                <a:r>
                  <a:rPr lang="mr-IN" dirty="0" err="1"/>
                  <a:t>n</a:t>
                </a:r>
                <a:r>
                  <a:rPr lang="mr-IN" dirty="0"/>
                  <a:t> + .........</a:t>
                </a:r>
                <a:r>
                  <a:rPr lang="mr-IN" dirty="0" err="1"/>
                  <a:t>n</a:t>
                </a:r>
                <a:r>
                  <a:rPr lang="mr-IN" dirty="0"/>
                  <a:t> = </a:t>
                </a:r>
                <a:r>
                  <a:rPr lang="mr-IN" dirty="0" err="1"/>
                  <a:t>n</a:t>
                </a:r>
                <a:r>
                  <a:rPr lang="mr-IN" dirty="0"/>
                  <a:t>*</a:t>
                </a:r>
                <a:r>
                  <a:rPr lang="mr-IN" dirty="0" err="1"/>
                  <a:t>n</a:t>
                </a:r>
                <a:r>
                  <a:rPr lang="mr-IN" dirty="0"/>
                  <a:t> = </a:t>
                </a:r>
                <a:r>
                  <a:rPr lang="mr-IN" dirty="0" err="1" smtClean="0"/>
                  <a:t>O</a:t>
                </a:r>
                <a:r>
                  <a:rPr lang="mr-IN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mr-IN" dirty="0" smtClean="0"/>
                  <a:t>) </a:t>
                </a:r>
                <a:endParaRPr lang="mr-IN" dirty="0"/>
              </a:p>
              <a:p>
                <a:pPr marL="0" indent="0">
                  <a:spcBef>
                    <a:spcPts val="0"/>
                  </a:spcBef>
                  <a:buClrTx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675" y="2638044"/>
                <a:ext cx="8120189" cy="3442122"/>
              </a:xfrm>
              <a:blipFill rotWithShape="0">
                <a:blip r:embed="rId2"/>
                <a:stretch>
                  <a:fillRect l="-526" t="-2128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6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=n;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 = 0; j &lt;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do more stuff here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Runtime??</a:t>
            </a:r>
            <a:endParaRPr lang="en-US" dirty="0"/>
          </a:p>
          <a:p>
            <a:pPr marL="0" indent="0">
              <a:spcBef>
                <a:spcPts val="0"/>
              </a:spcBef>
              <a:buClr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quiz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7725"/>
            <a:ext cx="6958013" cy="3618738"/>
          </a:xfrm>
        </p:spPr>
      </p:pic>
      <p:sp>
        <p:nvSpPr>
          <p:cNvPr id="5" name="TextBox 4"/>
          <p:cNvSpPr txBox="1"/>
          <p:nvPr/>
        </p:nvSpPr>
        <p:spPr>
          <a:xfrm>
            <a:off x="8729663" y="2367725"/>
            <a:ext cx="3186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Answers:</a:t>
            </a:r>
          </a:p>
          <a:p>
            <a:pPr marL="342900" indent="-342900">
              <a:buAutoNum type="arabicPeriod"/>
            </a:pPr>
            <a:r>
              <a:rPr lang="en-US" dirty="0" smtClean="0"/>
              <a:t>1 3 5 6 4 2 </a:t>
            </a:r>
          </a:p>
          <a:p>
            <a:pPr marL="342900" indent="-342900">
              <a:buAutoNum type="arabicPeriod"/>
            </a:pPr>
            <a:r>
              <a:rPr lang="en-US" dirty="0" smtClean="0"/>
              <a:t>1 3 5 5 3 1 </a:t>
            </a:r>
          </a:p>
          <a:p>
            <a:pPr marL="342900" indent="-342900">
              <a:buAutoNum type="arabicPeriod"/>
            </a:pPr>
            <a:r>
              <a:rPr lang="en-US" dirty="0" smtClean="0"/>
              <a:t>1 3 5</a:t>
            </a:r>
          </a:p>
          <a:p>
            <a:pPr marL="342900" indent="-342900">
              <a:buAutoNum type="arabicPeriod"/>
            </a:pPr>
            <a:r>
              <a:rPr lang="en-US" dirty="0" smtClean="0"/>
              <a:t>1 3 5 3 1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quiz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7725"/>
            <a:ext cx="6958013" cy="3618738"/>
          </a:xfrm>
        </p:spPr>
      </p:pic>
      <p:sp>
        <p:nvSpPr>
          <p:cNvPr id="5" name="TextBox 4"/>
          <p:cNvSpPr txBox="1"/>
          <p:nvPr/>
        </p:nvSpPr>
        <p:spPr>
          <a:xfrm>
            <a:off x="8729663" y="2367725"/>
            <a:ext cx="3186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Answers:</a:t>
            </a:r>
          </a:p>
          <a:p>
            <a:pPr marL="342900" indent="-342900">
              <a:buAutoNum type="arabicPeriod"/>
            </a:pPr>
            <a:r>
              <a:rPr lang="en-US" dirty="0" smtClean="0"/>
              <a:t>1 3 5 6 4 2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1 3 5 5 3 1 </a:t>
            </a:r>
          </a:p>
          <a:p>
            <a:pPr marL="342900" indent="-342900">
              <a:buAutoNum type="arabicPeriod"/>
            </a:pPr>
            <a:r>
              <a:rPr lang="en-US" dirty="0" smtClean="0"/>
              <a:t>1 3 5</a:t>
            </a:r>
          </a:p>
          <a:p>
            <a:pPr marL="342900" indent="-342900">
              <a:buAutoNum type="arabicPeriod"/>
            </a:pPr>
            <a:r>
              <a:rPr lang="en-US" dirty="0" smtClean="0"/>
              <a:t>1 3 5 3 1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quiz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/>
              <a:t>Which of the following about </a:t>
            </a:r>
            <a:r>
              <a:rPr lang="en-US" dirty="0" err="1"/>
              <a:t>ArrayList</a:t>
            </a:r>
            <a:r>
              <a:rPr lang="en-US" dirty="0"/>
              <a:t> and </a:t>
            </a:r>
            <a:r>
              <a:rPr lang="en-US" dirty="0" err="1"/>
              <a:t>LinkedList</a:t>
            </a:r>
            <a:r>
              <a:rPr lang="en-US" dirty="0"/>
              <a:t> are true</a:t>
            </a:r>
            <a:r>
              <a:rPr lang="en-US" dirty="0" smtClean="0"/>
              <a:t>?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/>
              <a:t>Getting </a:t>
            </a:r>
            <a:r>
              <a:rPr lang="en-US" dirty="0"/>
              <a:t>an element/node at a given index in an </a:t>
            </a:r>
            <a:r>
              <a:rPr lang="en-US" dirty="0" err="1"/>
              <a:t>ArrayList</a:t>
            </a:r>
            <a:r>
              <a:rPr lang="en-US" dirty="0"/>
              <a:t> is faster as compared to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/>
              <a:t>Adding to the beginning of the list is faster in </a:t>
            </a:r>
            <a:r>
              <a:rPr lang="en-US" dirty="0" err="1"/>
              <a:t>LinkedList</a:t>
            </a:r>
            <a:r>
              <a:rPr lang="en-US" dirty="0"/>
              <a:t> as compared to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 deals with the problem of fragmentation </a:t>
            </a:r>
            <a:r>
              <a:rPr lang="en-US" dirty="0" smtClean="0"/>
              <a:t>better</a:t>
            </a: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/>
              <a:t>Per </a:t>
            </a:r>
            <a:r>
              <a:rPr lang="en-US" dirty="0"/>
              <a:t>element/node overhead in an </a:t>
            </a:r>
            <a:r>
              <a:rPr lang="en-US" dirty="0" err="1"/>
              <a:t>ArrayList</a:t>
            </a:r>
            <a:r>
              <a:rPr lang="en-US" dirty="0"/>
              <a:t> is lesser compared to a </a:t>
            </a:r>
            <a:r>
              <a:rPr lang="en-US" dirty="0" err="1" smtClean="0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quiz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/>
              <a:t>Which of the following about </a:t>
            </a:r>
            <a:r>
              <a:rPr lang="en-US" dirty="0" err="1"/>
              <a:t>ArrayList</a:t>
            </a:r>
            <a:r>
              <a:rPr lang="en-US" dirty="0"/>
              <a:t> and </a:t>
            </a:r>
            <a:r>
              <a:rPr lang="en-US" dirty="0" err="1"/>
              <a:t>LinkedList</a:t>
            </a:r>
            <a:r>
              <a:rPr lang="en-US" dirty="0"/>
              <a:t> are true</a:t>
            </a:r>
            <a:r>
              <a:rPr lang="en-US" dirty="0" smtClean="0"/>
              <a:t>?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Getting </a:t>
            </a:r>
            <a:r>
              <a:rPr lang="en-US" dirty="0">
                <a:solidFill>
                  <a:srgbClr val="FF0000"/>
                </a:solidFill>
              </a:rPr>
              <a:t>an element/node at a given index in an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 is faster as compared to </a:t>
            </a:r>
            <a:r>
              <a:rPr lang="en-US" dirty="0" err="1" smtClean="0">
                <a:solidFill>
                  <a:srgbClr val="FF0000"/>
                </a:solidFill>
              </a:rPr>
              <a:t>LinkedList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Adding to the beginning of the list is faster in </a:t>
            </a:r>
            <a:r>
              <a:rPr lang="en-US" dirty="0" err="1">
                <a:solidFill>
                  <a:srgbClr val="FF0000"/>
                </a:solidFill>
              </a:rPr>
              <a:t>LinkedList</a:t>
            </a:r>
            <a:r>
              <a:rPr lang="en-US" dirty="0">
                <a:solidFill>
                  <a:srgbClr val="FF0000"/>
                </a:solidFill>
              </a:rPr>
              <a:t> as compared to </a:t>
            </a:r>
            <a:r>
              <a:rPr lang="en-US" dirty="0" err="1" smtClean="0">
                <a:solidFill>
                  <a:srgbClr val="FF0000"/>
                </a:solidFill>
              </a:rPr>
              <a:t>ArrayList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 deals with the problem of fragmentation </a:t>
            </a:r>
            <a:r>
              <a:rPr lang="en-US" dirty="0" smtClean="0"/>
              <a:t>better</a:t>
            </a: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Per </a:t>
            </a:r>
            <a:r>
              <a:rPr lang="en-US" dirty="0">
                <a:solidFill>
                  <a:srgbClr val="FF0000"/>
                </a:solidFill>
              </a:rPr>
              <a:t>element/node overhead in an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 is lesser compared to a </a:t>
            </a:r>
            <a:r>
              <a:rPr lang="en-US" dirty="0" err="1" smtClean="0">
                <a:solidFill>
                  <a:srgbClr val="FF0000"/>
                </a:solidFill>
              </a:rPr>
              <a:t>LinkedList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/>
              <a:t>Each node(class is Node) in a Singly Linked List generally contains 2 fields. One field is the data and the other field is of type</a:t>
            </a:r>
            <a:r>
              <a:rPr lang="en-US" dirty="0" smtClean="0"/>
              <a:t>?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/>
              <a:t>Integer</a:t>
            </a: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/>
              <a:t>Node</a:t>
            </a: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/>
              <a:t>String</a:t>
            </a: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/>
              <a:t>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/>
              <a:t>Each node(class is Node) in a Singly Linked List generally contains 2 fields. One field is the data and the other field is of type</a:t>
            </a:r>
            <a:r>
              <a:rPr lang="en-US" dirty="0" smtClean="0"/>
              <a:t>?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/>
              <a:t>Integer</a:t>
            </a: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Node</a:t>
            </a: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/>
              <a:t>String</a:t>
            </a:r>
          </a:p>
          <a:p>
            <a:pPr marL="342900" lvl="0" indent="-342900">
              <a:spcBef>
                <a:spcPts val="0"/>
              </a:spcBef>
              <a:buClrTx/>
              <a:buAutoNum type="arabicPeriod"/>
            </a:pPr>
            <a:r>
              <a:rPr lang="en-US" dirty="0" smtClean="0"/>
              <a:t>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361</TotalTime>
  <Words>1347</Words>
  <Application>Microsoft Macintosh PowerPoint</Application>
  <PresentationFormat>Widescreen</PresentationFormat>
  <Paragraphs>258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Cambria Math</vt:lpstr>
      <vt:lpstr>Gill Sans MT</vt:lpstr>
      <vt:lpstr>Mangal</vt:lpstr>
      <vt:lpstr>Arial</vt:lpstr>
      <vt:lpstr>Parcel</vt:lpstr>
      <vt:lpstr>Discussion 3</vt:lpstr>
      <vt:lpstr>Hw3 is out!</vt:lpstr>
      <vt:lpstr>Agenda for today</vt:lpstr>
      <vt:lpstr>Review quiz questions</vt:lpstr>
      <vt:lpstr>Review quiz questions</vt:lpstr>
      <vt:lpstr>Review quiz questions</vt:lpstr>
      <vt:lpstr>Review quiz questions</vt:lpstr>
      <vt:lpstr>Review quiz questions</vt:lpstr>
      <vt:lpstr>Review quiz questions</vt:lpstr>
      <vt:lpstr>Review quiz questions</vt:lpstr>
      <vt:lpstr>Review quiz questions</vt:lpstr>
      <vt:lpstr>Review quiz questions</vt:lpstr>
      <vt:lpstr>Review quiz questions</vt:lpstr>
      <vt:lpstr>Runtime analysis</vt:lpstr>
      <vt:lpstr>why analyze algorithms?</vt:lpstr>
      <vt:lpstr>Measuring time</vt:lpstr>
      <vt:lpstr>example</vt:lpstr>
      <vt:lpstr>Time complexity</vt:lpstr>
      <vt:lpstr>Time complexity</vt:lpstr>
      <vt:lpstr>Common functions encountered</vt:lpstr>
      <vt:lpstr>GROWTH rates</vt:lpstr>
      <vt:lpstr>Big-O: Asymptotic Upper Bounds </vt:lpstr>
      <vt:lpstr>question 1</vt:lpstr>
      <vt:lpstr>question 1</vt:lpstr>
      <vt:lpstr>question 2</vt:lpstr>
      <vt:lpstr>question 2</vt:lpstr>
      <vt:lpstr>Big-Omega and BIG-theta</vt:lpstr>
      <vt:lpstr>Analyzing simple algorithms </vt:lpstr>
      <vt:lpstr>Analyzing simple algorithms </vt:lpstr>
      <vt:lpstr>Big-O Hierarchy </vt:lpstr>
      <vt:lpstr>question</vt:lpstr>
      <vt:lpstr>question</vt:lpstr>
      <vt:lpstr>How can we get O(log n)? </vt:lpstr>
      <vt:lpstr>Things to memorize</vt:lpstr>
      <vt:lpstr>Review: How to calculate Big O </vt:lpstr>
      <vt:lpstr>Analyzing runtime</vt:lpstr>
      <vt:lpstr>Analyzing runtime</vt:lpstr>
      <vt:lpstr>Analyzing runtime</vt:lpstr>
      <vt:lpstr>Analyzing runtime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3</dc:title>
  <dc:creator>Devyani A Kulkarni</dc:creator>
  <cp:lastModifiedBy>Devyani A Kulkarni</cp:lastModifiedBy>
  <cp:revision>20</cp:revision>
  <dcterms:created xsi:type="dcterms:W3CDTF">2017-04-18T23:32:31Z</dcterms:created>
  <dcterms:modified xsi:type="dcterms:W3CDTF">2017-04-19T05:34:03Z</dcterms:modified>
</cp:coreProperties>
</file>