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78" r:id="rId5"/>
    <p:sldId id="260" r:id="rId6"/>
    <p:sldId id="279" r:id="rId7"/>
    <p:sldId id="261" r:id="rId8"/>
    <p:sldId id="280" r:id="rId9"/>
    <p:sldId id="262" r:id="rId10"/>
    <p:sldId id="281" r:id="rId11"/>
    <p:sldId id="263" r:id="rId12"/>
    <p:sldId id="265" r:id="rId13"/>
    <p:sldId id="266" r:id="rId14"/>
    <p:sldId id="267" r:id="rId15"/>
    <p:sldId id="268" r:id="rId16"/>
    <p:sldId id="269" r:id="rId17"/>
    <p:sldId id="270" r:id="rId18"/>
    <p:sldId id="271" r:id="rId19"/>
    <p:sldId id="282" r:id="rId20"/>
    <p:sldId id="272" r:id="rId21"/>
    <p:sldId id="273" r:id="rId22"/>
    <p:sldId id="274" r:id="rId23"/>
    <p:sldId id="275" r:id="rId24"/>
    <p:sldId id="276" r:id="rId25"/>
    <p:sldId id="283"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7A0A418-305D-784D-B131-769C56F40DF1}"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639E5-D24F-844D-99AA-B8D7FD362E3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0A418-305D-784D-B131-769C56F40DF1}"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A0A418-305D-784D-B131-769C56F40DF1}"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A0A418-305D-784D-B131-769C56F40DF1}"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7A0A418-305D-784D-B131-769C56F40DF1}"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639E5-D24F-844D-99AA-B8D7FD362E3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A0A418-305D-784D-B131-769C56F40DF1}" type="datetimeFigureOut">
              <a:rPr lang="en-US" smtClean="0"/>
              <a:t>5/2/17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7A0A418-305D-784D-B131-769C56F40DF1}"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639E5-D24F-844D-99AA-B8D7FD362E3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A0A418-305D-784D-B131-769C56F40DF1}" type="datetimeFigureOut">
              <a:rPr lang="en-US" smtClean="0"/>
              <a:t>5/2/17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0A418-305D-784D-B131-769C56F40DF1}" type="datetimeFigureOut">
              <a:rPr lang="en-US" smtClean="0"/>
              <a:t>5/2/17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97A0A418-305D-784D-B131-769C56F40DF1}" type="datetimeFigureOut">
              <a:rPr lang="en-US" smtClean="0"/>
              <a:t>5/2/17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7A0A418-305D-784D-B131-769C56F40DF1}" type="datetimeFigureOut">
              <a:rPr lang="en-US" smtClean="0"/>
              <a:t>5/2/17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04639E5-D24F-844D-99AA-B8D7FD362E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7A0A418-305D-784D-B131-769C56F40DF1}" type="datetimeFigureOut">
              <a:rPr lang="en-US" smtClean="0"/>
              <a:t>5/2/17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4639E5-D24F-844D-99AA-B8D7FD362E3F}" type="slidenum">
              <a:rPr lang="en-US" smtClean="0"/>
              <a:t>‹#›</a:t>
            </a:fld>
            <a:endParaRPr lang="en-US"/>
          </a:p>
        </p:txBody>
      </p:sp>
    </p:spTree>
    <p:extLst>
      <p:ext uri="{BB962C8B-B14F-4D97-AF65-F5344CB8AC3E}">
        <p14:creationId xmlns:p14="http://schemas.microsoft.com/office/powerpoint/2010/main" val="298616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mid term review discussion</a:t>
            </a:r>
            <a:endParaRPr lang="en-US" dirty="0"/>
          </a:p>
        </p:txBody>
      </p:sp>
      <p:sp>
        <p:nvSpPr>
          <p:cNvPr id="3" name="Subtitle 2"/>
          <p:cNvSpPr>
            <a:spLocks noGrp="1"/>
          </p:cNvSpPr>
          <p:nvPr>
            <p:ph type="subTitle" idx="1"/>
          </p:nvPr>
        </p:nvSpPr>
        <p:spPr/>
        <p:txBody>
          <a:bodyPr/>
          <a:lstStyle/>
          <a:p>
            <a:r>
              <a:rPr lang="en-US" dirty="0" smtClean="0"/>
              <a:t>Presenter:</a:t>
            </a:r>
          </a:p>
          <a:p>
            <a:r>
              <a:rPr lang="en-US" dirty="0" smtClean="0"/>
              <a:t>Devyani Kulkarni</a:t>
            </a:r>
            <a:endParaRPr lang="en-US" dirty="0"/>
          </a:p>
        </p:txBody>
      </p:sp>
    </p:spTree>
    <p:extLst>
      <p:ext uri="{BB962C8B-B14F-4D97-AF65-F5344CB8AC3E}">
        <p14:creationId xmlns:p14="http://schemas.microsoft.com/office/powerpoint/2010/main" val="289688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True/False</a:t>
            </a:r>
            <a:endParaRPr lang="en-US" dirty="0"/>
          </a:p>
        </p:txBody>
      </p:sp>
      <p:sp>
        <p:nvSpPr>
          <p:cNvPr id="3" name="Content Placeholder 2"/>
          <p:cNvSpPr>
            <a:spLocks noGrp="1"/>
          </p:cNvSpPr>
          <p:nvPr>
            <p:ph idx="1"/>
          </p:nvPr>
        </p:nvSpPr>
        <p:spPr/>
        <p:txBody>
          <a:bodyPr/>
          <a:lstStyle/>
          <a:p>
            <a:pPr marL="0" indent="0">
              <a:spcBef>
                <a:spcPts val="0"/>
              </a:spcBef>
              <a:buClrTx/>
              <a:buNone/>
            </a:pPr>
            <a:r>
              <a:rPr lang="en-US" dirty="0"/>
              <a:t>I decided to implement a stack using an array, where the top of the stack is always at array index 0. This will guarantee pop and push operations to run in O(1). (Do not worry about resizing).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spcBef>
                <a:spcPts val="0"/>
              </a:spcBef>
              <a:buClrTx/>
            </a:pPr>
            <a:r>
              <a:rPr lang="en-US" dirty="0" smtClean="0"/>
              <a:t>True</a:t>
            </a:r>
          </a:p>
          <a:p>
            <a:pPr>
              <a:spcBef>
                <a:spcPts val="0"/>
              </a:spcBef>
              <a:buClrTx/>
            </a:pPr>
            <a:r>
              <a:rPr lang="en-US" dirty="0" smtClean="0">
                <a:solidFill>
                  <a:srgbClr val="FF0000"/>
                </a:solidFill>
              </a:rPr>
              <a:t>False</a:t>
            </a:r>
            <a:endParaRPr lang="en-US" dirty="0">
              <a:solidFill>
                <a:srgbClr val="FF0000"/>
              </a:solidFill>
            </a:endParaRPr>
          </a:p>
        </p:txBody>
      </p:sp>
    </p:spTree>
    <p:extLst>
      <p:ext uri="{BB962C8B-B14F-4D97-AF65-F5344CB8AC3E}">
        <p14:creationId xmlns:p14="http://schemas.microsoft.com/office/powerpoint/2010/main" val="1528626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3175" y="2071688"/>
            <a:ext cx="5586413" cy="3026093"/>
          </a:xfrm>
        </p:spPr>
      </p:pic>
      <p:sp>
        <p:nvSpPr>
          <p:cNvPr id="8" name="TextBox 7"/>
          <p:cNvSpPr txBox="1"/>
          <p:nvPr/>
        </p:nvSpPr>
        <p:spPr>
          <a:xfrm>
            <a:off x="1565910" y="994410"/>
            <a:ext cx="9115044" cy="830997"/>
          </a:xfrm>
          <a:prstGeom prst="rect">
            <a:avLst/>
          </a:prstGeom>
          <a:noFill/>
        </p:spPr>
        <p:txBody>
          <a:bodyPr wrap="square" rtlCol="0">
            <a:spAutoFit/>
          </a:bodyPr>
          <a:lstStyle/>
          <a:p>
            <a:r>
              <a:rPr lang="en-US" sz="2400" dirty="0" smtClean="0"/>
              <a:t>Question 5: What is the worst case complexity of the following piece of code?</a:t>
            </a:r>
            <a:endParaRPr lang="en-US" sz="2400" dirty="0"/>
          </a:p>
        </p:txBody>
      </p:sp>
    </p:spTree>
    <p:extLst>
      <p:ext uri="{BB962C8B-B14F-4D97-AF65-F5344CB8AC3E}">
        <p14:creationId xmlns:p14="http://schemas.microsoft.com/office/powerpoint/2010/main" val="5473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5910" y="994410"/>
            <a:ext cx="9115044" cy="830997"/>
          </a:xfrm>
          <a:prstGeom prst="rect">
            <a:avLst/>
          </a:prstGeom>
          <a:noFill/>
        </p:spPr>
        <p:txBody>
          <a:bodyPr wrap="square" rtlCol="0">
            <a:spAutoFit/>
          </a:bodyPr>
          <a:lstStyle/>
          <a:p>
            <a:r>
              <a:rPr lang="en-US" sz="2400" dirty="0" smtClean="0"/>
              <a:t>Question 6: What is the worst case complexity of the following piece of code?</a:t>
            </a:r>
            <a:endParaRPr lang="en-US" sz="24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213" y="2392362"/>
            <a:ext cx="5257799" cy="2936876"/>
          </a:xfrm>
        </p:spPr>
      </p:pic>
    </p:spTree>
    <p:extLst>
      <p:ext uri="{BB962C8B-B14F-4D97-AF65-F5344CB8AC3E}">
        <p14:creationId xmlns:p14="http://schemas.microsoft.com/office/powerpoint/2010/main" val="1428605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5910" y="994410"/>
            <a:ext cx="9115044" cy="830997"/>
          </a:xfrm>
          <a:prstGeom prst="rect">
            <a:avLst/>
          </a:prstGeom>
          <a:noFill/>
        </p:spPr>
        <p:txBody>
          <a:bodyPr wrap="square" rtlCol="0">
            <a:spAutoFit/>
          </a:bodyPr>
          <a:lstStyle/>
          <a:p>
            <a:r>
              <a:rPr lang="en-US" sz="2400" dirty="0" smtClean="0"/>
              <a:t>Question 7: What is the worst case complexity of the following piece of code?</a:t>
            </a:r>
            <a:endParaRPr lang="en-US" sz="24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065" y="2311717"/>
            <a:ext cx="5072062" cy="2581434"/>
          </a:xfrm>
        </p:spPr>
      </p:pic>
    </p:spTree>
    <p:extLst>
      <p:ext uri="{BB962C8B-B14F-4D97-AF65-F5344CB8AC3E}">
        <p14:creationId xmlns:p14="http://schemas.microsoft.com/office/powerpoint/2010/main" val="1711297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5910" y="994410"/>
            <a:ext cx="9115044" cy="830997"/>
          </a:xfrm>
          <a:prstGeom prst="rect">
            <a:avLst/>
          </a:prstGeom>
          <a:noFill/>
        </p:spPr>
        <p:txBody>
          <a:bodyPr wrap="square" rtlCol="0">
            <a:spAutoFit/>
          </a:bodyPr>
          <a:lstStyle/>
          <a:p>
            <a:r>
              <a:rPr lang="en-US" sz="2400" dirty="0" smtClean="0"/>
              <a:t>Question 8: What is the worst case complexity of the following piece of code?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7386" y="2225674"/>
            <a:ext cx="5597026" cy="2417763"/>
          </a:xfrm>
        </p:spPr>
      </p:pic>
    </p:spTree>
    <p:extLst>
      <p:ext uri="{BB962C8B-B14F-4D97-AF65-F5344CB8AC3E}">
        <p14:creationId xmlns:p14="http://schemas.microsoft.com/office/powerpoint/2010/main" val="1809625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5910" y="994410"/>
            <a:ext cx="9115044" cy="830997"/>
          </a:xfrm>
          <a:prstGeom prst="rect">
            <a:avLst/>
          </a:prstGeom>
          <a:noFill/>
        </p:spPr>
        <p:txBody>
          <a:bodyPr wrap="square" rtlCol="0">
            <a:spAutoFit/>
          </a:bodyPr>
          <a:lstStyle/>
          <a:p>
            <a:r>
              <a:rPr lang="en-US" sz="2400" dirty="0" smtClean="0"/>
              <a:t>Question 9: What is the worst case complexity of the following piece of code?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825" y="2179637"/>
            <a:ext cx="6365050" cy="2592388"/>
          </a:xfrm>
        </p:spPr>
      </p:pic>
    </p:spTree>
    <p:extLst>
      <p:ext uri="{BB962C8B-B14F-4D97-AF65-F5344CB8AC3E}">
        <p14:creationId xmlns:p14="http://schemas.microsoft.com/office/powerpoint/2010/main" val="170485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65910" y="994410"/>
            <a:ext cx="9115044" cy="830997"/>
          </a:xfrm>
          <a:prstGeom prst="rect">
            <a:avLst/>
          </a:prstGeom>
          <a:noFill/>
        </p:spPr>
        <p:txBody>
          <a:bodyPr wrap="square" rtlCol="0">
            <a:spAutoFit/>
          </a:bodyPr>
          <a:lstStyle/>
          <a:p>
            <a:r>
              <a:rPr lang="en-US" sz="2400" dirty="0" smtClean="0"/>
              <a:t>Question 10: What is the worst case complexity of the following piece of code?</a:t>
            </a:r>
            <a:endParaRPr lang="en-US" sz="24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211" y="2016123"/>
            <a:ext cx="4631443" cy="2913063"/>
          </a:xfrm>
        </p:spPr>
      </p:pic>
    </p:spTree>
    <p:extLst>
      <p:ext uri="{BB962C8B-B14F-4D97-AF65-F5344CB8AC3E}">
        <p14:creationId xmlns:p14="http://schemas.microsoft.com/office/powerpoint/2010/main" val="351773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7310" y="605790"/>
            <a:ext cx="9144000" cy="5134237"/>
          </a:xfrm>
        </p:spPr>
        <p:txBody>
          <a:bodyPr/>
          <a:lstStyle/>
          <a:p>
            <a:pPr marL="0" indent="0">
              <a:spcBef>
                <a:spcPts val="0"/>
              </a:spcBef>
              <a:buClrTx/>
              <a:buNone/>
            </a:pPr>
            <a:r>
              <a:rPr lang="en-US" dirty="0" smtClean="0"/>
              <a:t>Question 11: Write a </a:t>
            </a:r>
            <a:r>
              <a:rPr lang="en-US" dirty="0"/>
              <a:t>method </a:t>
            </a:r>
            <a:r>
              <a:rPr lang="en-US" dirty="0" err="1"/>
              <a:t>isIdentical</a:t>
            </a:r>
            <a:r>
              <a:rPr lang="en-US" dirty="0"/>
              <a:t> that checks whether two </a:t>
            </a:r>
            <a:r>
              <a:rPr lang="en-US" dirty="0" err="1"/>
              <a:t>LinkedLists</a:t>
            </a:r>
            <a:r>
              <a:rPr lang="en-US" dirty="0"/>
              <a:t> are identical. Two lists are identical if they have the same contents. Assume that you have access to the head nodes of both lists, as well as a getter for the element in every node. </a:t>
            </a:r>
            <a:endParaRPr lang="en-US" dirty="0" smtClean="0"/>
          </a:p>
          <a:p>
            <a:pPr marL="0" indent="0">
              <a:spcBef>
                <a:spcPts val="0"/>
              </a:spcBef>
              <a:buClrTx/>
              <a:buNone/>
            </a:pPr>
            <a:endParaRPr lang="en-US" dirty="0"/>
          </a:p>
          <a:p>
            <a:pPr marL="0" indent="0">
              <a:spcBef>
                <a:spcPts val="0"/>
              </a:spcBef>
              <a:buClrTx/>
              <a:buNone/>
            </a:pPr>
            <a:r>
              <a:rPr lang="en-US" dirty="0"/>
              <a:t>public </a:t>
            </a:r>
            <a:r>
              <a:rPr lang="en-US" dirty="0" err="1"/>
              <a:t>boolean</a:t>
            </a:r>
            <a:r>
              <a:rPr lang="en-US" dirty="0"/>
              <a:t> </a:t>
            </a:r>
            <a:r>
              <a:rPr lang="en-US" dirty="0" err="1"/>
              <a:t>isIdentical</a:t>
            </a:r>
            <a:r>
              <a:rPr lang="en-US" dirty="0"/>
              <a:t>(DoublyLinkedList12 list1, DoublyLinkedList12 list2) </a:t>
            </a:r>
            <a:endParaRPr lang="en-US" dirty="0" smtClean="0"/>
          </a:p>
          <a:p>
            <a:pPr marL="0" indent="0">
              <a:spcBef>
                <a:spcPts val="0"/>
              </a:spcBef>
              <a:buClrTx/>
              <a:buNone/>
            </a:pPr>
            <a:r>
              <a:rPr lang="en-US" dirty="0" smtClean="0"/>
              <a:t>{</a:t>
            </a:r>
          </a:p>
          <a:p>
            <a:pPr marL="0" indent="0">
              <a:spcBef>
                <a:spcPts val="0"/>
              </a:spcBef>
              <a:buClrTx/>
              <a:buNone/>
            </a:pPr>
            <a:r>
              <a:rPr lang="en-US" dirty="0" smtClean="0"/>
              <a:t>}</a:t>
            </a:r>
          </a:p>
          <a:p>
            <a:pPr marL="0" indent="0">
              <a:spcBef>
                <a:spcPts val="0"/>
              </a:spcBef>
              <a:buClrTx/>
              <a:buNone/>
            </a:pPr>
            <a:endParaRPr lang="en-US" dirty="0"/>
          </a:p>
          <a:p>
            <a:pPr marL="0" indent="0">
              <a:spcBef>
                <a:spcPts val="0"/>
              </a:spcBef>
              <a:buClrTx/>
              <a:buNone/>
            </a:pPr>
            <a:endParaRPr lang="en-US" dirty="0" smtClean="0"/>
          </a:p>
          <a:p>
            <a:pPr marL="0" indent="0">
              <a:buNone/>
            </a:pPr>
            <a:r>
              <a:rPr lang="en-US" dirty="0"/>
              <a:t>1)  Does it work for empty lists? </a:t>
            </a:r>
            <a:endParaRPr lang="en-US" dirty="0"/>
          </a:p>
          <a:p>
            <a:pPr marL="0" indent="0">
              <a:buNone/>
            </a:pPr>
            <a:r>
              <a:rPr lang="en-US" dirty="0"/>
              <a:t>2)  Does it work if only one list is empty? </a:t>
            </a:r>
            <a:endParaRPr lang="en-US" dirty="0"/>
          </a:p>
          <a:p>
            <a:pPr marL="0" indent="0">
              <a:buNone/>
            </a:pPr>
            <a:r>
              <a:rPr lang="en-US" dirty="0"/>
              <a:t>3)  What if lists are not of equal length? </a:t>
            </a:r>
            <a:endParaRPr lang="en-US" dirty="0"/>
          </a:p>
          <a:p>
            <a:pPr marL="0" indent="0">
              <a:buNone/>
            </a:pPr>
            <a:r>
              <a:rPr lang="en-US" dirty="0"/>
              <a:t>Example:</a:t>
            </a:r>
            <a:br>
              <a:rPr lang="en-US" dirty="0"/>
            </a:br>
            <a:r>
              <a:rPr lang="en-US" dirty="0"/>
              <a:t>List1: 1-&gt;2-&gt;3-&gt;null List2: 1-&gt;2-&gt;3-&gt;4-&gt;null </a:t>
            </a:r>
            <a:endParaRPr lang="en-US" dirty="0"/>
          </a:p>
          <a:p>
            <a:pPr marL="0" indent="0">
              <a:spcBef>
                <a:spcPts val="0"/>
              </a:spcBef>
              <a:buClrTx/>
              <a:buNone/>
            </a:pPr>
            <a:r>
              <a:rPr lang="en-US" dirty="0" smtClean="0"/>
              <a:t> </a:t>
            </a:r>
            <a:endParaRPr lang="en-US" dirty="0"/>
          </a:p>
          <a:p>
            <a:pPr marL="0" indent="0">
              <a:spcBef>
                <a:spcPts val="0"/>
              </a:spcBef>
              <a:buClrTx/>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71563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12: True/False </a:t>
            </a:r>
            <a:endParaRPr lang="en-US" dirty="0"/>
          </a:p>
        </p:txBody>
      </p:sp>
      <p:sp>
        <p:nvSpPr>
          <p:cNvPr id="3" name="Content Placeholder 2"/>
          <p:cNvSpPr>
            <a:spLocks noGrp="1"/>
          </p:cNvSpPr>
          <p:nvPr>
            <p:ph idx="1"/>
          </p:nvPr>
        </p:nvSpPr>
        <p:spPr/>
        <p:txBody>
          <a:bodyPr/>
          <a:lstStyle/>
          <a:p>
            <a:pPr marL="0" indent="0">
              <a:buNone/>
            </a:pPr>
            <a:r>
              <a:rPr lang="en-US" dirty="0"/>
              <a:t>Binary search is as efficient on linked lists as on arrays, provided the list is </a:t>
            </a:r>
            <a:r>
              <a:rPr lang="en-US" dirty="0" smtClean="0"/>
              <a:t>sorted</a:t>
            </a:r>
          </a:p>
          <a:p>
            <a:pPr marL="0" indent="0">
              <a:buNone/>
            </a:pPr>
            <a:endParaRPr lang="en-US" dirty="0"/>
          </a:p>
          <a:p>
            <a:pPr marL="0" indent="0">
              <a:buNone/>
            </a:pPr>
            <a:endParaRPr lang="en-US" dirty="0"/>
          </a:p>
          <a:p>
            <a:pPr marL="0" indent="0">
              <a:buNone/>
            </a:pPr>
            <a:r>
              <a:rPr lang="en-US" dirty="0"/>
              <a:t>A. </a:t>
            </a:r>
            <a:r>
              <a:rPr lang="en-US" dirty="0" smtClean="0"/>
              <a:t>True</a:t>
            </a:r>
          </a:p>
          <a:p>
            <a:pPr marL="0" indent="0">
              <a:buNone/>
            </a:pPr>
            <a:r>
              <a:rPr lang="en-US" dirty="0" smtClean="0"/>
              <a:t> </a:t>
            </a:r>
            <a:r>
              <a:rPr lang="en-US" dirty="0"/>
              <a:t>B. False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2703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12: True/False </a:t>
            </a:r>
            <a:endParaRPr lang="en-US" dirty="0"/>
          </a:p>
        </p:txBody>
      </p:sp>
      <p:sp>
        <p:nvSpPr>
          <p:cNvPr id="3" name="Content Placeholder 2"/>
          <p:cNvSpPr>
            <a:spLocks noGrp="1"/>
          </p:cNvSpPr>
          <p:nvPr>
            <p:ph idx="1"/>
          </p:nvPr>
        </p:nvSpPr>
        <p:spPr/>
        <p:txBody>
          <a:bodyPr/>
          <a:lstStyle/>
          <a:p>
            <a:pPr marL="0" indent="0">
              <a:buNone/>
            </a:pPr>
            <a:r>
              <a:rPr lang="en-US" dirty="0"/>
              <a:t>Binary search is as efficient on linked lists as on arrays, provided the list is </a:t>
            </a:r>
            <a:r>
              <a:rPr lang="en-US" dirty="0" smtClean="0"/>
              <a:t>sorted</a:t>
            </a:r>
          </a:p>
          <a:p>
            <a:pPr marL="0" indent="0">
              <a:buNone/>
            </a:pPr>
            <a:endParaRPr lang="en-US" dirty="0"/>
          </a:p>
          <a:p>
            <a:pPr marL="0" indent="0">
              <a:buNone/>
            </a:pPr>
            <a:endParaRPr lang="en-US" dirty="0"/>
          </a:p>
          <a:p>
            <a:pPr marL="0" indent="0">
              <a:buNone/>
            </a:pPr>
            <a:r>
              <a:rPr lang="en-US" dirty="0"/>
              <a:t>A. </a:t>
            </a:r>
            <a:r>
              <a:rPr lang="en-US" dirty="0" smtClean="0"/>
              <a:t>True</a:t>
            </a:r>
          </a:p>
          <a:p>
            <a:pPr marL="0" indent="0">
              <a:buNone/>
            </a:pPr>
            <a:r>
              <a:rPr lang="en-US" dirty="0" smtClean="0">
                <a:solidFill>
                  <a:srgbClr val="FF0000"/>
                </a:solidFill>
              </a:rPr>
              <a:t> </a:t>
            </a:r>
            <a:r>
              <a:rPr lang="en-US" dirty="0">
                <a:solidFill>
                  <a:srgbClr val="FF0000"/>
                </a:solidFill>
              </a:rPr>
              <a:t>B. False </a:t>
            </a:r>
            <a:endParaRPr lang="en-US"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05563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midterm</a:t>
            </a:r>
            <a:endParaRPr lang="en-US" dirty="0"/>
          </a:p>
        </p:txBody>
      </p:sp>
      <p:sp>
        <p:nvSpPr>
          <p:cNvPr id="3" name="Content Placeholder 2"/>
          <p:cNvSpPr>
            <a:spLocks noGrp="1"/>
          </p:cNvSpPr>
          <p:nvPr>
            <p:ph idx="1"/>
          </p:nvPr>
        </p:nvSpPr>
        <p:spPr/>
        <p:txBody>
          <a:bodyPr>
            <a:normAutofit fontScale="92500" lnSpcReduction="20000"/>
          </a:bodyPr>
          <a:lstStyle/>
          <a:p>
            <a:r>
              <a:rPr lang="en-US" dirty="0"/>
              <a:t>Time Management is crucial </a:t>
            </a:r>
            <a:endParaRPr lang="en-US" dirty="0"/>
          </a:p>
          <a:p>
            <a:pPr lvl="1"/>
            <a:r>
              <a:rPr lang="en-US" dirty="0" smtClean="0"/>
              <a:t>Estimate </a:t>
            </a:r>
            <a:r>
              <a:rPr lang="en-US" dirty="0"/>
              <a:t>and divide your time among different questions </a:t>
            </a:r>
            <a:endParaRPr lang="en-US" dirty="0"/>
          </a:p>
          <a:p>
            <a:pPr lvl="1"/>
            <a:r>
              <a:rPr lang="en-US" dirty="0" smtClean="0"/>
              <a:t>Do </a:t>
            </a:r>
            <a:r>
              <a:rPr lang="en-US" dirty="0"/>
              <a:t>not waste your time if you get stuck on a particular question. Revisit it later </a:t>
            </a:r>
            <a:endParaRPr lang="en-US" dirty="0"/>
          </a:p>
          <a:p>
            <a:pPr lvl="1"/>
            <a:r>
              <a:rPr lang="en-US" dirty="0" smtClean="0"/>
              <a:t>Make </a:t>
            </a:r>
            <a:r>
              <a:rPr lang="en-US" dirty="0"/>
              <a:t>sure you time the Practice Midterm to see what your current pace is and how much you </a:t>
            </a:r>
            <a:r>
              <a:rPr lang="en-US" dirty="0" smtClean="0"/>
              <a:t>can improve</a:t>
            </a:r>
            <a:r>
              <a:rPr lang="en-US" dirty="0"/>
              <a:t>. </a:t>
            </a:r>
            <a:endParaRPr lang="en-US" dirty="0" smtClean="0"/>
          </a:p>
          <a:p>
            <a:r>
              <a:rPr lang="en-US" dirty="0"/>
              <a:t>Practice writing code with pen and paper (VERY IMPORTANT) </a:t>
            </a:r>
            <a:endParaRPr lang="en-US" dirty="0"/>
          </a:p>
          <a:p>
            <a:r>
              <a:rPr lang="en-US" dirty="0" smtClean="0"/>
              <a:t>Go over all the review material available for all the HWs (HW2, HW3 and HW4 are especially important)</a:t>
            </a:r>
          </a:p>
          <a:p>
            <a:r>
              <a:rPr lang="en-US" dirty="0" smtClean="0"/>
              <a:t>Go through all lecture concepts</a:t>
            </a:r>
          </a:p>
          <a:p>
            <a:r>
              <a:rPr lang="en-US" dirty="0"/>
              <a:t>True/False, Multiple choice, Short answers and Coding </a:t>
            </a:r>
            <a:endParaRPr lang="en-US" dirty="0"/>
          </a:p>
          <a:p>
            <a:endParaRPr lang="en-US" dirty="0"/>
          </a:p>
        </p:txBody>
      </p:sp>
    </p:spTree>
    <p:extLst>
      <p:ext uri="{BB962C8B-B14F-4D97-AF65-F5344CB8AC3E}">
        <p14:creationId xmlns:p14="http://schemas.microsoft.com/office/powerpoint/2010/main" val="1470273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120" y="869739"/>
            <a:ext cx="10652760" cy="5282827"/>
          </a:xfrm>
        </p:spPr>
        <p:txBody>
          <a:bodyPr>
            <a:normAutofit fontScale="70000" lnSpcReduction="20000"/>
          </a:bodyPr>
          <a:lstStyle/>
          <a:p>
            <a:pPr marL="0" indent="0">
              <a:spcBef>
                <a:spcPts val="0"/>
              </a:spcBef>
              <a:buClrTx/>
              <a:buNone/>
            </a:pPr>
            <a:r>
              <a:rPr lang="en-US" sz="2400" dirty="0" smtClean="0"/>
              <a:t>Question 13: Assume </a:t>
            </a:r>
            <a:r>
              <a:rPr lang="en-US" sz="2400" dirty="0"/>
              <a:t>that you are given a Stack ADT with push, and pop operations. Answer the questions referring to the code given below. </a:t>
            </a: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indent="0">
              <a:spcBef>
                <a:spcPts val="0"/>
              </a:spcBef>
              <a:buClrTx/>
              <a:buNone/>
            </a:pPr>
            <a:r>
              <a:rPr lang="mr-IN" sz="2300" dirty="0" err="1"/>
              <a:t>Stack</a:t>
            </a:r>
            <a:r>
              <a:rPr lang="mr-IN" sz="2300" dirty="0"/>
              <a:t> s1 = </a:t>
            </a:r>
            <a:r>
              <a:rPr lang="mr-IN" sz="2300" dirty="0" err="1"/>
              <a:t>new</a:t>
            </a:r>
            <a:r>
              <a:rPr lang="mr-IN" sz="2300" dirty="0"/>
              <a:t> </a:t>
            </a:r>
            <a:r>
              <a:rPr lang="mr-IN" sz="2300" dirty="0" err="1"/>
              <a:t>Stack</a:t>
            </a:r>
            <a:r>
              <a:rPr lang="mr-IN" sz="2300" dirty="0"/>
              <a:t>(8);</a:t>
            </a:r>
            <a:br>
              <a:rPr lang="mr-IN" sz="2300" dirty="0"/>
            </a:br>
            <a:r>
              <a:rPr lang="mr-IN" sz="2300" dirty="0"/>
              <a:t>s1.push("</a:t>
            </a:r>
            <a:r>
              <a:rPr lang="mr-IN" sz="2300" dirty="0" err="1"/>
              <a:t>A</a:t>
            </a:r>
            <a:r>
              <a:rPr lang="mr-IN" sz="2300" dirty="0"/>
              <a:t>");</a:t>
            </a:r>
            <a:br>
              <a:rPr lang="mr-IN" sz="2300" dirty="0"/>
            </a:br>
            <a:r>
              <a:rPr lang="mr-IN" sz="2300" dirty="0"/>
              <a:t>s1.push("</a:t>
            </a:r>
            <a:r>
              <a:rPr lang="mr-IN" sz="2300" dirty="0" err="1"/>
              <a:t>B</a:t>
            </a:r>
            <a:r>
              <a:rPr lang="mr-IN" sz="2300" dirty="0"/>
              <a:t>");</a:t>
            </a:r>
            <a:br>
              <a:rPr lang="mr-IN" sz="2300" dirty="0"/>
            </a:br>
            <a:r>
              <a:rPr lang="mr-IN" sz="2300" dirty="0"/>
              <a:t>s1.push("C");</a:t>
            </a:r>
            <a:br>
              <a:rPr lang="mr-IN" sz="2300" dirty="0"/>
            </a:br>
            <a:r>
              <a:rPr lang="mr-IN" sz="2300" dirty="0"/>
              <a:t>s1.push("D"); </a:t>
            </a:r>
            <a:endParaRPr lang="en-US" sz="2300" dirty="0" smtClean="0"/>
          </a:p>
          <a:p>
            <a:pPr marL="0" indent="0">
              <a:spcBef>
                <a:spcPts val="0"/>
              </a:spcBef>
              <a:buClrTx/>
              <a:buNone/>
            </a:pPr>
            <a:r>
              <a:rPr lang="en-US" sz="2300" dirty="0" smtClean="0"/>
              <a:t>s1.push(“E”);</a:t>
            </a:r>
            <a:endParaRPr lang="mr-IN" sz="2300" dirty="0"/>
          </a:p>
          <a:p>
            <a:pPr marL="0" indent="0">
              <a:buNone/>
            </a:pPr>
            <a:r>
              <a:rPr lang="en-US" sz="2300" dirty="0"/>
              <a:t>Stack s2 = new Stack(8); </a:t>
            </a:r>
            <a:endParaRPr lang="en-US" sz="2300" dirty="0" smtClean="0"/>
          </a:p>
          <a:p>
            <a:pPr marL="0" indent="0">
              <a:buNone/>
            </a:pPr>
            <a:r>
              <a:rPr lang="en-US" sz="2300" dirty="0" smtClean="0"/>
              <a:t>for </a:t>
            </a:r>
            <a:r>
              <a:rPr lang="en-US" sz="2300" dirty="0"/>
              <a:t>(</a:t>
            </a:r>
            <a:r>
              <a:rPr lang="en-US" sz="2300" dirty="0" err="1"/>
              <a:t>int</a:t>
            </a:r>
            <a:r>
              <a:rPr lang="en-US" sz="2300" dirty="0"/>
              <a:t> </a:t>
            </a:r>
            <a:r>
              <a:rPr lang="en-US" sz="2300" dirty="0" err="1"/>
              <a:t>i</a:t>
            </a:r>
            <a:r>
              <a:rPr lang="en-US" sz="2300" dirty="0"/>
              <a:t>=0; </a:t>
            </a:r>
            <a:r>
              <a:rPr lang="en-US" sz="2300" dirty="0" err="1"/>
              <a:t>i</a:t>
            </a:r>
            <a:r>
              <a:rPr lang="en-US" sz="2300" dirty="0"/>
              <a:t>&lt;3; </a:t>
            </a:r>
            <a:r>
              <a:rPr lang="en-US" sz="2300" dirty="0" err="1"/>
              <a:t>i</a:t>
            </a:r>
            <a:r>
              <a:rPr lang="en-US" sz="2300" dirty="0"/>
              <a:t>++) { </a:t>
            </a:r>
            <a:endParaRPr lang="en-US" sz="2300" dirty="0"/>
          </a:p>
          <a:p>
            <a:pPr marL="0" indent="0">
              <a:buNone/>
            </a:pPr>
            <a:r>
              <a:rPr lang="en-US" sz="2300" dirty="0" smtClean="0"/>
              <a:t>	s2.push(s1.pop</a:t>
            </a:r>
            <a:r>
              <a:rPr lang="en-US" sz="2300" dirty="0"/>
              <a:t>()); </a:t>
            </a:r>
            <a:endParaRPr lang="en-US" sz="2300" dirty="0" smtClean="0"/>
          </a:p>
          <a:p>
            <a:pPr marL="0" indent="0">
              <a:buNone/>
            </a:pPr>
            <a:r>
              <a:rPr lang="en-US" sz="2300" dirty="0" smtClean="0"/>
              <a:t>} </a:t>
            </a:r>
            <a:endParaRPr lang="en-US" sz="2300" dirty="0"/>
          </a:p>
          <a:p>
            <a:pPr marL="0" indent="0">
              <a:buNone/>
            </a:pPr>
            <a:r>
              <a:rPr lang="en-US" sz="2300" dirty="0"/>
              <a:t>Stack s3 = new Stack(8); </a:t>
            </a:r>
            <a:endParaRPr lang="en-US" sz="2300" dirty="0" smtClean="0"/>
          </a:p>
          <a:p>
            <a:pPr marL="0" indent="0">
              <a:buNone/>
            </a:pPr>
            <a:r>
              <a:rPr lang="en-US" sz="2300" dirty="0" smtClean="0"/>
              <a:t>while </a:t>
            </a:r>
            <a:r>
              <a:rPr lang="en-US" sz="2300" dirty="0"/>
              <a:t>(s2.size() &gt; 0) { </a:t>
            </a:r>
            <a:endParaRPr lang="en-US" sz="2300" dirty="0"/>
          </a:p>
          <a:p>
            <a:pPr marL="0" indent="0">
              <a:buNone/>
            </a:pPr>
            <a:r>
              <a:rPr lang="en-US" sz="2300" dirty="0" smtClean="0"/>
              <a:t>	s3.push(s2.pop</a:t>
            </a:r>
            <a:r>
              <a:rPr lang="en-US" sz="2300" dirty="0"/>
              <a:t>()); </a:t>
            </a:r>
            <a:endParaRPr lang="en-US" sz="2300" dirty="0"/>
          </a:p>
          <a:p>
            <a:pPr marL="0" indent="0">
              <a:buNone/>
            </a:pPr>
            <a:r>
              <a:rPr lang="en-US" sz="2300" dirty="0"/>
              <a:t>}</a:t>
            </a:r>
            <a:br>
              <a:rPr lang="en-US" sz="2300" dirty="0"/>
            </a:br>
            <a:r>
              <a:rPr lang="en-US" sz="2300" dirty="0"/>
              <a:t>while (s3.size() &gt; 0) { </a:t>
            </a:r>
            <a:endParaRPr lang="en-US" sz="2300" dirty="0"/>
          </a:p>
          <a:p>
            <a:pPr marL="0" indent="0">
              <a:buNone/>
            </a:pPr>
            <a:r>
              <a:rPr lang="en-US" sz="2300" dirty="0" smtClean="0"/>
              <a:t>	s1.push(s3.pop</a:t>
            </a:r>
            <a:r>
              <a:rPr lang="en-US" sz="2300" dirty="0"/>
              <a:t>()); </a:t>
            </a:r>
            <a:endParaRPr lang="en-US" sz="2300" dirty="0" smtClean="0"/>
          </a:p>
          <a:p>
            <a:pPr marL="0" indent="0">
              <a:buNone/>
            </a:pPr>
            <a:r>
              <a:rPr lang="en-US" sz="2300" dirty="0" smtClean="0"/>
              <a:t>} </a:t>
            </a:r>
            <a:endParaRPr lang="en-US" sz="23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TextBox 3"/>
          <p:cNvSpPr txBox="1"/>
          <p:nvPr/>
        </p:nvSpPr>
        <p:spPr>
          <a:xfrm>
            <a:off x="6286500" y="1640205"/>
            <a:ext cx="5109210" cy="2585323"/>
          </a:xfrm>
          <a:prstGeom prst="rect">
            <a:avLst/>
          </a:prstGeom>
          <a:noFill/>
        </p:spPr>
        <p:txBody>
          <a:bodyPr wrap="square" rtlCol="0">
            <a:spAutoFit/>
          </a:bodyPr>
          <a:lstStyle/>
          <a:p>
            <a:r>
              <a:rPr lang="en-US" dirty="0" smtClean="0"/>
              <a:t>a) What </a:t>
            </a:r>
            <a:r>
              <a:rPr lang="en-US" dirty="0"/>
              <a:t>is the size of the stack s1 after the code executes?</a:t>
            </a:r>
            <a:br>
              <a:rPr lang="en-US" dirty="0"/>
            </a:br>
            <a:r>
              <a:rPr lang="en-US" dirty="0" smtClean="0"/>
              <a:t>b) What </a:t>
            </a:r>
            <a:r>
              <a:rPr lang="en-US" dirty="0"/>
              <a:t>is the size of s2 after code executes? </a:t>
            </a:r>
            <a:endParaRPr lang="en-US" dirty="0" smtClean="0">
              <a:effectLst/>
            </a:endParaRPr>
          </a:p>
          <a:p>
            <a:r>
              <a:rPr lang="en-US" dirty="0" smtClean="0"/>
              <a:t>c) What </a:t>
            </a:r>
            <a:r>
              <a:rPr lang="en-US" dirty="0"/>
              <a:t>is the size of s3 after code executes?</a:t>
            </a:r>
            <a:br>
              <a:rPr lang="en-US" dirty="0"/>
            </a:br>
            <a:r>
              <a:rPr lang="en-US" dirty="0" smtClean="0"/>
              <a:t>d) What </a:t>
            </a:r>
            <a:r>
              <a:rPr lang="en-US" dirty="0"/>
              <a:t>is the top of the stack s1 after the code executes? </a:t>
            </a:r>
            <a:endParaRPr lang="en-US" dirty="0" smtClean="0">
              <a:effectLst/>
            </a:endParaRPr>
          </a:p>
          <a:p>
            <a:r>
              <a:rPr lang="en-US" dirty="0" smtClean="0"/>
              <a:t>e) What </a:t>
            </a:r>
            <a:r>
              <a:rPr lang="en-US" dirty="0"/>
              <a:t>is the top of the stack s2 after the code executes? </a:t>
            </a:r>
            <a:endParaRPr lang="en-US" dirty="0" smtClean="0">
              <a:effectLst/>
            </a:endParaRPr>
          </a:p>
          <a:p>
            <a:endParaRPr lang="en-US" dirty="0"/>
          </a:p>
        </p:txBody>
      </p:sp>
    </p:spTree>
    <p:extLst>
      <p:ext uri="{BB962C8B-B14F-4D97-AF65-F5344CB8AC3E}">
        <p14:creationId xmlns:p14="http://schemas.microsoft.com/office/powerpoint/2010/main" val="288542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7290" y="811530"/>
            <a:ext cx="9240774" cy="5157097"/>
          </a:xfrm>
        </p:spPr>
        <p:txBody>
          <a:bodyPr/>
          <a:lstStyle/>
          <a:p>
            <a:pPr marL="0" indent="0">
              <a:buNone/>
            </a:pPr>
            <a:r>
              <a:rPr lang="en-US" dirty="0" smtClean="0"/>
              <a:t>Question 14: Consider </a:t>
            </a:r>
            <a:r>
              <a:rPr lang="en-US" dirty="0"/>
              <a:t>the following method in Doubly Linked List </a:t>
            </a:r>
            <a:r>
              <a:rPr lang="en-US" dirty="0" smtClean="0"/>
              <a:t>class</a:t>
            </a:r>
            <a:r>
              <a:rPr lang="en-US" dirty="0"/>
              <a:t>. If the input list is 1-2-3-4-5, what is the output list </a:t>
            </a:r>
            <a:r>
              <a:rPr lang="en-US" dirty="0" smtClean="0"/>
              <a:t>after </a:t>
            </a:r>
            <a:r>
              <a:rPr lang="en-US" dirty="0"/>
              <a:t>this method </a:t>
            </a:r>
            <a:r>
              <a:rPr lang="en-US" dirty="0" smtClean="0"/>
              <a:t>executes? Assume </a:t>
            </a:r>
            <a:r>
              <a:rPr lang="en-US" dirty="0"/>
              <a:t>list is not empty </a:t>
            </a:r>
            <a:endParaRPr lang="en-US" dirty="0" smtClean="0"/>
          </a:p>
          <a:p>
            <a:pPr marL="0" indent="0">
              <a:buNone/>
            </a:pPr>
            <a:endParaRPr lang="en-US" dirty="0"/>
          </a:p>
          <a:p>
            <a:pPr marL="0" indent="0">
              <a:buNone/>
            </a:pPr>
            <a:r>
              <a:rPr lang="en-US" dirty="0"/>
              <a:t>public void magic() </a:t>
            </a:r>
            <a:endParaRPr lang="en-US" dirty="0" smtClean="0"/>
          </a:p>
          <a:p>
            <a:pPr marL="0" indent="0">
              <a:buNone/>
            </a:pPr>
            <a:r>
              <a:rPr lang="en-US" dirty="0" smtClean="0"/>
              <a:t>{ </a:t>
            </a:r>
          </a:p>
          <a:p>
            <a:pPr marL="228600" lvl="1" indent="0">
              <a:buNone/>
            </a:pPr>
            <a:r>
              <a:rPr lang="en-US" dirty="0" smtClean="0"/>
              <a:t>Node </a:t>
            </a:r>
            <a:r>
              <a:rPr lang="en-US" dirty="0"/>
              <a:t>temp = head; </a:t>
            </a:r>
            <a:endParaRPr lang="en-US" dirty="0"/>
          </a:p>
          <a:p>
            <a:pPr marL="228600" lvl="1" indent="0">
              <a:buNone/>
            </a:pPr>
            <a:r>
              <a:rPr lang="en-US" dirty="0" smtClean="0"/>
              <a:t>while(temp </a:t>
            </a:r>
            <a:r>
              <a:rPr lang="en-US" dirty="0"/>
              <a:t>!= tail) </a:t>
            </a:r>
            <a:endParaRPr lang="en-US" dirty="0" smtClean="0"/>
          </a:p>
          <a:p>
            <a:pPr marL="228600" lvl="1" indent="0">
              <a:buNone/>
            </a:pPr>
            <a:r>
              <a:rPr lang="en-US" dirty="0" smtClean="0"/>
              <a:t>{ </a:t>
            </a:r>
            <a:endParaRPr lang="en-US" dirty="0"/>
          </a:p>
          <a:p>
            <a:pPr marL="228600" lvl="1" indent="0">
              <a:buNone/>
            </a:pPr>
            <a:r>
              <a:rPr lang="en-US" dirty="0" smtClean="0"/>
              <a:t>	E </a:t>
            </a:r>
            <a:r>
              <a:rPr lang="en-US" dirty="0" err="1"/>
              <a:t>val</a:t>
            </a:r>
            <a:r>
              <a:rPr lang="en-US" dirty="0"/>
              <a:t> = </a:t>
            </a:r>
            <a:r>
              <a:rPr lang="en-US" dirty="0" err="1"/>
              <a:t>temp.data</a:t>
            </a:r>
            <a:r>
              <a:rPr lang="en-US" dirty="0" smtClean="0"/>
              <a:t>;</a:t>
            </a:r>
          </a:p>
          <a:p>
            <a:pPr marL="228600" lvl="1" indent="0">
              <a:buNone/>
            </a:pPr>
            <a:r>
              <a:rPr lang="en-US" dirty="0"/>
              <a:t>	</a:t>
            </a:r>
            <a:r>
              <a:rPr lang="en-US" dirty="0" err="1" smtClean="0"/>
              <a:t>temp.data</a:t>
            </a:r>
            <a:r>
              <a:rPr lang="en-US" dirty="0" smtClean="0"/>
              <a:t> </a:t>
            </a:r>
            <a:r>
              <a:rPr lang="en-US" dirty="0"/>
              <a:t>= </a:t>
            </a:r>
            <a:r>
              <a:rPr lang="en-US" dirty="0" err="1"/>
              <a:t>temp.next.data</a:t>
            </a:r>
            <a:r>
              <a:rPr lang="en-US" dirty="0"/>
              <a:t>; </a:t>
            </a:r>
            <a:endParaRPr lang="en-US" dirty="0" smtClean="0"/>
          </a:p>
          <a:p>
            <a:pPr marL="228600" lvl="1" indent="0">
              <a:buNone/>
            </a:pPr>
            <a:r>
              <a:rPr lang="en-US" dirty="0"/>
              <a:t>	</a:t>
            </a:r>
            <a:r>
              <a:rPr lang="en-US" dirty="0" err="1" smtClean="0"/>
              <a:t>temp.next.data</a:t>
            </a:r>
            <a:r>
              <a:rPr lang="en-US" dirty="0" smtClean="0"/>
              <a:t> </a:t>
            </a:r>
            <a:r>
              <a:rPr lang="en-US" dirty="0"/>
              <a:t>= </a:t>
            </a:r>
            <a:r>
              <a:rPr lang="en-US" dirty="0" err="1"/>
              <a:t>val</a:t>
            </a:r>
            <a:r>
              <a:rPr lang="en-US" dirty="0"/>
              <a:t>;</a:t>
            </a:r>
            <a:br>
              <a:rPr lang="en-US" dirty="0"/>
            </a:br>
            <a:r>
              <a:rPr lang="en-US" dirty="0" smtClean="0"/>
              <a:t>	temp </a:t>
            </a:r>
            <a:r>
              <a:rPr lang="en-US" dirty="0"/>
              <a:t>= </a:t>
            </a:r>
            <a:r>
              <a:rPr lang="en-US" dirty="0" err="1"/>
              <a:t>temp.next</a:t>
            </a:r>
            <a:r>
              <a:rPr lang="en-US" dirty="0"/>
              <a:t>; </a:t>
            </a:r>
            <a:endParaRPr lang="en-US" dirty="0"/>
          </a:p>
          <a:p>
            <a:pPr marL="228600" lvl="1" indent="0">
              <a:buNone/>
            </a:pPr>
            <a:r>
              <a:rPr lang="en-US" dirty="0" smtClean="0"/>
              <a:t>} </a:t>
            </a:r>
          </a:p>
          <a:p>
            <a:pPr marL="0" indent="0">
              <a:buNone/>
            </a:pPr>
            <a:r>
              <a:rPr lang="en-US" dirty="0" smtClean="0"/>
              <a:t>} </a:t>
            </a:r>
            <a:endParaRPr lang="en-US" dirty="0"/>
          </a:p>
          <a:p>
            <a:pPr marL="0" indent="0">
              <a:buNone/>
            </a:pPr>
            <a:endParaRPr lang="en-US" dirty="0"/>
          </a:p>
          <a:p>
            <a:pPr marL="0" indent="0">
              <a:spcBef>
                <a:spcPts val="0"/>
              </a:spcBef>
              <a:buClrTx/>
              <a:buNone/>
            </a:pPr>
            <a:endParaRPr lang="en-US" dirty="0"/>
          </a:p>
        </p:txBody>
      </p:sp>
    </p:spTree>
    <p:extLst>
      <p:ext uri="{BB962C8B-B14F-4D97-AF65-F5344CB8AC3E}">
        <p14:creationId xmlns:p14="http://schemas.microsoft.com/office/powerpoint/2010/main" val="1182538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10" y="617220"/>
            <a:ext cx="10412730" cy="5122807"/>
          </a:xfrm>
        </p:spPr>
        <p:txBody>
          <a:bodyPr/>
          <a:lstStyle/>
          <a:p>
            <a:pPr marL="0" lvl="0" indent="0">
              <a:spcBef>
                <a:spcPts val="0"/>
              </a:spcBef>
              <a:buClrTx/>
              <a:buNone/>
            </a:pPr>
            <a:r>
              <a:rPr lang="en-US" dirty="0" smtClean="0"/>
              <a:t>Question 15: Given </a:t>
            </a:r>
            <a:r>
              <a:rPr lang="en-US" dirty="0"/>
              <a:t>an efficient circular array-based queue Q capable of holding 10 objects. </a:t>
            </a:r>
            <a:r>
              <a:rPr lang="en-US" dirty="0" smtClean="0"/>
              <a:t>Show/Draw </a:t>
            </a:r>
            <a:r>
              <a:rPr lang="en-US" dirty="0"/>
              <a:t>the final contents of the array after the following code is </a:t>
            </a:r>
            <a:r>
              <a:rPr lang="en-US" dirty="0" smtClean="0"/>
              <a:t>executed:</a:t>
            </a:r>
          </a:p>
          <a:p>
            <a:pPr marL="0" lvl="0" indent="0">
              <a:spcBef>
                <a:spcPts val="0"/>
              </a:spcBef>
              <a:buClrTx/>
              <a:buNone/>
            </a:pPr>
            <a:endParaRPr lang="en-US" dirty="0" smtClean="0"/>
          </a:p>
          <a:p>
            <a:pPr marL="0" lvl="0" indent="0">
              <a:spcBef>
                <a:spcPts val="0"/>
              </a:spcBef>
              <a:buClrTx/>
              <a:buNone/>
            </a:pPr>
            <a:endParaRPr lang="en-US" dirty="0"/>
          </a:p>
          <a:p>
            <a:pPr marL="0" lvl="0" indent="0">
              <a:spcBef>
                <a:spcPts val="0"/>
              </a:spcBef>
              <a:buClrTx/>
              <a:buNone/>
            </a:pPr>
            <a:endParaRPr lang="en-US" dirty="0"/>
          </a:p>
          <a:p>
            <a:pPr marL="0" lvl="0" indent="0">
              <a:spcBef>
                <a:spcPts val="0"/>
              </a:spcBef>
              <a:buClrTx/>
              <a:buNone/>
            </a:pPr>
            <a:r>
              <a:rPr lang="mr-IN" dirty="0" err="1"/>
              <a:t>for</a:t>
            </a:r>
            <a:r>
              <a:rPr lang="mr-IN" dirty="0"/>
              <a:t> (</a:t>
            </a:r>
            <a:r>
              <a:rPr lang="mr-IN" dirty="0" err="1"/>
              <a:t>int</a:t>
            </a:r>
            <a:r>
              <a:rPr lang="mr-IN" dirty="0"/>
              <a:t> </a:t>
            </a:r>
            <a:r>
              <a:rPr lang="mr-IN" dirty="0" err="1"/>
              <a:t>k</a:t>
            </a:r>
            <a:r>
              <a:rPr lang="mr-IN" dirty="0"/>
              <a:t> = 1; </a:t>
            </a:r>
            <a:r>
              <a:rPr lang="mr-IN" dirty="0" err="1"/>
              <a:t>k</a:t>
            </a:r>
            <a:r>
              <a:rPr lang="mr-IN" dirty="0"/>
              <a:t> ≤ 7; </a:t>
            </a:r>
            <a:r>
              <a:rPr lang="mr-IN" dirty="0" err="1"/>
              <a:t>k</a:t>
            </a:r>
            <a:r>
              <a:rPr lang="mr-IN" dirty="0"/>
              <a:t>++) </a:t>
            </a:r>
            <a:endParaRPr lang="en-US" dirty="0" smtClean="0"/>
          </a:p>
          <a:p>
            <a:pPr marL="0" lvl="0" indent="0">
              <a:spcBef>
                <a:spcPts val="0"/>
              </a:spcBef>
              <a:buClrTx/>
              <a:buNone/>
            </a:pPr>
            <a:r>
              <a:rPr lang="en-US" dirty="0"/>
              <a:t>	</a:t>
            </a:r>
            <a:r>
              <a:rPr lang="mr-IN" dirty="0" err="1" smtClean="0"/>
              <a:t>Q.enqueue</a:t>
            </a:r>
            <a:r>
              <a:rPr lang="mr-IN" dirty="0" smtClean="0"/>
              <a:t>(</a:t>
            </a:r>
            <a:r>
              <a:rPr lang="mr-IN" dirty="0" err="1" smtClean="0"/>
              <a:t>k</a:t>
            </a:r>
            <a:r>
              <a:rPr lang="mr-IN" dirty="0"/>
              <a:t>); </a:t>
            </a:r>
            <a:endParaRPr lang="en-US" dirty="0" smtClean="0"/>
          </a:p>
          <a:p>
            <a:pPr marL="0" lvl="0" indent="0">
              <a:spcBef>
                <a:spcPts val="0"/>
              </a:spcBef>
              <a:buClrTx/>
              <a:buNone/>
            </a:pPr>
            <a:endParaRPr lang="en-US" dirty="0"/>
          </a:p>
          <a:p>
            <a:pPr marL="0" lvl="0" indent="0">
              <a:spcBef>
                <a:spcPts val="0"/>
              </a:spcBef>
              <a:buClrTx/>
              <a:buNone/>
            </a:pPr>
            <a:r>
              <a:rPr lang="mr-IN" dirty="0" err="1" smtClean="0"/>
              <a:t>for</a:t>
            </a:r>
            <a:r>
              <a:rPr lang="mr-IN" dirty="0" smtClean="0"/>
              <a:t> </a:t>
            </a:r>
            <a:r>
              <a:rPr lang="mr-IN" dirty="0"/>
              <a:t>(</a:t>
            </a:r>
            <a:r>
              <a:rPr lang="mr-IN" dirty="0" err="1"/>
              <a:t>int</a:t>
            </a:r>
            <a:r>
              <a:rPr lang="mr-IN" dirty="0"/>
              <a:t> </a:t>
            </a:r>
            <a:r>
              <a:rPr lang="mr-IN" dirty="0" err="1"/>
              <a:t>k</a:t>
            </a:r>
            <a:r>
              <a:rPr lang="mr-IN" dirty="0"/>
              <a:t> = 1; </a:t>
            </a:r>
            <a:r>
              <a:rPr lang="mr-IN" dirty="0" err="1"/>
              <a:t>k</a:t>
            </a:r>
            <a:r>
              <a:rPr lang="mr-IN" dirty="0"/>
              <a:t> ≤ 7; </a:t>
            </a:r>
            <a:r>
              <a:rPr lang="mr-IN" dirty="0" err="1"/>
              <a:t>k</a:t>
            </a:r>
            <a:r>
              <a:rPr lang="mr-IN" dirty="0" smtClean="0"/>
              <a:t>++)</a:t>
            </a:r>
            <a:endParaRPr lang="en-US" dirty="0" smtClean="0"/>
          </a:p>
          <a:p>
            <a:pPr marL="0" lvl="0" indent="0">
              <a:spcBef>
                <a:spcPts val="0"/>
              </a:spcBef>
              <a:buClrTx/>
              <a:buNone/>
            </a:pPr>
            <a:r>
              <a:rPr lang="en-US" dirty="0"/>
              <a:t>	</a:t>
            </a:r>
            <a:r>
              <a:rPr lang="mr-IN" dirty="0" smtClean="0"/>
              <a:t> </a:t>
            </a:r>
            <a:r>
              <a:rPr lang="mr-IN" dirty="0" err="1" smtClean="0"/>
              <a:t>Q.enqueue</a:t>
            </a:r>
            <a:r>
              <a:rPr lang="mr-IN" dirty="0" smtClean="0"/>
              <a:t>(</a:t>
            </a:r>
            <a:r>
              <a:rPr lang="mr-IN" dirty="0" err="1" smtClean="0"/>
              <a:t>Q.dequeue</a:t>
            </a:r>
            <a:r>
              <a:rPr lang="mr-IN" dirty="0" smtClean="0"/>
              <a:t>());</a:t>
            </a:r>
            <a:endParaRPr lang="en-US" dirty="0" smtClean="0"/>
          </a:p>
          <a:p>
            <a:pPr marL="0" lvl="0" indent="0">
              <a:spcBef>
                <a:spcPts val="0"/>
              </a:spcBef>
              <a:buClrTx/>
              <a:buNone/>
            </a:pPr>
            <a:endParaRPr lang="en-US" dirty="0"/>
          </a:p>
          <a:p>
            <a:pPr marL="0" lvl="0" indent="0">
              <a:spcBef>
                <a:spcPts val="0"/>
              </a:spcBef>
              <a:buClrTx/>
              <a:buNone/>
            </a:pPr>
            <a:endParaRPr lang="en-US" dirty="0" smtClean="0"/>
          </a:p>
          <a:p>
            <a:pPr marL="0" lvl="0" indent="0">
              <a:spcBef>
                <a:spcPts val="0"/>
              </a:spcBef>
              <a:buClrTx/>
              <a:buNone/>
            </a:pPr>
            <a:endParaRPr lang="en-US" dirty="0"/>
          </a:p>
          <a:p>
            <a:pPr marL="0" lvl="0" indent="0">
              <a:spcBef>
                <a:spcPts val="0"/>
              </a:spcBef>
              <a:buClrTx/>
              <a:buNone/>
            </a:pPr>
            <a:endParaRPr lang="en-US" dirty="0" smtClean="0"/>
          </a:p>
        </p:txBody>
      </p:sp>
    </p:spTree>
    <p:extLst>
      <p:ext uri="{BB962C8B-B14F-4D97-AF65-F5344CB8AC3E}">
        <p14:creationId xmlns:p14="http://schemas.microsoft.com/office/powerpoint/2010/main" val="1397415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857250"/>
            <a:ext cx="10584180" cy="5337810"/>
          </a:xfrm>
        </p:spPr>
        <p:txBody>
          <a:bodyPr/>
          <a:lstStyle/>
          <a:p>
            <a:pPr marL="0" indent="0">
              <a:buNone/>
            </a:pPr>
            <a:r>
              <a:rPr lang="en-US" dirty="0" smtClean="0"/>
              <a:t>Question 16: Suppose </a:t>
            </a:r>
            <a:r>
              <a:rPr lang="en-US" dirty="0"/>
              <a:t>you were asked to write a method that will take two sorted stacks A and B (min on top) and create one stack that is sorted (min on top). You are allowed to use only the stack operations such as pop, push, size and top. No other data structure such as arrays are not allowed. You are allowed to </a:t>
            </a:r>
            <a:r>
              <a:rPr lang="en-US" dirty="0" smtClean="0"/>
              <a:t>use extra </a:t>
            </a:r>
            <a:r>
              <a:rPr lang="en-US" dirty="0"/>
              <a:t>stacks. </a:t>
            </a:r>
            <a:r>
              <a:rPr lang="en-US" dirty="0" smtClean="0"/>
              <a:t>How would you do this?</a:t>
            </a:r>
          </a:p>
          <a:p>
            <a:pPr marL="0" indent="0">
              <a:buNone/>
            </a:pPr>
            <a:endParaRPr lang="en-US" dirty="0"/>
          </a:p>
          <a:p>
            <a:pPr marL="342900" indent="-342900">
              <a:buFont typeface="+mj-lt"/>
              <a:buAutoNum type="arabicPeriod"/>
            </a:pPr>
            <a:r>
              <a:rPr lang="en-US" dirty="0" smtClean="0"/>
              <a:t>Did you use extra stacks?</a:t>
            </a:r>
          </a:p>
          <a:p>
            <a:pPr marL="342900" indent="-342900">
              <a:buFont typeface="+mj-lt"/>
              <a:buAutoNum type="arabicPeriod"/>
            </a:pPr>
            <a:r>
              <a:rPr lang="en-US" dirty="0" smtClean="0"/>
              <a:t>If yes, how many?</a:t>
            </a:r>
          </a:p>
          <a:p>
            <a:pPr marL="342900" indent="-342900">
              <a:buFont typeface="+mj-lt"/>
              <a:buAutoNum type="arabicPeriod"/>
            </a:pPr>
            <a:r>
              <a:rPr lang="en-US" dirty="0" smtClean="0"/>
              <a:t>What was the time complexity of this algorithm?</a:t>
            </a:r>
            <a:endParaRPr lang="en-US" dirty="0"/>
          </a:p>
        </p:txBody>
      </p:sp>
    </p:spTree>
    <p:extLst>
      <p:ext uri="{BB962C8B-B14F-4D97-AF65-F5344CB8AC3E}">
        <p14:creationId xmlns:p14="http://schemas.microsoft.com/office/powerpoint/2010/main" val="1344239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965" y="997268"/>
            <a:ext cx="9412224" cy="5385697"/>
          </a:xfrm>
        </p:spPr>
        <p:txBody>
          <a:bodyPr/>
          <a:lstStyle/>
          <a:p>
            <a:pPr marL="0" indent="0">
              <a:spcBef>
                <a:spcPts val="0"/>
              </a:spcBef>
              <a:buClrTx/>
              <a:buNone/>
            </a:pPr>
            <a:r>
              <a:rPr lang="en-US" dirty="0" smtClean="0"/>
              <a:t>Question 17: For </a:t>
            </a:r>
            <a:r>
              <a:rPr lang="en-US" dirty="0"/>
              <a:t>each of the following scenarios choose the </a:t>
            </a:r>
            <a:r>
              <a:rPr lang="en-US" dirty="0" smtClean="0"/>
              <a:t>best </a:t>
            </a:r>
            <a:r>
              <a:rPr lang="en-US" dirty="0"/>
              <a:t>data structure from the following </a:t>
            </a:r>
            <a:r>
              <a:rPr lang="en-US" dirty="0" smtClean="0"/>
              <a:t>list: </a:t>
            </a:r>
            <a:r>
              <a:rPr lang="en-US" dirty="0"/>
              <a:t>an unsorted array, linked list, DLL, </a:t>
            </a:r>
            <a:r>
              <a:rPr lang="en-US" dirty="0" smtClean="0"/>
              <a:t>stack</a:t>
            </a:r>
            <a:r>
              <a:rPr lang="en-US" dirty="0"/>
              <a:t>, queue. In each case, justify your answer briefly. </a:t>
            </a:r>
            <a:endParaRPr lang="en-US" dirty="0" smtClean="0"/>
          </a:p>
          <a:p>
            <a:pPr marL="0" indent="0">
              <a:spcBef>
                <a:spcPts val="0"/>
              </a:spcBef>
              <a:buClrTx/>
              <a:buNone/>
            </a:pPr>
            <a:endParaRPr lang="en-US" dirty="0"/>
          </a:p>
          <a:p>
            <a:pPr marL="342900" indent="-342900">
              <a:spcBef>
                <a:spcPts val="0"/>
              </a:spcBef>
              <a:buClrTx/>
              <a:buFont typeface="+mj-lt"/>
              <a:buAutoNum type="arabicPeriod"/>
            </a:pPr>
            <a:r>
              <a:rPr lang="en-US" dirty="0"/>
              <a:t>The size of a file is unknown. The entries need to be entered as they come in. Entries must be deleted when they are no longer needed. It is important that structure has flexible memory </a:t>
            </a:r>
            <a:r>
              <a:rPr lang="en-US" dirty="0" smtClean="0"/>
              <a:t>management</a:t>
            </a:r>
          </a:p>
          <a:p>
            <a:pPr marL="342900" indent="-342900">
              <a:spcBef>
                <a:spcPts val="0"/>
              </a:spcBef>
              <a:buClrTx/>
              <a:buFont typeface="+mj-lt"/>
              <a:buAutoNum type="arabicPeriod"/>
            </a:pPr>
            <a:endParaRPr lang="en-US" dirty="0"/>
          </a:p>
          <a:p>
            <a:pPr marL="342900" indent="-342900">
              <a:spcBef>
                <a:spcPts val="0"/>
              </a:spcBef>
              <a:buClrTx/>
              <a:buFont typeface="+mj-lt"/>
              <a:buAutoNum type="arabicPeriod"/>
            </a:pPr>
            <a:r>
              <a:rPr lang="en-US" dirty="0"/>
              <a:t>A program needs to remember operations it performed in opposite order </a:t>
            </a:r>
            <a:endParaRPr lang="en-US" dirty="0"/>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r>
              <a:rPr lang="en-US" dirty="0"/>
              <a:t>A list must be maintained so that any element can be accessed </a:t>
            </a:r>
            <a:r>
              <a:rPr lang="en-US" dirty="0" smtClean="0"/>
              <a:t>randomly</a:t>
            </a:r>
            <a:endParaRPr lang="en-US" dirty="0"/>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r>
              <a:rPr lang="en-US" dirty="0"/>
              <a:t>Suppose that a grocery store decided that customers who come first will be served </a:t>
            </a:r>
            <a:r>
              <a:rPr lang="en-US" dirty="0" smtClean="0"/>
              <a:t>first</a:t>
            </a:r>
            <a:endParaRPr lang="en-US" dirty="0"/>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endParaRPr lang="en-US" dirty="0"/>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4107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965" y="997268"/>
            <a:ext cx="9412224" cy="5385697"/>
          </a:xfrm>
        </p:spPr>
        <p:txBody>
          <a:bodyPr/>
          <a:lstStyle/>
          <a:p>
            <a:pPr marL="0" indent="0">
              <a:spcBef>
                <a:spcPts val="0"/>
              </a:spcBef>
              <a:buClrTx/>
              <a:buNone/>
            </a:pPr>
            <a:r>
              <a:rPr lang="en-US" dirty="0" smtClean="0"/>
              <a:t>Question 17: For </a:t>
            </a:r>
            <a:r>
              <a:rPr lang="en-US" dirty="0"/>
              <a:t>each of the following scenarios choose the </a:t>
            </a:r>
            <a:r>
              <a:rPr lang="en-US" dirty="0" smtClean="0"/>
              <a:t>best </a:t>
            </a:r>
            <a:r>
              <a:rPr lang="en-US" dirty="0"/>
              <a:t>data structure from the following </a:t>
            </a:r>
            <a:r>
              <a:rPr lang="en-US" dirty="0" smtClean="0"/>
              <a:t>list: </a:t>
            </a:r>
            <a:r>
              <a:rPr lang="en-US" dirty="0"/>
              <a:t>an unsorted array, linked list, DLL, </a:t>
            </a:r>
            <a:r>
              <a:rPr lang="en-US" dirty="0" smtClean="0"/>
              <a:t>stack</a:t>
            </a:r>
            <a:r>
              <a:rPr lang="en-US" dirty="0"/>
              <a:t>, queue. In each case, justify your answer briefly. </a:t>
            </a:r>
            <a:endParaRPr lang="en-US" dirty="0" smtClean="0"/>
          </a:p>
          <a:p>
            <a:pPr marL="0" indent="0">
              <a:spcBef>
                <a:spcPts val="0"/>
              </a:spcBef>
              <a:buClrTx/>
              <a:buNone/>
            </a:pPr>
            <a:endParaRPr lang="en-US" dirty="0"/>
          </a:p>
          <a:p>
            <a:pPr marL="342900" indent="-342900">
              <a:spcBef>
                <a:spcPts val="0"/>
              </a:spcBef>
              <a:buClrTx/>
              <a:buFont typeface="+mj-lt"/>
              <a:buAutoNum type="arabicPeriod"/>
            </a:pPr>
            <a:r>
              <a:rPr lang="en-US" dirty="0"/>
              <a:t>The size of a file is unknown. The entries need to be entered as they come in. Entries must be deleted when they are no longer needed. It is important that structure has flexible memory management </a:t>
            </a:r>
            <a:r>
              <a:rPr lang="en-US" dirty="0" smtClean="0">
                <a:solidFill>
                  <a:srgbClr val="FF0000"/>
                </a:solidFill>
              </a:rPr>
              <a:t>LL</a:t>
            </a:r>
          </a:p>
          <a:p>
            <a:pPr marL="342900" indent="-342900">
              <a:spcBef>
                <a:spcPts val="0"/>
              </a:spcBef>
              <a:buClrTx/>
              <a:buFont typeface="+mj-lt"/>
              <a:buAutoNum type="arabicPeriod"/>
            </a:pPr>
            <a:endParaRPr lang="en-US" dirty="0"/>
          </a:p>
          <a:p>
            <a:pPr marL="342900" indent="-342900">
              <a:spcBef>
                <a:spcPts val="0"/>
              </a:spcBef>
              <a:buClrTx/>
              <a:buFont typeface="+mj-lt"/>
              <a:buAutoNum type="arabicPeriod"/>
            </a:pPr>
            <a:r>
              <a:rPr lang="en-US" dirty="0"/>
              <a:t>A program needs to remember operations it performed in opposite order </a:t>
            </a:r>
            <a:r>
              <a:rPr lang="en-US" dirty="0" smtClean="0">
                <a:solidFill>
                  <a:srgbClr val="FF0000"/>
                </a:solidFill>
              </a:rPr>
              <a:t>Stack</a:t>
            </a:r>
            <a:endParaRPr lang="en-US" dirty="0">
              <a:solidFill>
                <a:srgbClr val="FF0000"/>
              </a:solidFill>
            </a:endParaRPr>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r>
              <a:rPr lang="en-US" dirty="0"/>
              <a:t>A list must be maintained so that any element can be accessed randomly </a:t>
            </a:r>
            <a:r>
              <a:rPr lang="en-US" dirty="0" smtClean="0">
                <a:solidFill>
                  <a:srgbClr val="FF0000"/>
                </a:solidFill>
              </a:rPr>
              <a:t>Array</a:t>
            </a:r>
            <a:endParaRPr lang="en-US" dirty="0">
              <a:solidFill>
                <a:srgbClr val="FF0000"/>
              </a:solidFill>
            </a:endParaRPr>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r>
              <a:rPr lang="en-US" dirty="0"/>
              <a:t>Suppose that a grocery store decided that customers who come first will be served first </a:t>
            </a:r>
            <a:r>
              <a:rPr lang="en-US" dirty="0" smtClean="0">
                <a:solidFill>
                  <a:srgbClr val="FF0000"/>
                </a:solidFill>
              </a:rPr>
              <a:t>Queue</a:t>
            </a:r>
            <a:endParaRPr lang="en-US" dirty="0">
              <a:solidFill>
                <a:srgbClr val="FF0000"/>
              </a:solidFill>
            </a:endParaRPr>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endParaRPr lang="en-US" dirty="0"/>
          </a:p>
          <a:p>
            <a:pPr marL="342900" indent="-342900">
              <a:spcBef>
                <a:spcPts val="0"/>
              </a:spcBef>
              <a:buClrTx/>
              <a:buFont typeface="+mj-lt"/>
              <a:buAutoNum type="arabicPeriod"/>
            </a:pPr>
            <a:endParaRPr lang="en-US" dirty="0" smtClean="0"/>
          </a:p>
          <a:p>
            <a:pPr marL="342900" indent="-342900">
              <a:spcBef>
                <a:spcPts val="0"/>
              </a:spcBef>
              <a:buClrTx/>
              <a:buFont typeface="+mj-lt"/>
              <a:buAutoNum type="arabicPeriod"/>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373073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10" y="480060"/>
            <a:ext cx="9309354" cy="5259967"/>
          </a:xfrm>
        </p:spPr>
        <p:txBody>
          <a:bodyPr>
            <a:normAutofit/>
          </a:bodyPr>
          <a:lstStyle/>
          <a:p>
            <a:pPr marL="0" indent="0">
              <a:buNone/>
            </a:pPr>
            <a:r>
              <a:rPr lang="en-US" dirty="0" smtClean="0"/>
              <a:t>Question 18: Given </a:t>
            </a:r>
            <a:r>
              <a:rPr lang="en-US" dirty="0"/>
              <a:t>a </a:t>
            </a:r>
            <a:r>
              <a:rPr lang="en-US" dirty="0" smtClean="0"/>
              <a:t>Doubly </a:t>
            </a:r>
            <a:r>
              <a:rPr lang="en-US" dirty="0"/>
              <a:t>L</a:t>
            </a:r>
            <a:r>
              <a:rPr lang="en-US" dirty="0" smtClean="0"/>
              <a:t>inked </a:t>
            </a:r>
            <a:r>
              <a:rPr lang="en-US" dirty="0"/>
              <a:t>L</a:t>
            </a:r>
            <a:r>
              <a:rPr lang="en-US" dirty="0" smtClean="0"/>
              <a:t>ist </a:t>
            </a:r>
            <a:r>
              <a:rPr lang="en-US" dirty="0"/>
              <a:t>where each node has two references (</a:t>
            </a:r>
            <a:r>
              <a:rPr lang="en-US" dirty="0" err="1"/>
              <a:t>prev</a:t>
            </a:r>
            <a:r>
              <a:rPr lang="en-US" dirty="0"/>
              <a:t> and next): one that points to a previous node and another that points to a next node. Assume the linked list </a:t>
            </a:r>
            <a:r>
              <a:rPr lang="en-US" dirty="0" smtClean="0"/>
              <a:t>below </a:t>
            </a:r>
            <a:r>
              <a:rPr lang="en-US" dirty="0"/>
              <a:t>and provide the output for the </a:t>
            </a:r>
            <a:r>
              <a:rPr lang="en-US" dirty="0" smtClean="0"/>
              <a:t>following code fragments. </a:t>
            </a:r>
          </a:p>
          <a:p>
            <a:pPr marL="0" indent="0">
              <a:buNone/>
            </a:pPr>
            <a:r>
              <a:rPr lang="en-US" dirty="0"/>
              <a:t>(</a:t>
            </a:r>
            <a:r>
              <a:rPr lang="en-US" dirty="0" smtClean="0"/>
              <a:t>The </a:t>
            </a:r>
            <a:r>
              <a:rPr lang="en-US" dirty="0"/>
              <a:t>list is restored to its initial state before each line </a:t>
            </a:r>
            <a:r>
              <a:rPr lang="en-US" dirty="0" smtClean="0"/>
              <a:t>executes)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spcBef>
                <a:spcPts val="0"/>
              </a:spcBef>
              <a:buClrTx/>
              <a:buNone/>
            </a:pPr>
            <a:r>
              <a:rPr lang="en-US" dirty="0" smtClean="0"/>
              <a:t>1) </a:t>
            </a:r>
            <a:r>
              <a:rPr lang="en-US" dirty="0" err="1" smtClean="0"/>
              <a:t>head.next.next.prev.prev.data</a:t>
            </a:r>
            <a:r>
              <a:rPr lang="en-US" dirty="0"/>
              <a:t/>
            </a:r>
            <a:br>
              <a:rPr lang="en-US" dirty="0"/>
            </a:br>
            <a:endParaRPr lang="en-US" dirty="0"/>
          </a:p>
          <a:p>
            <a:pPr marL="0" indent="0">
              <a:spcBef>
                <a:spcPts val="0"/>
              </a:spcBef>
              <a:buClrTx/>
              <a:buNone/>
            </a:pPr>
            <a:r>
              <a:rPr lang="en-US" dirty="0" smtClean="0"/>
              <a:t>II) </a:t>
            </a:r>
            <a:r>
              <a:rPr lang="en-US" dirty="0" err="1" smtClean="0"/>
              <a:t>tail.prev.prev.prev.prev.next.data</a:t>
            </a:r>
            <a:r>
              <a:rPr lang="en-US" dirty="0" smtClean="0"/>
              <a:t> </a:t>
            </a:r>
            <a:endParaRPr lang="en-US" dirty="0"/>
          </a:p>
          <a:p>
            <a:pPr marL="0" indent="0">
              <a:spcBef>
                <a:spcPts val="0"/>
              </a:spcBef>
              <a:buClrTx/>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 y="2109788"/>
            <a:ext cx="6275387" cy="1273671"/>
          </a:xfrm>
          <a:prstGeom prst="rect">
            <a:avLst/>
          </a:prstGeom>
        </p:spPr>
      </p:pic>
    </p:spTree>
    <p:extLst>
      <p:ext uri="{BB962C8B-B14F-4D97-AF65-F5344CB8AC3E}">
        <p14:creationId xmlns:p14="http://schemas.microsoft.com/office/powerpoint/2010/main" val="80593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020" y="662940"/>
            <a:ext cx="9560814" cy="5580007"/>
          </a:xfrm>
        </p:spPr>
        <p:txBody>
          <a:bodyPr>
            <a:normAutofit lnSpcReduction="10000"/>
          </a:bodyPr>
          <a:lstStyle/>
          <a:p>
            <a:pPr marL="0" indent="0">
              <a:buNone/>
            </a:pPr>
            <a:r>
              <a:rPr lang="en-US" dirty="0" smtClean="0"/>
              <a:t>Question 1: Consider </a:t>
            </a:r>
            <a:r>
              <a:rPr lang="en-US" dirty="0"/>
              <a:t>a singly linked list with a head and tail pointer. Given that representation, which of the following operations could be implemented in O(1) time? </a:t>
            </a:r>
            <a:endParaRPr lang="en-US" dirty="0"/>
          </a:p>
          <a:p>
            <a:pPr marL="400050" indent="-400050">
              <a:buAutoNum type="romanUcPeriod"/>
            </a:pPr>
            <a:r>
              <a:rPr lang="en-US" dirty="0" smtClean="0"/>
              <a:t>Insert </a:t>
            </a:r>
            <a:r>
              <a:rPr lang="en-US" dirty="0"/>
              <a:t>item at the front of the </a:t>
            </a:r>
            <a:r>
              <a:rPr lang="en-US" dirty="0" smtClean="0"/>
              <a:t>list</a:t>
            </a:r>
          </a:p>
          <a:p>
            <a:pPr marL="400050" indent="-400050">
              <a:buAutoNum type="romanUcPeriod"/>
            </a:pPr>
            <a:r>
              <a:rPr lang="en-US" dirty="0" smtClean="0"/>
              <a:t>Insert </a:t>
            </a:r>
            <a:r>
              <a:rPr lang="en-US" dirty="0"/>
              <a:t>item at the rear of the list </a:t>
            </a:r>
            <a:endParaRPr lang="en-US" dirty="0" smtClean="0"/>
          </a:p>
          <a:p>
            <a:pPr marL="400050" indent="-400050">
              <a:buAutoNum type="romanUcPeriod"/>
            </a:pPr>
            <a:r>
              <a:rPr lang="en-US" dirty="0" smtClean="0"/>
              <a:t>Delete </a:t>
            </a:r>
            <a:r>
              <a:rPr lang="en-US" dirty="0"/>
              <a:t>front item from </a:t>
            </a:r>
            <a:r>
              <a:rPr lang="en-US" dirty="0" smtClean="0"/>
              <a:t>list</a:t>
            </a:r>
          </a:p>
          <a:p>
            <a:pPr marL="400050" indent="-400050">
              <a:buAutoNum type="romanUcPeriod"/>
            </a:pPr>
            <a:r>
              <a:rPr lang="en-US" dirty="0" smtClean="0"/>
              <a:t>Delete </a:t>
            </a:r>
            <a:r>
              <a:rPr lang="en-US" dirty="0"/>
              <a:t>rear item from list </a:t>
            </a:r>
            <a:endParaRPr lang="en-US" dirty="0" smtClean="0"/>
          </a:p>
          <a:p>
            <a:pPr marL="400050" indent="-400050">
              <a:buFont typeface="Arial" panose="020B0604020202020204" pitchFamily="34" charset="0"/>
              <a:buAutoNum type="romanUcPeriod"/>
            </a:pPr>
            <a:r>
              <a:rPr lang="en-US" dirty="0"/>
              <a:t>Search for an item in the list </a:t>
            </a:r>
          </a:p>
          <a:p>
            <a:pPr marL="0" indent="0">
              <a:buNone/>
            </a:pPr>
            <a:endParaRPr lang="en-US" dirty="0"/>
          </a:p>
          <a:p>
            <a:pPr marL="342900" indent="-342900">
              <a:lnSpc>
                <a:spcPct val="150000"/>
              </a:lnSpc>
              <a:buAutoNum type="alphaUcPeriod"/>
            </a:pPr>
            <a:r>
              <a:rPr lang="en-US" dirty="0" smtClean="0"/>
              <a:t>I </a:t>
            </a:r>
            <a:r>
              <a:rPr lang="en-US" dirty="0"/>
              <a:t>and </a:t>
            </a:r>
            <a:r>
              <a:rPr lang="en-US" dirty="0" smtClean="0"/>
              <a:t>II</a:t>
            </a:r>
            <a:endParaRPr lang="en-US" dirty="0"/>
          </a:p>
          <a:p>
            <a:pPr marL="342900" indent="-342900">
              <a:lnSpc>
                <a:spcPct val="150000"/>
              </a:lnSpc>
              <a:buAutoNum type="alphaUcPeriod"/>
            </a:pPr>
            <a:r>
              <a:rPr lang="en-US" dirty="0" smtClean="0"/>
              <a:t>I </a:t>
            </a:r>
            <a:r>
              <a:rPr lang="en-US" dirty="0"/>
              <a:t>and </a:t>
            </a:r>
            <a:r>
              <a:rPr lang="en-US" dirty="0" smtClean="0"/>
              <a:t>III</a:t>
            </a:r>
            <a:endParaRPr lang="en-US" dirty="0"/>
          </a:p>
          <a:p>
            <a:pPr marL="342900" indent="-342900">
              <a:lnSpc>
                <a:spcPct val="150000"/>
              </a:lnSpc>
              <a:buAutoNum type="alphaUcPeriod"/>
            </a:pPr>
            <a:r>
              <a:rPr lang="en-US" dirty="0" smtClean="0"/>
              <a:t>I</a:t>
            </a:r>
            <a:r>
              <a:rPr lang="en-US" dirty="0"/>
              <a:t>, II, and III </a:t>
            </a:r>
            <a:endParaRPr lang="en-US" dirty="0"/>
          </a:p>
          <a:p>
            <a:pPr marL="342900" indent="-342900">
              <a:lnSpc>
                <a:spcPct val="150000"/>
              </a:lnSpc>
              <a:buAutoNum type="alphaUcPeriod"/>
            </a:pPr>
            <a:r>
              <a:rPr lang="en-US" dirty="0" smtClean="0"/>
              <a:t>I</a:t>
            </a:r>
            <a:r>
              <a:rPr lang="en-US" dirty="0"/>
              <a:t>, II, and </a:t>
            </a:r>
            <a:r>
              <a:rPr lang="en-US" dirty="0" smtClean="0"/>
              <a:t>IV</a:t>
            </a:r>
          </a:p>
          <a:p>
            <a:pPr marL="342900" indent="-342900">
              <a:lnSpc>
                <a:spcPct val="150000"/>
              </a:lnSpc>
              <a:buAutoNum type="alphaUcPeriod"/>
            </a:pPr>
            <a:r>
              <a:rPr lang="en-US" dirty="0" smtClean="0"/>
              <a:t>all </a:t>
            </a:r>
            <a:r>
              <a:rPr lang="en-US" dirty="0"/>
              <a:t>of them </a:t>
            </a:r>
            <a:endParaRPr lang="en-US" dirty="0"/>
          </a:p>
          <a:p>
            <a:endParaRPr lang="en-US" dirty="0"/>
          </a:p>
        </p:txBody>
      </p:sp>
    </p:spTree>
    <p:extLst>
      <p:ext uri="{BB962C8B-B14F-4D97-AF65-F5344CB8AC3E}">
        <p14:creationId xmlns:p14="http://schemas.microsoft.com/office/powerpoint/2010/main" val="109771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020" y="662940"/>
            <a:ext cx="9560814" cy="5580007"/>
          </a:xfrm>
        </p:spPr>
        <p:txBody>
          <a:bodyPr>
            <a:normAutofit lnSpcReduction="10000"/>
          </a:bodyPr>
          <a:lstStyle/>
          <a:p>
            <a:pPr marL="0" indent="0">
              <a:buNone/>
            </a:pPr>
            <a:r>
              <a:rPr lang="en-US" dirty="0"/>
              <a:t>Consider a singly linked list with a head and tail pointer. Given that representation, which of the following operations could be implemented in O(1) time? </a:t>
            </a:r>
            <a:endParaRPr lang="en-US" dirty="0"/>
          </a:p>
          <a:p>
            <a:pPr marL="400050" indent="-400050">
              <a:buAutoNum type="romanUcPeriod"/>
            </a:pPr>
            <a:r>
              <a:rPr lang="en-US" dirty="0" smtClean="0"/>
              <a:t>Insert </a:t>
            </a:r>
            <a:r>
              <a:rPr lang="en-US" dirty="0"/>
              <a:t>item at the front of the </a:t>
            </a:r>
            <a:r>
              <a:rPr lang="en-US" dirty="0" smtClean="0"/>
              <a:t>list</a:t>
            </a:r>
          </a:p>
          <a:p>
            <a:pPr marL="400050" indent="-400050">
              <a:buAutoNum type="romanUcPeriod"/>
            </a:pPr>
            <a:r>
              <a:rPr lang="en-US" dirty="0" smtClean="0"/>
              <a:t>Insert </a:t>
            </a:r>
            <a:r>
              <a:rPr lang="en-US" dirty="0"/>
              <a:t>item at the rear of the list </a:t>
            </a:r>
            <a:endParaRPr lang="en-US" dirty="0" smtClean="0"/>
          </a:p>
          <a:p>
            <a:pPr marL="400050" indent="-400050">
              <a:buAutoNum type="romanUcPeriod"/>
            </a:pPr>
            <a:r>
              <a:rPr lang="en-US" dirty="0" smtClean="0"/>
              <a:t>Delete </a:t>
            </a:r>
            <a:r>
              <a:rPr lang="en-US" dirty="0"/>
              <a:t>front item from </a:t>
            </a:r>
            <a:r>
              <a:rPr lang="en-US" dirty="0" smtClean="0"/>
              <a:t>list</a:t>
            </a:r>
          </a:p>
          <a:p>
            <a:pPr marL="400050" indent="-400050">
              <a:buAutoNum type="romanUcPeriod"/>
            </a:pPr>
            <a:r>
              <a:rPr lang="en-US" dirty="0" smtClean="0"/>
              <a:t>Delete </a:t>
            </a:r>
            <a:r>
              <a:rPr lang="en-US" dirty="0"/>
              <a:t>rear item from list </a:t>
            </a:r>
            <a:endParaRPr lang="en-US" dirty="0" smtClean="0"/>
          </a:p>
          <a:p>
            <a:pPr marL="400050" indent="-400050">
              <a:buFont typeface="Arial" panose="020B0604020202020204" pitchFamily="34" charset="0"/>
              <a:buAutoNum type="romanUcPeriod"/>
            </a:pPr>
            <a:r>
              <a:rPr lang="en-US" dirty="0"/>
              <a:t>Search for an item in the list </a:t>
            </a:r>
          </a:p>
          <a:p>
            <a:pPr marL="0" indent="0">
              <a:buNone/>
            </a:pPr>
            <a:endParaRPr lang="en-US" dirty="0"/>
          </a:p>
          <a:p>
            <a:pPr marL="342900" indent="-342900">
              <a:lnSpc>
                <a:spcPct val="150000"/>
              </a:lnSpc>
              <a:buAutoNum type="alphaUcPeriod"/>
            </a:pPr>
            <a:r>
              <a:rPr lang="en-US" dirty="0" smtClean="0"/>
              <a:t>I </a:t>
            </a:r>
            <a:r>
              <a:rPr lang="en-US" dirty="0"/>
              <a:t>and </a:t>
            </a:r>
            <a:r>
              <a:rPr lang="en-US" dirty="0" smtClean="0"/>
              <a:t>II</a:t>
            </a:r>
            <a:endParaRPr lang="en-US" dirty="0"/>
          </a:p>
          <a:p>
            <a:pPr marL="342900" indent="-342900">
              <a:lnSpc>
                <a:spcPct val="150000"/>
              </a:lnSpc>
              <a:buAutoNum type="alphaUcPeriod"/>
            </a:pPr>
            <a:r>
              <a:rPr lang="en-US" dirty="0" smtClean="0"/>
              <a:t>I </a:t>
            </a:r>
            <a:r>
              <a:rPr lang="en-US" dirty="0"/>
              <a:t>and </a:t>
            </a:r>
            <a:r>
              <a:rPr lang="en-US" dirty="0" smtClean="0"/>
              <a:t>III</a:t>
            </a:r>
            <a:endParaRPr lang="en-US" dirty="0"/>
          </a:p>
          <a:p>
            <a:pPr marL="342900" indent="-342900">
              <a:lnSpc>
                <a:spcPct val="150000"/>
              </a:lnSpc>
              <a:buAutoNum type="alphaUcPeriod"/>
            </a:pPr>
            <a:r>
              <a:rPr lang="en-US" dirty="0" smtClean="0">
                <a:solidFill>
                  <a:srgbClr val="FF0000"/>
                </a:solidFill>
              </a:rPr>
              <a:t>I</a:t>
            </a:r>
            <a:r>
              <a:rPr lang="en-US" dirty="0">
                <a:solidFill>
                  <a:srgbClr val="FF0000"/>
                </a:solidFill>
              </a:rPr>
              <a:t>, II, and III </a:t>
            </a:r>
            <a:endParaRPr lang="en-US" dirty="0">
              <a:solidFill>
                <a:srgbClr val="FF0000"/>
              </a:solidFill>
            </a:endParaRPr>
          </a:p>
          <a:p>
            <a:pPr marL="342900" indent="-342900">
              <a:lnSpc>
                <a:spcPct val="150000"/>
              </a:lnSpc>
              <a:buAutoNum type="alphaUcPeriod"/>
            </a:pPr>
            <a:r>
              <a:rPr lang="en-US" dirty="0" smtClean="0"/>
              <a:t>I</a:t>
            </a:r>
            <a:r>
              <a:rPr lang="en-US" dirty="0"/>
              <a:t>, II, and </a:t>
            </a:r>
            <a:r>
              <a:rPr lang="en-US" dirty="0" smtClean="0"/>
              <a:t>IV</a:t>
            </a:r>
          </a:p>
          <a:p>
            <a:pPr marL="342900" indent="-342900">
              <a:lnSpc>
                <a:spcPct val="150000"/>
              </a:lnSpc>
              <a:buAutoNum type="alphaUcPeriod"/>
            </a:pPr>
            <a:r>
              <a:rPr lang="en-US" dirty="0" smtClean="0"/>
              <a:t>all </a:t>
            </a:r>
            <a:r>
              <a:rPr lang="en-US" dirty="0"/>
              <a:t>of them </a:t>
            </a:r>
            <a:endParaRPr lang="en-US" dirty="0"/>
          </a:p>
          <a:p>
            <a:endParaRPr lang="en-US" dirty="0"/>
          </a:p>
        </p:txBody>
      </p:sp>
    </p:spTree>
    <p:extLst>
      <p:ext uri="{BB962C8B-B14F-4D97-AF65-F5344CB8AC3E}">
        <p14:creationId xmlns:p14="http://schemas.microsoft.com/office/powerpoint/2010/main" val="850716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0110" y="742950"/>
            <a:ext cx="9560814" cy="5580007"/>
          </a:xfrm>
        </p:spPr>
        <p:txBody>
          <a:bodyPr>
            <a:normAutofit/>
          </a:bodyPr>
          <a:lstStyle/>
          <a:p>
            <a:pPr marL="0" indent="0">
              <a:buNone/>
            </a:pPr>
            <a:r>
              <a:rPr lang="en-US" dirty="0" smtClean="0"/>
              <a:t>Question 2: Consider </a:t>
            </a:r>
            <a:r>
              <a:rPr lang="en-US" dirty="0"/>
              <a:t>an implementation of a singly linked list with a head pointer only. Given the representation, which of the following operation can be implemented in O(1) time? </a:t>
            </a:r>
            <a:endParaRPr lang="en-US" dirty="0" smtClean="0"/>
          </a:p>
          <a:p>
            <a:pPr marL="0" indent="0">
              <a:buNone/>
            </a:pPr>
            <a:r>
              <a:rPr lang="en-US" dirty="0" err="1" smtClean="0"/>
              <a:t>i</a:t>
            </a:r>
            <a:r>
              <a:rPr lang="en-US" dirty="0"/>
              <a:t>)  Insertion at the front of the linked list </a:t>
            </a:r>
            <a:endParaRPr lang="en-US" dirty="0"/>
          </a:p>
          <a:p>
            <a:pPr marL="0" indent="0">
              <a:buNone/>
            </a:pPr>
            <a:r>
              <a:rPr lang="en-US" dirty="0"/>
              <a:t>ii)  Insertion at the end of the linked list </a:t>
            </a:r>
            <a:endParaRPr lang="en-US" dirty="0"/>
          </a:p>
          <a:p>
            <a:pPr marL="0" indent="0">
              <a:buNone/>
            </a:pPr>
            <a:r>
              <a:rPr lang="en-US" dirty="0"/>
              <a:t>iii)  Deletion of the front node of the linked list </a:t>
            </a:r>
            <a:endParaRPr lang="en-US" dirty="0"/>
          </a:p>
          <a:p>
            <a:pPr marL="0" indent="0">
              <a:buNone/>
            </a:pPr>
            <a:r>
              <a:rPr lang="en-US" dirty="0"/>
              <a:t>iv)  Deletion of the last node of the linked list </a:t>
            </a:r>
            <a:endParaRPr lang="en-US" dirty="0"/>
          </a:p>
          <a:p>
            <a:pPr marL="0" indent="0">
              <a:buNone/>
            </a:pPr>
            <a:endParaRPr lang="en-US" dirty="0"/>
          </a:p>
          <a:p>
            <a:pPr marL="0" indent="0">
              <a:buNone/>
            </a:pPr>
            <a:r>
              <a:rPr lang="en-US" dirty="0"/>
              <a:t>a)  I and II </a:t>
            </a:r>
            <a:endParaRPr lang="en-US" dirty="0"/>
          </a:p>
          <a:p>
            <a:pPr marL="0" indent="0">
              <a:buNone/>
            </a:pPr>
            <a:r>
              <a:rPr lang="en-US" dirty="0"/>
              <a:t>b)  I and III </a:t>
            </a:r>
            <a:endParaRPr lang="en-US" dirty="0"/>
          </a:p>
          <a:p>
            <a:pPr marL="0" indent="0">
              <a:buNone/>
            </a:pPr>
            <a:r>
              <a:rPr lang="en-US" dirty="0"/>
              <a:t>c)  I,II and III </a:t>
            </a:r>
            <a:endParaRPr lang="en-US" dirty="0"/>
          </a:p>
          <a:p>
            <a:pPr marL="0" indent="0">
              <a:buNone/>
            </a:pPr>
            <a:r>
              <a:rPr lang="en-US" dirty="0"/>
              <a:t>d)  I,II and IV </a:t>
            </a:r>
            <a:endParaRPr lang="en-US" dirty="0"/>
          </a:p>
        </p:txBody>
      </p:sp>
    </p:spTree>
    <p:extLst>
      <p:ext uri="{BB962C8B-B14F-4D97-AF65-F5344CB8AC3E}">
        <p14:creationId xmlns:p14="http://schemas.microsoft.com/office/powerpoint/2010/main" val="1887261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0110" y="742950"/>
            <a:ext cx="9560814" cy="5580007"/>
          </a:xfrm>
        </p:spPr>
        <p:txBody>
          <a:bodyPr>
            <a:normAutofit/>
          </a:bodyPr>
          <a:lstStyle/>
          <a:p>
            <a:pPr marL="0" indent="0">
              <a:buNone/>
            </a:pPr>
            <a:r>
              <a:rPr lang="en-US" dirty="0" smtClean="0"/>
              <a:t>Question 2: Consider </a:t>
            </a:r>
            <a:r>
              <a:rPr lang="en-US" dirty="0"/>
              <a:t>an implementation of a singly linked list with a head pointer only. Given the representation, which of the following operation can be implemented in O(1) time? </a:t>
            </a:r>
            <a:endParaRPr lang="en-US" dirty="0" smtClean="0"/>
          </a:p>
          <a:p>
            <a:pPr marL="0" indent="0">
              <a:buNone/>
            </a:pPr>
            <a:r>
              <a:rPr lang="en-US" dirty="0" err="1" smtClean="0"/>
              <a:t>i</a:t>
            </a:r>
            <a:r>
              <a:rPr lang="en-US" dirty="0"/>
              <a:t>)  Insertion at the front of the linked list </a:t>
            </a:r>
            <a:endParaRPr lang="en-US" dirty="0"/>
          </a:p>
          <a:p>
            <a:pPr marL="0" indent="0">
              <a:buNone/>
            </a:pPr>
            <a:r>
              <a:rPr lang="en-US" dirty="0"/>
              <a:t>ii)  Insertion at the end of the linked list </a:t>
            </a:r>
            <a:endParaRPr lang="en-US" dirty="0"/>
          </a:p>
          <a:p>
            <a:pPr marL="0" indent="0">
              <a:buNone/>
            </a:pPr>
            <a:r>
              <a:rPr lang="en-US" dirty="0"/>
              <a:t>iii)  Deletion of the front node of the linked list </a:t>
            </a:r>
            <a:endParaRPr lang="en-US" dirty="0"/>
          </a:p>
          <a:p>
            <a:pPr marL="0" indent="0">
              <a:buNone/>
            </a:pPr>
            <a:r>
              <a:rPr lang="en-US" dirty="0"/>
              <a:t>iv)  Deletion of the last node of the linked list </a:t>
            </a:r>
            <a:endParaRPr lang="en-US" dirty="0"/>
          </a:p>
          <a:p>
            <a:pPr marL="0" indent="0">
              <a:buNone/>
            </a:pPr>
            <a:endParaRPr lang="en-US" dirty="0"/>
          </a:p>
          <a:p>
            <a:pPr marL="0" indent="0">
              <a:buNone/>
            </a:pPr>
            <a:r>
              <a:rPr lang="en-US" dirty="0"/>
              <a:t>a)  I and II </a:t>
            </a:r>
            <a:endParaRPr lang="en-US" dirty="0"/>
          </a:p>
          <a:p>
            <a:pPr marL="0" indent="0">
              <a:buNone/>
            </a:pPr>
            <a:r>
              <a:rPr lang="en-US" dirty="0">
                <a:solidFill>
                  <a:srgbClr val="FF0000"/>
                </a:solidFill>
              </a:rPr>
              <a:t>b)  I and III </a:t>
            </a:r>
            <a:endParaRPr lang="en-US" dirty="0">
              <a:solidFill>
                <a:srgbClr val="FF0000"/>
              </a:solidFill>
            </a:endParaRPr>
          </a:p>
          <a:p>
            <a:pPr marL="0" indent="0">
              <a:buNone/>
            </a:pPr>
            <a:r>
              <a:rPr lang="en-US" dirty="0"/>
              <a:t>c)  I,II and III </a:t>
            </a:r>
            <a:endParaRPr lang="en-US" dirty="0"/>
          </a:p>
          <a:p>
            <a:pPr marL="0" indent="0">
              <a:buNone/>
            </a:pPr>
            <a:r>
              <a:rPr lang="en-US" dirty="0"/>
              <a:t>d)  I,II and IV </a:t>
            </a:r>
            <a:endParaRPr lang="en-US" dirty="0"/>
          </a:p>
        </p:txBody>
      </p:sp>
    </p:spTree>
    <p:extLst>
      <p:ext uri="{BB962C8B-B14F-4D97-AF65-F5344CB8AC3E}">
        <p14:creationId xmlns:p14="http://schemas.microsoft.com/office/powerpoint/2010/main" val="175937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870" y="880110"/>
            <a:ext cx="9697974" cy="52713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Question 3: Which of the following operations are constant time O(1) operations on an array?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342900" indent="-342900">
              <a:buFont typeface="+mj-lt"/>
              <a:buAutoNum type="arabicPeriod"/>
            </a:pPr>
            <a:r>
              <a:rPr lang="en-US" dirty="0"/>
              <a:t>Add to the end (assume array is not full) </a:t>
            </a:r>
          </a:p>
          <a:p>
            <a:pPr marL="342900" indent="-342900">
              <a:buFont typeface="+mj-lt"/>
              <a:buAutoNum type="arabicPeriod"/>
            </a:pPr>
            <a:r>
              <a:rPr lang="en-US" dirty="0"/>
              <a:t>Add to the beginning (assume array is not empty) </a:t>
            </a:r>
          </a:p>
          <a:p>
            <a:pPr marL="342900" indent="-342900">
              <a:buFont typeface="+mj-lt"/>
              <a:buAutoNum type="arabicPeriod"/>
            </a:pPr>
            <a:r>
              <a:rPr lang="en-US" dirty="0"/>
              <a:t>Search for an item </a:t>
            </a:r>
          </a:p>
          <a:p>
            <a:pPr marL="342900" indent="-342900">
              <a:buFont typeface="+mj-lt"/>
              <a:buAutoNum type="arabicPeriod"/>
            </a:pPr>
            <a:r>
              <a:rPr lang="en-US" dirty="0"/>
              <a:t>Remove from the beginning (assume array has &gt;1 item) </a:t>
            </a:r>
          </a:p>
          <a:p>
            <a:pPr marL="342900" indent="-342900">
              <a:buFont typeface="+mj-lt"/>
              <a:buAutoNum type="arabicPeriod"/>
            </a:pPr>
            <a:r>
              <a:rPr lang="en-US" dirty="0"/>
              <a:t>Remove from the end (assume non-empty array)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342900" indent="-342900">
              <a:buFont typeface="+mj-lt"/>
              <a:buAutoNum type="alphaUcPeriod"/>
            </a:pPr>
            <a:r>
              <a:rPr lang="it-IT" dirty="0"/>
              <a:t>1, 2, 5 </a:t>
            </a:r>
          </a:p>
          <a:p>
            <a:pPr marL="342900" indent="-342900">
              <a:buFont typeface="+mj-lt"/>
              <a:buAutoNum type="alphaUcPeriod"/>
            </a:pPr>
            <a:r>
              <a:rPr lang="it-IT" dirty="0"/>
              <a:t>1, 5 </a:t>
            </a:r>
          </a:p>
          <a:p>
            <a:pPr marL="342900" indent="-342900">
              <a:buFont typeface="+mj-lt"/>
              <a:buAutoNum type="alphaUcPeriod"/>
            </a:pPr>
            <a:r>
              <a:rPr lang="it-IT" dirty="0"/>
              <a:t>1, 2. 4, 5 </a:t>
            </a:r>
          </a:p>
          <a:p>
            <a:pPr marL="342900" indent="-342900">
              <a:buFont typeface="+mj-lt"/>
              <a:buAutoNum type="alphaUcPeriod"/>
            </a:pPr>
            <a:r>
              <a:rPr lang="it-IT" dirty="0"/>
              <a:t>1, 2, 3, 4, 5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15423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870" y="880110"/>
            <a:ext cx="9697974" cy="52713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Question 3: Which of the following operations are constant time O(1) operations on an array?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342900" indent="-342900">
              <a:buFont typeface="+mj-lt"/>
              <a:buAutoNum type="arabicPeriod"/>
            </a:pPr>
            <a:r>
              <a:rPr lang="en-US" dirty="0"/>
              <a:t>Add to the end (assume array is not full) </a:t>
            </a:r>
          </a:p>
          <a:p>
            <a:pPr marL="342900" indent="-342900">
              <a:buFont typeface="+mj-lt"/>
              <a:buAutoNum type="arabicPeriod"/>
            </a:pPr>
            <a:r>
              <a:rPr lang="en-US" dirty="0"/>
              <a:t>Add to the beginning (assume array is not empty) </a:t>
            </a:r>
          </a:p>
          <a:p>
            <a:pPr marL="342900" indent="-342900">
              <a:buFont typeface="+mj-lt"/>
              <a:buAutoNum type="arabicPeriod"/>
            </a:pPr>
            <a:r>
              <a:rPr lang="en-US" dirty="0"/>
              <a:t>Search for an item </a:t>
            </a:r>
          </a:p>
          <a:p>
            <a:pPr marL="342900" indent="-342900">
              <a:buFont typeface="+mj-lt"/>
              <a:buAutoNum type="arabicPeriod"/>
            </a:pPr>
            <a:r>
              <a:rPr lang="en-US" dirty="0"/>
              <a:t>Remove from the beginning (assume array has &gt;1 item) </a:t>
            </a:r>
          </a:p>
          <a:p>
            <a:pPr marL="342900" indent="-342900">
              <a:buFont typeface="+mj-lt"/>
              <a:buAutoNum type="arabicPeriod"/>
            </a:pPr>
            <a:r>
              <a:rPr lang="en-US" dirty="0"/>
              <a:t>Remove from the end (assume non-empty array)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342900" indent="-342900">
              <a:buFont typeface="+mj-lt"/>
              <a:buAutoNum type="alphaUcPeriod"/>
            </a:pPr>
            <a:r>
              <a:rPr lang="it-IT" dirty="0"/>
              <a:t>1, 2, 5 </a:t>
            </a:r>
          </a:p>
          <a:p>
            <a:pPr marL="342900" indent="-342900">
              <a:buFont typeface="+mj-lt"/>
              <a:buAutoNum type="alphaUcPeriod"/>
            </a:pPr>
            <a:r>
              <a:rPr lang="it-IT" dirty="0">
                <a:solidFill>
                  <a:srgbClr val="FF0000"/>
                </a:solidFill>
              </a:rPr>
              <a:t>1, 5 </a:t>
            </a:r>
          </a:p>
          <a:p>
            <a:pPr marL="342900" indent="-342900">
              <a:buFont typeface="+mj-lt"/>
              <a:buAutoNum type="alphaUcPeriod"/>
            </a:pPr>
            <a:r>
              <a:rPr lang="it-IT" dirty="0"/>
              <a:t>1, 2. 4, 5 </a:t>
            </a:r>
          </a:p>
          <a:p>
            <a:pPr marL="342900" indent="-342900">
              <a:buFont typeface="+mj-lt"/>
              <a:buAutoNum type="alphaUcPeriod"/>
            </a:pPr>
            <a:r>
              <a:rPr lang="it-IT" dirty="0"/>
              <a:t>1, 2, 3, 4, 5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390518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 True/False</a:t>
            </a:r>
            <a:endParaRPr lang="en-US" dirty="0"/>
          </a:p>
        </p:txBody>
      </p:sp>
      <p:sp>
        <p:nvSpPr>
          <p:cNvPr id="3" name="Content Placeholder 2"/>
          <p:cNvSpPr>
            <a:spLocks noGrp="1"/>
          </p:cNvSpPr>
          <p:nvPr>
            <p:ph idx="1"/>
          </p:nvPr>
        </p:nvSpPr>
        <p:spPr/>
        <p:txBody>
          <a:bodyPr/>
          <a:lstStyle/>
          <a:p>
            <a:pPr marL="0" indent="0">
              <a:spcBef>
                <a:spcPts val="0"/>
              </a:spcBef>
              <a:buClrTx/>
              <a:buNone/>
            </a:pPr>
            <a:r>
              <a:rPr lang="en-US" dirty="0"/>
              <a:t>I decided to implement a stack using an array, where the top of the stack is always at array index 0. This will guarantee pop and push operations to run in O(1). (Do not worry about resizing).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spcBef>
                <a:spcPts val="0"/>
              </a:spcBef>
              <a:buClrTx/>
            </a:pPr>
            <a:r>
              <a:rPr lang="en-US" dirty="0" smtClean="0"/>
              <a:t>True</a:t>
            </a:r>
          </a:p>
          <a:p>
            <a:pPr>
              <a:spcBef>
                <a:spcPts val="0"/>
              </a:spcBef>
              <a:buClrTx/>
            </a:pPr>
            <a:r>
              <a:rPr lang="en-US" dirty="0" smtClean="0"/>
              <a:t>False</a:t>
            </a:r>
            <a:endParaRPr lang="en-US" dirty="0"/>
          </a:p>
        </p:txBody>
      </p:sp>
    </p:spTree>
    <p:extLst>
      <p:ext uri="{BB962C8B-B14F-4D97-AF65-F5344CB8AC3E}">
        <p14:creationId xmlns:p14="http://schemas.microsoft.com/office/powerpoint/2010/main" val="447407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420</TotalTime>
  <Words>1387</Words>
  <Application>Microsoft Macintosh PowerPoint</Application>
  <PresentationFormat>Widescreen</PresentationFormat>
  <Paragraphs>201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Gill Sans MT</vt:lpstr>
      <vt:lpstr>Mangal</vt:lpstr>
      <vt:lpstr>Arial</vt:lpstr>
      <vt:lpstr>Parcel</vt:lpstr>
      <vt:lpstr>mid term review discussion</vt:lpstr>
      <vt:lpstr>Tips for midterm</vt:lpstr>
      <vt:lpstr>PowerPoint Presentation</vt:lpstr>
      <vt:lpstr>PowerPoint Presentation</vt:lpstr>
      <vt:lpstr>PowerPoint Presentation</vt:lpstr>
      <vt:lpstr>PowerPoint Presentation</vt:lpstr>
      <vt:lpstr>PowerPoint Presentation</vt:lpstr>
      <vt:lpstr>PowerPoint Presentation</vt:lpstr>
      <vt:lpstr>Question 4: True/False</vt:lpstr>
      <vt:lpstr>True/False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12: True/False </vt:lpstr>
      <vt:lpstr>Question 12: True/False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review discussion</dc:title>
  <dc:creator>Devyani A Kulkarni</dc:creator>
  <cp:lastModifiedBy>Devyani A Kulkarni</cp:lastModifiedBy>
  <cp:revision>19</cp:revision>
  <dcterms:created xsi:type="dcterms:W3CDTF">2017-05-02T23:09:28Z</dcterms:created>
  <dcterms:modified xsi:type="dcterms:W3CDTF">2017-05-03T06:09:39Z</dcterms:modified>
</cp:coreProperties>
</file>