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9"/>
  </p:normalViewPr>
  <p:slideViewPr>
    <p:cSldViewPr snapToGrid="0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F888-1FC1-8C95-6C0F-F2806492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050" y="41868"/>
            <a:ext cx="8911687" cy="128089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424242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PC1 disclosed three major clusters corresponding to 8N, K0 and </a:t>
            </a:r>
            <a:r>
              <a:rPr lang="en-US" sz="1800" dirty="0" err="1">
                <a:solidFill>
                  <a:srgbClr val="424242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Lesina</a:t>
            </a:r>
            <a:r>
              <a:rPr lang="en-US" sz="1800" dirty="0">
                <a:solidFill>
                  <a:srgbClr val="424242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. The distance between 8N and K0 is closer on the PC1 axis.</a:t>
            </a:r>
            <a:br>
              <a:rPr lang="en-US" sz="1800" dirty="0">
                <a:solidFill>
                  <a:srgbClr val="424242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424242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Admixture findings (K=2)</a:t>
            </a:r>
            <a:r>
              <a:rPr lang="en-SE" sz="1800" dirty="0">
                <a:solidFill>
                  <a:srgbClr val="424242"/>
                </a:solidFill>
                <a:latin typeface="Times" pitchFamily="2" charset="0"/>
                <a:ea typeface="Times New Roman" panose="02020603050405020304" pitchFamily="18" charset="0"/>
              </a:rPr>
              <a:t> found that </a:t>
            </a:r>
            <a:r>
              <a:rPr lang="en-US" sz="1800" dirty="0">
                <a:solidFill>
                  <a:srgbClr val="424242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K0</a:t>
            </a:r>
            <a:r>
              <a:rPr lang="en-SE" sz="1800" dirty="0">
                <a:solidFill>
                  <a:srgbClr val="424242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 had the highest probabilities of clustering with the </a:t>
            </a:r>
            <a:r>
              <a:rPr lang="en-US" sz="1800" dirty="0">
                <a:solidFill>
                  <a:srgbClr val="424242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8N.</a:t>
            </a:r>
            <a:r>
              <a:rPr lang="en-SE" sz="1800" dirty="0">
                <a:effectLst/>
                <a:latin typeface="Times" pitchFamily="2" charset="0"/>
              </a:rPr>
              <a:t>  </a:t>
            </a:r>
            <a:endParaRPr lang="en-SE" sz="1800" dirty="0">
              <a:latin typeface="Times" pitchFamily="2" charset="0"/>
            </a:endParaRPr>
          </a:p>
        </p:txBody>
      </p:sp>
      <p:pic>
        <p:nvPicPr>
          <p:cNvPr id="22" name="Picture 21" descr="A graph of a graph showing the principal component&#10;&#10;Description automatically generated">
            <a:extLst>
              <a:ext uri="{FF2B5EF4-FFF2-40B4-BE49-F238E27FC236}">
                <a16:creationId xmlns:a16="http://schemas.microsoft.com/office/drawing/2014/main" id="{861EB608-7F03-70AA-F7DB-07AA63640D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90" y="1263015"/>
            <a:ext cx="4361863" cy="2570163"/>
          </a:xfrm>
          <a:prstGeom prst="rect">
            <a:avLst/>
          </a:prstGeom>
        </p:spPr>
      </p:pic>
      <p:pic>
        <p:nvPicPr>
          <p:cNvPr id="36" name="Picture 35" descr="A graph showing different colored dots&#10;&#10;Description automatically generated">
            <a:extLst>
              <a:ext uri="{FF2B5EF4-FFF2-40B4-BE49-F238E27FC236}">
                <a16:creationId xmlns:a16="http://schemas.microsoft.com/office/drawing/2014/main" id="{671284BB-4904-6656-D9EE-8E808A2712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1" r="15818"/>
          <a:stretch/>
        </p:blipFill>
        <p:spPr bwMode="auto">
          <a:xfrm>
            <a:off x="6119894" y="1251075"/>
            <a:ext cx="3479181" cy="28274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Picture 37" descr="A graph showing a number of samples&#10;&#10;Description automatically generated with medium confidence">
            <a:extLst>
              <a:ext uri="{FF2B5EF4-FFF2-40B4-BE49-F238E27FC236}">
                <a16:creationId xmlns:a16="http://schemas.microsoft.com/office/drawing/2014/main" id="{5754CBFF-3550-0EA3-82FE-924B801710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89" y="3992379"/>
            <a:ext cx="4362693" cy="2570163"/>
          </a:xfrm>
          <a:prstGeom prst="rect">
            <a:avLst/>
          </a:prstGeom>
        </p:spPr>
      </p:pic>
      <p:pic>
        <p:nvPicPr>
          <p:cNvPr id="40" name="Picture 39" descr="A diagram of a sample&#10;&#10;Description automatically generated with medium confidence">
            <a:extLst>
              <a:ext uri="{FF2B5EF4-FFF2-40B4-BE49-F238E27FC236}">
                <a16:creationId xmlns:a16="http://schemas.microsoft.com/office/drawing/2014/main" id="{30FFA4F7-B328-1B86-BC2B-0876B11BD5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43" y="4123161"/>
            <a:ext cx="4158810" cy="24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0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B5B8-3AF0-6423-0E81-22C936DA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498" y="19876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GB" sz="2000" b="0" i="0" dirty="0">
                <a:solidFill>
                  <a:srgbClr val="0D0D0D"/>
                </a:solidFill>
                <a:effectLst/>
                <a:latin typeface="Times" pitchFamily="2" charset="0"/>
              </a:rPr>
              <a:t>Moderate genetic differentiation between 8N and K0, as well as between K0 and </a:t>
            </a:r>
            <a:r>
              <a:rPr lang="en-GB" sz="2000" b="0" i="0" dirty="0" err="1">
                <a:solidFill>
                  <a:srgbClr val="0D0D0D"/>
                </a:solidFill>
                <a:effectLst/>
                <a:latin typeface="Times" pitchFamily="2" charset="0"/>
              </a:rPr>
              <a:t>Lesina</a:t>
            </a:r>
            <a:r>
              <a:rPr lang="en-GB" sz="2000" b="0" i="0" dirty="0">
                <a:solidFill>
                  <a:srgbClr val="0D0D0D"/>
                </a:solidFill>
                <a:effectLst/>
                <a:latin typeface="Times" pitchFamily="2" charset="0"/>
              </a:rPr>
              <a:t>.</a:t>
            </a:r>
            <a:br>
              <a:rPr lang="en-GB" sz="2000" b="0" i="0" dirty="0">
                <a:solidFill>
                  <a:srgbClr val="0D0D0D"/>
                </a:solidFill>
                <a:effectLst/>
                <a:latin typeface="Times" pitchFamily="2" charset="0"/>
              </a:rPr>
            </a:br>
            <a:r>
              <a:rPr lang="en-GB" sz="2000" b="0" i="0" dirty="0">
                <a:solidFill>
                  <a:srgbClr val="0D0D0D"/>
                </a:solidFill>
                <a:effectLst/>
                <a:latin typeface="Times" pitchFamily="2" charset="0"/>
              </a:rPr>
              <a:t>Relatively high genetic differentiation between 8N and </a:t>
            </a:r>
            <a:r>
              <a:rPr lang="en-GB" sz="2000" b="0" i="0" dirty="0" err="1">
                <a:solidFill>
                  <a:srgbClr val="0D0D0D"/>
                </a:solidFill>
                <a:effectLst/>
                <a:latin typeface="Times" pitchFamily="2" charset="0"/>
              </a:rPr>
              <a:t>Lesina</a:t>
            </a:r>
            <a:r>
              <a:rPr lang="en-GB" sz="2000" b="0" i="0" dirty="0">
                <a:solidFill>
                  <a:srgbClr val="0D0D0D"/>
                </a:solidFill>
                <a:effectLst/>
                <a:latin typeface="Times" pitchFamily="2" charset="0"/>
              </a:rPr>
              <a:t>, suggesting a notable degree of genetic divergence.</a:t>
            </a:r>
            <a:br>
              <a:rPr lang="en-GB" sz="2000" b="0" i="0" dirty="0">
                <a:solidFill>
                  <a:srgbClr val="0D0D0D"/>
                </a:solidFill>
                <a:effectLst/>
                <a:latin typeface="Times" pitchFamily="2" charset="0"/>
              </a:rPr>
            </a:br>
            <a:r>
              <a:rPr lang="en-GB" sz="2000" b="0" i="0" dirty="0">
                <a:solidFill>
                  <a:srgbClr val="0D0D0D"/>
                </a:solidFill>
                <a:effectLst/>
                <a:latin typeface="Times" pitchFamily="2" charset="0"/>
              </a:rPr>
              <a:t>The PCA and admixture findings support the genetic relationships observed through </a:t>
            </a:r>
            <a:r>
              <a:rPr lang="en-GB" sz="2000" b="0" i="0" dirty="0" err="1">
                <a:solidFill>
                  <a:srgbClr val="0D0D0D"/>
                </a:solidFill>
                <a:effectLst/>
                <a:latin typeface="Times" pitchFamily="2" charset="0"/>
              </a:rPr>
              <a:t>Fst</a:t>
            </a:r>
            <a:r>
              <a:rPr lang="en-GB" sz="2000" b="0" i="0" dirty="0">
                <a:solidFill>
                  <a:srgbClr val="0D0D0D"/>
                </a:solidFill>
                <a:effectLst/>
                <a:latin typeface="Times" pitchFamily="2" charset="0"/>
              </a:rPr>
              <a:t> analysis, with K0 showing a closer relationship to 8N compared to </a:t>
            </a:r>
            <a:r>
              <a:rPr lang="en-GB" sz="2000" b="0" i="0" dirty="0" err="1">
                <a:solidFill>
                  <a:srgbClr val="0D0D0D"/>
                </a:solidFill>
                <a:effectLst/>
                <a:latin typeface="Times" pitchFamily="2" charset="0"/>
              </a:rPr>
              <a:t>Lesina</a:t>
            </a:r>
            <a:r>
              <a:rPr lang="en-GB" sz="2000" b="0" i="0" dirty="0">
                <a:solidFill>
                  <a:srgbClr val="0D0D0D"/>
                </a:solidFill>
                <a:effectLst/>
                <a:latin typeface="Times" pitchFamily="2" charset="0"/>
              </a:rPr>
              <a:t>.</a:t>
            </a:r>
            <a:br>
              <a:rPr lang="en-GB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SE" dirty="0"/>
          </a:p>
        </p:txBody>
      </p:sp>
      <p:pic>
        <p:nvPicPr>
          <p:cNvPr id="4" name="Picture 3" descr="A red and blue chart&#10;&#10;Description automatically generated">
            <a:extLst>
              <a:ext uri="{FF2B5EF4-FFF2-40B4-BE49-F238E27FC236}">
                <a16:creationId xmlns:a16="http://schemas.microsoft.com/office/drawing/2014/main" id="{4E73AB53-CC0E-C6AD-81A4-938C3652B7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98" y="1714500"/>
            <a:ext cx="3877964" cy="2114550"/>
          </a:xfrm>
          <a:prstGeom prst="rect">
            <a:avLst/>
          </a:prstGeom>
        </p:spPr>
      </p:pic>
      <p:pic>
        <p:nvPicPr>
          <p:cNvPr id="5" name="Picture 4" descr="A red and blue chart&#10;&#10;Description automatically generated">
            <a:extLst>
              <a:ext uri="{FF2B5EF4-FFF2-40B4-BE49-F238E27FC236}">
                <a16:creationId xmlns:a16="http://schemas.microsoft.com/office/drawing/2014/main" id="{F1BE4F11-D7A4-6178-79E2-628EDDFBF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540" y="1714500"/>
            <a:ext cx="3865601" cy="2114550"/>
          </a:xfrm>
          <a:prstGeom prst="rect">
            <a:avLst/>
          </a:prstGeom>
        </p:spPr>
      </p:pic>
      <p:pic>
        <p:nvPicPr>
          <p:cNvPr id="6" name="Picture 5" descr="A red and blue chart&#10;&#10;Description automatically generated">
            <a:extLst>
              <a:ext uri="{FF2B5EF4-FFF2-40B4-BE49-F238E27FC236}">
                <a16:creationId xmlns:a16="http://schemas.microsoft.com/office/drawing/2014/main" id="{1FF02AF9-42C2-285B-AA07-00B026CFAB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91" y="4063900"/>
            <a:ext cx="3984433" cy="2254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66603A-F45F-2F11-287E-89B1A6202431}"/>
              </a:ext>
            </a:extLst>
          </p:cNvPr>
          <p:cNvSpPr txBox="1"/>
          <p:nvPr/>
        </p:nvSpPr>
        <p:spPr>
          <a:xfrm>
            <a:off x="6140341" y="4208865"/>
            <a:ext cx="61052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800" dirty="0" err="1">
                <a:solidFill>
                  <a:srgbClr val="424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Fst</a:t>
            </a:r>
            <a:r>
              <a:rPr lang="en-US" sz="180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the range of 0.05–0.15 indicates moderate divergence. </a:t>
            </a:r>
            <a:r>
              <a:rPr lang="en-US" sz="1800" dirty="0" err="1">
                <a:solidFill>
                  <a:srgbClr val="424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Fst</a:t>
            </a:r>
            <a:r>
              <a:rPr lang="en-US" sz="180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estimate between the 8N and K0 was 0.054429, K0 and </a:t>
            </a:r>
            <a:r>
              <a:rPr lang="en-US" sz="1800" dirty="0" err="1">
                <a:solidFill>
                  <a:srgbClr val="424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Lesina</a:t>
            </a:r>
            <a:r>
              <a:rPr lang="en-US" sz="180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was 0.13074, indicating a moderate level of genetic differentiation being studied.</a:t>
            </a:r>
            <a:r>
              <a:rPr lang="en-SE" dirty="0">
                <a:effectLst/>
              </a:rPr>
              <a:t> </a:t>
            </a:r>
            <a:r>
              <a:rPr lang="en-US" sz="180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8N and </a:t>
            </a:r>
            <a:r>
              <a:rPr lang="en-US" sz="1800" dirty="0" err="1">
                <a:solidFill>
                  <a:srgbClr val="424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Lesina</a:t>
            </a:r>
            <a:r>
              <a:rPr lang="en-US" sz="180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was 0.20142 indicated that relatively high genetic differentiation between taxa</a:t>
            </a:r>
            <a:r>
              <a:rPr lang="en-SE" dirty="0">
                <a:effectLst/>
              </a:rPr>
              <a:t> </a:t>
            </a: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BF38D-09DB-B60E-5087-9A2AA51813B8}"/>
              </a:ext>
            </a:extLst>
          </p:cNvPr>
          <p:cNvSpPr txBox="1"/>
          <p:nvPr/>
        </p:nvSpPr>
        <p:spPr>
          <a:xfrm>
            <a:off x="55755" y="77862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b="1" dirty="0">
                <a:solidFill>
                  <a:srgbClr val="FFFF00"/>
                </a:solidFill>
                <a:latin typeface="Times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21401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1505</TotalTime>
  <Words>160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Söhne</vt:lpstr>
      <vt:lpstr>Arial</vt:lpstr>
      <vt:lpstr>Century Gothic</vt:lpstr>
      <vt:lpstr>Times</vt:lpstr>
      <vt:lpstr>Times New Roman</vt:lpstr>
      <vt:lpstr>Wingdings 3</vt:lpstr>
      <vt:lpstr>Wisp</vt:lpstr>
      <vt:lpstr>PC1 disclosed three major clusters corresponding to 8N, K0 and Lesina. The distance between 8N and K0 is closer on the PC1 axis. Admixture findings (K=2) found that K0 had the highest probabilities of clustering with the 8N.  </vt:lpstr>
      <vt:lpstr>Moderate genetic differentiation between 8N and K0, as well as between K0 and Lesina. Relatively high genetic differentiation between 8N and Lesina, suggesting a notable degree of genetic divergence. The PCA and admixture findings support the genetic relationships observed through Fst analysis, with K0 showing a closer relationship to 8N compared to Lesina.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minutes</dc:title>
  <dc:creator>Hooi Min Tan Grahn</dc:creator>
  <cp:lastModifiedBy>Hooi Min Tan Grahn</cp:lastModifiedBy>
  <cp:revision>8</cp:revision>
  <dcterms:created xsi:type="dcterms:W3CDTF">2024-02-08T09:11:57Z</dcterms:created>
  <dcterms:modified xsi:type="dcterms:W3CDTF">2024-02-14T09:45:06Z</dcterms:modified>
</cp:coreProperties>
</file>