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9" r:id="rId7"/>
    <p:sldId id="270" r:id="rId8"/>
    <p:sldId id="271" r:id="rId9"/>
    <p:sldId id="264"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1"/>
  </p:normalViewPr>
  <p:slideViewPr>
    <p:cSldViewPr snapToGrid="0">
      <p:cViewPr varScale="1">
        <p:scale>
          <a:sx n="114" d="100"/>
          <a:sy n="114"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B6BD-0921-1FDE-E9D7-BF5A6B5C3726}"/>
              </a:ext>
            </a:extLst>
          </p:cNvPr>
          <p:cNvSpPr>
            <a:spLocks noGrp="1"/>
          </p:cNvSpPr>
          <p:nvPr>
            <p:ph type="ctrTitle"/>
          </p:nvPr>
        </p:nvSpPr>
        <p:spPr/>
        <p:txBody>
          <a:bodyPr>
            <a:normAutofit fontScale="90000"/>
          </a:bodyPr>
          <a:lstStyle/>
          <a:p>
            <a:r>
              <a:rPr lang="en-GB" b="1" dirty="0">
                <a:effectLst/>
                <a:latin typeface="Times" pitchFamily="2" charset="0"/>
              </a:rPr>
              <a:t>Optimal fishing of an unstructured population </a:t>
            </a:r>
            <a:br>
              <a:rPr lang="en-GB" dirty="0">
                <a:effectLst/>
                <a:latin typeface="Times" pitchFamily="2" charset="0"/>
              </a:rPr>
            </a:br>
            <a:r>
              <a:rPr lang="en-GB" b="1" dirty="0">
                <a:effectLst/>
                <a:latin typeface="Times" pitchFamily="2" charset="0"/>
              </a:rPr>
              <a:t>Question 2</a:t>
            </a:r>
            <a:br>
              <a:rPr lang="en-GB" dirty="0">
                <a:effectLst/>
                <a:latin typeface="Times" pitchFamily="2" charset="0"/>
              </a:rPr>
            </a:br>
            <a:endParaRPr lang="en-SE" dirty="0"/>
          </a:p>
        </p:txBody>
      </p:sp>
      <p:sp>
        <p:nvSpPr>
          <p:cNvPr id="3" name="Subtitle 2">
            <a:extLst>
              <a:ext uri="{FF2B5EF4-FFF2-40B4-BE49-F238E27FC236}">
                <a16:creationId xmlns:a16="http://schemas.microsoft.com/office/drawing/2014/main" id="{E5FED511-1B4D-40D7-1FDD-FAF41519EA1D}"/>
              </a:ext>
            </a:extLst>
          </p:cNvPr>
          <p:cNvSpPr>
            <a:spLocks noGrp="1"/>
          </p:cNvSpPr>
          <p:nvPr>
            <p:ph type="subTitle" idx="1"/>
          </p:nvPr>
        </p:nvSpPr>
        <p:spPr/>
        <p:txBody>
          <a:bodyPr/>
          <a:lstStyle/>
          <a:p>
            <a:r>
              <a:rPr lang="en-SE" dirty="0">
                <a:latin typeface="Times" pitchFamily="2" charset="0"/>
              </a:rPr>
              <a:t>Hooi Min Tan Grahn</a:t>
            </a:r>
          </a:p>
        </p:txBody>
      </p:sp>
    </p:spTree>
    <p:extLst>
      <p:ext uri="{BB962C8B-B14F-4D97-AF65-F5344CB8AC3E}">
        <p14:creationId xmlns:p14="http://schemas.microsoft.com/office/powerpoint/2010/main" val="71089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0D540-5B7A-A8E1-044B-234379FA8FA3}"/>
              </a:ext>
            </a:extLst>
          </p:cNvPr>
          <p:cNvSpPr>
            <a:spLocks noGrp="1"/>
          </p:cNvSpPr>
          <p:nvPr>
            <p:ph idx="1"/>
          </p:nvPr>
        </p:nvSpPr>
        <p:spPr>
          <a:xfrm>
            <a:off x="2247237" y="1742590"/>
            <a:ext cx="8915400" cy="3777622"/>
          </a:xfrm>
        </p:spPr>
        <p:txBody>
          <a:bodyPr/>
          <a:lstStyle/>
          <a:p>
            <a:r>
              <a:rPr lang="en-GB" b="0" i="0" dirty="0">
                <a:solidFill>
                  <a:srgbClr val="374151"/>
                </a:solidFill>
                <a:effectLst/>
                <a:latin typeface="Times" pitchFamily="2" charset="0"/>
              </a:rPr>
              <a:t>The harvesting rate that maximizes the yield occurs when the total harvest is at its maximum. </a:t>
            </a:r>
            <a:endParaRPr lang="en-GB" dirty="0">
              <a:latin typeface="Times" pitchFamily="2" charset="0"/>
            </a:endParaRPr>
          </a:p>
          <a:p>
            <a:r>
              <a:rPr lang="en-GB" dirty="0">
                <a:latin typeface="Times" pitchFamily="2" charset="0"/>
              </a:rPr>
              <a:t>I solved 2f by defining the yield, the </a:t>
            </a:r>
            <a:r>
              <a:rPr lang="en-GB" dirty="0" err="1">
                <a:latin typeface="Times" pitchFamily="2" charset="0"/>
              </a:rPr>
              <a:t>hn</a:t>
            </a:r>
            <a:r>
              <a:rPr lang="en-GB" dirty="0">
                <a:latin typeface="Times" pitchFamily="2" charset="0"/>
              </a:rPr>
              <a:t>*, at equilibrium becomes 0.</a:t>
            </a:r>
          </a:p>
          <a:p>
            <a:r>
              <a:rPr lang="en-GB" dirty="0">
                <a:latin typeface="Times" pitchFamily="2" charset="0"/>
              </a:rPr>
              <a:t>I used product rule to mathematically solve the derivative.</a:t>
            </a:r>
          </a:p>
          <a:p>
            <a:r>
              <a:rPr lang="en-GB" dirty="0">
                <a:latin typeface="Times" pitchFamily="2" charset="0"/>
              </a:rPr>
              <a:t>The total harvest is </a:t>
            </a:r>
            <a:endParaRPr lang="en-SE" dirty="0">
              <a:latin typeface="Times" pitchFamily="2" charset="0"/>
            </a:endParaRPr>
          </a:p>
          <a:p>
            <a:endParaRPr lang="en-SE" dirty="0">
              <a:latin typeface="Times" pitchFamily="2" charset="0"/>
            </a:endParaRPr>
          </a:p>
          <a:p>
            <a:endParaRPr lang="en-GB" dirty="0">
              <a:latin typeface="Times" pitchFamily="2" charset="0"/>
            </a:endParaRPr>
          </a:p>
        </p:txBody>
      </p:sp>
      <p:sp>
        <p:nvSpPr>
          <p:cNvPr id="4" name="Title 1">
            <a:extLst>
              <a:ext uri="{FF2B5EF4-FFF2-40B4-BE49-F238E27FC236}">
                <a16:creationId xmlns:a16="http://schemas.microsoft.com/office/drawing/2014/main" id="{CC59F4D4-4A41-3101-A3F4-E1E5AAF72EEA}"/>
              </a:ext>
            </a:extLst>
          </p:cNvPr>
          <p:cNvSpPr>
            <a:spLocks noGrp="1"/>
          </p:cNvSpPr>
          <p:nvPr>
            <p:ph type="title"/>
          </p:nvPr>
        </p:nvSpPr>
        <p:spPr/>
        <p:txBody>
          <a:bodyPr>
            <a:normAutofit/>
          </a:bodyPr>
          <a:lstStyle/>
          <a:p>
            <a:r>
              <a:rPr lang="en-SE" sz="3200" dirty="0">
                <a:latin typeface="Times" pitchFamily="2" charset="0"/>
              </a:rPr>
              <a:t>General and specific description of question 2f</a:t>
            </a:r>
          </a:p>
        </p:txBody>
      </p:sp>
      <p:pic>
        <p:nvPicPr>
          <p:cNvPr id="7" name="Picture 6" descr="A math equation on a white surface&#10;&#10;Description automatically generated">
            <a:extLst>
              <a:ext uri="{FF2B5EF4-FFF2-40B4-BE49-F238E27FC236}">
                <a16:creationId xmlns:a16="http://schemas.microsoft.com/office/drawing/2014/main" id="{0E5B5E2F-D8A1-C4DE-333D-5D749F922D91}"/>
              </a:ext>
            </a:extLst>
          </p:cNvPr>
          <p:cNvPicPr>
            <a:picLocks noChangeAspect="1"/>
          </p:cNvPicPr>
          <p:nvPr/>
        </p:nvPicPr>
        <p:blipFill>
          <a:blip r:embed="rId2"/>
          <a:stretch>
            <a:fillRect/>
          </a:stretch>
        </p:blipFill>
        <p:spPr>
          <a:xfrm>
            <a:off x="4610875" y="3344306"/>
            <a:ext cx="1587500" cy="736600"/>
          </a:xfrm>
          <a:prstGeom prst="rect">
            <a:avLst/>
          </a:prstGeom>
        </p:spPr>
      </p:pic>
      <p:pic>
        <p:nvPicPr>
          <p:cNvPr id="9" name="Picture 8" descr="A piece of paper with writing on it&#10;&#10;Description automatically generated">
            <a:extLst>
              <a:ext uri="{FF2B5EF4-FFF2-40B4-BE49-F238E27FC236}">
                <a16:creationId xmlns:a16="http://schemas.microsoft.com/office/drawing/2014/main" id="{C795684A-B931-724E-D831-C34821E3034F}"/>
              </a:ext>
            </a:extLst>
          </p:cNvPr>
          <p:cNvPicPr>
            <a:picLocks noChangeAspect="1"/>
          </p:cNvPicPr>
          <p:nvPr/>
        </p:nvPicPr>
        <p:blipFill>
          <a:blip r:embed="rId3"/>
          <a:stretch>
            <a:fillRect/>
          </a:stretch>
        </p:blipFill>
        <p:spPr>
          <a:xfrm>
            <a:off x="2457140" y="4294116"/>
            <a:ext cx="5515982" cy="2344576"/>
          </a:xfrm>
          <a:prstGeom prst="rect">
            <a:avLst/>
          </a:prstGeom>
        </p:spPr>
      </p:pic>
    </p:spTree>
    <p:extLst>
      <p:ext uri="{BB962C8B-B14F-4D97-AF65-F5344CB8AC3E}">
        <p14:creationId xmlns:p14="http://schemas.microsoft.com/office/powerpoint/2010/main" val="417620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C87F-EBC5-277F-2BC4-CFF79AC23540}"/>
              </a:ext>
            </a:extLst>
          </p:cNvPr>
          <p:cNvSpPr>
            <a:spLocks noGrp="1"/>
          </p:cNvSpPr>
          <p:nvPr>
            <p:ph type="title"/>
          </p:nvPr>
        </p:nvSpPr>
        <p:spPr/>
        <p:txBody>
          <a:bodyPr/>
          <a:lstStyle/>
          <a:p>
            <a:r>
              <a:rPr lang="en-SE" sz="3600" dirty="0">
                <a:effectLst/>
                <a:latin typeface="Times" pitchFamily="2" charset="0"/>
                <a:ea typeface="DengXian" panose="02010600030101010101" pitchFamily="2" charset="-122"/>
                <a:cs typeface="Calibri" panose="020F0502020204030204" pitchFamily="34" charset="0"/>
              </a:rPr>
              <a:t>The overarching scope</a:t>
            </a:r>
            <a:endParaRPr lang="en-SE" dirty="0">
              <a:latin typeface="Times" pitchFamily="2" charset="0"/>
            </a:endParaRPr>
          </a:p>
        </p:txBody>
      </p:sp>
      <p:sp>
        <p:nvSpPr>
          <p:cNvPr id="3" name="Content Placeholder 2">
            <a:extLst>
              <a:ext uri="{FF2B5EF4-FFF2-40B4-BE49-F238E27FC236}">
                <a16:creationId xmlns:a16="http://schemas.microsoft.com/office/drawing/2014/main" id="{93467A03-E8D7-B684-F7D7-02457951B7AA}"/>
              </a:ext>
            </a:extLst>
          </p:cNvPr>
          <p:cNvSpPr>
            <a:spLocks noGrp="1"/>
          </p:cNvSpPr>
          <p:nvPr>
            <p:ph idx="1"/>
          </p:nvPr>
        </p:nvSpPr>
        <p:spPr/>
        <p:txBody>
          <a:bodyPr>
            <a:normAutofit/>
          </a:bodyPr>
          <a:lstStyle/>
          <a:p>
            <a:r>
              <a:rPr lang="en-GB" sz="1800" dirty="0">
                <a:effectLst/>
                <a:latin typeface="Times" pitchFamily="2" charset="0"/>
                <a:ea typeface="DengXian" panose="02010600030101010101" pitchFamily="2" charset="-122"/>
                <a:cs typeface="Times New Roman" panose="02020603050405020304" pitchFamily="18" charset="0"/>
              </a:rPr>
              <a:t>This problem falls within the broader context of population ecology, natural resource management, and sustainable harvesting practices.</a:t>
            </a:r>
          </a:p>
          <a:p>
            <a:r>
              <a:rPr lang="en-GB" b="0" i="0" dirty="0">
                <a:solidFill>
                  <a:srgbClr val="374151"/>
                </a:solidFill>
                <a:effectLst/>
                <a:latin typeface="Times" pitchFamily="2" charset="0"/>
              </a:rPr>
              <a:t>By studying the growth, interactions, and fluctuations of populations, ecologists gain insights into how species thrive, compete, and respond to various environmental factors.</a:t>
            </a:r>
          </a:p>
          <a:p>
            <a:r>
              <a:rPr lang="en-GB" b="0" i="0" dirty="0">
                <a:solidFill>
                  <a:srgbClr val="374151"/>
                </a:solidFill>
                <a:effectLst/>
                <a:latin typeface="Times" pitchFamily="2" charset="0"/>
              </a:rPr>
              <a:t>Sustainable management involves maintaining a balance between resource extraction and regeneration to ensure the resource's long-term availability.</a:t>
            </a:r>
            <a:endParaRPr lang="en-GB" dirty="0">
              <a:solidFill>
                <a:srgbClr val="374151"/>
              </a:solidFill>
              <a:latin typeface="Times" pitchFamily="2" charset="0"/>
            </a:endParaRPr>
          </a:p>
          <a:p>
            <a:r>
              <a:rPr lang="en-GB" b="0" i="0" dirty="0">
                <a:solidFill>
                  <a:srgbClr val="374151"/>
                </a:solidFill>
                <a:effectLst/>
                <a:latin typeface="Times" pitchFamily="2" charset="0"/>
              </a:rPr>
              <a:t>Sustainable harvesting practices aim to ensure that the utilization of natural resources does not compromise their availability for future generations. In the context of fishing, this means harvesting fish in a way that allows the population to replenish itself sufficiently. </a:t>
            </a:r>
            <a:endParaRPr lang="en-GB" b="0" i="0" dirty="0">
              <a:solidFill>
                <a:srgbClr val="374151"/>
              </a:solidFill>
              <a:latin typeface="Times" pitchFamily="2" charset="0"/>
              <a:ea typeface="DengXian" panose="02010600030101010101" pitchFamily="2" charset="-122"/>
              <a:cs typeface="Times New Roman" panose="02020603050405020304" pitchFamily="18" charset="0"/>
            </a:endParaRPr>
          </a:p>
          <a:p>
            <a:endParaRPr lang="en-SE" sz="1800" dirty="0">
              <a:effectLst/>
              <a:latin typeface="Times" pitchFamily="2" charset="0"/>
              <a:ea typeface="DengXian" panose="02010600030101010101" pitchFamily="2" charset="-122"/>
              <a:cs typeface="Times New Roman" panose="02020603050405020304" pitchFamily="18" charset="0"/>
            </a:endParaRPr>
          </a:p>
          <a:p>
            <a:endParaRPr lang="en-SE" dirty="0"/>
          </a:p>
        </p:txBody>
      </p:sp>
    </p:spTree>
    <p:extLst>
      <p:ext uri="{BB962C8B-B14F-4D97-AF65-F5344CB8AC3E}">
        <p14:creationId xmlns:p14="http://schemas.microsoft.com/office/powerpoint/2010/main" val="250988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6569-523A-B876-C118-7395B5B87874}"/>
              </a:ext>
            </a:extLst>
          </p:cNvPr>
          <p:cNvSpPr>
            <a:spLocks noGrp="1"/>
          </p:cNvSpPr>
          <p:nvPr>
            <p:ph type="title"/>
          </p:nvPr>
        </p:nvSpPr>
        <p:spPr/>
        <p:txBody>
          <a:bodyPr/>
          <a:lstStyle/>
          <a:p>
            <a:r>
              <a:rPr lang="en-GB" dirty="0">
                <a:solidFill>
                  <a:srgbClr val="424242"/>
                </a:solidFill>
                <a:latin typeface="Times" pitchFamily="2" charset="0"/>
              </a:rPr>
              <a:t>S</a:t>
            </a:r>
            <a:r>
              <a:rPr lang="en-GB" b="0" i="0" dirty="0">
                <a:solidFill>
                  <a:srgbClr val="424242"/>
                </a:solidFill>
                <a:effectLst/>
                <a:latin typeface="Times" pitchFamily="2" charset="0"/>
              </a:rPr>
              <a:t>pecific scope and scientific impact</a:t>
            </a:r>
            <a:endParaRPr lang="en-SE" dirty="0">
              <a:latin typeface="Times" pitchFamily="2" charset="0"/>
            </a:endParaRPr>
          </a:p>
        </p:txBody>
      </p:sp>
      <p:sp>
        <p:nvSpPr>
          <p:cNvPr id="3" name="Content Placeholder 2">
            <a:extLst>
              <a:ext uri="{FF2B5EF4-FFF2-40B4-BE49-F238E27FC236}">
                <a16:creationId xmlns:a16="http://schemas.microsoft.com/office/drawing/2014/main" id="{8FA32739-CF6F-6501-04A3-0688AAAD65D5}"/>
              </a:ext>
            </a:extLst>
          </p:cNvPr>
          <p:cNvSpPr>
            <a:spLocks noGrp="1"/>
          </p:cNvSpPr>
          <p:nvPr>
            <p:ph idx="1"/>
          </p:nvPr>
        </p:nvSpPr>
        <p:spPr/>
        <p:txBody>
          <a:bodyPr>
            <a:normAutofit/>
          </a:bodyPr>
          <a:lstStyle/>
          <a:p>
            <a:r>
              <a:rPr lang="en-GB" sz="1800" dirty="0">
                <a:effectLst/>
                <a:latin typeface="Times" pitchFamily="2" charset="0"/>
                <a:ea typeface="DengXian" panose="02010600030101010101" pitchFamily="2" charset="-122"/>
              </a:rPr>
              <a:t>These problems are of significant interest for science due to their direct implications for ecological sustainability, fisheries management, and biodiversity conservation. Understanding the dynamics of populations subject to harvesting pressure is crucial for maintaining balanced ecosystems and ensuring the long-term viability of natural resources. </a:t>
            </a:r>
          </a:p>
          <a:p>
            <a:r>
              <a:rPr lang="en-GB" dirty="0">
                <a:latin typeface="Times" pitchFamily="2" charset="0"/>
              </a:rPr>
              <a:t>In this case, the focus is on </a:t>
            </a:r>
            <a:r>
              <a:rPr lang="en-GB" dirty="0" err="1">
                <a:latin typeface="Times" pitchFamily="2" charset="0"/>
              </a:rPr>
              <a:t>modeling</a:t>
            </a:r>
            <a:r>
              <a:rPr lang="en-GB" dirty="0">
                <a:latin typeface="Times" pitchFamily="2" charset="0"/>
              </a:rPr>
              <a:t> the growth of a fish population, considering its intrinsic growth rate, carrying capacity, and how harvesting affects these dynamics. Population ecology helps predict how populations might change over time and how external factors, like harvesting, can impact their sustainability.</a:t>
            </a:r>
            <a:endParaRPr lang="en-SE" dirty="0">
              <a:latin typeface="Times" pitchFamily="2" charset="0"/>
            </a:endParaRPr>
          </a:p>
        </p:txBody>
      </p:sp>
    </p:spTree>
    <p:extLst>
      <p:ext uri="{BB962C8B-B14F-4D97-AF65-F5344CB8AC3E}">
        <p14:creationId xmlns:p14="http://schemas.microsoft.com/office/powerpoint/2010/main" val="177654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6569-523A-B876-C118-7395B5B87874}"/>
              </a:ext>
            </a:extLst>
          </p:cNvPr>
          <p:cNvSpPr>
            <a:spLocks noGrp="1"/>
          </p:cNvSpPr>
          <p:nvPr>
            <p:ph type="title"/>
          </p:nvPr>
        </p:nvSpPr>
        <p:spPr/>
        <p:txBody>
          <a:bodyPr/>
          <a:lstStyle/>
          <a:p>
            <a:r>
              <a:rPr lang="en-SE" dirty="0">
                <a:latin typeface="Times" pitchFamily="2" charset="0"/>
              </a:rPr>
              <a:t>Specific questions</a:t>
            </a:r>
          </a:p>
        </p:txBody>
      </p:sp>
      <p:sp>
        <p:nvSpPr>
          <p:cNvPr id="3" name="Content Placeholder 2">
            <a:extLst>
              <a:ext uri="{FF2B5EF4-FFF2-40B4-BE49-F238E27FC236}">
                <a16:creationId xmlns:a16="http://schemas.microsoft.com/office/drawing/2014/main" id="{8FA32739-CF6F-6501-04A3-0688AAAD65D5}"/>
              </a:ext>
            </a:extLst>
          </p:cNvPr>
          <p:cNvSpPr>
            <a:spLocks noGrp="1"/>
          </p:cNvSpPr>
          <p:nvPr>
            <p:ph idx="1"/>
          </p:nvPr>
        </p:nvSpPr>
        <p:spPr/>
        <p:txBody>
          <a:bodyPr>
            <a:normAutofit/>
          </a:bodyPr>
          <a:lstStyle/>
          <a:p>
            <a:endParaRPr lang="en-GB" sz="1800" dirty="0">
              <a:effectLst/>
              <a:latin typeface="Times" pitchFamily="2" charset="0"/>
              <a:ea typeface="DengXian" panose="02010600030101010101" pitchFamily="2" charset="-122"/>
              <a:cs typeface="Calibri" panose="020F0502020204030204" pitchFamily="34" charset="0"/>
            </a:endParaRPr>
          </a:p>
          <a:p>
            <a:r>
              <a:rPr lang="en-GB" sz="1800" dirty="0">
                <a:effectLst/>
                <a:latin typeface="Times" pitchFamily="2" charset="0"/>
                <a:ea typeface="DengXian" panose="02010600030101010101" pitchFamily="2" charset="-122"/>
                <a:cs typeface="Times New Roman" panose="02020603050405020304" pitchFamily="18" charset="0"/>
              </a:rPr>
              <a:t>The problem pertains to understanding the dynamics of an unstructured fish population that grows according to a specific equation, considering both its natural growth and the impact of harvesting. It aims to determine equilibrium population sizes under different harvesting rates and identify thresholds where the population either reaches extinction or maximizes its yield.</a:t>
            </a:r>
            <a:endParaRPr lang="en-GB" b="0" i="0" dirty="0">
              <a:solidFill>
                <a:srgbClr val="374151"/>
              </a:solidFill>
              <a:effectLst/>
              <a:latin typeface="Times" pitchFamily="2" charset="0"/>
            </a:endParaRPr>
          </a:p>
          <a:p>
            <a:r>
              <a:rPr lang="en-GB" b="0" i="0" dirty="0">
                <a:solidFill>
                  <a:srgbClr val="374151"/>
                </a:solidFill>
                <a:effectLst/>
                <a:latin typeface="Times" pitchFamily="2" charset="0"/>
              </a:rPr>
              <a:t>These questions aim to delve into the mathematical </a:t>
            </a:r>
            <a:r>
              <a:rPr lang="en-GB" b="0" i="0" dirty="0" err="1">
                <a:solidFill>
                  <a:srgbClr val="374151"/>
                </a:solidFill>
                <a:effectLst/>
                <a:latin typeface="Times" pitchFamily="2" charset="0"/>
              </a:rPr>
              <a:t>modeling</a:t>
            </a:r>
            <a:r>
              <a:rPr lang="en-GB" b="0" i="0" dirty="0">
                <a:solidFill>
                  <a:srgbClr val="374151"/>
                </a:solidFill>
                <a:effectLst/>
                <a:latin typeface="Times" pitchFamily="2" charset="0"/>
              </a:rPr>
              <a:t>, equilibrium conditions, thresholds for extinction, and optimization aspects of harvesting, providing insights into sustainable management practices for natural populations subjected to exploitation.</a:t>
            </a:r>
          </a:p>
          <a:p>
            <a:endParaRPr lang="en-GB" b="0" i="0" dirty="0">
              <a:solidFill>
                <a:srgbClr val="374151"/>
              </a:solidFill>
              <a:effectLst/>
              <a:latin typeface="Times" pitchFamily="2" charset="0"/>
            </a:endParaRPr>
          </a:p>
          <a:p>
            <a:endParaRPr lang="en-GB" sz="1800" dirty="0">
              <a:effectLst/>
              <a:latin typeface="Calibri" panose="020F0502020204030204" pitchFamily="34" charset="0"/>
              <a:ea typeface="DengXian" panose="02010600030101010101" pitchFamily="2" charset="-122"/>
              <a:cs typeface="Calibri" panose="020F0502020204030204" pitchFamily="34" charset="0"/>
            </a:endParaRPr>
          </a:p>
          <a:p>
            <a:pPr marL="0" indent="0">
              <a:buNone/>
            </a:pPr>
            <a:endParaRPr lang="en-SE" dirty="0"/>
          </a:p>
        </p:txBody>
      </p:sp>
    </p:spTree>
    <p:extLst>
      <p:ext uri="{BB962C8B-B14F-4D97-AF65-F5344CB8AC3E}">
        <p14:creationId xmlns:p14="http://schemas.microsoft.com/office/powerpoint/2010/main" val="288505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E0EA-47AD-4C04-823D-78231AF84BE6}"/>
              </a:ext>
            </a:extLst>
          </p:cNvPr>
          <p:cNvSpPr>
            <a:spLocks noGrp="1"/>
          </p:cNvSpPr>
          <p:nvPr>
            <p:ph type="title"/>
          </p:nvPr>
        </p:nvSpPr>
        <p:spPr/>
        <p:txBody>
          <a:bodyPr/>
          <a:lstStyle/>
          <a:p>
            <a:r>
              <a:rPr lang="en-SE" sz="3600" dirty="0">
                <a:latin typeface="Times" pitchFamily="2" charset="0"/>
              </a:rPr>
              <a:t>General and specific description of question </a:t>
            </a:r>
            <a:r>
              <a:rPr lang="en-SE" dirty="0">
                <a:latin typeface="Times" pitchFamily="2" charset="0"/>
              </a:rPr>
              <a:t>2</a:t>
            </a:r>
            <a:r>
              <a:rPr lang="en-SE" sz="3600" dirty="0">
                <a:latin typeface="Times" pitchFamily="2" charset="0"/>
              </a:rPr>
              <a:t>a</a:t>
            </a:r>
            <a:endParaRPr lang="en-SE" dirty="0">
              <a:latin typeface="Times" pitchFamily="2" charset="0"/>
            </a:endParaRPr>
          </a:p>
        </p:txBody>
      </p:sp>
      <p:sp>
        <p:nvSpPr>
          <p:cNvPr id="3" name="Content Placeholder 2">
            <a:extLst>
              <a:ext uri="{FF2B5EF4-FFF2-40B4-BE49-F238E27FC236}">
                <a16:creationId xmlns:a16="http://schemas.microsoft.com/office/drawing/2014/main" id="{865F9150-4DB5-9AF1-2A91-50C5324B4441}"/>
              </a:ext>
            </a:extLst>
          </p:cNvPr>
          <p:cNvSpPr>
            <a:spLocks noGrp="1"/>
          </p:cNvSpPr>
          <p:nvPr>
            <p:ph idx="1"/>
          </p:nvPr>
        </p:nvSpPr>
        <p:spPr>
          <a:xfrm>
            <a:off x="2589212" y="1628079"/>
            <a:ext cx="8915400" cy="4283143"/>
          </a:xfrm>
        </p:spPr>
        <p:txBody>
          <a:bodyPr>
            <a:noAutofit/>
          </a:bodyPr>
          <a:lstStyle/>
          <a:p>
            <a:r>
              <a:rPr lang="en-GB" b="0" i="0" dirty="0">
                <a:solidFill>
                  <a:schemeClr val="tx1"/>
                </a:solidFill>
                <a:effectLst/>
                <a:latin typeface="Times" pitchFamily="2" charset="0"/>
              </a:rPr>
              <a:t>An equilibrium is defined as a state where no state variables change.</a:t>
            </a:r>
          </a:p>
          <a:p>
            <a:r>
              <a:rPr lang="en-GB" sz="1800" dirty="0">
                <a:solidFill>
                  <a:srgbClr val="000000"/>
                </a:solidFill>
                <a:effectLst/>
                <a:latin typeface="Times" pitchFamily="2" charset="0"/>
                <a:ea typeface="DengXian" panose="02010600030101010101" pitchFamily="2" charset="-122"/>
              </a:rPr>
              <a:t>I solved question 2a by solving equation </a:t>
            </a:r>
            <a:r>
              <a:rPr lang="en-GB" sz="1800" dirty="0" err="1">
                <a:solidFill>
                  <a:srgbClr val="000000"/>
                </a:solidFill>
                <a:effectLst/>
                <a:latin typeface="Times" pitchFamily="2" charset="0"/>
                <a:ea typeface="DengXian" panose="02010600030101010101" pitchFamily="2" charset="-122"/>
              </a:rPr>
              <a:t>dn</a:t>
            </a:r>
            <a:r>
              <a:rPr lang="en-GB" sz="1800" dirty="0">
                <a:solidFill>
                  <a:srgbClr val="000000"/>
                </a:solidFill>
                <a:effectLst/>
                <a:latin typeface="Times" pitchFamily="2" charset="0"/>
                <a:ea typeface="DengXian" panose="02010600030101010101" pitchFamily="2" charset="-122"/>
              </a:rPr>
              <a:t>/dt mathematically by assigning </a:t>
            </a:r>
            <a:r>
              <a:rPr lang="en-GB" sz="1800" dirty="0" err="1">
                <a:solidFill>
                  <a:srgbClr val="000000"/>
                </a:solidFill>
                <a:effectLst/>
                <a:latin typeface="Times" pitchFamily="2" charset="0"/>
                <a:ea typeface="DengXian" panose="02010600030101010101" pitchFamily="2" charset="-122"/>
              </a:rPr>
              <a:t>dn</a:t>
            </a:r>
            <a:r>
              <a:rPr lang="en-GB" sz="1800" dirty="0">
                <a:solidFill>
                  <a:srgbClr val="000000"/>
                </a:solidFill>
                <a:effectLst/>
                <a:latin typeface="Times" pitchFamily="2" charset="0"/>
                <a:ea typeface="DengXian" panose="02010600030101010101" pitchFamily="2" charset="-122"/>
              </a:rPr>
              <a:t>/dt = 0 and rearranging the equation. </a:t>
            </a:r>
            <a:endParaRPr lang="en-SE" sz="1800" dirty="0">
              <a:solidFill>
                <a:srgbClr val="000000"/>
              </a:solidFill>
              <a:effectLst/>
              <a:latin typeface="Times" pitchFamily="2" charset="0"/>
              <a:ea typeface="DengXian" panose="02010600030101010101" pitchFamily="2" charset="-122"/>
            </a:endParaRPr>
          </a:p>
          <a:p>
            <a:endParaRPr lang="en-GB" b="0" i="0" dirty="0">
              <a:solidFill>
                <a:srgbClr val="374151"/>
              </a:solidFill>
              <a:effectLst/>
              <a:latin typeface="Times" pitchFamily="2" charset="0"/>
            </a:endParaRPr>
          </a:p>
          <a:p>
            <a:r>
              <a:rPr lang="en-GB" b="0" i="0" dirty="0">
                <a:solidFill>
                  <a:srgbClr val="374151"/>
                </a:solidFill>
                <a:effectLst/>
                <a:latin typeface="Times" pitchFamily="2" charset="0"/>
              </a:rPr>
              <a:t> The non trivial solution is </a:t>
            </a:r>
          </a:p>
        </p:txBody>
      </p:sp>
      <p:pic>
        <p:nvPicPr>
          <p:cNvPr id="12" name="Picture 11" descr="A white paper with writing on it&#10;&#10;Description automatically generated">
            <a:extLst>
              <a:ext uri="{FF2B5EF4-FFF2-40B4-BE49-F238E27FC236}">
                <a16:creationId xmlns:a16="http://schemas.microsoft.com/office/drawing/2014/main" id="{21425093-6938-8237-81BA-A87092A143CF}"/>
              </a:ext>
            </a:extLst>
          </p:cNvPr>
          <p:cNvPicPr>
            <a:picLocks noChangeAspect="1"/>
          </p:cNvPicPr>
          <p:nvPr/>
        </p:nvPicPr>
        <p:blipFill rotWithShape="1">
          <a:blip r:embed="rId2"/>
          <a:srcRect l="13645"/>
          <a:stretch/>
        </p:blipFill>
        <p:spPr>
          <a:xfrm>
            <a:off x="3071812" y="3592784"/>
            <a:ext cx="3180459" cy="1828800"/>
          </a:xfrm>
          <a:prstGeom prst="rect">
            <a:avLst/>
          </a:prstGeom>
        </p:spPr>
      </p:pic>
    </p:spTree>
    <p:extLst>
      <p:ext uri="{BB962C8B-B14F-4D97-AF65-F5344CB8AC3E}">
        <p14:creationId xmlns:p14="http://schemas.microsoft.com/office/powerpoint/2010/main" val="324956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496C3-4DE5-B97D-7DD2-CC6D73CB2C4F}"/>
              </a:ext>
            </a:extLst>
          </p:cNvPr>
          <p:cNvSpPr>
            <a:spLocks noGrp="1"/>
          </p:cNvSpPr>
          <p:nvPr>
            <p:ph idx="1"/>
          </p:nvPr>
        </p:nvSpPr>
        <p:spPr>
          <a:xfrm>
            <a:off x="2592925" y="1762125"/>
            <a:ext cx="8915400" cy="3777622"/>
          </a:xfrm>
        </p:spPr>
        <p:txBody>
          <a:bodyPr>
            <a:normAutofit/>
          </a:bodyPr>
          <a:lstStyle/>
          <a:p>
            <a:r>
              <a:rPr lang="en-GB" sz="1800" dirty="0">
                <a:solidFill>
                  <a:srgbClr val="000000"/>
                </a:solidFill>
                <a:effectLst/>
                <a:latin typeface="Times" pitchFamily="2" charset="0"/>
                <a:ea typeface="DengXian" panose="02010600030101010101" pitchFamily="2" charset="-122"/>
              </a:rPr>
              <a:t>To analyse the stability I computed the derivative of the function </a:t>
            </a:r>
            <a:r>
              <a:rPr lang="en-GB" sz="1800" dirty="0" err="1">
                <a:solidFill>
                  <a:srgbClr val="000000"/>
                </a:solidFill>
                <a:effectLst/>
                <a:latin typeface="Times" pitchFamily="2" charset="0"/>
                <a:ea typeface="DengXian" panose="02010600030101010101" pitchFamily="2" charset="-122"/>
              </a:rPr>
              <a:t>dn</a:t>
            </a:r>
            <a:r>
              <a:rPr lang="en-GB" sz="1800" dirty="0">
                <a:solidFill>
                  <a:srgbClr val="000000"/>
                </a:solidFill>
                <a:effectLst/>
                <a:latin typeface="Times" pitchFamily="2" charset="0"/>
                <a:ea typeface="DengXian" panose="02010600030101010101" pitchFamily="2" charset="-122"/>
              </a:rPr>
              <a:t>/dt at the equilibrium</a:t>
            </a:r>
          </a:p>
          <a:p>
            <a:pPr marL="0" indent="0">
              <a:buNone/>
            </a:pPr>
            <a:r>
              <a:rPr lang="en-GB" dirty="0">
                <a:solidFill>
                  <a:srgbClr val="000000"/>
                </a:solidFill>
                <a:latin typeface="Times" pitchFamily="2" charset="0"/>
                <a:ea typeface="DengXian" panose="02010600030101010101" pitchFamily="2" charset="-122"/>
              </a:rPr>
              <a:t>       by solving </a:t>
            </a:r>
            <a:r>
              <a:rPr lang="en-GB" dirty="0" err="1">
                <a:solidFill>
                  <a:srgbClr val="000000"/>
                </a:solidFill>
                <a:latin typeface="Times" pitchFamily="2" charset="0"/>
                <a:ea typeface="DengXian" panose="02010600030101010101" pitchFamily="2" charset="-122"/>
              </a:rPr>
              <a:t>d’n</a:t>
            </a:r>
            <a:r>
              <a:rPr lang="en-GB" dirty="0">
                <a:solidFill>
                  <a:srgbClr val="000000"/>
                </a:solidFill>
                <a:latin typeface="Times" pitchFamily="2" charset="0"/>
                <a:ea typeface="DengXian" panose="02010600030101010101" pitchFamily="2" charset="-122"/>
              </a:rPr>
              <a:t>/dt’ = 0</a:t>
            </a:r>
            <a:r>
              <a:rPr lang="en-GB" sz="1800" dirty="0">
                <a:solidFill>
                  <a:srgbClr val="000000"/>
                </a:solidFill>
                <a:effectLst/>
                <a:latin typeface="Times" pitchFamily="2" charset="0"/>
                <a:ea typeface="DengXian" panose="02010600030101010101" pitchFamily="2" charset="-122"/>
              </a:rPr>
              <a:t>.</a:t>
            </a:r>
          </a:p>
          <a:p>
            <a:r>
              <a:rPr lang="en-GB" sz="1800" dirty="0">
                <a:solidFill>
                  <a:srgbClr val="000000"/>
                </a:solidFill>
                <a:effectLst/>
                <a:latin typeface="Times" pitchFamily="2" charset="0"/>
                <a:ea typeface="DengXian" panose="02010600030101010101" pitchFamily="2" charset="-122"/>
              </a:rPr>
              <a:t>I used product rule to further solve the derivative.</a:t>
            </a:r>
            <a:endParaRPr lang="en-SE" sz="1800" dirty="0">
              <a:solidFill>
                <a:srgbClr val="000000"/>
              </a:solidFill>
              <a:effectLst/>
              <a:latin typeface="Times" pitchFamily="2" charset="0"/>
              <a:ea typeface="DengXian" panose="02010600030101010101" pitchFamily="2" charset="-122"/>
            </a:endParaRPr>
          </a:p>
          <a:p>
            <a:endParaRPr lang="en-GB" sz="1800" dirty="0">
              <a:solidFill>
                <a:srgbClr val="000000"/>
              </a:solidFill>
              <a:effectLst/>
              <a:latin typeface="Times" pitchFamily="2" charset="0"/>
              <a:ea typeface="DengXian" panose="02010600030101010101" pitchFamily="2" charset="-122"/>
            </a:endParaRPr>
          </a:p>
          <a:p>
            <a:pPr marL="0" indent="0">
              <a:buNone/>
            </a:pPr>
            <a:endParaRPr lang="en-GB" sz="1800" dirty="0">
              <a:solidFill>
                <a:srgbClr val="000000"/>
              </a:solidFill>
              <a:effectLst/>
              <a:latin typeface="Times" pitchFamily="2" charset="0"/>
              <a:ea typeface="DengXian" panose="02010600030101010101" pitchFamily="2" charset="-122"/>
            </a:endParaRPr>
          </a:p>
          <a:p>
            <a:r>
              <a:rPr lang="en-GB" sz="1800" dirty="0">
                <a:solidFill>
                  <a:srgbClr val="000000"/>
                </a:solidFill>
                <a:effectLst/>
                <a:latin typeface="Times" pitchFamily="2" charset="0"/>
                <a:ea typeface="DengXian" panose="02010600030101010101" pitchFamily="2" charset="-122"/>
              </a:rPr>
              <a:t>Given n</a:t>
            </a:r>
            <a:r>
              <a:rPr lang="en-GB" sz="1800" baseline="30000" dirty="0">
                <a:solidFill>
                  <a:srgbClr val="000000"/>
                </a:solidFill>
                <a:effectLst/>
                <a:latin typeface="Times" pitchFamily="2" charset="0"/>
                <a:ea typeface="DengXian" panose="02010600030101010101" pitchFamily="2" charset="-122"/>
              </a:rPr>
              <a:t>2</a:t>
            </a:r>
            <a:r>
              <a:rPr lang="en-GB" sz="1800" dirty="0">
                <a:solidFill>
                  <a:srgbClr val="000000"/>
                </a:solidFill>
                <a:effectLst/>
                <a:latin typeface="Times" pitchFamily="2" charset="0"/>
                <a:ea typeface="DengXian" panose="02010600030101010101" pitchFamily="2" charset="-122"/>
              </a:rPr>
              <a:t> = K</a:t>
            </a:r>
            <a:r>
              <a:rPr lang="en-GB" sz="1800" baseline="30000" dirty="0">
                <a:solidFill>
                  <a:srgbClr val="000000"/>
                </a:solidFill>
                <a:effectLst/>
                <a:latin typeface="Times" pitchFamily="2" charset="0"/>
                <a:ea typeface="DengXian" panose="02010600030101010101" pitchFamily="2" charset="-122"/>
              </a:rPr>
              <a:t>2 </a:t>
            </a:r>
            <a:r>
              <a:rPr lang="en-GB" baseline="30000" dirty="0">
                <a:solidFill>
                  <a:srgbClr val="000000"/>
                </a:solidFill>
                <a:latin typeface="Times" pitchFamily="2" charset="0"/>
                <a:ea typeface="DengXian" panose="02010600030101010101" pitchFamily="2" charset="-122"/>
              </a:rPr>
              <a:t> </a:t>
            </a:r>
            <a:r>
              <a:rPr lang="en-GB" dirty="0">
                <a:solidFill>
                  <a:srgbClr val="000000"/>
                </a:solidFill>
                <a:latin typeface="Times" pitchFamily="2" charset="0"/>
                <a:ea typeface="DengXian" panose="02010600030101010101" pitchFamily="2" charset="-122"/>
              </a:rPr>
              <a:t>at </a:t>
            </a:r>
            <a:r>
              <a:rPr lang="en-GB" dirty="0" err="1">
                <a:solidFill>
                  <a:srgbClr val="000000"/>
                </a:solidFill>
                <a:latin typeface="Times" pitchFamily="2" charset="0"/>
                <a:ea typeface="DengXian" panose="02010600030101010101" pitchFamily="2" charset="-122"/>
              </a:rPr>
              <a:t>equiribrium</a:t>
            </a:r>
            <a:r>
              <a:rPr lang="en-GB" dirty="0">
                <a:solidFill>
                  <a:srgbClr val="000000"/>
                </a:solidFill>
                <a:latin typeface="Times" pitchFamily="2" charset="0"/>
                <a:ea typeface="DengXian" panose="02010600030101010101" pitchFamily="2" charset="-122"/>
              </a:rPr>
              <a:t>,</a:t>
            </a:r>
            <a:r>
              <a:rPr lang="en-GB" sz="1800" dirty="0">
                <a:solidFill>
                  <a:srgbClr val="000000"/>
                </a:solidFill>
                <a:effectLst/>
                <a:latin typeface="Times" pitchFamily="2" charset="0"/>
                <a:ea typeface="DengXian" panose="02010600030101010101" pitchFamily="2" charset="-122"/>
              </a:rPr>
              <a:t> An equilibrium n* is stable </a:t>
            </a:r>
            <a:r>
              <a:rPr lang="en-GB" dirty="0">
                <a:solidFill>
                  <a:srgbClr val="000000"/>
                </a:solidFill>
                <a:latin typeface="Times" pitchFamily="2" charset="0"/>
                <a:ea typeface="DengXian" panose="02010600030101010101" pitchFamily="2" charset="-122"/>
              </a:rPr>
              <a:t>when</a:t>
            </a:r>
            <a:r>
              <a:rPr lang="en-GB" sz="1800" dirty="0">
                <a:solidFill>
                  <a:srgbClr val="000000"/>
                </a:solidFill>
                <a:effectLst/>
                <a:latin typeface="Times" pitchFamily="2" charset="0"/>
                <a:ea typeface="DengXian" panose="02010600030101010101" pitchFamily="2" charset="-122"/>
              </a:rPr>
              <a:t> </a:t>
            </a:r>
            <a:r>
              <a:rPr lang="en-GB" sz="1800" dirty="0" err="1">
                <a:solidFill>
                  <a:srgbClr val="000000"/>
                </a:solidFill>
                <a:effectLst/>
                <a:latin typeface="Times" pitchFamily="2" charset="0"/>
                <a:ea typeface="DengXian" panose="02010600030101010101" pitchFamily="2" charset="-122"/>
              </a:rPr>
              <a:t>f’n</a:t>
            </a:r>
            <a:r>
              <a:rPr lang="en-GB" sz="1800" dirty="0">
                <a:solidFill>
                  <a:srgbClr val="000000"/>
                </a:solidFill>
                <a:effectLst/>
                <a:latin typeface="Times" pitchFamily="2" charset="0"/>
                <a:ea typeface="DengXian" panose="02010600030101010101" pitchFamily="2" charset="-122"/>
              </a:rPr>
              <a:t> &lt; 0. </a:t>
            </a:r>
            <a:endParaRPr lang="en-GB" sz="1800" baseline="30000" dirty="0">
              <a:solidFill>
                <a:srgbClr val="000000"/>
              </a:solidFill>
              <a:effectLst/>
              <a:latin typeface="Times" pitchFamily="2" charset="0"/>
              <a:ea typeface="DengXian" panose="02010600030101010101" pitchFamily="2" charset="-122"/>
            </a:endParaRPr>
          </a:p>
          <a:p>
            <a:endParaRPr lang="en-SE" sz="1800" dirty="0">
              <a:solidFill>
                <a:srgbClr val="000000"/>
              </a:solidFill>
              <a:effectLst/>
              <a:latin typeface="Times" pitchFamily="2" charset="0"/>
              <a:ea typeface="DengXian" panose="02010600030101010101" pitchFamily="2" charset="-122"/>
            </a:endParaRPr>
          </a:p>
          <a:p>
            <a:endParaRPr lang="en-SE" dirty="0">
              <a:latin typeface="Times" pitchFamily="2" charset="0"/>
            </a:endParaRPr>
          </a:p>
          <a:p>
            <a:endParaRPr lang="en-SE" dirty="0">
              <a:latin typeface="Times" pitchFamily="2" charset="0"/>
            </a:endParaRPr>
          </a:p>
          <a:p>
            <a:endParaRPr lang="en-SE" dirty="0">
              <a:latin typeface="Times" pitchFamily="2" charset="0"/>
            </a:endParaRPr>
          </a:p>
          <a:p>
            <a:endParaRPr lang="en-SE" dirty="0">
              <a:latin typeface="Times" pitchFamily="2" charset="0"/>
            </a:endParaRPr>
          </a:p>
          <a:p>
            <a:pPr marL="0" indent="0">
              <a:buNone/>
            </a:pPr>
            <a:endParaRPr lang="en-SE" dirty="0">
              <a:latin typeface="Times" pitchFamily="2" charset="0"/>
            </a:endParaRPr>
          </a:p>
        </p:txBody>
      </p:sp>
      <p:sp>
        <p:nvSpPr>
          <p:cNvPr id="10" name="Title 1">
            <a:extLst>
              <a:ext uri="{FF2B5EF4-FFF2-40B4-BE49-F238E27FC236}">
                <a16:creationId xmlns:a16="http://schemas.microsoft.com/office/drawing/2014/main" id="{7510E0FA-B8B3-86B6-AA84-0F639DA54CCC}"/>
              </a:ext>
            </a:extLst>
          </p:cNvPr>
          <p:cNvSpPr>
            <a:spLocks noGrp="1"/>
          </p:cNvSpPr>
          <p:nvPr>
            <p:ph type="title"/>
          </p:nvPr>
        </p:nvSpPr>
        <p:spPr/>
        <p:txBody>
          <a:bodyPr/>
          <a:lstStyle/>
          <a:p>
            <a:r>
              <a:rPr lang="en-SE" sz="3600" dirty="0">
                <a:latin typeface="Times" pitchFamily="2" charset="0"/>
              </a:rPr>
              <a:t>General and specific description of question </a:t>
            </a:r>
            <a:r>
              <a:rPr lang="en-SE" dirty="0">
                <a:latin typeface="Times" pitchFamily="2" charset="0"/>
              </a:rPr>
              <a:t>2b</a:t>
            </a:r>
          </a:p>
        </p:txBody>
      </p:sp>
      <p:pic>
        <p:nvPicPr>
          <p:cNvPr id="13" name="Picture 12" descr="A white paper with writing on it&#10;&#10;Description automatically generated">
            <a:extLst>
              <a:ext uri="{FF2B5EF4-FFF2-40B4-BE49-F238E27FC236}">
                <a16:creationId xmlns:a16="http://schemas.microsoft.com/office/drawing/2014/main" id="{C2A9DAD9-D650-D064-477E-7F422941063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566" t="60019" r="39246" b="5763"/>
          <a:stretch/>
        </p:blipFill>
        <p:spPr bwMode="auto">
          <a:xfrm>
            <a:off x="3076592" y="4342396"/>
            <a:ext cx="4171966" cy="2277993"/>
          </a:xfrm>
          <a:prstGeom prst="rect">
            <a:avLst/>
          </a:prstGeom>
          <a:ln>
            <a:noFill/>
          </a:ln>
          <a:extLst>
            <a:ext uri="{53640926-AAD7-44D8-BBD7-CCE9431645EC}">
              <a14:shadowObscured xmlns:a14="http://schemas.microsoft.com/office/drawing/2010/main"/>
            </a:ext>
          </a:extLst>
        </p:spPr>
      </p:pic>
      <p:pic>
        <p:nvPicPr>
          <p:cNvPr id="4" name="Picture 3" descr="A math equations on a white paper&#10;&#10;Description automatically generated with medium confidence">
            <a:extLst>
              <a:ext uri="{FF2B5EF4-FFF2-40B4-BE49-F238E27FC236}">
                <a16:creationId xmlns:a16="http://schemas.microsoft.com/office/drawing/2014/main" id="{7430171B-F3A8-6D30-42CB-169E6A62F6BB}"/>
              </a:ext>
            </a:extLst>
          </p:cNvPr>
          <p:cNvPicPr>
            <a:picLocks noChangeAspect="1"/>
          </p:cNvPicPr>
          <p:nvPr/>
        </p:nvPicPr>
        <p:blipFill rotWithShape="1">
          <a:blip r:embed="rId3"/>
          <a:srcRect l="3953" t="16418"/>
          <a:stretch/>
        </p:blipFill>
        <p:spPr>
          <a:xfrm>
            <a:off x="3076592" y="2985642"/>
            <a:ext cx="4281487" cy="711200"/>
          </a:xfrm>
          <a:prstGeom prst="rect">
            <a:avLst/>
          </a:prstGeom>
        </p:spPr>
      </p:pic>
    </p:spTree>
    <p:extLst>
      <p:ext uri="{BB962C8B-B14F-4D97-AF65-F5344CB8AC3E}">
        <p14:creationId xmlns:p14="http://schemas.microsoft.com/office/powerpoint/2010/main" val="142855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44761-56E7-65A4-F168-C23469AC32F8}"/>
              </a:ext>
            </a:extLst>
          </p:cNvPr>
          <p:cNvSpPr>
            <a:spLocks noGrp="1"/>
          </p:cNvSpPr>
          <p:nvPr>
            <p:ph idx="1"/>
          </p:nvPr>
        </p:nvSpPr>
        <p:spPr>
          <a:xfrm>
            <a:off x="2678421" y="1264555"/>
            <a:ext cx="8915400" cy="3777622"/>
          </a:xfrm>
        </p:spPr>
        <p:txBody>
          <a:bodyPr/>
          <a:lstStyle/>
          <a:p>
            <a:r>
              <a:rPr lang="en-GB" dirty="0">
                <a:latin typeface="Times" pitchFamily="2" charset="0"/>
              </a:rPr>
              <a:t>The introduction of harvesting at a rate </a:t>
            </a:r>
            <a:r>
              <a:rPr lang="en-GB" dirty="0" err="1">
                <a:latin typeface="Times" pitchFamily="2" charset="0"/>
              </a:rPr>
              <a:t>hn</a:t>
            </a:r>
            <a:r>
              <a:rPr lang="en-GB" dirty="0">
                <a:latin typeface="Times" pitchFamily="2" charset="0"/>
              </a:rPr>
              <a:t> modifies the population growth equation. </a:t>
            </a:r>
            <a:r>
              <a:rPr lang="en-SE" sz="1800" dirty="0">
                <a:solidFill>
                  <a:srgbClr val="374151"/>
                </a:solidFill>
                <a:effectLst/>
                <a:latin typeface="Calibri" panose="020F0502020204030204" pitchFamily="34" charset="0"/>
                <a:ea typeface="DengXian" panose="02010600030101010101" pitchFamily="2" charset="-122"/>
              </a:rPr>
              <a:t>I subtracted the harvesting </a:t>
            </a:r>
            <a:r>
              <a:rPr lang="en-SE" sz="1800" i="1" dirty="0">
                <a:solidFill>
                  <a:srgbClr val="374151"/>
                </a:solidFill>
                <a:effectLst/>
                <a:latin typeface="Calibri" panose="020F0502020204030204" pitchFamily="34" charset="0"/>
                <a:ea typeface="DengXian" panose="02010600030101010101" pitchFamily="2" charset="-122"/>
              </a:rPr>
              <a:t>hn</a:t>
            </a:r>
            <a:r>
              <a:rPr lang="en-SE" sz="1800" dirty="0">
                <a:solidFill>
                  <a:srgbClr val="374151"/>
                </a:solidFill>
                <a:effectLst/>
                <a:latin typeface="Calibri" panose="020F0502020204030204" pitchFamily="34" charset="0"/>
                <a:ea typeface="DengXian" panose="02010600030101010101" pitchFamily="2" charset="-122"/>
              </a:rPr>
              <a:t> from the total population growth rate. </a:t>
            </a:r>
            <a:r>
              <a:rPr lang="en-GB" dirty="0">
                <a:latin typeface="Times" pitchFamily="2" charset="0"/>
              </a:rPr>
              <a:t>The modified equation becomes:</a:t>
            </a:r>
          </a:p>
          <a:p>
            <a:endParaRPr lang="en-GB" dirty="0">
              <a:latin typeface="Times" pitchFamily="2" charset="0"/>
            </a:endParaRPr>
          </a:p>
          <a:p>
            <a:endParaRPr lang="en-GB" dirty="0"/>
          </a:p>
          <a:p>
            <a:endParaRPr lang="en-SE" dirty="0"/>
          </a:p>
          <a:p>
            <a:r>
              <a:rPr lang="en-GB" dirty="0">
                <a:latin typeface="Times" pitchFamily="2" charset="0"/>
              </a:rPr>
              <a:t>Harvesting acts as a removal term, reducing the population growth rate by the amount harvested per unit time. This alters the population's growth trajectory over time, potentially leading to changes in equilibrium population size.</a:t>
            </a:r>
            <a:endParaRPr lang="en-SE" dirty="0">
              <a:latin typeface="Times" pitchFamily="2" charset="0"/>
            </a:endParaRPr>
          </a:p>
        </p:txBody>
      </p:sp>
      <p:sp>
        <p:nvSpPr>
          <p:cNvPr id="4" name="Title 1">
            <a:extLst>
              <a:ext uri="{FF2B5EF4-FFF2-40B4-BE49-F238E27FC236}">
                <a16:creationId xmlns:a16="http://schemas.microsoft.com/office/drawing/2014/main" id="{42F3325F-8A1C-3D20-9330-13E61B07851F}"/>
              </a:ext>
            </a:extLst>
          </p:cNvPr>
          <p:cNvSpPr>
            <a:spLocks noGrp="1"/>
          </p:cNvSpPr>
          <p:nvPr>
            <p:ph type="title"/>
          </p:nvPr>
        </p:nvSpPr>
        <p:spPr>
          <a:xfrm>
            <a:off x="2678421" y="200364"/>
            <a:ext cx="8911687" cy="1280890"/>
          </a:xfrm>
        </p:spPr>
        <p:txBody>
          <a:bodyPr/>
          <a:lstStyle/>
          <a:p>
            <a:r>
              <a:rPr lang="en-SE" sz="3600" dirty="0">
                <a:latin typeface="Times" pitchFamily="2" charset="0"/>
              </a:rPr>
              <a:t>General and specific description of question </a:t>
            </a:r>
            <a:r>
              <a:rPr lang="en-SE" dirty="0">
                <a:latin typeface="Times" pitchFamily="2" charset="0"/>
              </a:rPr>
              <a:t>2c</a:t>
            </a:r>
          </a:p>
        </p:txBody>
      </p:sp>
      <p:pic>
        <p:nvPicPr>
          <p:cNvPr id="1025" name="Picture 3" descr="A white paper with writing on it&#10;&#10;Description automatically generated">
            <a:extLst>
              <a:ext uri="{FF2B5EF4-FFF2-40B4-BE49-F238E27FC236}">
                <a16:creationId xmlns:a16="http://schemas.microsoft.com/office/drawing/2014/main" id="{F002D474-5EB9-73AF-79B6-BBAA7700C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95" t="8475" r="39130" b="76694"/>
          <a:stretch>
            <a:fillRect/>
          </a:stretch>
        </p:blipFill>
        <p:spPr bwMode="auto">
          <a:xfrm>
            <a:off x="3077735" y="2089027"/>
            <a:ext cx="5428129" cy="10643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C2AB217F-A3CB-085B-1662-0FFBB9EE0DEB}"/>
              </a:ext>
            </a:extLst>
          </p:cNvPr>
          <p:cNvSpPr>
            <a:spLocks noChangeArrowheads="1"/>
          </p:cNvSpPr>
          <p:nvPr/>
        </p:nvSpPr>
        <p:spPr bwMode="auto">
          <a:xfrm>
            <a:off x="0" y="109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E"/>
          </a:p>
        </p:txBody>
      </p:sp>
    </p:spTree>
    <p:extLst>
      <p:ext uri="{BB962C8B-B14F-4D97-AF65-F5344CB8AC3E}">
        <p14:creationId xmlns:p14="http://schemas.microsoft.com/office/powerpoint/2010/main" val="291434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4020BF-ED36-E063-54F3-2DF9F43D841F}"/>
              </a:ext>
            </a:extLst>
          </p:cNvPr>
          <p:cNvSpPr>
            <a:spLocks noGrp="1"/>
          </p:cNvSpPr>
          <p:nvPr>
            <p:ph idx="1"/>
          </p:nvPr>
        </p:nvSpPr>
        <p:spPr>
          <a:xfrm>
            <a:off x="2589212" y="1905000"/>
            <a:ext cx="8915400" cy="3777622"/>
          </a:xfrm>
        </p:spPr>
        <p:txBody>
          <a:bodyPr/>
          <a:lstStyle/>
          <a:p>
            <a:r>
              <a:rPr lang="en-GB" dirty="0">
                <a:latin typeface="Times" pitchFamily="2" charset="0"/>
              </a:rPr>
              <a:t>I solved 2d equilibrium points by solving </a:t>
            </a:r>
            <a:r>
              <a:rPr lang="en-GB" dirty="0" err="1">
                <a:latin typeface="Times" pitchFamily="2" charset="0"/>
              </a:rPr>
              <a:t>dn</a:t>
            </a:r>
            <a:r>
              <a:rPr lang="en-GB" dirty="0">
                <a:latin typeface="Times" pitchFamily="2" charset="0"/>
              </a:rPr>
              <a:t>/dt = 0. </a:t>
            </a:r>
          </a:p>
          <a:p>
            <a:r>
              <a:rPr lang="en-GB" b="0" i="0" dirty="0">
                <a:solidFill>
                  <a:srgbClr val="374151"/>
                </a:solidFill>
                <a:effectLst/>
                <a:latin typeface="Times" pitchFamily="2" charset="0"/>
              </a:rPr>
              <a:t>The stable equilibrium occurs when the population growth rate equals the death rate. In the harvested population, this equilibrium is reached when the net growth rate, considering both intrinsic growth and harvesting, is zero. </a:t>
            </a:r>
            <a:r>
              <a:rPr lang="en-GB" dirty="0">
                <a:solidFill>
                  <a:srgbClr val="374151"/>
                </a:solidFill>
                <a:latin typeface="Times" pitchFamily="2" charset="0"/>
              </a:rPr>
              <a:t>N</a:t>
            </a:r>
            <a:r>
              <a:rPr lang="en-GB" b="0" i="0" dirty="0">
                <a:solidFill>
                  <a:srgbClr val="374151"/>
                </a:solidFill>
                <a:effectLst/>
                <a:latin typeface="Times" pitchFamily="2" charset="0"/>
              </a:rPr>
              <a:t>ew equilibrium population size (</a:t>
            </a:r>
            <a:r>
              <a:rPr lang="en-GB" dirty="0">
                <a:solidFill>
                  <a:srgbClr val="374151"/>
                </a:solidFill>
                <a:latin typeface="Times" pitchFamily="2" charset="0"/>
              </a:rPr>
              <a:t>n*) see below,</a:t>
            </a:r>
            <a:endParaRPr lang="en-GB" dirty="0">
              <a:latin typeface="Times" pitchFamily="2" charset="0"/>
            </a:endParaRPr>
          </a:p>
          <a:p>
            <a:endParaRPr lang="en-SE" dirty="0"/>
          </a:p>
        </p:txBody>
      </p:sp>
      <p:sp>
        <p:nvSpPr>
          <p:cNvPr id="4" name="Title 1">
            <a:extLst>
              <a:ext uri="{FF2B5EF4-FFF2-40B4-BE49-F238E27FC236}">
                <a16:creationId xmlns:a16="http://schemas.microsoft.com/office/drawing/2014/main" id="{A16B45AC-AE37-3D5F-E0B1-D8916A046DD5}"/>
              </a:ext>
            </a:extLst>
          </p:cNvPr>
          <p:cNvSpPr>
            <a:spLocks noGrp="1"/>
          </p:cNvSpPr>
          <p:nvPr>
            <p:ph type="title"/>
          </p:nvPr>
        </p:nvSpPr>
        <p:spPr/>
        <p:txBody>
          <a:bodyPr/>
          <a:lstStyle/>
          <a:p>
            <a:r>
              <a:rPr lang="en-SE" sz="3600" dirty="0">
                <a:latin typeface="Times" pitchFamily="2" charset="0"/>
              </a:rPr>
              <a:t>General and specific description of question </a:t>
            </a:r>
            <a:r>
              <a:rPr lang="en-SE" dirty="0">
                <a:latin typeface="Times" pitchFamily="2" charset="0"/>
              </a:rPr>
              <a:t>2d</a:t>
            </a:r>
          </a:p>
        </p:txBody>
      </p:sp>
      <p:pic>
        <p:nvPicPr>
          <p:cNvPr id="5" name="Picture 4" descr="A white paper with black writing on it&#10;&#10;Description automatically generated">
            <a:extLst>
              <a:ext uri="{FF2B5EF4-FFF2-40B4-BE49-F238E27FC236}">
                <a16:creationId xmlns:a16="http://schemas.microsoft.com/office/drawing/2014/main" id="{A3986F8A-2EA7-DF93-06E0-4444D1AA72FE}"/>
              </a:ext>
            </a:extLst>
          </p:cNvPr>
          <p:cNvPicPr>
            <a:picLocks noChangeAspect="1"/>
          </p:cNvPicPr>
          <p:nvPr/>
        </p:nvPicPr>
        <p:blipFill>
          <a:blip r:embed="rId2"/>
          <a:stretch>
            <a:fillRect/>
          </a:stretch>
        </p:blipFill>
        <p:spPr>
          <a:xfrm>
            <a:off x="2959100" y="3562351"/>
            <a:ext cx="3136900" cy="2781300"/>
          </a:xfrm>
          <a:prstGeom prst="rect">
            <a:avLst/>
          </a:prstGeom>
        </p:spPr>
      </p:pic>
    </p:spTree>
    <p:extLst>
      <p:ext uri="{BB962C8B-B14F-4D97-AF65-F5344CB8AC3E}">
        <p14:creationId xmlns:p14="http://schemas.microsoft.com/office/powerpoint/2010/main" val="404966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A138E-2965-83F8-A1C0-700263DE9344}"/>
              </a:ext>
            </a:extLst>
          </p:cNvPr>
          <p:cNvSpPr>
            <a:spLocks noGrp="1"/>
          </p:cNvSpPr>
          <p:nvPr>
            <p:ph idx="1"/>
          </p:nvPr>
        </p:nvSpPr>
        <p:spPr>
          <a:xfrm>
            <a:off x="2589212" y="1540189"/>
            <a:ext cx="8915400" cy="3777622"/>
          </a:xfrm>
        </p:spPr>
        <p:txBody>
          <a:bodyPr/>
          <a:lstStyle/>
          <a:p>
            <a:r>
              <a:rPr lang="en-GB" b="0" i="0" dirty="0">
                <a:solidFill>
                  <a:srgbClr val="374151"/>
                </a:solidFill>
                <a:effectLst/>
                <a:latin typeface="Times" pitchFamily="2" charset="0"/>
              </a:rPr>
              <a:t>The population goes extinct when the harvesting rate exceeds the population's ability to replace itself through natural growth. Mathematically, extinction occurs when the population growth rate becomes negative</a:t>
            </a:r>
            <a:endParaRPr lang="en-GB" dirty="0">
              <a:latin typeface="Times" pitchFamily="2" charset="0"/>
            </a:endParaRPr>
          </a:p>
        </p:txBody>
      </p:sp>
      <p:sp>
        <p:nvSpPr>
          <p:cNvPr id="4" name="Title 1">
            <a:extLst>
              <a:ext uri="{FF2B5EF4-FFF2-40B4-BE49-F238E27FC236}">
                <a16:creationId xmlns:a16="http://schemas.microsoft.com/office/drawing/2014/main" id="{738A4C7C-E66C-2160-BFC3-C57D13D54017}"/>
              </a:ext>
            </a:extLst>
          </p:cNvPr>
          <p:cNvSpPr>
            <a:spLocks noGrp="1"/>
          </p:cNvSpPr>
          <p:nvPr>
            <p:ph type="title"/>
          </p:nvPr>
        </p:nvSpPr>
        <p:spPr>
          <a:xfrm>
            <a:off x="2589212" y="525801"/>
            <a:ext cx="8911687" cy="1280890"/>
          </a:xfrm>
        </p:spPr>
        <p:txBody>
          <a:bodyPr>
            <a:normAutofit/>
          </a:bodyPr>
          <a:lstStyle/>
          <a:p>
            <a:r>
              <a:rPr lang="en-SE" sz="3200" dirty="0">
                <a:latin typeface="Times" pitchFamily="2" charset="0"/>
              </a:rPr>
              <a:t>General and specific description of question 2e</a:t>
            </a:r>
          </a:p>
        </p:txBody>
      </p:sp>
      <p:pic>
        <p:nvPicPr>
          <p:cNvPr id="5" name="Picture 4" descr="A white paper with writing on it&#10;&#10;Description automatically generated">
            <a:extLst>
              <a:ext uri="{FF2B5EF4-FFF2-40B4-BE49-F238E27FC236}">
                <a16:creationId xmlns:a16="http://schemas.microsoft.com/office/drawing/2014/main" id="{B86EEFB0-6118-D4B8-A684-EBBA6BCFF14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78" t="7172" r="31391" b="13917"/>
          <a:stretch/>
        </p:blipFill>
        <p:spPr bwMode="auto">
          <a:xfrm>
            <a:off x="3086100" y="2782530"/>
            <a:ext cx="3138487" cy="35496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93978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8078</TotalTime>
  <Words>676</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vt:lpstr>
      <vt:lpstr>Wingdings 3</vt:lpstr>
      <vt:lpstr>Wisp</vt:lpstr>
      <vt:lpstr>Optimal fishing of an unstructured population  Question 2 </vt:lpstr>
      <vt:lpstr>The overarching scope</vt:lpstr>
      <vt:lpstr>Specific scope and scientific impact</vt:lpstr>
      <vt:lpstr>Specific questions</vt:lpstr>
      <vt:lpstr>General and specific description of question 2a</vt:lpstr>
      <vt:lpstr>General and specific description of question 2b</vt:lpstr>
      <vt:lpstr>General and specific description of question 2c</vt:lpstr>
      <vt:lpstr>General and specific description of question 2d</vt:lpstr>
      <vt:lpstr>General and specific description of question 2e</vt:lpstr>
      <vt:lpstr>General and specific description of question 2f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spread of a gene  Question 4 </dc:title>
  <dc:creator>Hooi Min Tan Grahn</dc:creator>
  <cp:lastModifiedBy>Hooi Min Tan Grahn</cp:lastModifiedBy>
  <cp:revision>93</cp:revision>
  <dcterms:created xsi:type="dcterms:W3CDTF">2023-12-27T13:53:01Z</dcterms:created>
  <dcterms:modified xsi:type="dcterms:W3CDTF">2024-01-11T22:06:00Z</dcterms:modified>
</cp:coreProperties>
</file>