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8" r:id="rId5"/>
    <p:sldId id="261" r:id="rId6"/>
    <p:sldId id="269" r:id="rId7"/>
    <p:sldId id="270" r:id="rId8"/>
    <p:sldId id="271" r:id="rId9"/>
    <p:sldId id="264" r:id="rId10"/>
    <p:sldId id="272"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364"/>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EF012-1A94-CC44-926F-1BF952491462}" type="datetimeFigureOut">
              <a:rPr lang="en-SE" smtClean="0"/>
              <a:t>2024-01-12</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6A5F2-B7B3-7948-A0A5-26419D160DF7}" type="slidenum">
              <a:rPr lang="en-SE" smtClean="0"/>
              <a:t>‹#›</a:t>
            </a:fld>
            <a:endParaRPr lang="en-SE"/>
          </a:p>
        </p:txBody>
      </p:sp>
    </p:spTree>
    <p:extLst>
      <p:ext uri="{BB962C8B-B14F-4D97-AF65-F5344CB8AC3E}">
        <p14:creationId xmlns:p14="http://schemas.microsoft.com/office/powerpoint/2010/main" val="95478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C576A5F2-B7B3-7948-A0A5-26419D160DF7}" type="slidenum">
              <a:rPr lang="en-SE" smtClean="0"/>
              <a:t>1</a:t>
            </a:fld>
            <a:endParaRPr lang="en-SE"/>
          </a:p>
        </p:txBody>
      </p:sp>
    </p:spTree>
    <p:extLst>
      <p:ext uri="{BB962C8B-B14F-4D97-AF65-F5344CB8AC3E}">
        <p14:creationId xmlns:p14="http://schemas.microsoft.com/office/powerpoint/2010/main" val="2564906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C576A5F2-B7B3-7948-A0A5-26419D160DF7}" type="slidenum">
              <a:rPr lang="en-SE" smtClean="0"/>
              <a:t>2</a:t>
            </a:fld>
            <a:endParaRPr lang="en-SE"/>
          </a:p>
        </p:txBody>
      </p:sp>
    </p:spTree>
    <p:extLst>
      <p:ext uri="{BB962C8B-B14F-4D97-AF65-F5344CB8AC3E}">
        <p14:creationId xmlns:p14="http://schemas.microsoft.com/office/powerpoint/2010/main" val="257087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 Setting system parameters first </a:t>
            </a:r>
          </a:p>
          <a:p>
            <a:r>
              <a:rPr lang="en-GB" dirty="0"/>
              <a:t># Plotting J isocline as a function of A</a:t>
            </a:r>
          </a:p>
          <a:p>
            <a:r>
              <a:rPr lang="en-GB" dirty="0"/>
              <a:t># Plotting A isocline</a:t>
            </a:r>
          </a:p>
          <a:p>
            <a:r>
              <a:rPr lang="en-GB" dirty="0"/>
              <a:t># Next, use ode to calculate a trajectory</a:t>
            </a:r>
          </a:p>
          <a:p>
            <a:r>
              <a:rPr lang="en-GB" dirty="0"/>
              <a:t># The set of differential equations function</a:t>
            </a:r>
          </a:p>
          <a:p>
            <a:r>
              <a:rPr lang="en-GB" dirty="0"/>
              <a:t># set up time range</a:t>
            </a:r>
          </a:p>
          <a:p>
            <a:r>
              <a:rPr lang="en-GB" dirty="0"/>
              <a:t># initial values for A and J</a:t>
            </a:r>
          </a:p>
          <a:p>
            <a:r>
              <a:rPr lang="en-GB" dirty="0"/>
              <a:t># ode results</a:t>
            </a:r>
          </a:p>
          <a:p>
            <a:r>
              <a:rPr lang="en-GB" dirty="0"/>
              <a:t># Plot the result in phase space using the results data</a:t>
            </a:r>
            <a:endParaRPr lang="en-SE" dirty="0"/>
          </a:p>
        </p:txBody>
      </p:sp>
      <p:sp>
        <p:nvSpPr>
          <p:cNvPr id="4" name="Slide Number Placeholder 3"/>
          <p:cNvSpPr>
            <a:spLocks noGrp="1"/>
          </p:cNvSpPr>
          <p:nvPr>
            <p:ph type="sldNum" sz="quarter" idx="5"/>
          </p:nvPr>
        </p:nvSpPr>
        <p:spPr/>
        <p:txBody>
          <a:bodyPr/>
          <a:lstStyle/>
          <a:p>
            <a:fld id="{C576A5F2-B7B3-7948-A0A5-26419D160DF7}" type="slidenum">
              <a:rPr lang="en-SE" smtClean="0"/>
              <a:t>9</a:t>
            </a:fld>
            <a:endParaRPr lang="en-SE"/>
          </a:p>
        </p:txBody>
      </p:sp>
    </p:spTree>
    <p:extLst>
      <p:ext uri="{BB962C8B-B14F-4D97-AF65-F5344CB8AC3E}">
        <p14:creationId xmlns:p14="http://schemas.microsoft.com/office/powerpoint/2010/main" val="3436089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set up a vector of time-points for the output</a:t>
            </a:r>
          </a:p>
          <a:p>
            <a:r>
              <a:rPr lang="en-GB" dirty="0"/>
              <a:t># Define parameters</a:t>
            </a:r>
          </a:p>
          <a:p>
            <a:r>
              <a:rPr lang="en-GB" dirty="0"/>
              <a:t># define the function </a:t>
            </a:r>
            <a:r>
              <a:rPr lang="en-GB" dirty="0" err="1"/>
              <a:t>JA_sys</a:t>
            </a:r>
            <a:endParaRPr lang="en-GB" dirty="0"/>
          </a:p>
          <a:p>
            <a:r>
              <a:rPr lang="en-GB" dirty="0"/>
              <a:t># call the ode function to solve the differential equation</a:t>
            </a:r>
          </a:p>
          <a:p>
            <a:r>
              <a:rPr lang="en-GB" dirty="0"/>
              <a:t># extract the time vector</a:t>
            </a:r>
          </a:p>
          <a:p>
            <a:r>
              <a:rPr lang="en-GB" dirty="0"/>
              <a:t># extract the juvenile population size vector</a:t>
            </a:r>
          </a:p>
          <a:p>
            <a:r>
              <a:rPr lang="en-GB" dirty="0"/>
              <a:t># extract the adult population size vector</a:t>
            </a:r>
          </a:p>
          <a:p>
            <a:r>
              <a:rPr lang="en-GB" dirty="0"/>
              <a:t># first population sizes over time</a:t>
            </a:r>
            <a:endParaRPr lang="en-SE" dirty="0"/>
          </a:p>
        </p:txBody>
      </p:sp>
      <p:sp>
        <p:nvSpPr>
          <p:cNvPr id="4" name="Slide Number Placeholder 3"/>
          <p:cNvSpPr>
            <a:spLocks noGrp="1"/>
          </p:cNvSpPr>
          <p:nvPr>
            <p:ph type="sldNum" sz="quarter" idx="5"/>
          </p:nvPr>
        </p:nvSpPr>
        <p:spPr/>
        <p:txBody>
          <a:bodyPr/>
          <a:lstStyle/>
          <a:p>
            <a:fld id="{C576A5F2-B7B3-7948-A0A5-26419D160DF7}" type="slidenum">
              <a:rPr lang="en-SE" smtClean="0"/>
              <a:t>10</a:t>
            </a:fld>
            <a:endParaRPr lang="en-SE"/>
          </a:p>
        </p:txBody>
      </p:sp>
    </p:spTree>
    <p:extLst>
      <p:ext uri="{BB962C8B-B14F-4D97-AF65-F5344CB8AC3E}">
        <p14:creationId xmlns:p14="http://schemas.microsoft.com/office/powerpoint/2010/main" val="399099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Define system parameters first (Isocline)</a:t>
            </a:r>
          </a:p>
          <a:p>
            <a:r>
              <a:rPr lang="en-GB" dirty="0"/>
              <a:t># Plotting J isocline, using A as a function of J</a:t>
            </a:r>
          </a:p>
          <a:p>
            <a:r>
              <a:rPr lang="en-GB" dirty="0"/>
              <a:t># Plotting A isocline</a:t>
            </a:r>
          </a:p>
          <a:p>
            <a:r>
              <a:rPr lang="en-GB" dirty="0"/>
              <a:t># Next, use ode to calculate a trajectory</a:t>
            </a:r>
          </a:p>
          <a:p>
            <a:r>
              <a:rPr lang="en-GB" dirty="0"/>
              <a:t># The set of differential equations</a:t>
            </a:r>
          </a:p>
          <a:p>
            <a:r>
              <a:rPr lang="en-GB" dirty="0"/>
              <a:t># time range</a:t>
            </a:r>
          </a:p>
          <a:p>
            <a:r>
              <a:rPr lang="en-GB" dirty="0"/>
              <a:t># Adjusted initial values for A and J</a:t>
            </a:r>
          </a:p>
          <a:p>
            <a:r>
              <a:rPr lang="en-GB" dirty="0"/>
              <a:t># Ode results</a:t>
            </a:r>
          </a:p>
          <a:p>
            <a:r>
              <a:rPr lang="en-GB" dirty="0"/>
              <a:t># Plot the result in phase space using the results data</a:t>
            </a:r>
          </a:p>
          <a:p>
            <a:endParaRPr lang="en-GB" dirty="0"/>
          </a:p>
          <a:p>
            <a:r>
              <a:rPr lang="en-GB" dirty="0"/>
              <a:t># Define the function with cannibalism (population)</a:t>
            </a:r>
          </a:p>
          <a:p>
            <a:r>
              <a:rPr lang="en-GB" dirty="0" err="1"/>
              <a:t>JA_sys_with_cannibalism</a:t>
            </a:r>
            <a:endParaRPr lang="en-GB" dirty="0"/>
          </a:p>
          <a:p>
            <a:r>
              <a:rPr lang="en-GB" dirty="0"/>
              <a:t># # Calculate the age-structured rates with cannibalism</a:t>
            </a:r>
          </a:p>
          <a:p>
            <a:r>
              <a:rPr lang="en-GB" dirty="0"/>
              <a:t># Define parameters including cannibalism rate</a:t>
            </a:r>
          </a:p>
          <a:p>
            <a:r>
              <a:rPr lang="en-GB" dirty="0"/>
              <a:t># Set initial population sizes</a:t>
            </a:r>
          </a:p>
          <a:p>
            <a:r>
              <a:rPr lang="en-GB" dirty="0"/>
              <a:t># Time vector</a:t>
            </a:r>
          </a:p>
          <a:p>
            <a:r>
              <a:rPr lang="en-GB" dirty="0"/>
              <a:t># Solve the differential equation with cannibalism</a:t>
            </a:r>
          </a:p>
          <a:p>
            <a:r>
              <a:rPr lang="en-GB" dirty="0"/>
              <a:t># Extract the time vector</a:t>
            </a:r>
          </a:p>
          <a:p>
            <a:r>
              <a:rPr lang="en-GB" dirty="0"/>
              <a:t># Extract the juvenile population size vector</a:t>
            </a:r>
          </a:p>
          <a:p>
            <a:r>
              <a:rPr lang="en-GB" dirty="0"/>
              <a:t># Extract the adult population size vector</a:t>
            </a:r>
          </a:p>
          <a:p>
            <a:r>
              <a:rPr lang="en-GB" dirty="0"/>
              <a:t># Plot the results</a:t>
            </a:r>
            <a:endParaRPr lang="en-SE" dirty="0"/>
          </a:p>
        </p:txBody>
      </p:sp>
      <p:sp>
        <p:nvSpPr>
          <p:cNvPr id="4" name="Slide Number Placeholder 3"/>
          <p:cNvSpPr>
            <a:spLocks noGrp="1"/>
          </p:cNvSpPr>
          <p:nvPr>
            <p:ph type="sldNum" sz="quarter" idx="5"/>
          </p:nvPr>
        </p:nvSpPr>
        <p:spPr/>
        <p:txBody>
          <a:bodyPr/>
          <a:lstStyle/>
          <a:p>
            <a:fld id="{C576A5F2-B7B3-7948-A0A5-26419D160DF7}" type="slidenum">
              <a:rPr lang="en-SE" smtClean="0"/>
              <a:t>11</a:t>
            </a:fld>
            <a:endParaRPr lang="en-SE"/>
          </a:p>
        </p:txBody>
      </p:sp>
    </p:spTree>
    <p:extLst>
      <p:ext uri="{BB962C8B-B14F-4D97-AF65-F5344CB8AC3E}">
        <p14:creationId xmlns:p14="http://schemas.microsoft.com/office/powerpoint/2010/main" val="26506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B6BD-0921-1FDE-E9D7-BF5A6B5C3726}"/>
              </a:ext>
            </a:extLst>
          </p:cNvPr>
          <p:cNvSpPr>
            <a:spLocks noGrp="1"/>
          </p:cNvSpPr>
          <p:nvPr>
            <p:ph type="ctrTitle"/>
          </p:nvPr>
        </p:nvSpPr>
        <p:spPr/>
        <p:txBody>
          <a:bodyPr>
            <a:normAutofit fontScale="90000"/>
          </a:bodyPr>
          <a:lstStyle/>
          <a:p>
            <a:r>
              <a:rPr lang="en-GB" b="1" dirty="0">
                <a:effectLst/>
                <a:latin typeface="Times" pitchFamily="2" charset="0"/>
              </a:rPr>
              <a:t>The dynamics of an </a:t>
            </a:r>
            <a:br>
              <a:rPr lang="en-GB" b="1" dirty="0">
                <a:effectLst/>
                <a:latin typeface="Times" pitchFamily="2" charset="0"/>
              </a:rPr>
            </a:br>
            <a:r>
              <a:rPr lang="en-GB" b="1" dirty="0">
                <a:effectLst/>
                <a:latin typeface="Times" pitchFamily="2" charset="0"/>
              </a:rPr>
              <a:t>age-structured population </a:t>
            </a:r>
            <a:br>
              <a:rPr lang="en-GB" b="1" dirty="0">
                <a:latin typeface="Times" pitchFamily="2" charset="0"/>
              </a:rPr>
            </a:br>
            <a:r>
              <a:rPr lang="en-GB" b="1" dirty="0">
                <a:effectLst/>
                <a:latin typeface="Times" pitchFamily="2" charset="0"/>
              </a:rPr>
              <a:t>Question 3</a:t>
            </a:r>
            <a:br>
              <a:rPr lang="en-GB" dirty="0">
                <a:effectLst/>
                <a:latin typeface="Times" pitchFamily="2" charset="0"/>
              </a:rPr>
            </a:br>
            <a:endParaRPr lang="en-SE" dirty="0"/>
          </a:p>
        </p:txBody>
      </p:sp>
      <p:sp>
        <p:nvSpPr>
          <p:cNvPr id="3" name="Subtitle 2">
            <a:extLst>
              <a:ext uri="{FF2B5EF4-FFF2-40B4-BE49-F238E27FC236}">
                <a16:creationId xmlns:a16="http://schemas.microsoft.com/office/drawing/2014/main" id="{E5FED511-1B4D-40D7-1FDD-FAF41519EA1D}"/>
              </a:ext>
            </a:extLst>
          </p:cNvPr>
          <p:cNvSpPr>
            <a:spLocks noGrp="1"/>
          </p:cNvSpPr>
          <p:nvPr>
            <p:ph type="subTitle" idx="1"/>
          </p:nvPr>
        </p:nvSpPr>
        <p:spPr/>
        <p:txBody>
          <a:bodyPr/>
          <a:lstStyle/>
          <a:p>
            <a:r>
              <a:rPr lang="en-SE" dirty="0">
                <a:latin typeface="Times" pitchFamily="2" charset="0"/>
              </a:rPr>
              <a:t>Hooi Min Tan Grahn</a:t>
            </a:r>
          </a:p>
        </p:txBody>
      </p:sp>
    </p:spTree>
    <p:extLst>
      <p:ext uri="{BB962C8B-B14F-4D97-AF65-F5344CB8AC3E}">
        <p14:creationId xmlns:p14="http://schemas.microsoft.com/office/powerpoint/2010/main" val="710896785"/>
      </p:ext>
    </p:extLst>
  </p:cSld>
  <p:clrMapOvr>
    <a:masterClrMapping/>
  </p:clrMapOvr>
  <mc:AlternateContent xmlns:mc="http://schemas.openxmlformats.org/markup-compatibility/2006" xmlns:p14="http://schemas.microsoft.com/office/powerpoint/2010/main">
    <mc:Choice Requires="p14">
      <p:transition spd="slow" p14:dur="2000" advTm="2621"/>
    </mc:Choice>
    <mc:Fallback xmlns="">
      <p:transition spd="slow" advTm="262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0D540-5B7A-A8E1-044B-234379FA8FA3}"/>
              </a:ext>
            </a:extLst>
          </p:cNvPr>
          <p:cNvSpPr>
            <a:spLocks noGrp="1"/>
          </p:cNvSpPr>
          <p:nvPr>
            <p:ph idx="1"/>
          </p:nvPr>
        </p:nvSpPr>
        <p:spPr>
          <a:xfrm>
            <a:off x="2589212" y="1540189"/>
            <a:ext cx="8915400" cy="3777622"/>
          </a:xfrm>
        </p:spPr>
        <p:txBody>
          <a:bodyPr/>
          <a:lstStyle/>
          <a:p>
            <a:r>
              <a:rPr lang="en-GB" dirty="0">
                <a:latin typeface="Times" pitchFamily="2" charset="0"/>
              </a:rPr>
              <a:t>I simulated the differential equations and plots the result as A and J vs. time</a:t>
            </a:r>
          </a:p>
          <a:p>
            <a:r>
              <a:rPr lang="en-GB" dirty="0">
                <a:latin typeface="Times" pitchFamily="2" charset="0"/>
              </a:rPr>
              <a:t>There was a steep decreased of  juveniles population because the initial population sizes were ja0 &lt;- c(j = 150, a = 5)</a:t>
            </a:r>
          </a:p>
          <a:p>
            <a:r>
              <a:rPr lang="en-GB" dirty="0">
                <a:solidFill>
                  <a:schemeClr val="tx1"/>
                </a:solidFill>
                <a:latin typeface="Times" pitchFamily="2" charset="0"/>
              </a:rPr>
              <a:t>Both populations increased further and reached equilibrium</a:t>
            </a:r>
          </a:p>
          <a:p>
            <a:pPr marL="0" indent="0">
              <a:buNone/>
            </a:pPr>
            <a:endParaRPr lang="en-SE" dirty="0"/>
          </a:p>
        </p:txBody>
      </p:sp>
      <p:sp>
        <p:nvSpPr>
          <p:cNvPr id="4" name="Title 1">
            <a:extLst>
              <a:ext uri="{FF2B5EF4-FFF2-40B4-BE49-F238E27FC236}">
                <a16:creationId xmlns:a16="http://schemas.microsoft.com/office/drawing/2014/main" id="{CC59F4D4-4A41-3101-A3F4-E1E5AAF72EEA}"/>
              </a:ext>
            </a:extLst>
          </p:cNvPr>
          <p:cNvSpPr>
            <a:spLocks noGrp="1"/>
          </p:cNvSpPr>
          <p:nvPr>
            <p:ph type="title"/>
          </p:nvPr>
        </p:nvSpPr>
        <p:spPr/>
        <p:txBody>
          <a:bodyPr>
            <a:normAutofit/>
          </a:bodyPr>
          <a:lstStyle/>
          <a:p>
            <a:r>
              <a:rPr lang="en-SE" sz="3200" dirty="0">
                <a:latin typeface="Times" pitchFamily="2" charset="0"/>
              </a:rPr>
              <a:t>General and specific description of question 3ei</a:t>
            </a:r>
          </a:p>
        </p:txBody>
      </p:sp>
      <p:pic>
        <p:nvPicPr>
          <p:cNvPr id="5" name="Picture 4" descr="A graph of a number of children&#10;&#10;Description automatically generated with medium confidence">
            <a:extLst>
              <a:ext uri="{FF2B5EF4-FFF2-40B4-BE49-F238E27FC236}">
                <a16:creationId xmlns:a16="http://schemas.microsoft.com/office/drawing/2014/main" id="{D6D4C36B-08FD-9FC0-2F07-F8001DF3C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487" y="3189248"/>
            <a:ext cx="3676391" cy="3341085"/>
          </a:xfrm>
          <a:prstGeom prst="rect">
            <a:avLst/>
          </a:prstGeom>
        </p:spPr>
      </p:pic>
    </p:spTree>
    <p:extLst>
      <p:ext uri="{BB962C8B-B14F-4D97-AF65-F5344CB8AC3E}">
        <p14:creationId xmlns:p14="http://schemas.microsoft.com/office/powerpoint/2010/main" val="417620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61633-187B-FBD0-4094-2E8D169F8E2C}"/>
              </a:ext>
            </a:extLst>
          </p:cNvPr>
          <p:cNvSpPr>
            <a:spLocks noGrp="1"/>
          </p:cNvSpPr>
          <p:nvPr>
            <p:ph idx="1"/>
          </p:nvPr>
        </p:nvSpPr>
        <p:spPr>
          <a:xfrm>
            <a:off x="2585499" y="1219199"/>
            <a:ext cx="8915400" cy="3777622"/>
          </a:xfrm>
        </p:spPr>
        <p:txBody>
          <a:bodyPr/>
          <a:lstStyle/>
          <a:p>
            <a:r>
              <a:rPr lang="en-US" sz="1800" dirty="0">
                <a:effectLst/>
                <a:latin typeface="Times" pitchFamily="2" charset="0"/>
                <a:ea typeface="DengXian" panose="02010600030101010101" pitchFamily="2" charset="-122"/>
                <a:cs typeface="Calibri" panose="020F0502020204030204" pitchFamily="34" charset="0"/>
              </a:rPr>
              <a:t>I created an ode function to solve the differential equation. I added the term </a:t>
            </a:r>
            <a:r>
              <a:rPr lang="en-US" sz="1800" dirty="0" err="1">
                <a:effectLst/>
                <a:latin typeface="Times" pitchFamily="2" charset="0"/>
                <a:ea typeface="DengXian" panose="02010600030101010101" pitchFamily="2" charset="-122"/>
                <a:cs typeface="Calibri" panose="020F0502020204030204" pitchFamily="34" charset="0"/>
              </a:rPr>
              <a:t>s.a.j</a:t>
            </a:r>
            <a:r>
              <a:rPr lang="en-US" sz="1800" dirty="0">
                <a:effectLst/>
                <a:latin typeface="Times" pitchFamily="2" charset="0"/>
                <a:ea typeface="DengXian" panose="02010600030101010101" pitchFamily="2" charset="-122"/>
                <a:cs typeface="Calibri" panose="020F0502020204030204" pitchFamily="34" charset="0"/>
              </a:rPr>
              <a:t> is the rate</a:t>
            </a:r>
            <a:r>
              <a:rPr lang="en-SE" dirty="0">
                <a:latin typeface="Times" pitchFamily="2" charset="0"/>
                <a:ea typeface="DengXian" panose="02010600030101010101" pitchFamily="2" charset="-122"/>
                <a:cs typeface="Times New Roman" panose="02020603050405020304" pitchFamily="18" charset="0"/>
              </a:rPr>
              <a:t> </a:t>
            </a:r>
            <a:r>
              <a:rPr lang="en-US" sz="1800" dirty="0">
                <a:effectLst/>
                <a:latin typeface="Times" pitchFamily="2" charset="0"/>
                <a:ea typeface="DengXian" panose="02010600030101010101" pitchFamily="2" charset="-122"/>
                <a:cs typeface="Calibri" panose="020F0502020204030204" pitchFamily="34" charset="0"/>
              </a:rPr>
              <a:t>at which adult predators kill juvenile and the corresponding increase of</a:t>
            </a:r>
            <a:r>
              <a:rPr lang="en-SE" dirty="0">
                <a:latin typeface="Times" pitchFamily="2" charset="0"/>
                <a:ea typeface="DengXian" panose="02010600030101010101" pitchFamily="2" charset="-122"/>
                <a:cs typeface="Times New Roman" panose="02020603050405020304" pitchFamily="18" charset="0"/>
              </a:rPr>
              <a:t> </a:t>
            </a:r>
            <a:r>
              <a:rPr lang="en-US" sz="1800" dirty="0">
                <a:effectLst/>
                <a:latin typeface="Times" pitchFamily="2" charset="0"/>
                <a:ea typeface="DengXian" panose="02010600030101010101" pitchFamily="2" charset="-122"/>
                <a:cs typeface="Calibri" panose="020F0502020204030204" pitchFamily="34" charset="0"/>
              </a:rPr>
              <a:t>fitness of adult predators is proportional to this term by the constant gamma </a:t>
            </a:r>
            <a:r>
              <a:rPr lang="en-US" sz="1800" dirty="0">
                <a:effectLst/>
                <a:latin typeface="Times" pitchFamily="2" charset="0"/>
                <a:ea typeface="DengXian" panose="02010600030101010101" pitchFamily="2" charset="-122"/>
                <a:cs typeface="Calibri" panose="020F0502020204030204" pitchFamily="34" charset="0"/>
                <a:sym typeface="Symbol" pitchFamily="2" charset="2"/>
              </a:rPr>
              <a:t></a:t>
            </a:r>
            <a:r>
              <a:rPr lang="en-US" sz="1800" dirty="0">
                <a:effectLst/>
                <a:latin typeface="Times" pitchFamily="2" charset="0"/>
                <a:ea typeface="DengXian" panose="02010600030101010101" pitchFamily="2" charset="-122"/>
                <a:cs typeface="Calibri" panose="020F0502020204030204" pitchFamily="34" charset="0"/>
              </a:rPr>
              <a:t> (0, 1) (</a:t>
            </a:r>
            <a:r>
              <a:rPr lang="en-US" sz="1600" dirty="0">
                <a:effectLst/>
                <a:latin typeface="Times" pitchFamily="2" charset="0"/>
                <a:ea typeface="DengXian" panose="02010600030101010101" pitchFamily="2" charset="-122"/>
                <a:cs typeface="Calibri" panose="020F0502020204030204" pitchFamily="34" charset="0"/>
              </a:rPr>
              <a:t>Robert </a:t>
            </a:r>
            <a:r>
              <a:rPr lang="en-US" sz="1600" dirty="0" err="1">
                <a:effectLst/>
                <a:latin typeface="Times" pitchFamily="2" charset="0"/>
                <a:ea typeface="DengXian" panose="02010600030101010101" pitchFamily="2" charset="-122"/>
                <a:cs typeface="Calibri" panose="020F0502020204030204" pitchFamily="34" charset="0"/>
              </a:rPr>
              <a:t>Marik</a:t>
            </a:r>
            <a:r>
              <a:rPr lang="en-US" sz="1600" dirty="0">
                <a:latin typeface="Times" pitchFamily="2" charset="0"/>
                <a:ea typeface="DengXian" panose="02010600030101010101" pitchFamily="2" charset="-122"/>
                <a:cs typeface="Calibri" panose="020F0502020204030204" pitchFamily="34" charset="0"/>
              </a:rPr>
              <a:t> and </a:t>
            </a:r>
            <a:r>
              <a:rPr lang="en-US" sz="1600" dirty="0" err="1">
                <a:latin typeface="Times" pitchFamily="2" charset="0"/>
                <a:ea typeface="DengXian" panose="02010600030101010101" pitchFamily="2" charset="-122"/>
                <a:cs typeface="Calibri" panose="020F0502020204030204" pitchFamily="34" charset="0"/>
              </a:rPr>
              <a:t>Lenka</a:t>
            </a:r>
            <a:r>
              <a:rPr lang="en-US" sz="1600" dirty="0">
                <a:latin typeface="Times" pitchFamily="2" charset="0"/>
                <a:ea typeface="DengXian" panose="02010600030101010101" pitchFamily="2" charset="-122"/>
                <a:cs typeface="Calibri" panose="020F0502020204030204" pitchFamily="34" charset="0"/>
              </a:rPr>
              <a:t> </a:t>
            </a:r>
            <a:r>
              <a:rPr lang="en-US" sz="1600" dirty="0" err="1">
                <a:latin typeface="Times" pitchFamily="2" charset="0"/>
                <a:ea typeface="DengXian" panose="02010600030101010101" pitchFamily="2" charset="-122"/>
                <a:cs typeface="Calibri" panose="020F0502020204030204" pitchFamily="34" charset="0"/>
              </a:rPr>
              <a:t>Pribylova</a:t>
            </a:r>
            <a:r>
              <a:rPr lang="en-US" sz="1600" dirty="0">
                <a:latin typeface="Times" pitchFamily="2" charset="0"/>
                <a:ea typeface="DengXian" panose="02010600030101010101" pitchFamily="2" charset="-122"/>
                <a:cs typeface="Calibri" panose="020F0502020204030204" pitchFamily="34" charset="0"/>
              </a:rPr>
              <a:t>, </a:t>
            </a:r>
            <a:r>
              <a:rPr lang="en-US" sz="1600" dirty="0">
                <a:effectLst/>
                <a:latin typeface="Times" pitchFamily="2" charset="0"/>
                <a:ea typeface="DengXian" panose="02010600030101010101" pitchFamily="2" charset="-122"/>
                <a:cs typeface="Calibri" panose="020F0502020204030204" pitchFamily="34" charset="0"/>
              </a:rPr>
              <a:t>2006</a:t>
            </a:r>
            <a:r>
              <a:rPr lang="en-US" sz="1800" dirty="0">
                <a:effectLst/>
                <a:latin typeface="Times" pitchFamily="2" charset="0"/>
                <a:ea typeface="DengXian" panose="02010600030101010101" pitchFamily="2" charset="-122"/>
                <a:cs typeface="Calibri" panose="020F0502020204030204" pitchFamily="34" charset="0"/>
              </a:rPr>
              <a:t>).</a:t>
            </a:r>
          </a:p>
          <a:p>
            <a:r>
              <a:rPr lang="en-US" sz="1800" dirty="0">
                <a:effectLst/>
                <a:latin typeface="Times" pitchFamily="2" charset="0"/>
                <a:ea typeface="DengXian" panose="02010600030101010101" pitchFamily="2" charset="-122"/>
                <a:cs typeface="Calibri" panose="020F0502020204030204" pitchFamily="34" charset="0"/>
              </a:rPr>
              <a:t>ja0 &lt;- c(j = 150, a = 5)</a:t>
            </a:r>
          </a:p>
          <a:p>
            <a:r>
              <a:rPr lang="en-US" sz="1800" dirty="0">
                <a:effectLst/>
                <a:latin typeface="Times" pitchFamily="2" charset="0"/>
                <a:ea typeface="DengXian" panose="02010600030101010101" pitchFamily="2" charset="-122"/>
                <a:cs typeface="Calibri" panose="020F0502020204030204" pitchFamily="34" charset="0"/>
              </a:rPr>
              <a:t>The joint equilibrium point decreased in the presence of cannibalism</a:t>
            </a:r>
          </a:p>
          <a:p>
            <a:endParaRPr lang="en-US" sz="1800" dirty="0">
              <a:effectLst/>
              <a:latin typeface="Times" pitchFamily="2" charset="0"/>
              <a:ea typeface="DengXian" panose="02010600030101010101" pitchFamily="2" charset="-122"/>
              <a:cs typeface="Calibri" panose="020F0502020204030204" pitchFamily="34" charset="0"/>
            </a:endParaRPr>
          </a:p>
          <a:p>
            <a:endParaRPr lang="en-SE"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E" dirty="0"/>
          </a:p>
        </p:txBody>
      </p:sp>
      <p:sp>
        <p:nvSpPr>
          <p:cNvPr id="4" name="Title 1">
            <a:extLst>
              <a:ext uri="{FF2B5EF4-FFF2-40B4-BE49-F238E27FC236}">
                <a16:creationId xmlns:a16="http://schemas.microsoft.com/office/drawing/2014/main" id="{9D1C2EBC-FA40-EC16-6E8F-AA3629C368BD}"/>
              </a:ext>
            </a:extLst>
          </p:cNvPr>
          <p:cNvSpPr>
            <a:spLocks noGrp="1"/>
          </p:cNvSpPr>
          <p:nvPr>
            <p:ph type="title"/>
          </p:nvPr>
        </p:nvSpPr>
        <p:spPr>
          <a:xfrm>
            <a:off x="2589212" y="306333"/>
            <a:ext cx="8911687" cy="1280890"/>
          </a:xfrm>
        </p:spPr>
        <p:txBody>
          <a:bodyPr>
            <a:normAutofit/>
          </a:bodyPr>
          <a:lstStyle/>
          <a:p>
            <a:r>
              <a:rPr lang="en-SE" sz="3200" dirty="0">
                <a:latin typeface="Times" pitchFamily="2" charset="0"/>
              </a:rPr>
              <a:t>General and specific description of question 3f</a:t>
            </a:r>
          </a:p>
        </p:txBody>
      </p:sp>
      <p:pic>
        <p:nvPicPr>
          <p:cNvPr id="5" name="Picture 4" descr="A graph of a person with a line&#10;&#10;Description automatically generated with medium confidence">
            <a:extLst>
              <a:ext uri="{FF2B5EF4-FFF2-40B4-BE49-F238E27FC236}">
                <a16:creationId xmlns:a16="http://schemas.microsoft.com/office/drawing/2014/main" id="{DFFBAE57-5995-E305-DA18-4EF78E4C12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3838" y="3705176"/>
            <a:ext cx="2892425" cy="2628900"/>
          </a:xfrm>
          <a:prstGeom prst="rect">
            <a:avLst/>
          </a:prstGeom>
        </p:spPr>
      </p:pic>
      <p:pic>
        <p:nvPicPr>
          <p:cNvPr id="6" name="Picture 5" descr="A graph with numbers and lines&#10;&#10;Description automatically generated">
            <a:extLst>
              <a:ext uri="{FF2B5EF4-FFF2-40B4-BE49-F238E27FC236}">
                <a16:creationId xmlns:a16="http://schemas.microsoft.com/office/drawing/2014/main" id="{0CE1E6AB-90B2-60C7-0B21-36203100D1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7716" y="3705176"/>
            <a:ext cx="2978785" cy="2707640"/>
          </a:xfrm>
          <a:prstGeom prst="rect">
            <a:avLst/>
          </a:prstGeom>
        </p:spPr>
      </p:pic>
    </p:spTree>
    <p:extLst>
      <p:ext uri="{BB962C8B-B14F-4D97-AF65-F5344CB8AC3E}">
        <p14:creationId xmlns:p14="http://schemas.microsoft.com/office/powerpoint/2010/main" val="283043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C87F-EBC5-277F-2BC4-CFF79AC23540}"/>
              </a:ext>
            </a:extLst>
          </p:cNvPr>
          <p:cNvSpPr>
            <a:spLocks noGrp="1"/>
          </p:cNvSpPr>
          <p:nvPr>
            <p:ph type="title"/>
          </p:nvPr>
        </p:nvSpPr>
        <p:spPr/>
        <p:txBody>
          <a:bodyPr/>
          <a:lstStyle/>
          <a:p>
            <a:r>
              <a:rPr lang="en-SE" sz="3600" dirty="0">
                <a:effectLst/>
                <a:latin typeface="Times" pitchFamily="2" charset="0"/>
                <a:ea typeface="DengXian" panose="02010600030101010101" pitchFamily="2" charset="-122"/>
                <a:cs typeface="Calibri" panose="020F0502020204030204" pitchFamily="34" charset="0"/>
              </a:rPr>
              <a:t>The overarching scope</a:t>
            </a:r>
            <a:endParaRPr lang="en-SE" dirty="0">
              <a:latin typeface="Times" pitchFamily="2" charset="0"/>
            </a:endParaRPr>
          </a:p>
        </p:txBody>
      </p:sp>
      <p:sp>
        <p:nvSpPr>
          <p:cNvPr id="3" name="Content Placeholder 2">
            <a:extLst>
              <a:ext uri="{FF2B5EF4-FFF2-40B4-BE49-F238E27FC236}">
                <a16:creationId xmlns:a16="http://schemas.microsoft.com/office/drawing/2014/main" id="{93467A03-E8D7-B684-F7D7-02457951B7AA}"/>
              </a:ext>
            </a:extLst>
          </p:cNvPr>
          <p:cNvSpPr>
            <a:spLocks noGrp="1"/>
          </p:cNvSpPr>
          <p:nvPr>
            <p:ph idx="1"/>
          </p:nvPr>
        </p:nvSpPr>
        <p:spPr/>
        <p:txBody>
          <a:bodyPr/>
          <a:lstStyle/>
          <a:p>
            <a:r>
              <a:rPr lang="en-GB" sz="1800" dirty="0">
                <a:effectLst/>
                <a:latin typeface="Times" pitchFamily="2" charset="0"/>
                <a:ea typeface="DengXian" panose="02010600030101010101" pitchFamily="2" charset="-122"/>
                <a:cs typeface="Times New Roman" panose="02020603050405020304" pitchFamily="18" charset="0"/>
              </a:rPr>
              <a:t>The overarching scope of studying the dynamics of age-structured populations, incorporating maturation, reproduction, and density-dependent mortality, lies in comprehending and predicting the fluctuations in species abundance within ecosystems. </a:t>
            </a:r>
          </a:p>
          <a:p>
            <a:r>
              <a:rPr lang="en-GB" sz="1800" dirty="0">
                <a:effectLst/>
                <a:latin typeface="Times" pitchFamily="2" charset="0"/>
                <a:ea typeface="DengXian" panose="02010600030101010101" pitchFamily="2" charset="-122"/>
                <a:cs typeface="Times New Roman" panose="02020603050405020304" pitchFamily="18" charset="0"/>
              </a:rPr>
              <a:t>Understanding these dynamics provides insights into population stability, resilience, and responses to environmental changes.</a:t>
            </a:r>
          </a:p>
          <a:p>
            <a:r>
              <a:rPr lang="en-GB" sz="1800" dirty="0">
                <a:effectLst/>
                <a:latin typeface="Times" pitchFamily="2" charset="0"/>
                <a:ea typeface="DengXian" panose="02010600030101010101" pitchFamily="2" charset="-122"/>
                <a:cs typeface="Times New Roman" panose="02020603050405020304" pitchFamily="18" charset="0"/>
              </a:rPr>
              <a:t>Specifically, the study investigates the intricate interactions between different life stages within populations, shedding light on how birth rates, death rates, and density dependence shape population growth or decline. This analysis is particularly pertinent for ecological sciences as it serves as a foundational tool for </a:t>
            </a:r>
            <a:r>
              <a:rPr lang="en-GB" sz="1800" dirty="0" err="1">
                <a:effectLst/>
                <a:latin typeface="Times" pitchFamily="2" charset="0"/>
                <a:ea typeface="DengXian" panose="02010600030101010101" pitchFamily="2" charset="-122"/>
                <a:cs typeface="Times New Roman" panose="02020603050405020304" pitchFamily="18" charset="0"/>
              </a:rPr>
              <a:t>modeling</a:t>
            </a:r>
            <a:r>
              <a:rPr lang="en-GB" sz="1800" dirty="0">
                <a:effectLst/>
                <a:latin typeface="Times" pitchFamily="2" charset="0"/>
                <a:ea typeface="DengXian" panose="02010600030101010101" pitchFamily="2" charset="-122"/>
                <a:cs typeface="Times New Roman" panose="02020603050405020304" pitchFamily="18" charset="0"/>
              </a:rPr>
              <a:t> and predicting the dynamics of real-world populations.</a:t>
            </a:r>
            <a:endParaRPr lang="en-SE" sz="1800" dirty="0">
              <a:effectLst/>
              <a:latin typeface="Times" pitchFamily="2" charset="0"/>
              <a:ea typeface="DengXian" panose="02010600030101010101" pitchFamily="2" charset="-122"/>
              <a:cs typeface="Times New Roman" panose="02020603050405020304" pitchFamily="18" charset="0"/>
            </a:endParaRPr>
          </a:p>
          <a:p>
            <a:endParaRPr lang="en-SE" dirty="0"/>
          </a:p>
        </p:txBody>
      </p:sp>
    </p:spTree>
    <p:extLst>
      <p:ext uri="{BB962C8B-B14F-4D97-AF65-F5344CB8AC3E}">
        <p14:creationId xmlns:p14="http://schemas.microsoft.com/office/powerpoint/2010/main" val="2509886779"/>
      </p:ext>
    </p:extLst>
  </p:cSld>
  <p:clrMapOvr>
    <a:masterClrMapping/>
  </p:clrMapOvr>
  <mc:AlternateContent xmlns:mc="http://schemas.openxmlformats.org/markup-compatibility/2006" xmlns:p14="http://schemas.microsoft.com/office/powerpoint/2010/main">
    <mc:Choice Requires="p14">
      <p:transition spd="slow" p14:dur="2000" advTm="65784"/>
    </mc:Choice>
    <mc:Fallback xmlns="">
      <p:transition spd="slow" advTm="657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6569-523A-B876-C118-7395B5B87874}"/>
              </a:ext>
            </a:extLst>
          </p:cNvPr>
          <p:cNvSpPr>
            <a:spLocks noGrp="1"/>
          </p:cNvSpPr>
          <p:nvPr>
            <p:ph type="title"/>
          </p:nvPr>
        </p:nvSpPr>
        <p:spPr/>
        <p:txBody>
          <a:bodyPr/>
          <a:lstStyle/>
          <a:p>
            <a:r>
              <a:rPr lang="en-GB" dirty="0">
                <a:solidFill>
                  <a:srgbClr val="424242"/>
                </a:solidFill>
                <a:latin typeface="Times" pitchFamily="2" charset="0"/>
              </a:rPr>
              <a:t>S</a:t>
            </a:r>
            <a:r>
              <a:rPr lang="en-GB" b="0" i="0" dirty="0">
                <a:solidFill>
                  <a:srgbClr val="424242"/>
                </a:solidFill>
                <a:effectLst/>
                <a:latin typeface="Times" pitchFamily="2" charset="0"/>
              </a:rPr>
              <a:t>pecific scope and scientific impact</a:t>
            </a:r>
            <a:endParaRPr lang="en-SE" dirty="0">
              <a:latin typeface="Times" pitchFamily="2" charset="0"/>
            </a:endParaRPr>
          </a:p>
        </p:txBody>
      </p:sp>
      <p:sp>
        <p:nvSpPr>
          <p:cNvPr id="3" name="Content Placeholder 2">
            <a:extLst>
              <a:ext uri="{FF2B5EF4-FFF2-40B4-BE49-F238E27FC236}">
                <a16:creationId xmlns:a16="http://schemas.microsoft.com/office/drawing/2014/main" id="{8FA32739-CF6F-6501-04A3-0688AAAD65D5}"/>
              </a:ext>
            </a:extLst>
          </p:cNvPr>
          <p:cNvSpPr>
            <a:spLocks noGrp="1"/>
          </p:cNvSpPr>
          <p:nvPr>
            <p:ph idx="1"/>
          </p:nvPr>
        </p:nvSpPr>
        <p:spPr/>
        <p:txBody>
          <a:bodyPr>
            <a:normAutofit/>
          </a:bodyPr>
          <a:lstStyle/>
          <a:p>
            <a:r>
              <a:rPr lang="en-GB" b="0" i="0" dirty="0">
                <a:solidFill>
                  <a:srgbClr val="374151"/>
                </a:solidFill>
                <a:effectLst/>
                <a:latin typeface="Times" pitchFamily="2" charset="0"/>
              </a:rPr>
              <a:t>This study broader significance lies in its contribution to understanding how different factors, including life stage transitions and interactions like cannibalism, influence population dynamics. Its relevance to ecological sciences is in providing a framework to model, predict, and manage populations in natural ecosystems, thereby aiding conservation efforts and ecosystem management strategies.</a:t>
            </a:r>
          </a:p>
          <a:p>
            <a:endParaRPr lang="en-GB" sz="1800" dirty="0">
              <a:effectLst/>
              <a:latin typeface="Times" pitchFamily="2" charset="0"/>
              <a:ea typeface="DengXian" panose="02010600030101010101" pitchFamily="2" charset="-122"/>
            </a:endParaRPr>
          </a:p>
          <a:p>
            <a:endParaRPr lang="en-SE" dirty="0"/>
          </a:p>
        </p:txBody>
      </p:sp>
    </p:spTree>
    <p:extLst>
      <p:ext uri="{BB962C8B-B14F-4D97-AF65-F5344CB8AC3E}">
        <p14:creationId xmlns:p14="http://schemas.microsoft.com/office/powerpoint/2010/main" val="1776540297"/>
      </p:ext>
    </p:extLst>
  </p:cSld>
  <p:clrMapOvr>
    <a:masterClrMapping/>
  </p:clrMapOvr>
  <mc:AlternateContent xmlns:mc="http://schemas.openxmlformats.org/markup-compatibility/2006" xmlns:p14="http://schemas.microsoft.com/office/powerpoint/2010/main">
    <mc:Choice Requires="p14">
      <p:transition spd="slow" p14:dur="2000" advTm="31887"/>
    </mc:Choice>
    <mc:Fallback xmlns="">
      <p:transition spd="slow" advTm="3188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6569-523A-B876-C118-7395B5B87874}"/>
              </a:ext>
            </a:extLst>
          </p:cNvPr>
          <p:cNvSpPr>
            <a:spLocks noGrp="1"/>
          </p:cNvSpPr>
          <p:nvPr>
            <p:ph type="title"/>
          </p:nvPr>
        </p:nvSpPr>
        <p:spPr/>
        <p:txBody>
          <a:bodyPr/>
          <a:lstStyle/>
          <a:p>
            <a:r>
              <a:rPr lang="en-SE" dirty="0">
                <a:latin typeface="Times" pitchFamily="2" charset="0"/>
              </a:rPr>
              <a:t>Specific questions</a:t>
            </a:r>
          </a:p>
        </p:txBody>
      </p:sp>
      <p:sp>
        <p:nvSpPr>
          <p:cNvPr id="3" name="Content Placeholder 2">
            <a:extLst>
              <a:ext uri="{FF2B5EF4-FFF2-40B4-BE49-F238E27FC236}">
                <a16:creationId xmlns:a16="http://schemas.microsoft.com/office/drawing/2014/main" id="{8FA32739-CF6F-6501-04A3-0688AAAD65D5}"/>
              </a:ext>
            </a:extLst>
          </p:cNvPr>
          <p:cNvSpPr>
            <a:spLocks noGrp="1"/>
          </p:cNvSpPr>
          <p:nvPr>
            <p:ph idx="1"/>
          </p:nvPr>
        </p:nvSpPr>
        <p:spPr/>
        <p:txBody>
          <a:bodyPr>
            <a:normAutofit/>
          </a:bodyPr>
          <a:lstStyle/>
          <a:p>
            <a:r>
              <a:rPr lang="en-GB" sz="1800" dirty="0">
                <a:effectLst/>
                <a:latin typeface="Times" pitchFamily="2" charset="0"/>
                <a:ea typeface="DengXian" panose="02010600030101010101" pitchFamily="2" charset="-122"/>
              </a:rPr>
              <a:t>The specific scope revolves around formulating differential equations to capture the changes in juvenile and adult populations over time, considering maturation rates, reproduction, and density-dependent mortality. Analyzing stability within the phase plane involves examining equilibrium points and isoclines, delineating regions where population growth or decline remains constant. This phase plane analysis provides a visual representation of population dynamics and stability.</a:t>
            </a:r>
          </a:p>
          <a:p>
            <a:r>
              <a:rPr lang="en-GB" sz="1800" dirty="0">
                <a:effectLst/>
                <a:latin typeface="Times" pitchFamily="2" charset="0"/>
                <a:ea typeface="DengXian" panose="02010600030101010101" pitchFamily="2" charset="-122"/>
              </a:rPr>
              <a:t>Furthermore, extending the model to include cannibalism, where adults feed on juveniles, enhances the ecological relevance of the study. This extension mirrors natural </a:t>
            </a:r>
            <a:r>
              <a:rPr lang="en-GB" sz="1800" dirty="0" err="1">
                <a:effectLst/>
                <a:latin typeface="Times" pitchFamily="2" charset="0"/>
                <a:ea typeface="DengXian" panose="02010600030101010101" pitchFamily="2" charset="-122"/>
              </a:rPr>
              <a:t>behaviors</a:t>
            </a:r>
            <a:r>
              <a:rPr lang="en-GB" sz="1800" dirty="0">
                <a:effectLst/>
                <a:latin typeface="Times" pitchFamily="2" charset="0"/>
                <a:ea typeface="DengXian" panose="02010600030101010101" pitchFamily="2" charset="-122"/>
              </a:rPr>
              <a:t> observed in various animal groups, contributing to a more realistic representation of population dynamics. The analysis of cannibalism's implications on population dynamics, equilibrium points, and overall system stability offers crucial insights into the complexities of interspecies interactions and their effects on population dynamics.</a:t>
            </a:r>
            <a:endParaRPr lang="en-SE" sz="1800" dirty="0">
              <a:effectLst/>
              <a:latin typeface="Times" pitchFamily="2" charset="0"/>
              <a:ea typeface="DengXian" panose="02010600030101010101" pitchFamily="2" charset="-122"/>
            </a:endParaRPr>
          </a:p>
          <a:p>
            <a:endParaRPr lang="en-SE" dirty="0"/>
          </a:p>
        </p:txBody>
      </p:sp>
    </p:spTree>
    <p:extLst>
      <p:ext uri="{BB962C8B-B14F-4D97-AF65-F5344CB8AC3E}">
        <p14:creationId xmlns:p14="http://schemas.microsoft.com/office/powerpoint/2010/main" val="39265400"/>
      </p:ext>
    </p:extLst>
  </p:cSld>
  <p:clrMapOvr>
    <a:masterClrMapping/>
  </p:clrMapOvr>
  <mc:AlternateContent xmlns:mc="http://schemas.openxmlformats.org/markup-compatibility/2006" xmlns:p14="http://schemas.microsoft.com/office/powerpoint/2010/main">
    <mc:Choice Requires="p14">
      <p:transition spd="slow" p14:dur="2000" advTm="93860"/>
    </mc:Choice>
    <mc:Fallback xmlns="">
      <p:transition spd="slow" advTm="938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E0EA-47AD-4C04-823D-78231AF84BE6}"/>
              </a:ext>
            </a:extLst>
          </p:cNvPr>
          <p:cNvSpPr>
            <a:spLocks noGrp="1"/>
          </p:cNvSpPr>
          <p:nvPr>
            <p:ph type="title"/>
          </p:nvPr>
        </p:nvSpPr>
        <p:spPr/>
        <p:txBody>
          <a:bodyPr/>
          <a:lstStyle/>
          <a:p>
            <a:r>
              <a:rPr lang="en-SE" sz="3600" dirty="0">
                <a:latin typeface="Times" pitchFamily="2" charset="0"/>
              </a:rPr>
              <a:t>General and specific description of question 3a</a:t>
            </a:r>
            <a:endParaRPr lang="en-SE" dirty="0">
              <a:latin typeface="Times" pitchFamily="2" charset="0"/>
            </a:endParaRPr>
          </a:p>
        </p:txBody>
      </p:sp>
      <p:sp>
        <p:nvSpPr>
          <p:cNvPr id="3" name="Content Placeholder 2">
            <a:extLst>
              <a:ext uri="{FF2B5EF4-FFF2-40B4-BE49-F238E27FC236}">
                <a16:creationId xmlns:a16="http://schemas.microsoft.com/office/drawing/2014/main" id="{865F9150-4DB5-9AF1-2A91-50C5324B4441}"/>
              </a:ext>
            </a:extLst>
          </p:cNvPr>
          <p:cNvSpPr>
            <a:spLocks noGrp="1"/>
          </p:cNvSpPr>
          <p:nvPr>
            <p:ph idx="1"/>
          </p:nvPr>
        </p:nvSpPr>
        <p:spPr>
          <a:xfrm>
            <a:off x="2589212" y="1628079"/>
            <a:ext cx="8915400" cy="4283143"/>
          </a:xfrm>
        </p:spPr>
        <p:txBody>
          <a:bodyPr>
            <a:noAutofit/>
          </a:bodyPr>
          <a:lstStyle/>
          <a:p>
            <a:r>
              <a:rPr lang="en-GB" b="0" i="0" dirty="0">
                <a:solidFill>
                  <a:srgbClr val="374151"/>
                </a:solidFill>
                <a:effectLst/>
                <a:latin typeface="Times" pitchFamily="2" charset="0"/>
              </a:rPr>
              <a:t>I solved question 3a by solving  equation </a:t>
            </a:r>
            <a:r>
              <a:rPr lang="en-GB" b="0" i="0" dirty="0" err="1">
                <a:solidFill>
                  <a:srgbClr val="374151"/>
                </a:solidFill>
                <a:effectLst/>
                <a:latin typeface="Times" pitchFamily="2" charset="0"/>
              </a:rPr>
              <a:t>dJ</a:t>
            </a:r>
            <a:r>
              <a:rPr lang="en-GB" b="0" i="0" dirty="0">
                <a:solidFill>
                  <a:srgbClr val="374151"/>
                </a:solidFill>
                <a:effectLst/>
                <a:latin typeface="Times" pitchFamily="2" charset="0"/>
              </a:rPr>
              <a:t>/dt and </a:t>
            </a:r>
            <a:r>
              <a:rPr lang="en-GB" b="0" i="0" dirty="0" err="1">
                <a:solidFill>
                  <a:srgbClr val="374151"/>
                </a:solidFill>
                <a:effectLst/>
                <a:latin typeface="Times" pitchFamily="2" charset="0"/>
              </a:rPr>
              <a:t>dA</a:t>
            </a:r>
            <a:r>
              <a:rPr lang="en-GB" b="0" i="0" dirty="0">
                <a:solidFill>
                  <a:srgbClr val="374151"/>
                </a:solidFill>
                <a:effectLst/>
                <a:latin typeface="Times" pitchFamily="2" charset="0"/>
              </a:rPr>
              <a:t>/dt mathematically by rearranging these combination of equations together. An equilibrium is defined as ‘no change’. </a:t>
            </a:r>
          </a:p>
          <a:p>
            <a:r>
              <a:rPr lang="en-GB" dirty="0">
                <a:latin typeface="Times" pitchFamily="2" charset="0"/>
              </a:rPr>
              <a:t>I solved one differential equation at a time (equal to zero).</a:t>
            </a:r>
          </a:p>
          <a:p>
            <a:r>
              <a:rPr lang="en-GB" b="0" i="0" dirty="0">
                <a:solidFill>
                  <a:srgbClr val="374151"/>
                </a:solidFill>
                <a:effectLst/>
                <a:latin typeface="Times" pitchFamily="2" charset="0"/>
              </a:rPr>
              <a:t>In this case when </a:t>
            </a:r>
            <a:r>
              <a:rPr lang="en-GB" b="0" i="0" dirty="0" err="1">
                <a:solidFill>
                  <a:srgbClr val="374151"/>
                </a:solidFill>
                <a:effectLst/>
                <a:latin typeface="Times" pitchFamily="2" charset="0"/>
              </a:rPr>
              <a:t>dJ</a:t>
            </a:r>
            <a:r>
              <a:rPr lang="en-GB" b="0" i="0" dirty="0">
                <a:solidFill>
                  <a:srgbClr val="374151"/>
                </a:solidFill>
                <a:effectLst/>
                <a:latin typeface="Times" pitchFamily="2" charset="0"/>
              </a:rPr>
              <a:t>/dt = 0 and the non trivial solution for J is</a:t>
            </a:r>
          </a:p>
          <a:p>
            <a:endParaRPr lang="en-SE" dirty="0">
              <a:latin typeface="Times" pitchFamily="2" charset="0"/>
            </a:endParaRPr>
          </a:p>
          <a:p>
            <a:endParaRPr lang="en-SE" dirty="0">
              <a:latin typeface="Times" pitchFamily="2" charset="0"/>
            </a:endParaRPr>
          </a:p>
          <a:p>
            <a:r>
              <a:rPr lang="en-SE" dirty="0">
                <a:latin typeface="Times" pitchFamily="2" charset="0"/>
              </a:rPr>
              <a:t>W</a:t>
            </a:r>
            <a:r>
              <a:rPr lang="en-GB" dirty="0">
                <a:latin typeface="Times" pitchFamily="2" charset="0"/>
              </a:rPr>
              <a:t>h</a:t>
            </a:r>
            <a:r>
              <a:rPr lang="en-SE" dirty="0">
                <a:latin typeface="Times" pitchFamily="2" charset="0"/>
              </a:rPr>
              <a:t>en dA/dt = 0, to obtain A, I replaced the solution of J into the equation</a:t>
            </a:r>
          </a:p>
        </p:txBody>
      </p:sp>
      <p:pic>
        <p:nvPicPr>
          <p:cNvPr id="6" name="Picture 5" descr="A close up of a math problem&#10;&#10;Description automatically generated">
            <a:extLst>
              <a:ext uri="{FF2B5EF4-FFF2-40B4-BE49-F238E27FC236}">
                <a16:creationId xmlns:a16="http://schemas.microsoft.com/office/drawing/2014/main" id="{C74F6ECF-8514-6B42-DC8B-980191537562}"/>
              </a:ext>
            </a:extLst>
          </p:cNvPr>
          <p:cNvPicPr>
            <a:picLocks noChangeAspect="1"/>
          </p:cNvPicPr>
          <p:nvPr/>
        </p:nvPicPr>
        <p:blipFill>
          <a:blip r:embed="rId2"/>
          <a:stretch>
            <a:fillRect/>
          </a:stretch>
        </p:blipFill>
        <p:spPr>
          <a:xfrm>
            <a:off x="3024923" y="3133411"/>
            <a:ext cx="1993900" cy="774700"/>
          </a:xfrm>
          <a:prstGeom prst="rect">
            <a:avLst/>
          </a:prstGeom>
        </p:spPr>
      </p:pic>
      <p:pic>
        <p:nvPicPr>
          <p:cNvPr id="9" name="Picture 8">
            <a:extLst>
              <a:ext uri="{FF2B5EF4-FFF2-40B4-BE49-F238E27FC236}">
                <a16:creationId xmlns:a16="http://schemas.microsoft.com/office/drawing/2014/main" id="{4BCB8A24-28D7-C64C-2214-C494F446D5E0}"/>
              </a:ext>
            </a:extLst>
          </p:cNvPr>
          <p:cNvPicPr>
            <a:picLocks noChangeAspect="1"/>
          </p:cNvPicPr>
          <p:nvPr/>
        </p:nvPicPr>
        <p:blipFill>
          <a:blip r:embed="rId3"/>
          <a:stretch>
            <a:fillRect/>
          </a:stretch>
        </p:blipFill>
        <p:spPr>
          <a:xfrm>
            <a:off x="3024924" y="4324351"/>
            <a:ext cx="3989194" cy="1148053"/>
          </a:xfrm>
          <a:prstGeom prst="rect">
            <a:avLst/>
          </a:prstGeom>
        </p:spPr>
      </p:pic>
    </p:spTree>
    <p:extLst>
      <p:ext uri="{BB962C8B-B14F-4D97-AF65-F5344CB8AC3E}">
        <p14:creationId xmlns:p14="http://schemas.microsoft.com/office/powerpoint/2010/main" val="3249561245"/>
      </p:ext>
    </p:extLst>
  </p:cSld>
  <p:clrMapOvr>
    <a:masterClrMapping/>
  </p:clrMapOvr>
  <mc:AlternateContent xmlns:mc="http://schemas.openxmlformats.org/markup-compatibility/2006" xmlns:p14="http://schemas.microsoft.com/office/powerpoint/2010/main">
    <mc:Choice Requires="p14">
      <p:transition spd="slow" p14:dur="2000" advTm="81930"/>
    </mc:Choice>
    <mc:Fallback xmlns="">
      <p:transition spd="slow" advTm="819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496C3-4DE5-B97D-7DD2-CC6D73CB2C4F}"/>
              </a:ext>
            </a:extLst>
          </p:cNvPr>
          <p:cNvSpPr>
            <a:spLocks noGrp="1"/>
          </p:cNvSpPr>
          <p:nvPr>
            <p:ph idx="1"/>
          </p:nvPr>
        </p:nvSpPr>
        <p:spPr>
          <a:xfrm>
            <a:off x="2592925" y="1762125"/>
            <a:ext cx="8915400" cy="3777622"/>
          </a:xfrm>
        </p:spPr>
        <p:txBody>
          <a:bodyPr/>
          <a:lstStyle/>
          <a:p>
            <a:r>
              <a:rPr lang="en-SE" dirty="0">
                <a:latin typeface="Times" pitchFamily="2" charset="0"/>
              </a:rPr>
              <a:t>I tried to solve the equation using the formula below,</a:t>
            </a:r>
          </a:p>
          <a:p>
            <a:endParaRPr lang="en-SE" dirty="0">
              <a:latin typeface="Times" pitchFamily="2" charset="0"/>
            </a:endParaRPr>
          </a:p>
          <a:p>
            <a:endParaRPr lang="en-SE" dirty="0">
              <a:latin typeface="Times" pitchFamily="2" charset="0"/>
            </a:endParaRPr>
          </a:p>
          <a:p>
            <a:endParaRPr lang="en-SE" dirty="0">
              <a:latin typeface="Times" pitchFamily="2" charset="0"/>
            </a:endParaRPr>
          </a:p>
          <a:p>
            <a:endParaRPr lang="en-SE" dirty="0">
              <a:latin typeface="Times" pitchFamily="2" charset="0"/>
            </a:endParaRPr>
          </a:p>
          <a:p>
            <a:endParaRPr lang="en-SE" dirty="0">
              <a:latin typeface="Times" pitchFamily="2" charset="0"/>
            </a:endParaRPr>
          </a:p>
          <a:p>
            <a:r>
              <a:rPr lang="en-SE" dirty="0">
                <a:latin typeface="Times" pitchFamily="2" charset="0"/>
              </a:rPr>
              <a:t>The minus part = 0, the trivial solution for A is 0; while the plus part, and the non trivial solution for A is</a:t>
            </a:r>
          </a:p>
        </p:txBody>
      </p:sp>
      <p:pic>
        <p:nvPicPr>
          <p:cNvPr id="9" name="Picture 8" descr="A white paper with writing on it&#10;&#10;Description automatically generated">
            <a:extLst>
              <a:ext uri="{FF2B5EF4-FFF2-40B4-BE49-F238E27FC236}">
                <a16:creationId xmlns:a16="http://schemas.microsoft.com/office/drawing/2014/main" id="{B1F7D01E-FA20-A26A-6C00-E43A0264213E}"/>
              </a:ext>
            </a:extLst>
          </p:cNvPr>
          <p:cNvPicPr>
            <a:picLocks noChangeAspect="1"/>
          </p:cNvPicPr>
          <p:nvPr/>
        </p:nvPicPr>
        <p:blipFill>
          <a:blip r:embed="rId2"/>
          <a:stretch>
            <a:fillRect/>
          </a:stretch>
        </p:blipFill>
        <p:spPr>
          <a:xfrm>
            <a:off x="3028949" y="2131640"/>
            <a:ext cx="5162945" cy="2006691"/>
          </a:xfrm>
          <a:prstGeom prst="rect">
            <a:avLst/>
          </a:prstGeom>
        </p:spPr>
      </p:pic>
      <p:sp>
        <p:nvSpPr>
          <p:cNvPr id="10" name="Title 1">
            <a:extLst>
              <a:ext uri="{FF2B5EF4-FFF2-40B4-BE49-F238E27FC236}">
                <a16:creationId xmlns:a16="http://schemas.microsoft.com/office/drawing/2014/main" id="{7510E0FA-B8B3-86B6-AA84-0F639DA54CCC}"/>
              </a:ext>
            </a:extLst>
          </p:cNvPr>
          <p:cNvSpPr>
            <a:spLocks noGrp="1"/>
          </p:cNvSpPr>
          <p:nvPr>
            <p:ph type="title"/>
          </p:nvPr>
        </p:nvSpPr>
        <p:spPr/>
        <p:txBody>
          <a:bodyPr/>
          <a:lstStyle/>
          <a:p>
            <a:r>
              <a:rPr lang="en-SE" sz="3600" dirty="0">
                <a:latin typeface="Times" pitchFamily="2" charset="0"/>
              </a:rPr>
              <a:t>General and specific description of question 3a</a:t>
            </a:r>
            <a:endParaRPr lang="en-SE" dirty="0">
              <a:latin typeface="Times" pitchFamily="2" charset="0"/>
            </a:endParaRPr>
          </a:p>
        </p:txBody>
      </p:sp>
      <p:pic>
        <p:nvPicPr>
          <p:cNvPr id="12" name="Picture 11" descr="A close up of a piece of paper&#10;&#10;Description automatically generated">
            <a:extLst>
              <a:ext uri="{FF2B5EF4-FFF2-40B4-BE49-F238E27FC236}">
                <a16:creationId xmlns:a16="http://schemas.microsoft.com/office/drawing/2014/main" id="{BB48E3F5-91BD-82D5-1CA4-902608D6B70E}"/>
              </a:ext>
            </a:extLst>
          </p:cNvPr>
          <p:cNvPicPr>
            <a:picLocks noChangeAspect="1"/>
          </p:cNvPicPr>
          <p:nvPr/>
        </p:nvPicPr>
        <p:blipFill>
          <a:blip r:embed="rId3"/>
          <a:stretch>
            <a:fillRect/>
          </a:stretch>
        </p:blipFill>
        <p:spPr>
          <a:xfrm>
            <a:off x="3028949" y="4824429"/>
            <a:ext cx="3784446" cy="1026877"/>
          </a:xfrm>
          <a:prstGeom prst="rect">
            <a:avLst/>
          </a:prstGeom>
        </p:spPr>
      </p:pic>
    </p:spTree>
    <p:extLst>
      <p:ext uri="{BB962C8B-B14F-4D97-AF65-F5344CB8AC3E}">
        <p14:creationId xmlns:p14="http://schemas.microsoft.com/office/powerpoint/2010/main" val="1428554939"/>
      </p:ext>
    </p:extLst>
  </p:cSld>
  <p:clrMapOvr>
    <a:masterClrMapping/>
  </p:clrMapOvr>
  <mc:AlternateContent xmlns:mc="http://schemas.openxmlformats.org/markup-compatibility/2006" xmlns:p14="http://schemas.microsoft.com/office/powerpoint/2010/main">
    <mc:Choice Requires="p14">
      <p:transition spd="slow" p14:dur="2000" advTm="32369"/>
    </mc:Choice>
    <mc:Fallback xmlns="">
      <p:transition spd="slow" advTm="3236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44761-56E7-65A4-F168-C23469AC32F8}"/>
              </a:ext>
            </a:extLst>
          </p:cNvPr>
          <p:cNvSpPr>
            <a:spLocks noGrp="1"/>
          </p:cNvSpPr>
          <p:nvPr>
            <p:ph idx="1"/>
          </p:nvPr>
        </p:nvSpPr>
        <p:spPr>
          <a:xfrm>
            <a:off x="2678421" y="1264555"/>
            <a:ext cx="8915400" cy="3777622"/>
          </a:xfrm>
        </p:spPr>
        <p:txBody>
          <a:bodyPr/>
          <a:lstStyle/>
          <a:p>
            <a:r>
              <a:rPr lang="en-GB" sz="1800" dirty="0">
                <a:solidFill>
                  <a:srgbClr val="000000"/>
                </a:solidFill>
                <a:effectLst/>
                <a:latin typeface="Times" pitchFamily="2" charset="0"/>
                <a:ea typeface="DengXian" panose="02010600030101010101" pitchFamily="2" charset="-122"/>
              </a:rPr>
              <a:t>I used the equilibrium value of J and A (derived from 3a). I carried out partial derivative method on differential equation of </a:t>
            </a:r>
            <a:r>
              <a:rPr lang="en-GB" sz="1800" dirty="0" err="1">
                <a:solidFill>
                  <a:srgbClr val="000000"/>
                </a:solidFill>
                <a:effectLst/>
                <a:latin typeface="Times" pitchFamily="2" charset="0"/>
                <a:ea typeface="DengXian" panose="02010600030101010101" pitchFamily="2" charset="-122"/>
              </a:rPr>
              <a:t>dJ</a:t>
            </a:r>
            <a:r>
              <a:rPr lang="en-GB" sz="1800" dirty="0">
                <a:solidFill>
                  <a:srgbClr val="000000"/>
                </a:solidFill>
                <a:effectLst/>
                <a:latin typeface="Times" pitchFamily="2" charset="0"/>
                <a:ea typeface="DengXian" panose="02010600030101010101" pitchFamily="2" charset="-122"/>
              </a:rPr>
              <a:t>/dt and </a:t>
            </a:r>
            <a:r>
              <a:rPr lang="en-GB" sz="1800" dirty="0" err="1">
                <a:solidFill>
                  <a:srgbClr val="000000"/>
                </a:solidFill>
                <a:effectLst/>
                <a:latin typeface="Times" pitchFamily="2" charset="0"/>
                <a:ea typeface="DengXian" panose="02010600030101010101" pitchFamily="2" charset="-122"/>
              </a:rPr>
              <a:t>dA</a:t>
            </a:r>
            <a:r>
              <a:rPr lang="en-GB" sz="1800" dirty="0">
                <a:solidFill>
                  <a:srgbClr val="000000"/>
                </a:solidFill>
                <a:effectLst/>
                <a:latin typeface="Times" pitchFamily="2" charset="0"/>
                <a:ea typeface="DengXian" panose="02010600030101010101" pitchFamily="2" charset="-122"/>
              </a:rPr>
              <a:t>/dt to fit the component into the Jacobian matrix.</a:t>
            </a:r>
            <a:endParaRPr lang="en-SE" sz="1800" dirty="0">
              <a:solidFill>
                <a:srgbClr val="000000"/>
              </a:solidFill>
              <a:effectLst/>
              <a:latin typeface="Times" pitchFamily="2" charset="0"/>
              <a:ea typeface="DengXian" panose="02010600030101010101" pitchFamily="2" charset="-122"/>
            </a:endParaRPr>
          </a:p>
          <a:p>
            <a:endParaRPr lang="en-GB" dirty="0"/>
          </a:p>
          <a:p>
            <a:endParaRPr lang="en-SE" dirty="0"/>
          </a:p>
        </p:txBody>
      </p:sp>
      <p:sp>
        <p:nvSpPr>
          <p:cNvPr id="4" name="Title 1">
            <a:extLst>
              <a:ext uri="{FF2B5EF4-FFF2-40B4-BE49-F238E27FC236}">
                <a16:creationId xmlns:a16="http://schemas.microsoft.com/office/drawing/2014/main" id="{42F3325F-8A1C-3D20-9330-13E61B07851F}"/>
              </a:ext>
            </a:extLst>
          </p:cNvPr>
          <p:cNvSpPr>
            <a:spLocks noGrp="1"/>
          </p:cNvSpPr>
          <p:nvPr>
            <p:ph type="title"/>
          </p:nvPr>
        </p:nvSpPr>
        <p:spPr>
          <a:xfrm>
            <a:off x="2678421" y="200364"/>
            <a:ext cx="8911687" cy="1280890"/>
          </a:xfrm>
        </p:spPr>
        <p:txBody>
          <a:bodyPr/>
          <a:lstStyle/>
          <a:p>
            <a:r>
              <a:rPr lang="en-SE" sz="3600" dirty="0">
                <a:latin typeface="Times" pitchFamily="2" charset="0"/>
              </a:rPr>
              <a:t>General and specific description of question 3b</a:t>
            </a:r>
            <a:endParaRPr lang="en-SE" dirty="0">
              <a:latin typeface="Times" pitchFamily="2" charset="0"/>
            </a:endParaRPr>
          </a:p>
        </p:txBody>
      </p:sp>
      <p:pic>
        <p:nvPicPr>
          <p:cNvPr id="6" name="Picture 5" descr="A white paper with black writing on it&#10;&#10;Description automatically generated">
            <a:extLst>
              <a:ext uri="{FF2B5EF4-FFF2-40B4-BE49-F238E27FC236}">
                <a16:creationId xmlns:a16="http://schemas.microsoft.com/office/drawing/2014/main" id="{9F6DCA85-7E76-4462-EFEE-7EAF9C9BFC59}"/>
              </a:ext>
            </a:extLst>
          </p:cNvPr>
          <p:cNvPicPr>
            <a:picLocks noChangeAspect="1"/>
          </p:cNvPicPr>
          <p:nvPr/>
        </p:nvPicPr>
        <p:blipFill>
          <a:blip r:embed="rId2"/>
          <a:stretch>
            <a:fillRect/>
          </a:stretch>
        </p:blipFill>
        <p:spPr>
          <a:xfrm>
            <a:off x="3086393" y="2174846"/>
            <a:ext cx="5117080" cy="4482790"/>
          </a:xfrm>
          <a:prstGeom prst="rect">
            <a:avLst/>
          </a:prstGeom>
        </p:spPr>
      </p:pic>
    </p:spTree>
    <p:extLst>
      <p:ext uri="{BB962C8B-B14F-4D97-AF65-F5344CB8AC3E}">
        <p14:creationId xmlns:p14="http://schemas.microsoft.com/office/powerpoint/2010/main" val="2914344363"/>
      </p:ext>
    </p:extLst>
  </p:cSld>
  <p:clrMapOvr>
    <a:masterClrMapping/>
  </p:clrMapOvr>
  <mc:AlternateContent xmlns:mc="http://schemas.openxmlformats.org/markup-compatibility/2006" xmlns:p14="http://schemas.microsoft.com/office/powerpoint/2010/main">
    <mc:Choice Requires="p14">
      <p:transition spd="slow" p14:dur="2000" advTm="67041"/>
    </mc:Choice>
    <mc:Fallback xmlns="">
      <p:transition spd="slow" advTm="670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4020BF-ED36-E063-54F3-2DF9F43D841F}"/>
              </a:ext>
            </a:extLst>
          </p:cNvPr>
          <p:cNvSpPr>
            <a:spLocks noGrp="1"/>
          </p:cNvSpPr>
          <p:nvPr>
            <p:ph idx="1"/>
          </p:nvPr>
        </p:nvSpPr>
        <p:spPr>
          <a:xfrm>
            <a:off x="2562349" y="1687552"/>
            <a:ext cx="8915400" cy="3777622"/>
          </a:xfrm>
        </p:spPr>
        <p:txBody>
          <a:bodyPr/>
          <a:lstStyle/>
          <a:p>
            <a:r>
              <a:rPr lang="en-GB" dirty="0">
                <a:latin typeface="Times" pitchFamily="2" charset="0"/>
              </a:rPr>
              <a:t>To determine the stability of an equilibrium in multidimensional dynamic system, I calculate the Jacobian matrix of that equilibrium. I used the result from the Jacobian matrix (see figure from question 3b). The trace of the Jacobian (T) is negative, indicating that the sum of the diagonal elements of the matrix is negative. The determinant of the Jacobian (D) is negative, indicating the product of the diagonal elements.</a:t>
            </a:r>
          </a:p>
          <a:p>
            <a:r>
              <a:rPr lang="en-GB" dirty="0">
                <a:latin typeface="Times" pitchFamily="2" charset="0"/>
              </a:rPr>
              <a:t>The eigenvalues (</a:t>
            </a:r>
            <a:r>
              <a:rPr lang="el-GR" dirty="0">
                <a:latin typeface="Times" pitchFamily="2" charset="0"/>
              </a:rPr>
              <a:t>λ) </a:t>
            </a:r>
            <a:r>
              <a:rPr lang="en-GB" dirty="0">
                <a:latin typeface="Times" pitchFamily="2" charset="0"/>
              </a:rPr>
              <a:t>are negative, indicating Equilibrium A∗ and J* are stable because all eigenvalues of Jacobians have negative real part</a:t>
            </a:r>
            <a:r>
              <a:rPr lang="en-GB">
                <a:latin typeface="Times" pitchFamily="2" charset="0"/>
              </a:rPr>
              <a:t>. </a:t>
            </a:r>
            <a:endParaRPr lang="en-GB" dirty="0">
              <a:latin typeface="Times" pitchFamily="2" charset="0"/>
            </a:endParaRPr>
          </a:p>
          <a:p>
            <a:endParaRPr lang="en-SE" dirty="0"/>
          </a:p>
        </p:txBody>
      </p:sp>
      <p:sp>
        <p:nvSpPr>
          <p:cNvPr id="4" name="Title 1">
            <a:extLst>
              <a:ext uri="{FF2B5EF4-FFF2-40B4-BE49-F238E27FC236}">
                <a16:creationId xmlns:a16="http://schemas.microsoft.com/office/drawing/2014/main" id="{A16B45AC-AE37-3D5F-E0B1-D8916A046DD5}"/>
              </a:ext>
            </a:extLst>
          </p:cNvPr>
          <p:cNvSpPr>
            <a:spLocks noGrp="1"/>
          </p:cNvSpPr>
          <p:nvPr>
            <p:ph type="title"/>
          </p:nvPr>
        </p:nvSpPr>
        <p:spPr/>
        <p:txBody>
          <a:bodyPr/>
          <a:lstStyle/>
          <a:p>
            <a:r>
              <a:rPr lang="en-SE" sz="3600" dirty="0">
                <a:latin typeface="Times" pitchFamily="2" charset="0"/>
              </a:rPr>
              <a:t>General and specific description of question 3c</a:t>
            </a:r>
            <a:endParaRPr lang="en-SE" dirty="0">
              <a:latin typeface="Times" pitchFamily="2" charset="0"/>
            </a:endParaRPr>
          </a:p>
        </p:txBody>
      </p:sp>
      <p:pic>
        <p:nvPicPr>
          <p:cNvPr id="5" name="Picture 4" descr="A white paper with writing on it&#10;&#10;Description automatically generated">
            <a:extLst>
              <a:ext uri="{FF2B5EF4-FFF2-40B4-BE49-F238E27FC236}">
                <a16:creationId xmlns:a16="http://schemas.microsoft.com/office/drawing/2014/main" id="{DC2FBCA8-5698-B12F-FE39-3FAFF61D090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910" t="31790" r="4766" b="17200"/>
          <a:stretch/>
        </p:blipFill>
        <p:spPr bwMode="auto">
          <a:xfrm>
            <a:off x="2920722" y="4250736"/>
            <a:ext cx="5713639" cy="24288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9665355"/>
      </p:ext>
    </p:extLst>
  </p:cSld>
  <p:clrMapOvr>
    <a:masterClrMapping/>
  </p:clrMapOvr>
  <mc:AlternateContent xmlns:mc="http://schemas.openxmlformats.org/markup-compatibility/2006" xmlns:p14="http://schemas.microsoft.com/office/powerpoint/2010/main">
    <mc:Choice Requires="p14">
      <p:transition spd="slow" p14:dur="2000" advTm="52783"/>
    </mc:Choice>
    <mc:Fallback xmlns="">
      <p:transition spd="slow" advTm="5278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A138E-2965-83F8-A1C0-700263DE9344}"/>
              </a:ext>
            </a:extLst>
          </p:cNvPr>
          <p:cNvSpPr>
            <a:spLocks noGrp="1"/>
          </p:cNvSpPr>
          <p:nvPr>
            <p:ph idx="1"/>
          </p:nvPr>
        </p:nvSpPr>
        <p:spPr>
          <a:xfrm>
            <a:off x="1931290" y="1014955"/>
            <a:ext cx="8915400" cy="3777622"/>
          </a:xfrm>
        </p:spPr>
        <p:txBody>
          <a:bodyPr>
            <a:normAutofit lnSpcReduction="10000"/>
          </a:bodyPr>
          <a:lstStyle/>
          <a:p>
            <a:r>
              <a:rPr lang="en-GB" dirty="0">
                <a:latin typeface="Times" pitchFamily="2" charset="0"/>
              </a:rPr>
              <a:t>The solutions are points in phase space where the corresponding population has zero growth</a:t>
            </a:r>
          </a:p>
          <a:p>
            <a:r>
              <a:rPr lang="en-GB" dirty="0">
                <a:latin typeface="Times" pitchFamily="2" charset="0"/>
              </a:rPr>
              <a:t>Equilibrium points can be found where two isoclines of different types meet</a:t>
            </a:r>
          </a:p>
          <a:p>
            <a:r>
              <a:rPr lang="en-GB" dirty="0">
                <a:latin typeface="Times" pitchFamily="2" charset="0"/>
              </a:rPr>
              <a:t>The blue dashed line represents the </a:t>
            </a:r>
            <a:r>
              <a:rPr lang="en-GB" dirty="0" err="1">
                <a:latin typeface="Times" pitchFamily="2" charset="0"/>
              </a:rPr>
              <a:t>J_isocline</a:t>
            </a:r>
            <a:r>
              <a:rPr lang="en-GB" dirty="0">
                <a:latin typeface="Times" pitchFamily="2" charset="0"/>
              </a:rPr>
              <a:t>, indicating where the juvenile population remains constant concerning changes in the adult population.</a:t>
            </a:r>
          </a:p>
          <a:p>
            <a:r>
              <a:rPr lang="en-GB" dirty="0">
                <a:latin typeface="Times" pitchFamily="2" charset="0"/>
              </a:rPr>
              <a:t>The red dashed line represents the </a:t>
            </a:r>
            <a:r>
              <a:rPr lang="en-GB" dirty="0" err="1">
                <a:latin typeface="Times" pitchFamily="2" charset="0"/>
              </a:rPr>
              <a:t>A_isocline</a:t>
            </a:r>
            <a:r>
              <a:rPr lang="en-GB" dirty="0">
                <a:latin typeface="Times" pitchFamily="2" charset="0"/>
              </a:rPr>
              <a:t>, indicating where the adult population remains constant concerning changes in </a:t>
            </a:r>
            <a:r>
              <a:rPr lang="en-GB">
                <a:latin typeface="Times" pitchFamily="2" charset="0"/>
              </a:rPr>
              <a:t>the juvenile </a:t>
            </a:r>
            <a:r>
              <a:rPr lang="en-GB" dirty="0">
                <a:latin typeface="Times" pitchFamily="2" charset="0"/>
              </a:rPr>
              <a:t>population.</a:t>
            </a:r>
          </a:p>
          <a:p>
            <a:r>
              <a:rPr lang="en-GB" dirty="0">
                <a:latin typeface="Times" pitchFamily="2" charset="0"/>
              </a:rPr>
              <a:t>This plot helps visualize the equilibrium points and relationships between juvenile and adult populations in a given ecological or population dynamics model </a:t>
            </a:r>
          </a:p>
          <a:p>
            <a:r>
              <a:rPr lang="en-GB" dirty="0">
                <a:latin typeface="Times" pitchFamily="2" charset="0"/>
              </a:rPr>
              <a:t>ja0 &lt;- c(j = 150, a = 5)</a:t>
            </a:r>
          </a:p>
          <a:p>
            <a:r>
              <a:rPr lang="en-GB" dirty="0">
                <a:latin typeface="Times" pitchFamily="2" charset="0"/>
              </a:rPr>
              <a:t>I imported library(</a:t>
            </a:r>
            <a:r>
              <a:rPr lang="en-GB" dirty="0" err="1">
                <a:latin typeface="Times" pitchFamily="2" charset="0"/>
              </a:rPr>
              <a:t>deSolve</a:t>
            </a:r>
            <a:r>
              <a:rPr lang="en-GB" dirty="0">
                <a:latin typeface="Times" pitchFamily="2" charset="0"/>
              </a:rPr>
              <a:t>) and I used ode to calculate a trajectory </a:t>
            </a:r>
          </a:p>
          <a:p>
            <a:endParaRPr lang="en-GB" dirty="0">
              <a:latin typeface="Times" pitchFamily="2" charset="0"/>
            </a:endParaRPr>
          </a:p>
          <a:p>
            <a:endParaRPr lang="en-GB" dirty="0">
              <a:latin typeface="Times" pitchFamily="2" charset="0"/>
            </a:endParaRPr>
          </a:p>
          <a:p>
            <a:endParaRPr lang="en-GB" dirty="0">
              <a:latin typeface="Times" pitchFamily="2" charset="0"/>
            </a:endParaRPr>
          </a:p>
        </p:txBody>
      </p:sp>
      <p:sp>
        <p:nvSpPr>
          <p:cNvPr id="4" name="Title 1">
            <a:extLst>
              <a:ext uri="{FF2B5EF4-FFF2-40B4-BE49-F238E27FC236}">
                <a16:creationId xmlns:a16="http://schemas.microsoft.com/office/drawing/2014/main" id="{738A4C7C-E66C-2160-BFC3-C57D13D54017}"/>
              </a:ext>
            </a:extLst>
          </p:cNvPr>
          <p:cNvSpPr>
            <a:spLocks noGrp="1"/>
          </p:cNvSpPr>
          <p:nvPr>
            <p:ph type="title"/>
          </p:nvPr>
        </p:nvSpPr>
        <p:spPr>
          <a:xfrm>
            <a:off x="2589212" y="256120"/>
            <a:ext cx="8911687" cy="1280890"/>
          </a:xfrm>
        </p:spPr>
        <p:txBody>
          <a:bodyPr>
            <a:normAutofit/>
          </a:bodyPr>
          <a:lstStyle/>
          <a:p>
            <a:r>
              <a:rPr lang="en-SE" sz="3200" dirty="0">
                <a:latin typeface="Times" pitchFamily="2" charset="0"/>
              </a:rPr>
              <a:t>General and specific description of question 3d, 3eii</a:t>
            </a:r>
          </a:p>
        </p:txBody>
      </p:sp>
      <p:pic>
        <p:nvPicPr>
          <p:cNvPr id="2" name="Picture 1" descr="A graph of a person with a line&#10;&#10;Description automatically generated with medium confidence">
            <a:extLst>
              <a:ext uri="{FF2B5EF4-FFF2-40B4-BE49-F238E27FC236}">
                <a16:creationId xmlns:a16="http://schemas.microsoft.com/office/drawing/2014/main" id="{D7E86A0F-8061-BA27-8DE8-27F2119729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8631" y="3966891"/>
            <a:ext cx="3094990" cy="2813050"/>
          </a:xfrm>
          <a:prstGeom prst="rect">
            <a:avLst/>
          </a:prstGeom>
        </p:spPr>
      </p:pic>
    </p:spTree>
    <p:extLst>
      <p:ext uri="{BB962C8B-B14F-4D97-AF65-F5344CB8AC3E}">
        <p14:creationId xmlns:p14="http://schemas.microsoft.com/office/powerpoint/2010/main" val="3529397880"/>
      </p:ext>
    </p:extLst>
  </p:cSld>
  <p:clrMapOvr>
    <a:masterClrMapping/>
  </p:clrMapOvr>
  <mc:AlternateContent xmlns:mc="http://schemas.openxmlformats.org/markup-compatibility/2006" xmlns:p14="http://schemas.microsoft.com/office/powerpoint/2010/main">
    <mc:Choice Requires="p14">
      <p:transition spd="slow" p14:dur="2000" advTm="49173"/>
    </mc:Choice>
    <mc:Fallback xmlns="">
      <p:transition spd="slow" advTm="49173"/>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8350</TotalTime>
  <Words>1162</Words>
  <Application>Microsoft Macintosh PowerPoint</Application>
  <PresentationFormat>Widescreen</PresentationFormat>
  <Paragraphs>92</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Helvetica</vt:lpstr>
      <vt:lpstr>Times</vt:lpstr>
      <vt:lpstr>Wingdings 3</vt:lpstr>
      <vt:lpstr>Wisp</vt:lpstr>
      <vt:lpstr>The dynamics of an  age-structured population  Question 3 </vt:lpstr>
      <vt:lpstr>The overarching scope</vt:lpstr>
      <vt:lpstr>Specific scope and scientific impact</vt:lpstr>
      <vt:lpstr>Specific questions</vt:lpstr>
      <vt:lpstr>General and specific description of question 3a</vt:lpstr>
      <vt:lpstr>General and specific description of question 3a</vt:lpstr>
      <vt:lpstr>General and specific description of question 3b</vt:lpstr>
      <vt:lpstr>General and specific description of question 3c</vt:lpstr>
      <vt:lpstr>General and specific description of question 3d, 3eii</vt:lpstr>
      <vt:lpstr>General and specific description of question 3ei</vt:lpstr>
      <vt:lpstr>General and specific description of question 3f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spread of a gene  Question 4 </dc:title>
  <dc:creator>Hooi Min Tan Grahn</dc:creator>
  <cp:lastModifiedBy>Hooi Min Tan Grahn</cp:lastModifiedBy>
  <cp:revision>80</cp:revision>
  <dcterms:created xsi:type="dcterms:W3CDTF">2023-12-27T13:53:01Z</dcterms:created>
  <dcterms:modified xsi:type="dcterms:W3CDTF">2024-01-12T09:03:32Z</dcterms:modified>
</cp:coreProperties>
</file>