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60" r:id="rId5"/>
    <p:sldId id="261" r:id="rId6"/>
    <p:sldId id="264" r:id="rId7"/>
    <p:sldId id="262" r:id="rId8"/>
    <p:sldId id="263"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1136"/>
  </p:normalViewPr>
  <p:slideViewPr>
    <p:cSldViewPr snapToGrid="0">
      <p:cViewPr varScale="1">
        <p:scale>
          <a:sx n="91" d="100"/>
          <a:sy n="91" d="100"/>
        </p:scale>
        <p:origin x="1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0F6D8-3671-E64C-9F5F-336768139F2D}" type="datetimeFigureOut">
              <a:rPr lang="en-SE" smtClean="0"/>
              <a:t>2024-01-11</a:t>
            </a:fld>
            <a:endParaRPr lang="en-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10F8D-8223-A04E-B5B6-8BA948957235}" type="slidenum">
              <a:rPr lang="en-SE" smtClean="0"/>
              <a:t>‹#›</a:t>
            </a:fld>
            <a:endParaRPr lang="en-SE"/>
          </a:p>
        </p:txBody>
      </p:sp>
    </p:spTree>
    <p:extLst>
      <p:ext uri="{BB962C8B-B14F-4D97-AF65-F5344CB8AC3E}">
        <p14:creationId xmlns:p14="http://schemas.microsoft.com/office/powerpoint/2010/main" val="2206780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02124"/>
                </a:solidFill>
                <a:effectLst/>
                <a:latin typeface="Google Sans"/>
              </a:rPr>
              <a:t>driving forces of evolution in any population are </a:t>
            </a:r>
            <a:r>
              <a:rPr lang="en-GB" b="0" i="0" dirty="0">
                <a:solidFill>
                  <a:srgbClr val="040C28"/>
                </a:solidFill>
                <a:effectLst/>
                <a:latin typeface="Google Sans"/>
              </a:rPr>
              <a:t>mutation, natural selection, genetic drift, and gene flow</a:t>
            </a:r>
            <a:r>
              <a:rPr lang="en-GB" b="0" i="0" dirty="0">
                <a:solidFill>
                  <a:srgbClr val="202124"/>
                </a:solidFill>
                <a:effectLst/>
                <a:latin typeface="Google Sans"/>
              </a:rPr>
              <a:t>. </a:t>
            </a:r>
            <a:r>
              <a:rPr lang="en-GB" b="0" i="0">
                <a:solidFill>
                  <a:srgbClr val="202124"/>
                </a:solidFill>
                <a:effectLst/>
                <a:latin typeface="Google Sans"/>
              </a:rPr>
              <a:t>The ability of these driving forces to perform their role is dependent on the amount of genetic diversity within and among populations</a:t>
            </a:r>
            <a:endParaRPr lang="en-SE"/>
          </a:p>
        </p:txBody>
      </p:sp>
      <p:sp>
        <p:nvSpPr>
          <p:cNvPr id="4" name="Slide Number Placeholder 3"/>
          <p:cNvSpPr>
            <a:spLocks noGrp="1"/>
          </p:cNvSpPr>
          <p:nvPr>
            <p:ph type="sldNum" sz="quarter" idx="5"/>
          </p:nvPr>
        </p:nvSpPr>
        <p:spPr/>
        <p:txBody>
          <a:bodyPr/>
          <a:lstStyle/>
          <a:p>
            <a:fld id="{64D10F8D-8223-A04E-B5B6-8BA948957235}" type="slidenum">
              <a:rPr lang="en-SE" smtClean="0"/>
              <a:t>2</a:t>
            </a:fld>
            <a:endParaRPr lang="en-SE"/>
          </a:p>
        </p:txBody>
      </p:sp>
    </p:spTree>
    <p:extLst>
      <p:ext uri="{BB962C8B-B14F-4D97-AF65-F5344CB8AC3E}">
        <p14:creationId xmlns:p14="http://schemas.microsoft.com/office/powerpoint/2010/main" val="2955923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 &lt;- 1000 # number of generations</a:t>
            </a:r>
          </a:p>
          <a:p>
            <a:r>
              <a:rPr lang="en-GB" dirty="0"/>
              <a:t>N &lt;- 1000 # population size</a:t>
            </a:r>
          </a:p>
          <a:p>
            <a:r>
              <a:rPr lang="en-GB" dirty="0" err="1"/>
              <a:t>pt</a:t>
            </a:r>
            <a:r>
              <a:rPr lang="en-GB" dirty="0"/>
              <a:t> &lt;- numeric(n) # frequency of gene A over time</a:t>
            </a:r>
          </a:p>
          <a:p>
            <a:r>
              <a:rPr lang="en-GB" dirty="0"/>
              <a:t>w &lt;- 1.1 # fitness of A</a:t>
            </a:r>
          </a:p>
          <a:p>
            <a:r>
              <a:rPr lang="en-GB" dirty="0" err="1"/>
              <a:t>pt</a:t>
            </a:r>
            <a:r>
              <a:rPr lang="en-GB" dirty="0"/>
              <a:t>[1] &lt;- 1 / (2 * N) # initial p value of gene A</a:t>
            </a:r>
          </a:p>
          <a:p>
            <a:r>
              <a:rPr lang="en-GB" dirty="0"/>
              <a:t># run simulation of p for n generations (for-loop)</a:t>
            </a:r>
          </a:p>
          <a:p>
            <a:r>
              <a:rPr lang="en-GB" dirty="0"/>
              <a:t># mean fitness of population A over time</a:t>
            </a:r>
          </a:p>
          <a:p>
            <a:r>
              <a:rPr lang="en-GB" dirty="0"/>
              <a:t># standard deviation of fitness of population A over time</a:t>
            </a:r>
          </a:p>
          <a:p>
            <a:r>
              <a:rPr lang="en-GB" dirty="0"/>
              <a:t># calculate p value for next generation</a:t>
            </a:r>
          </a:p>
          <a:p>
            <a:r>
              <a:rPr lang="en-GB" dirty="0"/>
              <a:t># Break if </a:t>
            </a:r>
            <a:r>
              <a:rPr lang="en-GB" dirty="0" err="1"/>
              <a:t>pt</a:t>
            </a:r>
            <a:r>
              <a:rPr lang="en-GB" dirty="0"/>
              <a:t> is &lt;= 0 or &gt;= 1</a:t>
            </a:r>
          </a:p>
          <a:p>
            <a:r>
              <a:rPr lang="en-GB" dirty="0"/>
              <a:t># Plot </a:t>
            </a:r>
            <a:r>
              <a:rPr lang="en-GB" dirty="0" err="1"/>
              <a:t>pt</a:t>
            </a:r>
            <a:r>
              <a:rPr lang="en-GB" dirty="0"/>
              <a:t> over time</a:t>
            </a:r>
            <a:endParaRPr lang="en-SE" dirty="0"/>
          </a:p>
        </p:txBody>
      </p:sp>
      <p:sp>
        <p:nvSpPr>
          <p:cNvPr id="4" name="Slide Number Placeholder 3"/>
          <p:cNvSpPr>
            <a:spLocks noGrp="1"/>
          </p:cNvSpPr>
          <p:nvPr>
            <p:ph type="sldNum" sz="quarter" idx="5"/>
          </p:nvPr>
        </p:nvSpPr>
        <p:spPr/>
        <p:txBody>
          <a:bodyPr/>
          <a:lstStyle/>
          <a:p>
            <a:fld id="{64D10F8D-8223-A04E-B5B6-8BA948957235}" type="slidenum">
              <a:rPr lang="en-SE" smtClean="0"/>
              <a:t>8</a:t>
            </a:fld>
            <a:endParaRPr lang="en-SE"/>
          </a:p>
        </p:txBody>
      </p:sp>
    </p:spTree>
    <p:extLst>
      <p:ext uri="{BB962C8B-B14F-4D97-AF65-F5344CB8AC3E}">
        <p14:creationId xmlns:p14="http://schemas.microsoft.com/office/powerpoint/2010/main" val="3790387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4B6BD-0921-1FDE-E9D7-BF5A6B5C3726}"/>
              </a:ext>
            </a:extLst>
          </p:cNvPr>
          <p:cNvSpPr>
            <a:spLocks noGrp="1"/>
          </p:cNvSpPr>
          <p:nvPr>
            <p:ph type="ctrTitle"/>
          </p:nvPr>
        </p:nvSpPr>
        <p:spPr/>
        <p:txBody>
          <a:bodyPr>
            <a:normAutofit fontScale="90000"/>
          </a:bodyPr>
          <a:lstStyle/>
          <a:p>
            <a:r>
              <a:rPr lang="en-GB" b="1" dirty="0">
                <a:effectLst/>
                <a:latin typeface="Times" pitchFamily="2" charset="0"/>
              </a:rPr>
              <a:t>The spread of a gene </a:t>
            </a:r>
            <a:br>
              <a:rPr lang="en-GB" b="1" dirty="0">
                <a:effectLst/>
                <a:latin typeface="Times" pitchFamily="2" charset="0"/>
              </a:rPr>
            </a:br>
            <a:r>
              <a:rPr lang="en-GB" b="1" dirty="0">
                <a:effectLst/>
                <a:latin typeface="Times" pitchFamily="2" charset="0"/>
              </a:rPr>
              <a:t>Question 4</a:t>
            </a:r>
            <a:br>
              <a:rPr lang="en-GB" dirty="0">
                <a:effectLst/>
                <a:latin typeface="Times" pitchFamily="2" charset="0"/>
              </a:rPr>
            </a:br>
            <a:endParaRPr lang="en-SE" dirty="0"/>
          </a:p>
        </p:txBody>
      </p:sp>
      <p:sp>
        <p:nvSpPr>
          <p:cNvPr id="3" name="Subtitle 2">
            <a:extLst>
              <a:ext uri="{FF2B5EF4-FFF2-40B4-BE49-F238E27FC236}">
                <a16:creationId xmlns:a16="http://schemas.microsoft.com/office/drawing/2014/main" id="{E5FED511-1B4D-40D7-1FDD-FAF41519EA1D}"/>
              </a:ext>
            </a:extLst>
          </p:cNvPr>
          <p:cNvSpPr>
            <a:spLocks noGrp="1"/>
          </p:cNvSpPr>
          <p:nvPr>
            <p:ph type="subTitle" idx="1"/>
          </p:nvPr>
        </p:nvSpPr>
        <p:spPr/>
        <p:txBody>
          <a:bodyPr/>
          <a:lstStyle/>
          <a:p>
            <a:r>
              <a:rPr lang="en-SE" dirty="0">
                <a:latin typeface="Times" pitchFamily="2" charset="0"/>
              </a:rPr>
              <a:t>Hooi Min Tan Grahn</a:t>
            </a:r>
          </a:p>
        </p:txBody>
      </p:sp>
    </p:spTree>
    <p:extLst>
      <p:ext uri="{BB962C8B-B14F-4D97-AF65-F5344CB8AC3E}">
        <p14:creationId xmlns:p14="http://schemas.microsoft.com/office/powerpoint/2010/main" val="710896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7E0EA-47AD-4C04-823D-78231AF84BE6}"/>
              </a:ext>
            </a:extLst>
          </p:cNvPr>
          <p:cNvSpPr>
            <a:spLocks noGrp="1"/>
          </p:cNvSpPr>
          <p:nvPr>
            <p:ph type="title"/>
          </p:nvPr>
        </p:nvSpPr>
        <p:spPr/>
        <p:txBody>
          <a:bodyPr/>
          <a:lstStyle/>
          <a:p>
            <a:r>
              <a:rPr lang="en-SE" sz="3600" dirty="0">
                <a:latin typeface="Times" pitchFamily="2" charset="0"/>
              </a:rPr>
              <a:t>General and specific description of question 4e</a:t>
            </a:r>
            <a:endParaRPr lang="en-SE" dirty="0">
              <a:latin typeface="Times" pitchFamily="2" charset="0"/>
            </a:endParaRPr>
          </a:p>
        </p:txBody>
      </p:sp>
      <p:sp>
        <p:nvSpPr>
          <p:cNvPr id="3" name="Content Placeholder 2">
            <a:extLst>
              <a:ext uri="{FF2B5EF4-FFF2-40B4-BE49-F238E27FC236}">
                <a16:creationId xmlns:a16="http://schemas.microsoft.com/office/drawing/2014/main" id="{865F9150-4DB5-9AF1-2A91-50C5324B4441}"/>
              </a:ext>
            </a:extLst>
          </p:cNvPr>
          <p:cNvSpPr>
            <a:spLocks noGrp="1"/>
          </p:cNvSpPr>
          <p:nvPr>
            <p:ph idx="1"/>
          </p:nvPr>
        </p:nvSpPr>
        <p:spPr>
          <a:xfrm>
            <a:off x="2471738" y="1854200"/>
            <a:ext cx="9032874" cy="4379690"/>
          </a:xfrm>
        </p:spPr>
        <p:txBody>
          <a:bodyPr>
            <a:normAutofit fontScale="92500" lnSpcReduction="20000"/>
          </a:bodyPr>
          <a:lstStyle/>
          <a:p>
            <a:r>
              <a:rPr lang="en-SE" sz="1900" i="0" dirty="0">
                <a:solidFill>
                  <a:srgbClr val="424242"/>
                </a:solidFill>
                <a:effectLst/>
                <a:latin typeface="Times" pitchFamily="2" charset="0"/>
                <a:ea typeface="Times New Roman" panose="02020603050405020304" pitchFamily="18" charset="0"/>
              </a:rPr>
              <a:t>I solved question </a:t>
            </a:r>
            <a:r>
              <a:rPr lang="en-US" sz="1900" i="0" dirty="0">
                <a:solidFill>
                  <a:srgbClr val="424242"/>
                </a:solidFill>
                <a:effectLst/>
                <a:latin typeface="Times" pitchFamily="2" charset="0"/>
                <a:ea typeface="Times New Roman" panose="02020603050405020304" pitchFamily="18" charset="0"/>
              </a:rPr>
              <a:t>4e</a:t>
            </a:r>
            <a:r>
              <a:rPr lang="en-SE" sz="1900" i="0" dirty="0">
                <a:solidFill>
                  <a:srgbClr val="424242"/>
                </a:solidFill>
                <a:effectLst/>
                <a:latin typeface="Times" pitchFamily="2" charset="0"/>
                <a:ea typeface="Times New Roman" panose="02020603050405020304" pitchFamily="18" charset="0"/>
              </a:rPr>
              <a:t> by </a:t>
            </a:r>
            <a:r>
              <a:rPr lang="en-US" sz="1900" dirty="0">
                <a:solidFill>
                  <a:srgbClr val="424242"/>
                </a:solidFill>
                <a:latin typeface="Times" pitchFamily="2" charset="0"/>
                <a:ea typeface="Times New Roman" panose="02020603050405020304" pitchFamily="18" charset="0"/>
              </a:rPr>
              <a:t>creating a function to calculate fixation probability on </a:t>
            </a:r>
            <a:r>
              <a:rPr lang="en-SE" sz="1900" i="0" dirty="0">
                <a:solidFill>
                  <a:srgbClr val="424242"/>
                </a:solidFill>
                <a:effectLst/>
                <a:latin typeface="Times" pitchFamily="2" charset="0"/>
                <a:ea typeface="DengXian" panose="02010600030101010101" pitchFamily="2" charset="-122"/>
                <a:cs typeface="Times New Roman" panose="02020603050405020304" pitchFamily="18" charset="0"/>
              </a:rPr>
              <a:t>a nested for-loop</a:t>
            </a:r>
            <a:r>
              <a:rPr lang="en-US" sz="1900" i="0" dirty="0">
                <a:solidFill>
                  <a:srgbClr val="424242"/>
                </a:solidFill>
                <a:effectLst/>
                <a:latin typeface="Times" pitchFamily="2" charset="0"/>
                <a:ea typeface="Times New Roman" panose="02020603050405020304" pitchFamily="18" charset="0"/>
              </a:rPr>
              <a:t> which takes the number of simulations times and the frequency of p over n generations.</a:t>
            </a:r>
          </a:p>
          <a:p>
            <a:r>
              <a:rPr lang="en-US" sz="1900" dirty="0">
                <a:solidFill>
                  <a:srgbClr val="424242"/>
                </a:solidFill>
                <a:latin typeface="Times" pitchFamily="2" charset="0"/>
                <a:ea typeface="Times New Roman" panose="02020603050405020304" pitchFamily="18" charset="0"/>
              </a:rPr>
              <a:t>I established conditions when p &lt; 0, set p value to 0, while when p value is more than 1, set p value to 1, and when p value is equals 1, add 1 to the fixation count</a:t>
            </a:r>
          </a:p>
          <a:p>
            <a:r>
              <a:rPr lang="en-US" sz="1900" i="0" dirty="0">
                <a:solidFill>
                  <a:srgbClr val="424242"/>
                </a:solidFill>
                <a:effectLst/>
                <a:latin typeface="Times" pitchFamily="2" charset="0"/>
                <a:ea typeface="Times New Roman" panose="02020603050405020304" pitchFamily="18" charset="0"/>
              </a:rPr>
              <a:t>The calculation for fixation probability is by dividing the total fixation count over the total of number stimulations</a:t>
            </a:r>
          </a:p>
          <a:p>
            <a:r>
              <a:rPr lang="en-US" sz="1900" dirty="0">
                <a:effectLst/>
                <a:latin typeface="Times" pitchFamily="2" charset="0"/>
                <a:ea typeface="DengXian" panose="02010600030101010101" pitchFamily="2" charset="-122"/>
                <a:cs typeface="Calibri" panose="020F0502020204030204" pitchFamily="34" charset="0"/>
              </a:rPr>
              <a:t>To speed up the stimulations, here I run 100 of stimulations, but one can increase it to 1000, which takes 1-2 minutes.</a:t>
            </a:r>
            <a:endParaRPr lang="en-SE" sz="1900" dirty="0">
              <a:effectLst/>
              <a:latin typeface="Times" pitchFamily="2" charset="0"/>
              <a:ea typeface="DengXian" panose="02010600030101010101" pitchFamily="2" charset="-122"/>
              <a:cs typeface="Times New Roman" panose="02020603050405020304" pitchFamily="18" charset="0"/>
            </a:endParaRPr>
          </a:p>
          <a:p>
            <a:r>
              <a:rPr lang="en-GB" sz="1900" b="1" i="0" dirty="0">
                <a:solidFill>
                  <a:srgbClr val="374151"/>
                </a:solidFill>
                <a:effectLst/>
                <a:latin typeface="Times" pitchFamily="2" charset="0"/>
              </a:rPr>
              <a:t>Population Size (N = 20 vs. N = 200):</a:t>
            </a:r>
            <a:r>
              <a:rPr lang="en-GB" sz="1900" b="0" i="0" dirty="0">
                <a:solidFill>
                  <a:srgbClr val="374151"/>
                </a:solidFill>
                <a:effectLst/>
                <a:latin typeface="Times" pitchFamily="2" charset="0"/>
              </a:rPr>
              <a:t> In smaller populations (N = 20), random chance has a more significant impact. Fluctuations due to stochasticity can cause gene frequencies to change more rapidly and dramatically. Fixation (either loss or complete takeover) of a gene can occur more quickly.</a:t>
            </a:r>
          </a:p>
          <a:p>
            <a:r>
              <a:rPr lang="en-GB" sz="1900" b="0" i="0" dirty="0">
                <a:solidFill>
                  <a:srgbClr val="374151"/>
                </a:solidFill>
                <a:effectLst/>
                <a:latin typeface="Times" pitchFamily="2" charset="0"/>
              </a:rPr>
              <a:t>In larger populations (N = 200), random fluctuations have less impact. The effects of stochasticity are dampened due to larger sample sizes, making it less likely for chance events to dramatically alter gene frequencies. Gene spread tends to be more stable in larger populations.</a:t>
            </a:r>
          </a:p>
          <a:p>
            <a:endParaRPr lang="en-US" sz="1900" i="0" dirty="0">
              <a:solidFill>
                <a:srgbClr val="424242"/>
              </a:solidFill>
              <a:effectLst/>
              <a:latin typeface="Times" pitchFamily="2" charset="0"/>
              <a:ea typeface="Times New Roman" panose="02020603050405020304" pitchFamily="18" charset="0"/>
            </a:endParaRPr>
          </a:p>
          <a:p>
            <a:endParaRPr lang="en-US" sz="1800" i="0" dirty="0">
              <a:solidFill>
                <a:srgbClr val="424242"/>
              </a:solidFill>
              <a:effectLst/>
              <a:latin typeface="Times" pitchFamily="2" charset="0"/>
              <a:ea typeface="Times New Roman" panose="02020603050405020304" pitchFamily="18" charset="0"/>
            </a:endParaRPr>
          </a:p>
          <a:p>
            <a:endParaRPr lang="en-SE" sz="1800" dirty="0">
              <a:effectLst/>
              <a:latin typeface="Times" pitchFamily="2" charset="0"/>
              <a:ea typeface="Times New Roman" panose="02020603050405020304" pitchFamily="18" charset="0"/>
            </a:endParaRPr>
          </a:p>
          <a:p>
            <a:pPr marL="0" indent="0">
              <a:buNone/>
            </a:pPr>
            <a:endParaRPr lang="en-SE" dirty="0"/>
          </a:p>
        </p:txBody>
      </p:sp>
    </p:spTree>
    <p:extLst>
      <p:ext uri="{BB962C8B-B14F-4D97-AF65-F5344CB8AC3E}">
        <p14:creationId xmlns:p14="http://schemas.microsoft.com/office/powerpoint/2010/main" val="1677926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7E0EA-47AD-4C04-823D-78231AF84BE6}"/>
              </a:ext>
            </a:extLst>
          </p:cNvPr>
          <p:cNvSpPr>
            <a:spLocks noGrp="1"/>
          </p:cNvSpPr>
          <p:nvPr>
            <p:ph type="title"/>
          </p:nvPr>
        </p:nvSpPr>
        <p:spPr>
          <a:xfrm>
            <a:off x="2592925" y="179610"/>
            <a:ext cx="8911687" cy="1280890"/>
          </a:xfrm>
        </p:spPr>
        <p:txBody>
          <a:bodyPr/>
          <a:lstStyle/>
          <a:p>
            <a:r>
              <a:rPr lang="en-SE" sz="3600" dirty="0">
                <a:latin typeface="Times" pitchFamily="2" charset="0"/>
              </a:rPr>
              <a:t>General and specific description of question 4e</a:t>
            </a:r>
            <a:endParaRPr lang="en-SE" dirty="0">
              <a:latin typeface="Times" pitchFamily="2" charset="0"/>
            </a:endParaRPr>
          </a:p>
        </p:txBody>
      </p:sp>
      <p:sp>
        <p:nvSpPr>
          <p:cNvPr id="3" name="Content Placeholder 2">
            <a:extLst>
              <a:ext uri="{FF2B5EF4-FFF2-40B4-BE49-F238E27FC236}">
                <a16:creationId xmlns:a16="http://schemas.microsoft.com/office/drawing/2014/main" id="{865F9150-4DB5-9AF1-2A91-50C5324B4441}"/>
              </a:ext>
            </a:extLst>
          </p:cNvPr>
          <p:cNvSpPr>
            <a:spLocks noGrp="1"/>
          </p:cNvSpPr>
          <p:nvPr>
            <p:ph idx="1"/>
          </p:nvPr>
        </p:nvSpPr>
        <p:spPr>
          <a:xfrm>
            <a:off x="566201" y="1239155"/>
            <a:ext cx="8463499" cy="4379690"/>
          </a:xfrm>
        </p:spPr>
        <p:txBody>
          <a:bodyPr>
            <a:normAutofit/>
          </a:bodyPr>
          <a:lstStyle/>
          <a:p>
            <a:pPr algn="l"/>
            <a:r>
              <a:rPr lang="en-GB" sz="2000" b="0" i="0" dirty="0">
                <a:solidFill>
                  <a:srgbClr val="374151"/>
                </a:solidFill>
                <a:effectLst/>
                <a:latin typeface="Times" pitchFamily="2" charset="0"/>
              </a:rPr>
              <a:t>Running simulations on populations of different sizes (N = 20 vs. N = 200) and varying fitness values (0.9 to 1.1) allows observation of how these factors affect the spread and stability of gene A. The simulations can demonstrate the impact of population size and fitness advantage on fixation probabilities and the time taken for a gene to reach equilibrium or be lost from the population.</a:t>
            </a:r>
          </a:p>
          <a:p>
            <a:pPr algn="l"/>
            <a:r>
              <a:rPr lang="en-GB" sz="2000" b="0" i="0" dirty="0">
                <a:solidFill>
                  <a:srgbClr val="374151"/>
                </a:solidFill>
                <a:effectLst/>
                <a:latin typeface="Times" pitchFamily="2" charset="0"/>
              </a:rPr>
              <a:t>Understanding these concepts aids in comprehending how genetic traits spread in populations and the interplay between selection, population size, and randomness in evolutionary processes.</a:t>
            </a:r>
          </a:p>
          <a:p>
            <a:pPr algn="l"/>
            <a:r>
              <a:rPr lang="en-GB" sz="2000" dirty="0">
                <a:solidFill>
                  <a:srgbClr val="374151"/>
                </a:solidFill>
                <a:latin typeface="Times" pitchFamily="2" charset="0"/>
              </a:rPr>
              <a:t>Smaller population size (N = 20) was vulnerably affected when the fitness values closed to or more than 1</a:t>
            </a:r>
            <a:endParaRPr lang="en-GB" sz="2000" b="0" i="0" dirty="0">
              <a:solidFill>
                <a:srgbClr val="374151"/>
              </a:solidFill>
              <a:effectLst/>
              <a:latin typeface="Times" pitchFamily="2" charset="0"/>
            </a:endParaRPr>
          </a:p>
          <a:p>
            <a:endParaRPr lang="en-US" sz="1900" i="0" dirty="0">
              <a:solidFill>
                <a:srgbClr val="424242"/>
              </a:solidFill>
              <a:effectLst/>
              <a:latin typeface="Times" pitchFamily="2" charset="0"/>
              <a:ea typeface="Times New Roman" panose="02020603050405020304" pitchFamily="18" charset="0"/>
            </a:endParaRPr>
          </a:p>
          <a:p>
            <a:endParaRPr lang="en-US" sz="1800" i="0" dirty="0">
              <a:solidFill>
                <a:srgbClr val="424242"/>
              </a:solidFill>
              <a:effectLst/>
              <a:latin typeface="Times" pitchFamily="2" charset="0"/>
              <a:ea typeface="Times New Roman" panose="02020603050405020304" pitchFamily="18" charset="0"/>
            </a:endParaRPr>
          </a:p>
          <a:p>
            <a:endParaRPr lang="en-SE" sz="1800" dirty="0">
              <a:effectLst/>
              <a:latin typeface="Times" pitchFamily="2" charset="0"/>
              <a:ea typeface="Times New Roman" panose="02020603050405020304" pitchFamily="18" charset="0"/>
            </a:endParaRPr>
          </a:p>
          <a:p>
            <a:pPr marL="0" indent="0">
              <a:buNone/>
            </a:pPr>
            <a:endParaRPr lang="en-SE" dirty="0"/>
          </a:p>
        </p:txBody>
      </p:sp>
      <p:pic>
        <p:nvPicPr>
          <p:cNvPr id="7" name="Picture 6" descr="A graph with lines and numbers&#10;&#10;Description automatically generated">
            <a:extLst>
              <a:ext uri="{FF2B5EF4-FFF2-40B4-BE49-F238E27FC236}">
                <a16:creationId xmlns:a16="http://schemas.microsoft.com/office/drawing/2014/main" id="{618759C3-69DC-35F7-0C40-6ACB7E47324E}"/>
              </a:ext>
            </a:extLst>
          </p:cNvPr>
          <p:cNvPicPr>
            <a:picLocks noChangeAspect="1"/>
          </p:cNvPicPr>
          <p:nvPr/>
        </p:nvPicPr>
        <p:blipFill>
          <a:blip r:embed="rId2"/>
          <a:stretch>
            <a:fillRect/>
          </a:stretch>
        </p:blipFill>
        <p:spPr>
          <a:xfrm>
            <a:off x="9029700" y="2775757"/>
            <a:ext cx="3162300" cy="4082243"/>
          </a:xfrm>
          <a:prstGeom prst="rect">
            <a:avLst/>
          </a:prstGeom>
        </p:spPr>
      </p:pic>
    </p:spTree>
    <p:extLst>
      <p:ext uri="{BB962C8B-B14F-4D97-AF65-F5344CB8AC3E}">
        <p14:creationId xmlns:p14="http://schemas.microsoft.com/office/powerpoint/2010/main" val="3631357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7C87F-EBC5-277F-2BC4-CFF79AC23540}"/>
              </a:ext>
            </a:extLst>
          </p:cNvPr>
          <p:cNvSpPr>
            <a:spLocks noGrp="1"/>
          </p:cNvSpPr>
          <p:nvPr>
            <p:ph type="title"/>
          </p:nvPr>
        </p:nvSpPr>
        <p:spPr/>
        <p:txBody>
          <a:bodyPr/>
          <a:lstStyle/>
          <a:p>
            <a:r>
              <a:rPr lang="en-SE" sz="3600" dirty="0">
                <a:effectLst/>
                <a:latin typeface="Times" pitchFamily="2" charset="0"/>
                <a:ea typeface="DengXian" panose="02010600030101010101" pitchFamily="2" charset="-122"/>
                <a:cs typeface="Calibri" panose="020F0502020204030204" pitchFamily="34" charset="0"/>
              </a:rPr>
              <a:t>The overarching scope</a:t>
            </a:r>
            <a:endParaRPr lang="en-SE" dirty="0">
              <a:latin typeface="Times" pitchFamily="2" charset="0"/>
            </a:endParaRPr>
          </a:p>
        </p:txBody>
      </p:sp>
      <p:sp>
        <p:nvSpPr>
          <p:cNvPr id="3" name="Content Placeholder 2">
            <a:extLst>
              <a:ext uri="{FF2B5EF4-FFF2-40B4-BE49-F238E27FC236}">
                <a16:creationId xmlns:a16="http://schemas.microsoft.com/office/drawing/2014/main" id="{93467A03-E8D7-B684-F7D7-02457951B7AA}"/>
              </a:ext>
            </a:extLst>
          </p:cNvPr>
          <p:cNvSpPr>
            <a:spLocks noGrp="1"/>
          </p:cNvSpPr>
          <p:nvPr>
            <p:ph idx="1"/>
          </p:nvPr>
        </p:nvSpPr>
        <p:spPr/>
        <p:txBody>
          <a:bodyPr/>
          <a:lstStyle/>
          <a:p>
            <a:r>
              <a:rPr lang="en-SE" dirty="0">
                <a:latin typeface="Times" pitchFamily="2" charset="0"/>
                <a:ea typeface="DengXian" panose="02010600030101010101" pitchFamily="2" charset="-122"/>
                <a:cs typeface="Calibri" panose="020F0502020204030204" pitchFamily="34" charset="0"/>
              </a:rPr>
              <a:t>M</a:t>
            </a:r>
            <a:r>
              <a:rPr lang="en-SE" sz="1800" dirty="0">
                <a:effectLst/>
                <a:latin typeface="Times" pitchFamily="2" charset="0"/>
                <a:ea typeface="DengXian" panose="02010600030101010101" pitchFamily="2" charset="-122"/>
                <a:cs typeface="Calibri" panose="020F0502020204030204" pitchFamily="34" charset="0"/>
              </a:rPr>
              <a:t>echanisms driving evolution </a:t>
            </a:r>
          </a:p>
          <a:p>
            <a:r>
              <a:rPr lang="en-SE" sz="1800" dirty="0">
                <a:effectLst/>
                <a:latin typeface="Times" pitchFamily="2" charset="0"/>
                <a:ea typeface="DengXian" panose="02010600030101010101" pitchFamily="2" charset="-122"/>
                <a:cs typeface="Calibri" panose="020F0502020204030204" pitchFamily="34" charset="0"/>
              </a:rPr>
              <a:t>It involves understanding the dynamics of gene spread within populations and the factors influencing the maintenance or loss of specific genetic traits. </a:t>
            </a:r>
          </a:p>
          <a:p>
            <a:r>
              <a:rPr lang="en-SE" sz="1800" dirty="0">
                <a:effectLst/>
                <a:latin typeface="Times" pitchFamily="2" charset="0"/>
                <a:ea typeface="DengXian" panose="02010600030101010101" pitchFamily="2" charset="-122"/>
                <a:cs typeface="Calibri" panose="020F0502020204030204" pitchFamily="34" charset="0"/>
              </a:rPr>
              <a:t>This field explores how genetic variation arises and spreads over time, shaping the diversity of species and their adaptations to different environments.</a:t>
            </a:r>
            <a:endParaRPr lang="en-SE" sz="1800" dirty="0">
              <a:effectLst/>
              <a:latin typeface="Times" pitchFamily="2" charset="0"/>
              <a:ea typeface="DengXian" panose="02010600030101010101" pitchFamily="2" charset="-122"/>
              <a:cs typeface="Times New Roman" panose="02020603050405020304" pitchFamily="18" charset="0"/>
            </a:endParaRPr>
          </a:p>
          <a:p>
            <a:endParaRPr lang="en-SE" dirty="0"/>
          </a:p>
        </p:txBody>
      </p:sp>
    </p:spTree>
    <p:extLst>
      <p:ext uri="{BB962C8B-B14F-4D97-AF65-F5344CB8AC3E}">
        <p14:creationId xmlns:p14="http://schemas.microsoft.com/office/powerpoint/2010/main" val="2509886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B6569-523A-B876-C118-7395B5B87874}"/>
              </a:ext>
            </a:extLst>
          </p:cNvPr>
          <p:cNvSpPr>
            <a:spLocks noGrp="1"/>
          </p:cNvSpPr>
          <p:nvPr>
            <p:ph type="title"/>
          </p:nvPr>
        </p:nvSpPr>
        <p:spPr/>
        <p:txBody>
          <a:bodyPr/>
          <a:lstStyle/>
          <a:p>
            <a:r>
              <a:rPr lang="en-GB" dirty="0">
                <a:solidFill>
                  <a:srgbClr val="424242"/>
                </a:solidFill>
                <a:latin typeface="Times" pitchFamily="2" charset="0"/>
              </a:rPr>
              <a:t>S</a:t>
            </a:r>
            <a:r>
              <a:rPr lang="en-GB" b="0" i="0" dirty="0">
                <a:solidFill>
                  <a:srgbClr val="424242"/>
                </a:solidFill>
                <a:effectLst/>
                <a:latin typeface="Times" pitchFamily="2" charset="0"/>
              </a:rPr>
              <a:t>pecific scope and scientific impact</a:t>
            </a:r>
            <a:endParaRPr lang="en-SE" dirty="0">
              <a:latin typeface="Times" pitchFamily="2" charset="0"/>
            </a:endParaRPr>
          </a:p>
        </p:txBody>
      </p:sp>
      <p:sp>
        <p:nvSpPr>
          <p:cNvPr id="3" name="Content Placeholder 2">
            <a:extLst>
              <a:ext uri="{FF2B5EF4-FFF2-40B4-BE49-F238E27FC236}">
                <a16:creationId xmlns:a16="http://schemas.microsoft.com/office/drawing/2014/main" id="{8FA32739-CF6F-6501-04A3-0688AAAD65D5}"/>
              </a:ext>
            </a:extLst>
          </p:cNvPr>
          <p:cNvSpPr>
            <a:spLocks noGrp="1"/>
          </p:cNvSpPr>
          <p:nvPr>
            <p:ph idx="1"/>
          </p:nvPr>
        </p:nvSpPr>
        <p:spPr/>
        <p:txBody>
          <a:bodyPr>
            <a:normAutofit/>
          </a:bodyPr>
          <a:lstStyle/>
          <a:p>
            <a:r>
              <a:rPr lang="en-GB" b="0" i="0" dirty="0">
                <a:solidFill>
                  <a:srgbClr val="374151"/>
                </a:solidFill>
                <a:effectLst/>
                <a:latin typeface="Times" pitchFamily="2" charset="0"/>
              </a:rPr>
              <a:t>By studying gene spread and equilibrium frequencies, scientists gain insights into how genetic variations arise and persist within populations, </a:t>
            </a:r>
            <a:r>
              <a:rPr lang="en-GB" b="0" dirty="0">
                <a:solidFill>
                  <a:srgbClr val="374151"/>
                </a:solidFill>
                <a:latin typeface="Times" pitchFamily="2" charset="0"/>
              </a:rPr>
              <a:t>therein u</a:t>
            </a:r>
            <a:r>
              <a:rPr lang="en-GB" i="0" dirty="0">
                <a:solidFill>
                  <a:srgbClr val="374151"/>
                </a:solidFill>
                <a:effectLst/>
                <a:latin typeface="Times" pitchFamily="2" charset="0"/>
              </a:rPr>
              <a:t>nderstanding the </a:t>
            </a:r>
            <a:r>
              <a:rPr lang="en-GB" dirty="0">
                <a:solidFill>
                  <a:srgbClr val="374151"/>
                </a:solidFill>
                <a:latin typeface="Times" pitchFamily="2" charset="0"/>
              </a:rPr>
              <a:t>e</a:t>
            </a:r>
            <a:r>
              <a:rPr lang="en-GB" i="0" dirty="0">
                <a:solidFill>
                  <a:srgbClr val="374151"/>
                </a:solidFill>
                <a:effectLst/>
                <a:latin typeface="Times" pitchFamily="2" charset="0"/>
              </a:rPr>
              <a:t>volutionary </a:t>
            </a:r>
            <a:r>
              <a:rPr lang="en-GB" dirty="0">
                <a:solidFill>
                  <a:srgbClr val="374151"/>
                </a:solidFill>
                <a:latin typeface="Times" pitchFamily="2" charset="0"/>
              </a:rPr>
              <a:t>d</a:t>
            </a:r>
            <a:r>
              <a:rPr lang="en-GB" i="0" dirty="0">
                <a:solidFill>
                  <a:srgbClr val="374151"/>
                </a:solidFill>
                <a:effectLst/>
                <a:latin typeface="Times" pitchFamily="2" charset="0"/>
              </a:rPr>
              <a:t>ynamics</a:t>
            </a:r>
          </a:p>
          <a:p>
            <a:r>
              <a:rPr lang="en-GB" b="0" i="0" dirty="0">
                <a:solidFill>
                  <a:srgbClr val="374151"/>
                </a:solidFill>
                <a:effectLst/>
                <a:latin typeface="Times" pitchFamily="2" charset="0"/>
              </a:rPr>
              <a:t>Understanding these dynamics helps predict how specific traits might evolve or spread over time and </a:t>
            </a:r>
            <a:r>
              <a:rPr lang="en-GB" dirty="0">
                <a:solidFill>
                  <a:srgbClr val="374151"/>
                </a:solidFill>
                <a:latin typeface="Times" pitchFamily="2" charset="0"/>
              </a:rPr>
              <a:t>p</a:t>
            </a:r>
            <a:r>
              <a:rPr lang="en-GB" i="0" dirty="0">
                <a:solidFill>
                  <a:srgbClr val="374151"/>
                </a:solidFill>
                <a:effectLst/>
                <a:latin typeface="Times" pitchFamily="2" charset="0"/>
              </a:rPr>
              <a:t>redicting </a:t>
            </a:r>
            <a:r>
              <a:rPr lang="en-GB" dirty="0">
                <a:solidFill>
                  <a:srgbClr val="374151"/>
                </a:solidFill>
                <a:latin typeface="Times" pitchFamily="2" charset="0"/>
              </a:rPr>
              <a:t>g</a:t>
            </a:r>
            <a:r>
              <a:rPr lang="en-GB" i="0" dirty="0">
                <a:solidFill>
                  <a:srgbClr val="374151"/>
                </a:solidFill>
                <a:effectLst/>
                <a:latin typeface="Times" pitchFamily="2" charset="0"/>
              </a:rPr>
              <a:t>enetic </a:t>
            </a:r>
            <a:r>
              <a:rPr lang="en-GB" dirty="0">
                <a:solidFill>
                  <a:srgbClr val="374151"/>
                </a:solidFill>
                <a:latin typeface="Times" pitchFamily="2" charset="0"/>
              </a:rPr>
              <a:t>f</a:t>
            </a:r>
            <a:r>
              <a:rPr lang="en-GB" i="0" dirty="0">
                <a:solidFill>
                  <a:srgbClr val="374151"/>
                </a:solidFill>
                <a:effectLst/>
                <a:latin typeface="Times" pitchFamily="2" charset="0"/>
              </a:rPr>
              <a:t>utures</a:t>
            </a:r>
            <a:endParaRPr lang="en-SE" sz="1800" dirty="0">
              <a:effectLst/>
              <a:latin typeface="Times" pitchFamily="2" charset="0"/>
              <a:ea typeface="DengXian" panose="02010600030101010101" pitchFamily="2" charset="-122"/>
              <a:cs typeface="Calibri" panose="020F0502020204030204" pitchFamily="34" charset="0"/>
            </a:endParaRPr>
          </a:p>
          <a:p>
            <a:r>
              <a:rPr lang="en-SE" sz="1800" dirty="0">
                <a:effectLst/>
                <a:latin typeface="Times" pitchFamily="2" charset="0"/>
                <a:ea typeface="DengXian" panose="02010600030101010101" pitchFamily="2" charset="-122"/>
                <a:cs typeface="Calibri" panose="020F0502020204030204" pitchFamily="34" charset="0"/>
              </a:rPr>
              <a:t>Assessing the genetic diversity within endangered populations to devise conservation strategies</a:t>
            </a:r>
            <a:endParaRPr lang="en-SE" sz="1800" dirty="0">
              <a:effectLst/>
              <a:latin typeface="Times" pitchFamily="2" charset="0"/>
              <a:ea typeface="DengXian" panose="02010600030101010101" pitchFamily="2" charset="-122"/>
              <a:cs typeface="Times New Roman" panose="02020603050405020304" pitchFamily="18" charset="0"/>
            </a:endParaRPr>
          </a:p>
          <a:p>
            <a:r>
              <a:rPr lang="en-SE" sz="1800" dirty="0">
                <a:effectLst/>
                <a:latin typeface="Times" pitchFamily="2" charset="0"/>
                <a:ea typeface="DengXian" panose="02010600030101010101" pitchFamily="2" charset="-122"/>
              </a:rPr>
              <a:t>Studying the spread of beneficial traits in crops or livestock to enhance yields and resilience in agriculture</a:t>
            </a:r>
          </a:p>
          <a:p>
            <a:endParaRPr lang="en-SE" dirty="0"/>
          </a:p>
        </p:txBody>
      </p:sp>
    </p:spTree>
    <p:extLst>
      <p:ext uri="{BB962C8B-B14F-4D97-AF65-F5344CB8AC3E}">
        <p14:creationId xmlns:p14="http://schemas.microsoft.com/office/powerpoint/2010/main" val="1776540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B6569-523A-B876-C118-7395B5B87874}"/>
              </a:ext>
            </a:extLst>
          </p:cNvPr>
          <p:cNvSpPr>
            <a:spLocks noGrp="1"/>
          </p:cNvSpPr>
          <p:nvPr>
            <p:ph type="title"/>
          </p:nvPr>
        </p:nvSpPr>
        <p:spPr/>
        <p:txBody>
          <a:bodyPr/>
          <a:lstStyle/>
          <a:p>
            <a:r>
              <a:rPr lang="en-SE" dirty="0">
                <a:latin typeface="Times" pitchFamily="2" charset="0"/>
              </a:rPr>
              <a:t>Specific questions</a:t>
            </a:r>
          </a:p>
        </p:txBody>
      </p:sp>
      <p:sp>
        <p:nvSpPr>
          <p:cNvPr id="3" name="Content Placeholder 2">
            <a:extLst>
              <a:ext uri="{FF2B5EF4-FFF2-40B4-BE49-F238E27FC236}">
                <a16:creationId xmlns:a16="http://schemas.microsoft.com/office/drawing/2014/main" id="{8FA32739-CF6F-6501-04A3-0688AAAD65D5}"/>
              </a:ext>
            </a:extLst>
          </p:cNvPr>
          <p:cNvSpPr>
            <a:spLocks noGrp="1"/>
          </p:cNvSpPr>
          <p:nvPr>
            <p:ph idx="1"/>
          </p:nvPr>
        </p:nvSpPr>
        <p:spPr/>
        <p:txBody>
          <a:bodyPr>
            <a:normAutofit/>
          </a:bodyPr>
          <a:lstStyle/>
          <a:p>
            <a:r>
              <a:rPr lang="en-GB" sz="1800" dirty="0">
                <a:effectLst/>
                <a:latin typeface="Times" pitchFamily="2" charset="0"/>
                <a:ea typeface="DengXian" panose="02010600030101010101" pitchFamily="2" charset="-122"/>
                <a:cs typeface="Calibri" panose="020F0502020204030204" pitchFamily="34" charset="0"/>
              </a:rPr>
              <a:t>Analyzing the equilibrium frequencies and stability of a focal gene (gene A, in this case) within a population.</a:t>
            </a:r>
          </a:p>
          <a:p>
            <a:r>
              <a:rPr lang="en-GB" b="0" i="0" dirty="0">
                <a:solidFill>
                  <a:srgbClr val="374151"/>
                </a:solidFill>
                <a:effectLst/>
                <a:latin typeface="Times" pitchFamily="2" charset="0"/>
              </a:rPr>
              <a:t>Assessing the influence of stochasticity (random deviates) on the fate of the focal gene.</a:t>
            </a:r>
          </a:p>
          <a:p>
            <a:r>
              <a:rPr lang="en-GB" b="0" i="0" dirty="0">
                <a:solidFill>
                  <a:srgbClr val="374151"/>
                </a:solidFill>
                <a:effectLst/>
                <a:latin typeface="Times" pitchFamily="2" charset="0"/>
              </a:rPr>
              <a:t>Assessing fixation probabilities and the impact of stochasticity allows quantifying the risks associated with losing or gaining certain genetic traits within populations.</a:t>
            </a:r>
          </a:p>
          <a:p>
            <a:r>
              <a:rPr lang="en-GB" b="0" i="0" dirty="0">
                <a:solidFill>
                  <a:srgbClr val="374151"/>
                </a:solidFill>
                <a:effectLst/>
                <a:latin typeface="Times" pitchFamily="2" charset="0"/>
              </a:rPr>
              <a:t>Examining the impact of population size and the range of fitness values on gene spread.</a:t>
            </a:r>
            <a:endParaRPr lang="en-SE" sz="1800" dirty="0">
              <a:effectLst/>
              <a:latin typeface="Times" pitchFamily="2" charset="0"/>
              <a:ea typeface="DengXian" panose="02010600030101010101" pitchFamily="2" charset="-122"/>
              <a:cs typeface="Calibri" panose="020F0502020204030204" pitchFamily="34" charset="0"/>
            </a:endParaRPr>
          </a:p>
          <a:p>
            <a:endParaRPr lang="en-GB" b="0" i="0" dirty="0">
              <a:solidFill>
                <a:srgbClr val="374151"/>
              </a:solidFill>
              <a:effectLst/>
              <a:latin typeface="Times" pitchFamily="2" charset="0"/>
            </a:endParaRPr>
          </a:p>
          <a:p>
            <a:endParaRPr lang="en-GB" b="0" i="0" dirty="0">
              <a:solidFill>
                <a:srgbClr val="374151"/>
              </a:solidFill>
              <a:effectLst/>
              <a:latin typeface="Söhne"/>
            </a:endParaRPr>
          </a:p>
          <a:p>
            <a:endParaRPr lang="en-GB" sz="1800" dirty="0">
              <a:effectLst/>
              <a:latin typeface="Calibri" panose="020F0502020204030204" pitchFamily="34" charset="0"/>
              <a:ea typeface="DengXian" panose="02010600030101010101" pitchFamily="2" charset="-122"/>
              <a:cs typeface="Calibri" panose="020F0502020204030204" pitchFamily="34" charset="0"/>
            </a:endParaRPr>
          </a:p>
          <a:p>
            <a:pPr marL="0" indent="0">
              <a:buNone/>
            </a:pPr>
            <a:endParaRPr lang="en-SE" dirty="0"/>
          </a:p>
        </p:txBody>
      </p:sp>
    </p:spTree>
    <p:extLst>
      <p:ext uri="{BB962C8B-B14F-4D97-AF65-F5344CB8AC3E}">
        <p14:creationId xmlns:p14="http://schemas.microsoft.com/office/powerpoint/2010/main" val="2885053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7E0EA-47AD-4C04-823D-78231AF84BE6}"/>
              </a:ext>
            </a:extLst>
          </p:cNvPr>
          <p:cNvSpPr>
            <a:spLocks noGrp="1"/>
          </p:cNvSpPr>
          <p:nvPr>
            <p:ph type="title"/>
          </p:nvPr>
        </p:nvSpPr>
        <p:spPr/>
        <p:txBody>
          <a:bodyPr/>
          <a:lstStyle/>
          <a:p>
            <a:r>
              <a:rPr lang="en-SE" sz="3600" dirty="0">
                <a:latin typeface="Times" pitchFamily="2" charset="0"/>
              </a:rPr>
              <a:t>General and specific description of question 4a</a:t>
            </a:r>
            <a:endParaRPr lang="en-SE" dirty="0">
              <a:latin typeface="Times" pitchFamily="2" charset="0"/>
            </a:endParaRPr>
          </a:p>
        </p:txBody>
      </p:sp>
      <p:sp>
        <p:nvSpPr>
          <p:cNvPr id="3" name="Content Placeholder 2">
            <a:extLst>
              <a:ext uri="{FF2B5EF4-FFF2-40B4-BE49-F238E27FC236}">
                <a16:creationId xmlns:a16="http://schemas.microsoft.com/office/drawing/2014/main" id="{865F9150-4DB5-9AF1-2A91-50C5324B4441}"/>
              </a:ext>
            </a:extLst>
          </p:cNvPr>
          <p:cNvSpPr>
            <a:spLocks noGrp="1"/>
          </p:cNvSpPr>
          <p:nvPr>
            <p:ph idx="1"/>
          </p:nvPr>
        </p:nvSpPr>
        <p:spPr>
          <a:xfrm>
            <a:off x="2589212" y="1628079"/>
            <a:ext cx="8915400" cy="4283143"/>
          </a:xfrm>
        </p:spPr>
        <p:txBody>
          <a:bodyPr>
            <a:noAutofit/>
          </a:bodyPr>
          <a:lstStyle/>
          <a:p>
            <a:r>
              <a:rPr lang="en-GB" b="0" i="0" dirty="0">
                <a:solidFill>
                  <a:srgbClr val="374151"/>
                </a:solidFill>
                <a:effectLst/>
                <a:latin typeface="Times" pitchFamily="2" charset="0"/>
              </a:rPr>
              <a:t>I solved question 4a by solving equation 1 mathematically, by </a:t>
            </a:r>
            <a:r>
              <a:rPr lang="en-US" i="0" dirty="0">
                <a:solidFill>
                  <a:srgbClr val="424242"/>
                </a:solidFill>
                <a:effectLst/>
                <a:latin typeface="Times" pitchFamily="2" charset="0"/>
                <a:ea typeface="DengXian" panose="02010600030101010101" pitchFamily="2" charset="-122"/>
              </a:rPr>
              <a:t>replacing </a:t>
            </a:r>
            <a:r>
              <a:rPr lang="en-SE" i="1" dirty="0">
                <a:solidFill>
                  <a:srgbClr val="424242"/>
                </a:solidFill>
                <a:effectLst/>
                <a:latin typeface="Times" pitchFamily="2" charset="0"/>
                <a:ea typeface="DengXian" panose="02010600030101010101" pitchFamily="2" charset="-122"/>
              </a:rPr>
              <a:t>wt</a:t>
            </a:r>
            <a:r>
              <a:rPr lang="en-US" i="1" dirty="0">
                <a:solidFill>
                  <a:srgbClr val="424242"/>
                </a:solidFill>
                <a:effectLst/>
                <a:latin typeface="Times" pitchFamily="2" charset="0"/>
                <a:ea typeface="DengXian" panose="02010600030101010101" pitchFamily="2" charset="-122"/>
              </a:rPr>
              <a:t> bar</a:t>
            </a:r>
            <a:r>
              <a:rPr lang="en-US" i="0" dirty="0">
                <a:solidFill>
                  <a:srgbClr val="424242"/>
                </a:solidFill>
                <a:effectLst/>
                <a:latin typeface="Times" pitchFamily="2" charset="0"/>
                <a:ea typeface="DengXian" panose="02010600030101010101" pitchFamily="2" charset="-122"/>
              </a:rPr>
              <a:t> and by </a:t>
            </a:r>
            <a:r>
              <a:rPr lang="en-SE" i="0" dirty="0">
                <a:solidFill>
                  <a:srgbClr val="424242"/>
                </a:solidFill>
                <a:effectLst/>
                <a:latin typeface="Times" pitchFamily="2" charset="0"/>
                <a:ea typeface="DengXian" panose="02010600030101010101" pitchFamily="2" charset="-122"/>
              </a:rPr>
              <a:t>rearranging </a:t>
            </a:r>
            <a:r>
              <a:rPr lang="en-US" i="0" dirty="0">
                <a:solidFill>
                  <a:srgbClr val="424242"/>
                </a:solidFill>
                <a:effectLst/>
                <a:latin typeface="Times" pitchFamily="2" charset="0"/>
                <a:ea typeface="DengXian" panose="02010600030101010101" pitchFamily="2" charset="-122"/>
              </a:rPr>
              <a:t>these combination of equations together.</a:t>
            </a:r>
            <a:r>
              <a:rPr lang="en-SE" dirty="0">
                <a:effectLst/>
                <a:latin typeface="Times" pitchFamily="2" charset="0"/>
              </a:rPr>
              <a:t> </a:t>
            </a:r>
            <a:endParaRPr lang="en-SE" dirty="0">
              <a:latin typeface="Times" pitchFamily="2" charset="0"/>
            </a:endParaRPr>
          </a:p>
          <a:p>
            <a:r>
              <a:rPr lang="en-GB" dirty="0">
                <a:effectLst/>
                <a:latin typeface="Times" pitchFamily="2" charset="0"/>
              </a:rPr>
              <a:t>E</a:t>
            </a:r>
            <a:r>
              <a:rPr lang="en-SE" dirty="0">
                <a:effectLst/>
                <a:latin typeface="Times" pitchFamily="2" charset="0"/>
              </a:rPr>
              <a:t>quation 1 </a:t>
            </a:r>
            <a:r>
              <a:rPr lang="en-SE" dirty="0">
                <a:effectLst/>
                <a:latin typeface="Times" pitchFamily="2" charset="0"/>
                <a:sym typeface="Wingdings" pitchFamily="2" charset="2"/>
              </a:rPr>
              <a:t></a:t>
            </a:r>
          </a:p>
          <a:p>
            <a:endParaRPr lang="en-SE" dirty="0">
              <a:effectLst/>
              <a:latin typeface="Times" pitchFamily="2" charset="0"/>
            </a:endParaRPr>
          </a:p>
          <a:p>
            <a:endParaRPr lang="en-SE" dirty="0">
              <a:effectLst/>
              <a:latin typeface="Times" pitchFamily="2" charset="0"/>
            </a:endParaRPr>
          </a:p>
          <a:p>
            <a:endParaRPr lang="en-SE" dirty="0">
              <a:effectLst/>
              <a:latin typeface="Times" pitchFamily="2" charset="0"/>
            </a:endParaRPr>
          </a:p>
          <a:p>
            <a:r>
              <a:rPr lang="en-GB" dirty="0">
                <a:effectLst/>
                <a:latin typeface="Times" pitchFamily="2" charset="0"/>
              </a:rPr>
              <a:t>W</a:t>
            </a:r>
            <a:r>
              <a:rPr lang="en-SE" dirty="0">
                <a:effectLst/>
                <a:latin typeface="Times" pitchFamily="2" charset="0"/>
              </a:rPr>
              <a:t>hen p</a:t>
            </a:r>
            <a:r>
              <a:rPr lang="en-SE" baseline="-25000" dirty="0">
                <a:effectLst/>
                <a:latin typeface="Times" pitchFamily="2" charset="0"/>
              </a:rPr>
              <a:t>t </a:t>
            </a:r>
            <a:r>
              <a:rPr lang="en-SE" dirty="0">
                <a:effectLst/>
                <a:latin typeface="Times" pitchFamily="2" charset="0"/>
              </a:rPr>
              <a:t>reaches equilibrium, p</a:t>
            </a:r>
            <a:r>
              <a:rPr lang="en-SE" baseline="-25000" dirty="0">
                <a:effectLst/>
                <a:latin typeface="Times" pitchFamily="2" charset="0"/>
              </a:rPr>
              <a:t>t+1 </a:t>
            </a:r>
            <a:r>
              <a:rPr lang="en-SE" dirty="0">
                <a:effectLst/>
                <a:latin typeface="Times" pitchFamily="2" charset="0"/>
              </a:rPr>
              <a:t>and p</a:t>
            </a:r>
            <a:r>
              <a:rPr lang="en-SE" baseline="-25000" dirty="0">
                <a:effectLst/>
                <a:latin typeface="Times" pitchFamily="2" charset="0"/>
              </a:rPr>
              <a:t>t  </a:t>
            </a:r>
            <a:r>
              <a:rPr lang="en-SE" dirty="0">
                <a:effectLst/>
                <a:latin typeface="Times" pitchFamily="2" charset="0"/>
              </a:rPr>
              <a:t>= p*</a:t>
            </a:r>
          </a:p>
          <a:p>
            <a:endParaRPr lang="en-SE" baseline="-25000" dirty="0">
              <a:effectLst/>
              <a:latin typeface="Times" pitchFamily="2" charset="0"/>
            </a:endParaRPr>
          </a:p>
          <a:p>
            <a:r>
              <a:rPr lang="en-GB" dirty="0">
                <a:latin typeface="Times" pitchFamily="2" charset="0"/>
              </a:rPr>
              <a:t>p* = 0 is a trivial solution, </a:t>
            </a:r>
          </a:p>
          <a:p>
            <a:r>
              <a:rPr lang="en-GB" dirty="0">
                <a:latin typeface="Times" pitchFamily="2" charset="0"/>
              </a:rPr>
              <a:t>while p* = 1 is a nontrivial solution</a:t>
            </a:r>
          </a:p>
          <a:p>
            <a:r>
              <a:rPr lang="en-GB" dirty="0">
                <a:latin typeface="Times" pitchFamily="2" charset="0"/>
              </a:rPr>
              <a:t>while w is not equals to 1 </a:t>
            </a:r>
          </a:p>
          <a:p>
            <a:r>
              <a:rPr lang="en-US" dirty="0">
                <a:solidFill>
                  <a:srgbClr val="424242"/>
                </a:solidFill>
                <a:effectLst/>
                <a:latin typeface="Times" pitchFamily="2" charset="0"/>
                <a:ea typeface="DengXian" panose="02010600030101010101" pitchFamily="2" charset="-122"/>
              </a:rPr>
              <a:t>p* = 1 and it is depended on the fitness w</a:t>
            </a:r>
            <a:r>
              <a:rPr lang="en-SE" dirty="0">
                <a:effectLst/>
                <a:latin typeface="Times" pitchFamily="2" charset="0"/>
              </a:rPr>
              <a:t> </a:t>
            </a:r>
            <a:endParaRPr lang="en-SE" dirty="0">
              <a:latin typeface="Times" pitchFamily="2" charset="0"/>
            </a:endParaRPr>
          </a:p>
        </p:txBody>
      </p:sp>
      <p:pic>
        <p:nvPicPr>
          <p:cNvPr id="5" name="Picture 4" descr="A black and white math equation&#10;&#10;Description automatically generated">
            <a:extLst>
              <a:ext uri="{FF2B5EF4-FFF2-40B4-BE49-F238E27FC236}">
                <a16:creationId xmlns:a16="http://schemas.microsoft.com/office/drawing/2014/main" id="{7B8F079E-EBFD-5F37-7719-988EF6888899}"/>
              </a:ext>
            </a:extLst>
          </p:cNvPr>
          <p:cNvPicPr>
            <a:picLocks noChangeAspect="1"/>
          </p:cNvPicPr>
          <p:nvPr/>
        </p:nvPicPr>
        <p:blipFill>
          <a:blip r:embed="rId2"/>
          <a:stretch>
            <a:fillRect/>
          </a:stretch>
        </p:blipFill>
        <p:spPr>
          <a:xfrm>
            <a:off x="4336586" y="2211741"/>
            <a:ext cx="2030762" cy="695315"/>
          </a:xfrm>
          <a:prstGeom prst="rect">
            <a:avLst/>
          </a:prstGeom>
          <a:ln>
            <a:noFill/>
          </a:ln>
        </p:spPr>
      </p:pic>
      <p:pic>
        <p:nvPicPr>
          <p:cNvPr id="7" name="Picture 6" descr="A black and white symbols&#10;&#10;Description automatically generated with medium confidence">
            <a:extLst>
              <a:ext uri="{FF2B5EF4-FFF2-40B4-BE49-F238E27FC236}">
                <a16:creationId xmlns:a16="http://schemas.microsoft.com/office/drawing/2014/main" id="{0F61AD62-508C-9807-A2A2-2ADD8491AEF9}"/>
              </a:ext>
            </a:extLst>
          </p:cNvPr>
          <p:cNvPicPr>
            <a:picLocks noChangeAspect="1"/>
          </p:cNvPicPr>
          <p:nvPr/>
        </p:nvPicPr>
        <p:blipFill>
          <a:blip r:embed="rId3"/>
          <a:stretch>
            <a:fillRect/>
          </a:stretch>
        </p:blipFill>
        <p:spPr>
          <a:xfrm>
            <a:off x="5158990" y="3029181"/>
            <a:ext cx="2565400" cy="469900"/>
          </a:xfrm>
          <a:prstGeom prst="rect">
            <a:avLst/>
          </a:prstGeom>
          <a:ln>
            <a:noFill/>
          </a:ln>
        </p:spPr>
      </p:pic>
      <p:cxnSp>
        <p:nvCxnSpPr>
          <p:cNvPr id="20" name="Straight Arrow Connector 19">
            <a:extLst>
              <a:ext uri="{FF2B5EF4-FFF2-40B4-BE49-F238E27FC236}">
                <a16:creationId xmlns:a16="http://schemas.microsoft.com/office/drawing/2014/main" id="{B66C432B-F604-DD50-DBD3-F42736AEF4A6}"/>
              </a:ext>
            </a:extLst>
          </p:cNvPr>
          <p:cNvCxnSpPr/>
          <p:nvPr/>
        </p:nvCxnSpPr>
        <p:spPr>
          <a:xfrm flipV="1">
            <a:off x="5329665" y="2848894"/>
            <a:ext cx="0" cy="273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Picture 21" descr="A math equations on a white surface&#10;&#10;Description automatically generated">
            <a:extLst>
              <a:ext uri="{FF2B5EF4-FFF2-40B4-BE49-F238E27FC236}">
                <a16:creationId xmlns:a16="http://schemas.microsoft.com/office/drawing/2014/main" id="{35CA92AF-F7F8-0804-D393-E09F7C9B2EF1}"/>
              </a:ext>
            </a:extLst>
          </p:cNvPr>
          <p:cNvPicPr>
            <a:picLocks noChangeAspect="1"/>
          </p:cNvPicPr>
          <p:nvPr/>
        </p:nvPicPr>
        <p:blipFill>
          <a:blip r:embed="rId4"/>
          <a:stretch>
            <a:fillRect/>
          </a:stretch>
        </p:blipFill>
        <p:spPr>
          <a:xfrm>
            <a:off x="7649470" y="3978580"/>
            <a:ext cx="2689302" cy="821731"/>
          </a:xfrm>
          <a:prstGeom prst="rect">
            <a:avLst/>
          </a:prstGeom>
        </p:spPr>
      </p:pic>
      <p:cxnSp>
        <p:nvCxnSpPr>
          <p:cNvPr id="24" name="Straight Connector 23">
            <a:extLst>
              <a:ext uri="{FF2B5EF4-FFF2-40B4-BE49-F238E27FC236}">
                <a16:creationId xmlns:a16="http://schemas.microsoft.com/office/drawing/2014/main" id="{BDB4DAA8-D4A9-2228-A303-CD93073A1B7B}"/>
              </a:ext>
            </a:extLst>
          </p:cNvPr>
          <p:cNvCxnSpPr/>
          <p:nvPr/>
        </p:nvCxnSpPr>
        <p:spPr>
          <a:xfrm>
            <a:off x="8881946" y="5373012"/>
            <a:ext cx="1773044"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515A6B6F-BBCA-EF51-7290-E222268CD884}"/>
              </a:ext>
            </a:extLst>
          </p:cNvPr>
          <p:cNvCxnSpPr/>
          <p:nvPr/>
        </p:nvCxnSpPr>
        <p:spPr>
          <a:xfrm>
            <a:off x="9768468" y="4873312"/>
            <a:ext cx="0" cy="1110911"/>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5472DEDC-8074-43C5-388D-9268F7FB0246}"/>
              </a:ext>
            </a:extLst>
          </p:cNvPr>
          <p:cNvCxnSpPr>
            <a:cxnSpLocks/>
            <a:stCxn id="31" idx="0"/>
            <a:endCxn id="30" idx="0"/>
          </p:cNvCxnSpPr>
          <p:nvPr/>
        </p:nvCxnSpPr>
        <p:spPr>
          <a:xfrm>
            <a:off x="8907594" y="5984223"/>
            <a:ext cx="1747396" cy="0"/>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2DD67BEE-1688-0989-1C65-A86FC66454E9}"/>
              </a:ext>
            </a:extLst>
          </p:cNvPr>
          <p:cNvSpPr txBox="1"/>
          <p:nvPr/>
        </p:nvSpPr>
        <p:spPr>
          <a:xfrm>
            <a:off x="9452829" y="5254004"/>
            <a:ext cx="377026" cy="276999"/>
          </a:xfrm>
          <a:prstGeom prst="rect">
            <a:avLst/>
          </a:prstGeom>
          <a:noFill/>
        </p:spPr>
        <p:txBody>
          <a:bodyPr wrap="none" rtlCol="0">
            <a:spAutoFit/>
          </a:bodyPr>
          <a:lstStyle/>
          <a:p>
            <a:r>
              <a:rPr lang="en-SE" sz="1200" b="1" dirty="0">
                <a:latin typeface="Times" pitchFamily="2" charset="0"/>
              </a:rPr>
              <a:t>1.0</a:t>
            </a:r>
          </a:p>
        </p:txBody>
      </p:sp>
      <p:sp>
        <p:nvSpPr>
          <p:cNvPr id="30" name="TextBox 29">
            <a:extLst>
              <a:ext uri="{FF2B5EF4-FFF2-40B4-BE49-F238E27FC236}">
                <a16:creationId xmlns:a16="http://schemas.microsoft.com/office/drawing/2014/main" id="{5E4A9A79-11E2-5321-1F56-D397FFD5D238}"/>
              </a:ext>
            </a:extLst>
          </p:cNvPr>
          <p:cNvSpPr txBox="1"/>
          <p:nvPr/>
        </p:nvSpPr>
        <p:spPr>
          <a:xfrm>
            <a:off x="10466477" y="5984223"/>
            <a:ext cx="377026" cy="276999"/>
          </a:xfrm>
          <a:prstGeom prst="rect">
            <a:avLst/>
          </a:prstGeom>
          <a:noFill/>
        </p:spPr>
        <p:txBody>
          <a:bodyPr wrap="none" rtlCol="0">
            <a:spAutoFit/>
          </a:bodyPr>
          <a:lstStyle/>
          <a:p>
            <a:r>
              <a:rPr lang="en-SE" sz="1200" b="1" dirty="0">
                <a:latin typeface="Times" pitchFamily="2" charset="0"/>
              </a:rPr>
              <a:t>1.0</a:t>
            </a:r>
          </a:p>
        </p:txBody>
      </p:sp>
      <p:sp>
        <p:nvSpPr>
          <p:cNvPr id="31" name="TextBox 30">
            <a:extLst>
              <a:ext uri="{FF2B5EF4-FFF2-40B4-BE49-F238E27FC236}">
                <a16:creationId xmlns:a16="http://schemas.microsoft.com/office/drawing/2014/main" id="{B4D530B8-BB59-A400-9816-B600619C5E7D}"/>
              </a:ext>
            </a:extLst>
          </p:cNvPr>
          <p:cNvSpPr txBox="1"/>
          <p:nvPr/>
        </p:nvSpPr>
        <p:spPr>
          <a:xfrm>
            <a:off x="8693433" y="5984223"/>
            <a:ext cx="428322" cy="276999"/>
          </a:xfrm>
          <a:prstGeom prst="rect">
            <a:avLst/>
          </a:prstGeom>
          <a:noFill/>
        </p:spPr>
        <p:txBody>
          <a:bodyPr wrap="none" rtlCol="0">
            <a:spAutoFit/>
          </a:bodyPr>
          <a:lstStyle/>
          <a:p>
            <a:r>
              <a:rPr lang="en-SE" sz="1200" b="1" dirty="0">
                <a:latin typeface="Times" pitchFamily="2" charset="0"/>
              </a:rPr>
              <a:t>-1.0</a:t>
            </a:r>
          </a:p>
        </p:txBody>
      </p:sp>
      <p:sp>
        <p:nvSpPr>
          <p:cNvPr id="34" name="TextBox 33">
            <a:extLst>
              <a:ext uri="{FF2B5EF4-FFF2-40B4-BE49-F238E27FC236}">
                <a16:creationId xmlns:a16="http://schemas.microsoft.com/office/drawing/2014/main" id="{C16B1B02-925D-7764-2FF0-D40561B0A070}"/>
              </a:ext>
            </a:extLst>
          </p:cNvPr>
          <p:cNvSpPr txBox="1"/>
          <p:nvPr/>
        </p:nvSpPr>
        <p:spPr>
          <a:xfrm>
            <a:off x="9580673" y="5978830"/>
            <a:ext cx="377026" cy="276999"/>
          </a:xfrm>
          <a:prstGeom prst="rect">
            <a:avLst/>
          </a:prstGeom>
          <a:noFill/>
        </p:spPr>
        <p:txBody>
          <a:bodyPr wrap="none" rtlCol="0">
            <a:spAutoFit/>
          </a:bodyPr>
          <a:lstStyle/>
          <a:p>
            <a:r>
              <a:rPr lang="en-SE" sz="1200" b="1" dirty="0">
                <a:latin typeface="Times" pitchFamily="2" charset="0"/>
              </a:rPr>
              <a:t>0.0</a:t>
            </a:r>
          </a:p>
        </p:txBody>
      </p:sp>
      <p:pic>
        <p:nvPicPr>
          <p:cNvPr id="36" name="Picture 35">
            <a:extLst>
              <a:ext uri="{FF2B5EF4-FFF2-40B4-BE49-F238E27FC236}">
                <a16:creationId xmlns:a16="http://schemas.microsoft.com/office/drawing/2014/main" id="{9A92EFE2-216E-D5A9-29E2-D3BCA5FFC6C7}"/>
              </a:ext>
            </a:extLst>
          </p:cNvPr>
          <p:cNvPicPr>
            <a:picLocks noChangeAspect="1"/>
          </p:cNvPicPr>
          <p:nvPr/>
        </p:nvPicPr>
        <p:blipFill>
          <a:blip r:embed="rId5"/>
          <a:stretch>
            <a:fillRect/>
          </a:stretch>
        </p:blipFill>
        <p:spPr>
          <a:xfrm>
            <a:off x="6964523" y="5277371"/>
            <a:ext cx="1854200" cy="736600"/>
          </a:xfrm>
          <a:prstGeom prst="rect">
            <a:avLst/>
          </a:prstGeom>
        </p:spPr>
      </p:pic>
    </p:spTree>
    <p:extLst>
      <p:ext uri="{BB962C8B-B14F-4D97-AF65-F5344CB8AC3E}">
        <p14:creationId xmlns:p14="http://schemas.microsoft.com/office/powerpoint/2010/main" val="3249561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1A138E-2965-83F8-A1C0-700263DE9344}"/>
              </a:ext>
            </a:extLst>
          </p:cNvPr>
          <p:cNvSpPr>
            <a:spLocks noGrp="1"/>
          </p:cNvSpPr>
          <p:nvPr>
            <p:ph idx="1"/>
          </p:nvPr>
        </p:nvSpPr>
        <p:spPr/>
        <p:txBody>
          <a:bodyPr/>
          <a:lstStyle/>
          <a:p>
            <a:r>
              <a:rPr lang="en-GB" b="0" i="0" dirty="0">
                <a:solidFill>
                  <a:srgbClr val="374151"/>
                </a:solidFill>
                <a:effectLst/>
                <a:latin typeface="Times" pitchFamily="2" charset="0"/>
              </a:rPr>
              <a:t>When discussing the frequency of a gene reaching equilibrium (p*), it refers to a scenario where the frequency of gene A stabilizes in the population and no longer changes over time. In this context, equilibrium frequency is reached when the gene's spread (its increase or decrease in frequency) ceases, indicating a balance between its rate of increase and decrease.</a:t>
            </a:r>
            <a:endParaRPr lang="en-SE" dirty="0">
              <a:latin typeface="Times" pitchFamily="2" charset="0"/>
            </a:endParaRPr>
          </a:p>
        </p:txBody>
      </p:sp>
      <p:sp>
        <p:nvSpPr>
          <p:cNvPr id="4" name="Title 1">
            <a:extLst>
              <a:ext uri="{FF2B5EF4-FFF2-40B4-BE49-F238E27FC236}">
                <a16:creationId xmlns:a16="http://schemas.microsoft.com/office/drawing/2014/main" id="{738A4C7C-E66C-2160-BFC3-C57D13D54017}"/>
              </a:ext>
            </a:extLst>
          </p:cNvPr>
          <p:cNvSpPr>
            <a:spLocks noGrp="1"/>
          </p:cNvSpPr>
          <p:nvPr>
            <p:ph type="title"/>
          </p:nvPr>
        </p:nvSpPr>
        <p:spPr/>
        <p:txBody>
          <a:bodyPr/>
          <a:lstStyle/>
          <a:p>
            <a:r>
              <a:rPr lang="en-SE" sz="3600" dirty="0">
                <a:latin typeface="Times" pitchFamily="2" charset="0"/>
              </a:rPr>
              <a:t>General and specific description of question 4a</a:t>
            </a:r>
            <a:endParaRPr lang="en-SE" dirty="0">
              <a:latin typeface="Times" pitchFamily="2" charset="0"/>
            </a:endParaRPr>
          </a:p>
        </p:txBody>
      </p:sp>
    </p:spTree>
    <p:extLst>
      <p:ext uri="{BB962C8B-B14F-4D97-AF65-F5344CB8AC3E}">
        <p14:creationId xmlns:p14="http://schemas.microsoft.com/office/powerpoint/2010/main" val="3529397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7E0EA-47AD-4C04-823D-78231AF84BE6}"/>
              </a:ext>
            </a:extLst>
          </p:cNvPr>
          <p:cNvSpPr>
            <a:spLocks noGrp="1"/>
          </p:cNvSpPr>
          <p:nvPr>
            <p:ph type="title"/>
          </p:nvPr>
        </p:nvSpPr>
        <p:spPr/>
        <p:txBody>
          <a:bodyPr/>
          <a:lstStyle/>
          <a:p>
            <a:r>
              <a:rPr lang="en-SE" sz="3600" dirty="0">
                <a:latin typeface="Times" pitchFamily="2" charset="0"/>
              </a:rPr>
              <a:t>General and specific description of question 4b</a:t>
            </a:r>
            <a:endParaRPr lang="en-SE" dirty="0">
              <a:latin typeface="Times" pitchFamily="2" charset="0"/>
            </a:endParaRPr>
          </a:p>
        </p:txBody>
      </p:sp>
      <p:sp>
        <p:nvSpPr>
          <p:cNvPr id="3" name="Content Placeholder 2">
            <a:extLst>
              <a:ext uri="{FF2B5EF4-FFF2-40B4-BE49-F238E27FC236}">
                <a16:creationId xmlns:a16="http://schemas.microsoft.com/office/drawing/2014/main" id="{865F9150-4DB5-9AF1-2A91-50C5324B4441}"/>
              </a:ext>
            </a:extLst>
          </p:cNvPr>
          <p:cNvSpPr>
            <a:spLocks noGrp="1"/>
          </p:cNvSpPr>
          <p:nvPr>
            <p:ph idx="1"/>
          </p:nvPr>
        </p:nvSpPr>
        <p:spPr>
          <a:xfrm>
            <a:off x="2471738" y="1854200"/>
            <a:ext cx="9364662" cy="4749800"/>
          </a:xfrm>
        </p:spPr>
        <p:txBody>
          <a:bodyPr>
            <a:normAutofit/>
          </a:bodyPr>
          <a:lstStyle/>
          <a:p>
            <a:r>
              <a:rPr lang="en-SE" sz="1800" i="0" dirty="0">
                <a:solidFill>
                  <a:srgbClr val="424242"/>
                </a:solidFill>
                <a:effectLst/>
                <a:latin typeface="Times" pitchFamily="2" charset="0"/>
                <a:ea typeface="DengXian" panose="02010600030101010101" pitchFamily="2" charset="-122"/>
              </a:rPr>
              <a:t>I solved question </a:t>
            </a:r>
            <a:r>
              <a:rPr lang="en-US" sz="1800" i="0" dirty="0">
                <a:solidFill>
                  <a:srgbClr val="424242"/>
                </a:solidFill>
                <a:effectLst/>
                <a:latin typeface="Times" pitchFamily="2" charset="0"/>
                <a:ea typeface="DengXian" panose="02010600030101010101" pitchFamily="2" charset="-122"/>
              </a:rPr>
              <a:t>4b</a:t>
            </a:r>
            <a:r>
              <a:rPr lang="en-SE" sz="1800" i="0" dirty="0">
                <a:solidFill>
                  <a:srgbClr val="424242"/>
                </a:solidFill>
                <a:effectLst/>
                <a:latin typeface="Times" pitchFamily="2" charset="0"/>
                <a:ea typeface="DengXian" panose="02010600030101010101" pitchFamily="2" charset="-122"/>
              </a:rPr>
              <a:t> by solving equation 1 mathematically by </a:t>
            </a:r>
            <a:r>
              <a:rPr lang="en-US" sz="1800" i="0" dirty="0">
                <a:solidFill>
                  <a:srgbClr val="424242"/>
                </a:solidFill>
                <a:effectLst/>
                <a:latin typeface="Times" pitchFamily="2" charset="0"/>
                <a:ea typeface="DengXian" panose="02010600030101010101" pitchFamily="2" charset="-122"/>
              </a:rPr>
              <a:t>using the derivative of the quotient rule and by </a:t>
            </a:r>
            <a:r>
              <a:rPr lang="en-SE" sz="1800" i="0" dirty="0">
                <a:solidFill>
                  <a:srgbClr val="424242"/>
                </a:solidFill>
                <a:effectLst/>
                <a:latin typeface="Times" pitchFamily="2" charset="0"/>
                <a:ea typeface="DengXian" panose="02010600030101010101" pitchFamily="2" charset="-122"/>
              </a:rPr>
              <a:t>rearranging </a:t>
            </a:r>
            <a:r>
              <a:rPr lang="en-US" sz="1800" i="0" dirty="0">
                <a:solidFill>
                  <a:srgbClr val="424242"/>
                </a:solidFill>
                <a:effectLst/>
                <a:latin typeface="Times" pitchFamily="2" charset="0"/>
                <a:ea typeface="DengXian" panose="02010600030101010101" pitchFamily="2" charset="-122"/>
              </a:rPr>
              <a:t>the equation. </a:t>
            </a:r>
          </a:p>
          <a:p>
            <a:r>
              <a:rPr lang="en-US" sz="1800" i="0" dirty="0">
                <a:solidFill>
                  <a:srgbClr val="424242"/>
                </a:solidFill>
                <a:effectLst/>
                <a:latin typeface="Times" pitchFamily="2" charset="0"/>
                <a:ea typeface="DengXian" panose="02010600030101010101" pitchFamily="2" charset="-122"/>
              </a:rPr>
              <a:t>f’</a:t>
            </a:r>
            <a:r>
              <a:rPr lang="en-US" dirty="0">
                <a:solidFill>
                  <a:srgbClr val="424242"/>
                </a:solidFill>
                <a:latin typeface="Times" pitchFamily="2" charset="0"/>
                <a:ea typeface="DengXian" panose="02010600030101010101" pitchFamily="2" charset="-122"/>
              </a:rPr>
              <a:t>(</a:t>
            </a:r>
            <a:r>
              <a:rPr lang="en-US" dirty="0" err="1">
                <a:solidFill>
                  <a:srgbClr val="424242"/>
                </a:solidFill>
                <a:latin typeface="Times" pitchFamily="2" charset="0"/>
                <a:ea typeface="DengXian" panose="02010600030101010101" pitchFamily="2" charset="-122"/>
              </a:rPr>
              <a:t>p</a:t>
            </a:r>
            <a:r>
              <a:rPr lang="en-US" baseline="-25000" dirty="0" err="1">
                <a:solidFill>
                  <a:srgbClr val="424242"/>
                </a:solidFill>
                <a:latin typeface="Times" pitchFamily="2" charset="0"/>
                <a:ea typeface="DengXian" panose="02010600030101010101" pitchFamily="2" charset="-122"/>
              </a:rPr>
              <a:t>t</a:t>
            </a:r>
            <a:r>
              <a:rPr lang="en-US" dirty="0">
                <a:solidFill>
                  <a:srgbClr val="424242"/>
                </a:solidFill>
                <a:latin typeface="Times" pitchFamily="2" charset="0"/>
                <a:ea typeface="DengXian" panose="02010600030101010101" pitchFamily="2" charset="-122"/>
              </a:rPr>
              <a:t>) </a:t>
            </a:r>
            <a:endParaRPr lang="en-US" sz="1800" i="0" dirty="0">
              <a:solidFill>
                <a:srgbClr val="424242"/>
              </a:solidFill>
              <a:effectLst/>
              <a:latin typeface="Times" pitchFamily="2" charset="0"/>
              <a:ea typeface="DengXian" panose="02010600030101010101" pitchFamily="2" charset="-122"/>
            </a:endParaRPr>
          </a:p>
          <a:p>
            <a:endParaRPr lang="en-US" dirty="0">
              <a:solidFill>
                <a:srgbClr val="424242"/>
              </a:solidFill>
              <a:latin typeface="Times" pitchFamily="2" charset="0"/>
              <a:ea typeface="DengXian" panose="02010600030101010101" pitchFamily="2" charset="-122"/>
            </a:endParaRPr>
          </a:p>
          <a:p>
            <a:endParaRPr lang="en-US" dirty="0">
              <a:solidFill>
                <a:srgbClr val="424242"/>
              </a:solidFill>
              <a:latin typeface="Times" pitchFamily="2" charset="0"/>
              <a:ea typeface="DengXian" panose="02010600030101010101" pitchFamily="2" charset="-122"/>
            </a:endParaRPr>
          </a:p>
          <a:p>
            <a:r>
              <a:rPr lang="en-US" sz="1800" i="0" dirty="0">
                <a:solidFill>
                  <a:srgbClr val="424242"/>
                </a:solidFill>
                <a:effectLst/>
                <a:latin typeface="Times" pitchFamily="2" charset="0"/>
                <a:ea typeface="DengXian" panose="02010600030101010101" pitchFamily="2" charset="-122"/>
              </a:rPr>
              <a:t>To further investigate its stability, second derivative was carried out</a:t>
            </a:r>
            <a:r>
              <a:rPr lang="en-SE" dirty="0">
                <a:effectLst/>
                <a:latin typeface="Times" pitchFamily="2" charset="0"/>
              </a:rPr>
              <a:t> </a:t>
            </a:r>
          </a:p>
          <a:p>
            <a:endParaRPr lang="en-SE" dirty="0">
              <a:latin typeface="Times" pitchFamily="2" charset="0"/>
            </a:endParaRPr>
          </a:p>
          <a:p>
            <a:endParaRPr lang="en-SE" dirty="0">
              <a:latin typeface="Times" pitchFamily="2" charset="0"/>
            </a:endParaRPr>
          </a:p>
          <a:p>
            <a:r>
              <a:rPr lang="en-GB" dirty="0">
                <a:latin typeface="Times" pitchFamily="2" charset="0"/>
              </a:rPr>
              <a:t>It is stable when f’’(p*) &lt; 0 , where the second derivative has a negative value </a:t>
            </a:r>
          </a:p>
          <a:p>
            <a:r>
              <a:rPr lang="en-GB" b="0" i="0" dirty="0">
                <a:solidFill>
                  <a:srgbClr val="374151"/>
                </a:solidFill>
                <a:effectLst/>
                <a:latin typeface="Times" pitchFamily="2" charset="0"/>
              </a:rPr>
              <a:t>When the equilibrium frequency (p*) is at 0, it means that gene A has been lost from the population. In this case, the gene did not confer a fitness advantage significant enough to maintain its presence and got eliminated over time.</a:t>
            </a:r>
            <a:endParaRPr lang="en-SE" dirty="0">
              <a:latin typeface="Times" pitchFamily="2" charset="0"/>
            </a:endParaRPr>
          </a:p>
          <a:p>
            <a:pPr marL="0" indent="0">
              <a:buNone/>
            </a:pPr>
            <a:endParaRPr lang="en-SE" dirty="0"/>
          </a:p>
        </p:txBody>
      </p:sp>
      <p:pic>
        <p:nvPicPr>
          <p:cNvPr id="9" name="Picture 8" descr="A white paper with writing on it&#10;&#10;Description automatically generated">
            <a:extLst>
              <a:ext uri="{FF2B5EF4-FFF2-40B4-BE49-F238E27FC236}">
                <a16:creationId xmlns:a16="http://schemas.microsoft.com/office/drawing/2014/main" id="{C77FD763-A6AB-9B9D-2ECF-C52349133612}"/>
              </a:ext>
            </a:extLst>
          </p:cNvPr>
          <p:cNvPicPr>
            <a:picLocks noChangeAspect="1"/>
          </p:cNvPicPr>
          <p:nvPr/>
        </p:nvPicPr>
        <p:blipFill rotWithShape="1">
          <a:blip r:embed="rId2"/>
          <a:srcRect l="17455" t="69960" r="44379"/>
          <a:stretch/>
        </p:blipFill>
        <p:spPr>
          <a:xfrm>
            <a:off x="3581400" y="2455862"/>
            <a:ext cx="2457450" cy="946150"/>
          </a:xfrm>
          <a:prstGeom prst="rect">
            <a:avLst/>
          </a:prstGeom>
        </p:spPr>
      </p:pic>
      <p:pic>
        <p:nvPicPr>
          <p:cNvPr id="11" name="Picture 10" descr="A close up of a paper&#10;&#10;Description automatically generated">
            <a:extLst>
              <a:ext uri="{FF2B5EF4-FFF2-40B4-BE49-F238E27FC236}">
                <a16:creationId xmlns:a16="http://schemas.microsoft.com/office/drawing/2014/main" id="{F7A9CA86-54BA-A904-88C9-CCDD9279B91E}"/>
              </a:ext>
            </a:extLst>
          </p:cNvPr>
          <p:cNvPicPr>
            <a:picLocks noChangeAspect="1"/>
          </p:cNvPicPr>
          <p:nvPr/>
        </p:nvPicPr>
        <p:blipFill>
          <a:blip r:embed="rId3"/>
          <a:stretch>
            <a:fillRect/>
          </a:stretch>
        </p:blipFill>
        <p:spPr>
          <a:xfrm>
            <a:off x="2886075" y="4127501"/>
            <a:ext cx="3492500" cy="825500"/>
          </a:xfrm>
          <a:prstGeom prst="rect">
            <a:avLst/>
          </a:prstGeom>
        </p:spPr>
      </p:pic>
    </p:spTree>
    <p:extLst>
      <p:ext uri="{BB962C8B-B14F-4D97-AF65-F5344CB8AC3E}">
        <p14:creationId xmlns:p14="http://schemas.microsoft.com/office/powerpoint/2010/main" val="864254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7E0EA-47AD-4C04-823D-78231AF84BE6}"/>
              </a:ext>
            </a:extLst>
          </p:cNvPr>
          <p:cNvSpPr>
            <a:spLocks noGrp="1"/>
          </p:cNvSpPr>
          <p:nvPr>
            <p:ph type="title"/>
          </p:nvPr>
        </p:nvSpPr>
        <p:spPr/>
        <p:txBody>
          <a:bodyPr/>
          <a:lstStyle/>
          <a:p>
            <a:r>
              <a:rPr lang="en-SE" sz="3600" dirty="0">
                <a:latin typeface="Times" pitchFamily="2" charset="0"/>
              </a:rPr>
              <a:t>General and specific description of question 4c</a:t>
            </a:r>
            <a:endParaRPr lang="en-SE" dirty="0">
              <a:latin typeface="Times" pitchFamily="2" charset="0"/>
            </a:endParaRPr>
          </a:p>
        </p:txBody>
      </p:sp>
      <p:sp>
        <p:nvSpPr>
          <p:cNvPr id="3" name="Content Placeholder 2">
            <a:extLst>
              <a:ext uri="{FF2B5EF4-FFF2-40B4-BE49-F238E27FC236}">
                <a16:creationId xmlns:a16="http://schemas.microsoft.com/office/drawing/2014/main" id="{865F9150-4DB5-9AF1-2A91-50C5324B4441}"/>
              </a:ext>
            </a:extLst>
          </p:cNvPr>
          <p:cNvSpPr>
            <a:spLocks noGrp="1"/>
          </p:cNvSpPr>
          <p:nvPr>
            <p:ph idx="1"/>
          </p:nvPr>
        </p:nvSpPr>
        <p:spPr>
          <a:xfrm>
            <a:off x="2471738" y="1854200"/>
            <a:ext cx="9032874" cy="4057022"/>
          </a:xfrm>
        </p:spPr>
        <p:txBody>
          <a:bodyPr>
            <a:normAutofit/>
          </a:bodyPr>
          <a:lstStyle/>
          <a:p>
            <a:r>
              <a:rPr lang="en-SE" sz="1800" i="0" dirty="0">
                <a:solidFill>
                  <a:srgbClr val="424242"/>
                </a:solidFill>
                <a:effectLst/>
                <a:latin typeface="Times" pitchFamily="2" charset="0"/>
                <a:ea typeface="Times New Roman" panose="02020603050405020304" pitchFamily="18" charset="0"/>
              </a:rPr>
              <a:t>I solved question </a:t>
            </a:r>
            <a:r>
              <a:rPr lang="en-US" sz="1800" i="0" dirty="0">
                <a:solidFill>
                  <a:srgbClr val="424242"/>
                </a:solidFill>
                <a:effectLst/>
                <a:latin typeface="Times" pitchFamily="2" charset="0"/>
                <a:ea typeface="Times New Roman" panose="02020603050405020304" pitchFamily="18" charset="0"/>
              </a:rPr>
              <a:t>4c</a:t>
            </a:r>
            <a:r>
              <a:rPr lang="en-SE" sz="1800" i="0" dirty="0">
                <a:solidFill>
                  <a:srgbClr val="424242"/>
                </a:solidFill>
                <a:effectLst/>
                <a:latin typeface="Times" pitchFamily="2" charset="0"/>
                <a:ea typeface="Times New Roman" panose="02020603050405020304" pitchFamily="18" charset="0"/>
              </a:rPr>
              <a:t> by coding a simulation model that includes </a:t>
            </a:r>
            <a:r>
              <a:rPr lang="en-US" sz="1800" i="0" dirty="0">
                <a:solidFill>
                  <a:srgbClr val="424242"/>
                </a:solidFill>
                <a:effectLst/>
                <a:latin typeface="Times" pitchFamily="2" charset="0"/>
                <a:ea typeface="Times New Roman" panose="02020603050405020304" pitchFamily="18" charset="0"/>
              </a:rPr>
              <a:t>a for loop which takes the frequency of p over n generations</a:t>
            </a:r>
            <a:endParaRPr lang="en-SE" sz="1800" dirty="0">
              <a:effectLst/>
              <a:latin typeface="Times" pitchFamily="2" charset="0"/>
              <a:ea typeface="Times New Roman" panose="02020603050405020304" pitchFamily="18" charset="0"/>
            </a:endParaRPr>
          </a:p>
          <a:p>
            <a:r>
              <a:rPr lang="en-GB" b="0" i="0" dirty="0">
                <a:solidFill>
                  <a:srgbClr val="374151"/>
                </a:solidFill>
                <a:effectLst/>
                <a:latin typeface="Times" pitchFamily="2" charset="0"/>
              </a:rPr>
              <a:t>Stochasticity, represented by random deviates 𝜖, introduces randomness or chance events into the gene spread dynamics. This randomness can influence the fate of gene A in the population, especially when the gene is present at low frequencies. Random deviates can impact the gene's spread, causing fluctuations or even leading to the loss of the gene, especially when the fitness advantage is not substantial.</a:t>
            </a:r>
            <a:endParaRPr lang="en-SE" b="0" i="0" dirty="0">
              <a:solidFill>
                <a:srgbClr val="374151"/>
              </a:solidFill>
              <a:effectLst/>
              <a:latin typeface="Times" pitchFamily="2" charset="0"/>
            </a:endParaRPr>
          </a:p>
          <a:p>
            <a:r>
              <a:rPr lang="en-US" sz="1800" i="0" dirty="0">
                <a:solidFill>
                  <a:srgbClr val="424242"/>
                </a:solidFill>
                <a:effectLst/>
                <a:latin typeface="Times" pitchFamily="2" charset="0"/>
                <a:ea typeface="DengXian" panose="02010600030101010101" pitchFamily="2" charset="-122"/>
              </a:rPr>
              <a:t>In this simulation model, after multiple iterations (1000 simulations), these random events, influenced by the stochasticity introduced by 𝜖, with w = 1.1, favored the spread of gene ‘A’ eventually led to its increase in frequency over time.</a:t>
            </a:r>
          </a:p>
        </p:txBody>
      </p:sp>
      <p:pic>
        <p:nvPicPr>
          <p:cNvPr id="5" name="Picture 4" descr="A graph of a number of cells spread simulation&#10;&#10;Description automatically generated">
            <a:extLst>
              <a:ext uri="{FF2B5EF4-FFF2-40B4-BE49-F238E27FC236}">
                <a16:creationId xmlns:a16="http://schemas.microsoft.com/office/drawing/2014/main" id="{E951065E-FD21-39B1-C791-72DA8FE939E1}"/>
              </a:ext>
            </a:extLst>
          </p:cNvPr>
          <p:cNvPicPr>
            <a:picLocks noChangeAspect="1"/>
          </p:cNvPicPr>
          <p:nvPr/>
        </p:nvPicPr>
        <p:blipFill>
          <a:blip r:embed="rId3"/>
          <a:stretch>
            <a:fillRect/>
          </a:stretch>
        </p:blipFill>
        <p:spPr>
          <a:xfrm>
            <a:off x="260351" y="3882711"/>
            <a:ext cx="2211387" cy="2854948"/>
          </a:xfrm>
          <a:prstGeom prst="rect">
            <a:avLst/>
          </a:prstGeom>
        </p:spPr>
      </p:pic>
    </p:spTree>
    <p:extLst>
      <p:ext uri="{BB962C8B-B14F-4D97-AF65-F5344CB8AC3E}">
        <p14:creationId xmlns:p14="http://schemas.microsoft.com/office/powerpoint/2010/main" val="307427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7E0EA-47AD-4C04-823D-78231AF84BE6}"/>
              </a:ext>
            </a:extLst>
          </p:cNvPr>
          <p:cNvSpPr>
            <a:spLocks noGrp="1"/>
          </p:cNvSpPr>
          <p:nvPr>
            <p:ph type="title"/>
          </p:nvPr>
        </p:nvSpPr>
        <p:spPr/>
        <p:txBody>
          <a:bodyPr/>
          <a:lstStyle/>
          <a:p>
            <a:r>
              <a:rPr lang="en-SE" sz="3600" dirty="0">
                <a:latin typeface="Times" pitchFamily="2" charset="0"/>
              </a:rPr>
              <a:t>General and specific description of question 4d</a:t>
            </a:r>
            <a:endParaRPr lang="en-SE" dirty="0">
              <a:latin typeface="Times" pitchFamily="2" charset="0"/>
            </a:endParaRPr>
          </a:p>
        </p:txBody>
      </p:sp>
      <p:sp>
        <p:nvSpPr>
          <p:cNvPr id="3" name="Content Placeholder 2">
            <a:extLst>
              <a:ext uri="{FF2B5EF4-FFF2-40B4-BE49-F238E27FC236}">
                <a16:creationId xmlns:a16="http://schemas.microsoft.com/office/drawing/2014/main" id="{865F9150-4DB5-9AF1-2A91-50C5324B4441}"/>
              </a:ext>
            </a:extLst>
          </p:cNvPr>
          <p:cNvSpPr>
            <a:spLocks noGrp="1"/>
          </p:cNvSpPr>
          <p:nvPr>
            <p:ph idx="1"/>
          </p:nvPr>
        </p:nvSpPr>
        <p:spPr>
          <a:xfrm>
            <a:off x="2471738" y="1854200"/>
            <a:ext cx="9032874" cy="4057022"/>
          </a:xfrm>
        </p:spPr>
        <p:txBody>
          <a:bodyPr/>
          <a:lstStyle/>
          <a:p>
            <a:r>
              <a:rPr lang="en-SE" sz="1800" i="0" dirty="0">
                <a:solidFill>
                  <a:srgbClr val="424242"/>
                </a:solidFill>
                <a:effectLst/>
                <a:latin typeface="Times" pitchFamily="2" charset="0"/>
                <a:ea typeface="Times New Roman" panose="02020603050405020304" pitchFamily="18" charset="0"/>
              </a:rPr>
              <a:t>I solved question </a:t>
            </a:r>
            <a:r>
              <a:rPr lang="en-US" sz="1800" i="0" dirty="0">
                <a:solidFill>
                  <a:srgbClr val="424242"/>
                </a:solidFill>
                <a:effectLst/>
                <a:latin typeface="Times" pitchFamily="2" charset="0"/>
                <a:ea typeface="Times New Roman" panose="02020603050405020304" pitchFamily="18" charset="0"/>
              </a:rPr>
              <a:t>4d</a:t>
            </a:r>
            <a:r>
              <a:rPr lang="en-SE" sz="1800" i="0" dirty="0">
                <a:solidFill>
                  <a:srgbClr val="424242"/>
                </a:solidFill>
                <a:effectLst/>
                <a:latin typeface="Times" pitchFamily="2" charset="0"/>
                <a:ea typeface="Times New Roman" panose="02020603050405020304" pitchFamily="18" charset="0"/>
              </a:rPr>
              <a:t> by </a:t>
            </a:r>
            <a:r>
              <a:rPr lang="en-US" dirty="0">
                <a:solidFill>
                  <a:srgbClr val="424242"/>
                </a:solidFill>
                <a:latin typeface="Times" pitchFamily="2" charset="0"/>
                <a:ea typeface="Times New Roman" panose="02020603050405020304" pitchFamily="18" charset="0"/>
              </a:rPr>
              <a:t>creating a function to calculate fixation probability on </a:t>
            </a:r>
            <a:r>
              <a:rPr lang="en-SE" sz="1800" i="0" dirty="0">
                <a:solidFill>
                  <a:srgbClr val="424242"/>
                </a:solidFill>
                <a:effectLst/>
                <a:latin typeface="Times" pitchFamily="2" charset="0"/>
                <a:ea typeface="DengXian" panose="02010600030101010101" pitchFamily="2" charset="-122"/>
                <a:cs typeface="Times New Roman" panose="02020603050405020304" pitchFamily="18" charset="0"/>
              </a:rPr>
              <a:t>a nested for-loop</a:t>
            </a:r>
            <a:r>
              <a:rPr lang="en-US" sz="1800" i="0" dirty="0">
                <a:solidFill>
                  <a:srgbClr val="424242"/>
                </a:solidFill>
                <a:effectLst/>
                <a:latin typeface="Times" pitchFamily="2" charset="0"/>
                <a:ea typeface="Times New Roman" panose="02020603050405020304" pitchFamily="18" charset="0"/>
              </a:rPr>
              <a:t> which takes the number of simulations times and the frequency of p over n generations.</a:t>
            </a:r>
          </a:p>
          <a:p>
            <a:r>
              <a:rPr lang="en-US" dirty="0">
                <a:solidFill>
                  <a:srgbClr val="424242"/>
                </a:solidFill>
                <a:latin typeface="Times" pitchFamily="2" charset="0"/>
                <a:ea typeface="Times New Roman" panose="02020603050405020304" pitchFamily="18" charset="0"/>
              </a:rPr>
              <a:t>I established conditions when p &lt; 0, set p value to 0, while when p value is more than 1, set p value to 1, and when p value is equals 1, add 1 to the fixation count</a:t>
            </a:r>
          </a:p>
          <a:p>
            <a:r>
              <a:rPr lang="en-US" sz="1800" i="0" dirty="0">
                <a:solidFill>
                  <a:srgbClr val="424242"/>
                </a:solidFill>
                <a:effectLst/>
                <a:latin typeface="Times" pitchFamily="2" charset="0"/>
                <a:ea typeface="Times New Roman" panose="02020603050405020304" pitchFamily="18" charset="0"/>
              </a:rPr>
              <a:t>The calculation for fixation probability is by dividing the total fixation count over the total of number stimulations</a:t>
            </a:r>
          </a:p>
          <a:p>
            <a:r>
              <a:rPr lang="en-GB" b="0" i="0" dirty="0">
                <a:solidFill>
                  <a:srgbClr val="374151"/>
                </a:solidFill>
                <a:effectLst/>
                <a:latin typeface="Times" pitchFamily="2" charset="0"/>
              </a:rPr>
              <a:t>Fixation probability refers to the likelihood of a gene reaching fixation (frequency of 1) or being lost (frequency of 0) in a population. It's influenced by selection pressure (fitness advantage), population size, and stochasticity. In smaller populations or when the fitness advantage is weak, stochastic effects play a more substantial role in fixation probability.</a:t>
            </a:r>
          </a:p>
          <a:p>
            <a:r>
              <a:rPr lang="en-US" sz="1800" i="0" dirty="0">
                <a:solidFill>
                  <a:srgbClr val="424242"/>
                </a:solidFill>
                <a:effectLst/>
                <a:latin typeface="Times" pitchFamily="2" charset="0"/>
                <a:ea typeface="Times New Roman" panose="02020603050405020304" pitchFamily="18" charset="0"/>
              </a:rPr>
              <a:t>In this simulation, "Probability of fixation: 0.26"</a:t>
            </a:r>
          </a:p>
          <a:p>
            <a:endParaRPr lang="en-SE" sz="1800" dirty="0">
              <a:effectLst/>
              <a:latin typeface="Times" pitchFamily="2" charset="0"/>
              <a:ea typeface="Times New Roman" panose="02020603050405020304" pitchFamily="18" charset="0"/>
            </a:endParaRPr>
          </a:p>
          <a:p>
            <a:pPr marL="0" indent="0">
              <a:buNone/>
            </a:pPr>
            <a:endParaRPr lang="en-SE" dirty="0"/>
          </a:p>
        </p:txBody>
      </p:sp>
    </p:spTree>
    <p:extLst>
      <p:ext uri="{BB962C8B-B14F-4D97-AF65-F5344CB8AC3E}">
        <p14:creationId xmlns:p14="http://schemas.microsoft.com/office/powerpoint/2010/main" val="209736208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4591</TotalTime>
  <Words>1332</Words>
  <Application>Microsoft Macintosh PowerPoint</Application>
  <PresentationFormat>Widescreen</PresentationFormat>
  <Paragraphs>85</Paragraphs>
  <Slides>11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Google Sans</vt:lpstr>
      <vt:lpstr>Söhne</vt:lpstr>
      <vt:lpstr>Arial</vt:lpstr>
      <vt:lpstr>Calibri</vt:lpstr>
      <vt:lpstr>Century Gothic</vt:lpstr>
      <vt:lpstr>Times</vt:lpstr>
      <vt:lpstr>Wingdings 3</vt:lpstr>
      <vt:lpstr>Wisp</vt:lpstr>
      <vt:lpstr>The spread of a gene  Question 4 </vt:lpstr>
      <vt:lpstr>The overarching scope</vt:lpstr>
      <vt:lpstr>Specific scope and scientific impact</vt:lpstr>
      <vt:lpstr>Specific questions</vt:lpstr>
      <vt:lpstr>General and specific description of question 4a</vt:lpstr>
      <vt:lpstr>General and specific description of question 4a</vt:lpstr>
      <vt:lpstr>General and specific description of question 4b</vt:lpstr>
      <vt:lpstr>General and specific description of question 4c</vt:lpstr>
      <vt:lpstr>General and specific description of question 4d</vt:lpstr>
      <vt:lpstr>General and specific description of question 4e</vt:lpstr>
      <vt:lpstr>General and specific description of question 4e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spread of a gene  Question 4 </dc:title>
  <dc:creator>Hooi Min Tan Grahn</dc:creator>
  <cp:lastModifiedBy>Hooi Min Tan Grahn</cp:lastModifiedBy>
  <cp:revision>37</cp:revision>
  <dcterms:created xsi:type="dcterms:W3CDTF">2023-12-27T13:53:01Z</dcterms:created>
  <dcterms:modified xsi:type="dcterms:W3CDTF">2024-01-11T14:43:26Z</dcterms:modified>
</cp:coreProperties>
</file>