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2qcAD42oj7oePcFNCMbUsjx/+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C78800-959F-4B19-BD7C-BECF1502C43F}">
  <a:tblStyle styleId="{9DC78800-959F-4B19-BD7C-BECF1502C4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73" orient="horz"/>
        <p:guide pos="23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b1a82a38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4fb1a82a38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b1a82a38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4fb1a82a38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fb1a82a38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4fb1a82a38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b1a82a38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4fb1a82a38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fb1a82a38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4fb1a82a38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fb1a82a3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24fb1a82a3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b1a82a38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4fb1a82a38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fb1a82a3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4fb1a82a3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17.jpg"/><Relationship Id="rId6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Relationship Id="rId4" Type="http://schemas.openxmlformats.org/officeDocument/2006/relationships/image" Target="../media/image19.jpg"/><Relationship Id="rId5" Type="http://schemas.openxmlformats.org/officeDocument/2006/relationships/image" Target="../media/image21.jpg"/><Relationship Id="rId6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6708068" y="4149070"/>
            <a:ext cx="5158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I조 어벤져스 (팀명)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팀장 : </a:t>
            </a:r>
            <a:r>
              <a:rPr b="1" i="0" lang="ko-KR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김</a:t>
            </a:r>
            <a:r>
              <a:rPr b="1" lang="ko-K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종원</a:t>
            </a:r>
            <a:r>
              <a:rPr b="1" i="0" lang="ko-KR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팀원 : 봉세환</a:t>
            </a:r>
            <a:endParaRPr b="1"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이진석</a:t>
            </a:r>
            <a:endParaRPr b="1"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서재운</a:t>
            </a:r>
            <a:endParaRPr b="1"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최근우</a:t>
            </a:r>
            <a:endParaRPr b="1"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이정훈</a:t>
            </a:r>
            <a:endParaRPr b="1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" y="1579670"/>
            <a:ext cx="12192000" cy="21909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비트캠프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28" name="Google Shape;2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 txBox="1"/>
          <p:nvPr/>
        </p:nvSpPr>
        <p:spPr>
          <a:xfrm>
            <a:off x="5159896" y="2367345"/>
            <a:ext cx="67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HookKiller</a:t>
            </a:r>
            <a:r>
              <a:rPr b="1" i="0" lang="ko-KR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ko-K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OrientalUnity</a:t>
            </a:r>
            <a:r>
              <a:rPr b="1" i="0" lang="ko-KR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b="0" i="0" lang="ko-K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fb1a82a38_0_29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4fb1a82a38_0_29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4fb1a82a38_0_29"/>
          <p:cNvSpPr txBox="1"/>
          <p:nvPr/>
        </p:nvSpPr>
        <p:spPr>
          <a:xfrm>
            <a:off x="1164398" y="313350"/>
            <a:ext cx="70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</a:rPr>
              <a:t>05. </a:t>
            </a:r>
            <a:r>
              <a:rPr b="1" i="0" lang="ko-KR" sz="2400" u="none" cap="none" strike="noStrike">
                <a:solidFill>
                  <a:srgbClr val="3F3F3F"/>
                </a:solidFill>
              </a:rPr>
              <a:t>프로젝트 수행 결과 - </a:t>
            </a:r>
            <a:r>
              <a:rPr b="1" lang="ko-KR" sz="2400">
                <a:solidFill>
                  <a:srgbClr val="3F3F3F"/>
                </a:solidFill>
              </a:rPr>
              <a:t>와이어프레임3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20" name="Google Shape;120;g24fb1a82a38_0_29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1" name="Google Shape;121;g24fb1a82a38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270" y="926190"/>
            <a:ext cx="4302277" cy="2781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4fb1a82a38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275" y="3786750"/>
            <a:ext cx="4250470" cy="278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4fb1a82a38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675" y="908062"/>
            <a:ext cx="4370877" cy="283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4fb1a82a38_0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6276" y="3752843"/>
            <a:ext cx="4370874" cy="281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fb1a82a38_0_42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4fb1a82a38_0_42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4fb1a82a38_0_42"/>
          <p:cNvSpPr txBox="1"/>
          <p:nvPr/>
        </p:nvSpPr>
        <p:spPr>
          <a:xfrm>
            <a:off x="1164398" y="313350"/>
            <a:ext cx="70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</a:rPr>
              <a:t>05. </a:t>
            </a:r>
            <a:r>
              <a:rPr b="1" i="0" lang="ko-KR" sz="2400" u="none" cap="none" strike="noStrike">
                <a:solidFill>
                  <a:srgbClr val="3F3F3F"/>
                </a:solidFill>
              </a:rPr>
              <a:t>프로젝트 수행 결과 - </a:t>
            </a:r>
            <a:r>
              <a:rPr b="1" lang="ko-KR" sz="2400">
                <a:solidFill>
                  <a:srgbClr val="3F3F3F"/>
                </a:solidFill>
              </a:rPr>
              <a:t>와이어프레임4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32" name="Google Shape;132;g24fb1a82a38_0_42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3" name="Google Shape;133;g24fb1a82a38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79" y="1774824"/>
            <a:ext cx="6051850" cy="366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4fb1a82a38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1225" y="1097925"/>
            <a:ext cx="3478799" cy="21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4fb1a82a38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1225" y="3535275"/>
            <a:ext cx="3478799" cy="217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fb1a82a38_0_56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4fb1a82a38_0_56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4fb1a82a38_0_56"/>
          <p:cNvSpPr txBox="1"/>
          <p:nvPr/>
        </p:nvSpPr>
        <p:spPr>
          <a:xfrm>
            <a:off x="1164398" y="313350"/>
            <a:ext cx="70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</a:rPr>
              <a:t>05. </a:t>
            </a:r>
            <a:r>
              <a:rPr b="1" i="0" lang="ko-KR" sz="2400" u="none" cap="none" strike="noStrike">
                <a:solidFill>
                  <a:srgbClr val="3F3F3F"/>
                </a:solidFill>
              </a:rPr>
              <a:t>프로젝트 수행 결과 - </a:t>
            </a:r>
            <a:r>
              <a:rPr b="1" lang="ko-KR" sz="2400">
                <a:solidFill>
                  <a:srgbClr val="3F3F3F"/>
                </a:solidFill>
              </a:rPr>
              <a:t>와이어프레임5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43" name="Google Shape;143;g24fb1a82a38_0_56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g24fb1a82a38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725" y="3567950"/>
            <a:ext cx="3232800" cy="2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4fb1a82a38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825" y="3567950"/>
            <a:ext cx="3232800" cy="2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4fb1a82a38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4725" y="1009125"/>
            <a:ext cx="3232800" cy="2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4fb1a82a38_0_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2825" y="1009125"/>
            <a:ext cx="3232800" cy="25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fb1a82a38_0_74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4fb1a82a38_0_74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4fb1a82a38_0_74"/>
          <p:cNvSpPr txBox="1"/>
          <p:nvPr/>
        </p:nvSpPr>
        <p:spPr>
          <a:xfrm>
            <a:off x="1164398" y="313350"/>
            <a:ext cx="70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</a:rPr>
              <a:t>05. </a:t>
            </a:r>
            <a:r>
              <a:rPr b="1" i="0" lang="ko-KR" sz="2400" u="none" cap="none" strike="noStrike">
                <a:solidFill>
                  <a:srgbClr val="3F3F3F"/>
                </a:solidFill>
              </a:rPr>
              <a:t>프로젝트 수행 결과 - </a:t>
            </a:r>
            <a:r>
              <a:rPr b="1" lang="ko-KR" sz="2400">
                <a:solidFill>
                  <a:srgbClr val="3F3F3F"/>
                </a:solidFill>
              </a:rPr>
              <a:t>와이어프레임5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55" name="Google Shape;155;g24fb1a82a38_0_74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6" name="Google Shape;156;g24fb1a82a38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200" y="1141175"/>
            <a:ext cx="3232800" cy="2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4fb1a82a38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7525" y="1102800"/>
            <a:ext cx="3232800" cy="2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4fb1a82a38_0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3050" y="3797175"/>
            <a:ext cx="3232800" cy="2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4fb1a82a38_0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7525" y="3752850"/>
            <a:ext cx="3232800" cy="25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fb1a82a38_0_89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4fb1a82a38_0_89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4fb1a82a38_0_89"/>
          <p:cNvSpPr txBox="1"/>
          <p:nvPr/>
        </p:nvSpPr>
        <p:spPr>
          <a:xfrm>
            <a:off x="1164398" y="313350"/>
            <a:ext cx="70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</a:rPr>
              <a:t>05. </a:t>
            </a:r>
            <a:r>
              <a:rPr b="1" i="0" lang="ko-KR" sz="2400" u="none" cap="none" strike="noStrike">
                <a:solidFill>
                  <a:srgbClr val="3F3F3F"/>
                </a:solidFill>
              </a:rPr>
              <a:t>프로젝트 수행 결과 - </a:t>
            </a:r>
            <a:r>
              <a:rPr b="1" lang="ko-KR" sz="2400">
                <a:solidFill>
                  <a:srgbClr val="3F3F3F"/>
                </a:solidFill>
              </a:rPr>
              <a:t>ERD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67" name="Google Shape;167;g24fb1a82a38_0_89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g24fb1a82a38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250" y="847022"/>
            <a:ext cx="9267301" cy="56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39597">
            <a:alpha val="9411"/>
          </a:srgbClr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3"/>
          <p:cNvGrpSpPr/>
          <p:nvPr/>
        </p:nvGrpSpPr>
        <p:grpSpPr>
          <a:xfrm>
            <a:off x="5976349" y="1668917"/>
            <a:ext cx="5293200" cy="3520167"/>
            <a:chOff x="5976349" y="1366170"/>
            <a:chExt cx="5293200" cy="3520167"/>
          </a:xfrm>
        </p:grpSpPr>
        <p:sp>
          <p:nvSpPr>
            <p:cNvPr id="38" name="Google Shape;38;p3"/>
            <p:cNvSpPr txBox="1"/>
            <p:nvPr/>
          </p:nvSpPr>
          <p:spPr>
            <a:xfrm>
              <a:off x="5976349" y="1366170"/>
              <a:ext cx="3673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01. 프로젝트 개요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 txBox="1"/>
            <p:nvPr/>
          </p:nvSpPr>
          <p:spPr>
            <a:xfrm>
              <a:off x="5976349" y="2138437"/>
              <a:ext cx="4969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02. 프로젝트 팀 구성 및 역할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5976349" y="3682970"/>
              <a:ext cx="5293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b="1" lang="ko-KR" sz="2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b="1" i="0" lang="ko-KR" sz="28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. 프로젝트 수행 절차 및 방법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5976349" y="4455237"/>
              <a:ext cx="4479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b="1" lang="ko-KR" sz="2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r>
                <a:rPr b="1" i="0" lang="ko-KR" sz="28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. 프로젝트 수행 결과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5976349" y="2910703"/>
              <a:ext cx="4969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b="1" lang="ko-KR" sz="2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b="1" i="0" lang="ko-KR" sz="28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. 프로젝트 </a:t>
              </a:r>
              <a:r>
                <a:rPr b="1" lang="ko-KR" sz="2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및</a:t>
              </a:r>
              <a:r>
                <a:rPr b="1" i="0" lang="ko-KR" sz="28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ko-KR" sz="2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기술스택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4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4"/>
          <p:cNvSpPr txBox="1"/>
          <p:nvPr/>
        </p:nvSpPr>
        <p:spPr>
          <a:xfrm>
            <a:off x="1164405" y="313350"/>
            <a:ext cx="36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b="1" lang="ko-KR" sz="2400">
                <a:solidFill>
                  <a:srgbClr val="3F3F3F"/>
                </a:solidFill>
              </a:rPr>
              <a:t>프로젝트 개요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659396" y="1160748"/>
            <a:ext cx="5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1210350" y="2900300"/>
            <a:ext cx="103605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서로 </a:t>
            </a:r>
            <a:r>
              <a:rPr b="1"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가깝게 붙어있는 동북아의 나라들</a:t>
            </a:r>
            <a:r>
              <a:rPr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이 </a:t>
            </a:r>
            <a:endParaRPr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lang="ko-K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편하게 의견을 교류할 수 있는 커뮤니티</a:t>
            </a:r>
            <a:r>
              <a:rPr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를 </a:t>
            </a:r>
            <a:r>
              <a:rPr b="1" lang="ko-K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웹</a:t>
            </a:r>
            <a:r>
              <a:rPr lang="ko-KR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을 통해서 만들어 보고자 진행을 하게 되었습니다.</a:t>
            </a:r>
            <a:endParaRPr b="0" i="0" sz="20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5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5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</a:rPr>
              <a:t>02. </a:t>
            </a:r>
            <a:r>
              <a:rPr b="1" i="0" lang="ko-KR" sz="2400" u="none" cap="none" strike="noStrike">
                <a:solidFill>
                  <a:srgbClr val="3F3F3F"/>
                </a:solidFill>
              </a:rPr>
              <a:t>프로젝트 팀 구성 및 역할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5"/>
          <p:cNvSpPr txBox="1"/>
          <p:nvPr/>
        </p:nvSpPr>
        <p:spPr>
          <a:xfrm>
            <a:off x="645934" y="1160748"/>
            <a:ext cx="5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" name="Google Shape;62;p5"/>
          <p:cNvGraphicFramePr/>
          <p:nvPr/>
        </p:nvGraphicFramePr>
        <p:xfrm>
          <a:off x="1271464" y="10046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{9DC78800-959F-4B19-BD7C-BECF1502C43F}</a:tableStyleId>
              </a:tblPr>
              <a:tblGrid>
                <a:gridCol w="2016225"/>
                <a:gridCol w="1584175"/>
                <a:gridCol w="6048675"/>
              </a:tblGrid>
              <a:tr h="42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rgbClr val="3A3838"/>
                          </a:solidFill>
                        </a:rPr>
                        <a:t>이름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7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김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종원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개발환경 구축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전체 프로젝트 조율 및 기술구현 상담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봉세환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 개발환경 구축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 검색기능 구현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 사용자 인증 및 인가 기능 구현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이진석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1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 마이페이지 기능 구현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게시판 게시물 기능 구현</a:t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ko-KR" sz="1800">
                          <a:solidFill>
                            <a:srgbClr val="3A3838"/>
                          </a:solidFill>
                        </a:rPr>
                        <a:t>서재운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i="1" sz="1600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 사용자 인증 및 인가 기능 구현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 어플리케이션 시큐리티 구현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800">
                          <a:solidFill>
                            <a:srgbClr val="3A3838"/>
                          </a:solidFill>
                        </a:rPr>
                        <a:t>이정훈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 마이페이지 기능 구현</a:t>
                      </a:r>
                      <a:endParaRPr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게시판 게시물 기능 구현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 게시판 다국어 및 에디터 이미지 처리 기능 구현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800">
                          <a:solidFill>
                            <a:srgbClr val="3A3838"/>
                          </a:solidFill>
                        </a:rPr>
                        <a:t>최근우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 공지사항 기능 구현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 관리자 기능 구현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fb1a82a38_0_1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4fb1a82a38_0_1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g24fb1a82a38_0_1"/>
          <p:cNvCxnSpPr/>
          <p:nvPr/>
        </p:nvCxnSpPr>
        <p:spPr>
          <a:xfrm>
            <a:off x="5375920" y="790307"/>
            <a:ext cx="651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g24fb1a82a38_0_1"/>
          <p:cNvSpPr txBox="1"/>
          <p:nvPr/>
        </p:nvSpPr>
        <p:spPr>
          <a:xfrm>
            <a:off x="1164392" y="313361"/>
            <a:ext cx="387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</a:rPr>
              <a:t>03. </a:t>
            </a:r>
            <a:r>
              <a:rPr b="1" i="0" lang="ko-KR" sz="2400" u="none" cap="none" strike="noStrike">
                <a:solidFill>
                  <a:srgbClr val="3F3F3F"/>
                </a:solidFill>
              </a:rPr>
              <a:t>프로젝트 </a:t>
            </a:r>
            <a:r>
              <a:rPr b="1" lang="ko-KR" sz="2400">
                <a:solidFill>
                  <a:srgbClr val="3F3F3F"/>
                </a:solidFill>
              </a:rPr>
              <a:t>및 기술스택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1" name="Google Shape;71;g24fb1a82a38_0_1"/>
          <p:cNvSpPr txBox="1"/>
          <p:nvPr/>
        </p:nvSpPr>
        <p:spPr>
          <a:xfrm>
            <a:off x="645934" y="1160748"/>
            <a:ext cx="5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72;g24fb1a82a38_0_1"/>
          <p:cNvGraphicFramePr/>
          <p:nvPr/>
        </p:nvGraphicFramePr>
        <p:xfrm>
          <a:off x="1271464" y="10046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{9DC78800-959F-4B19-BD7C-BECF1502C43F}</a:tableStyleId>
              </a:tblPr>
              <a:tblGrid>
                <a:gridCol w="2016225"/>
                <a:gridCol w="1584175"/>
                <a:gridCol w="6048675"/>
              </a:tblGrid>
              <a:tr h="60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rgbClr val="3A3838"/>
                          </a:solidFill>
                        </a:rPr>
                        <a:t>분류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rgbClr val="3A3838"/>
                          </a:solidFill>
                        </a:rPr>
                        <a:t>기술스택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 hMerge="1"/>
              </a:tr>
              <a:tr h="83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SERVICE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NCP(Effective Log, Papago, Server, Load Balancer, Object Storage, Container Registry)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10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Front End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React, Bootstrap, Quill, i18next, Axios, FontAwesome, material, Nginx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7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800">
                          <a:solidFill>
                            <a:srgbClr val="3A3838"/>
                          </a:solidFill>
                        </a:rPr>
                        <a:t>Back End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Spring Boot,  JPA, Spring Security, OAuth, JWT, Spring Cloud, Lombok, Pinpoint(Docker)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56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ko-KR" sz="1800">
                          <a:solidFill>
                            <a:srgbClr val="3A3838"/>
                          </a:solidFill>
                        </a:rPr>
                        <a:t>DB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MySQL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2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800">
                          <a:solidFill>
                            <a:srgbClr val="3A3838"/>
                          </a:solidFill>
                        </a:rPr>
                        <a:t>Tool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VSCode, Intellij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6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800">
                          <a:solidFill>
                            <a:srgbClr val="3A3838"/>
                          </a:solidFill>
                        </a:rPr>
                        <a:t>ETC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가비아, Jenkins, Docker, Github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8" name="Google Shape;78;p6"/>
          <p:cNvGraphicFramePr/>
          <p:nvPr/>
        </p:nvGraphicFramePr>
        <p:xfrm>
          <a:off x="1019442" y="1291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{9DC78800-959F-4B19-BD7C-BECF1502C43F}</a:tableStyleId>
              </a:tblPr>
              <a:tblGrid>
                <a:gridCol w="1815475"/>
                <a:gridCol w="2411875"/>
                <a:gridCol w="3901975"/>
                <a:gridCol w="2229875"/>
              </a:tblGrid>
              <a:tr h="54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구분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기간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활동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비고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7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사전준비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27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07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 기술습득</a:t>
                      </a:r>
                      <a:endParaRPr i="1" sz="15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 주제선정, 와이어프레임 및 요구사항 정의</a:t>
                      </a:r>
                      <a:endParaRPr i="1" sz="1500">
                        <a:solidFill>
                          <a:srgbClr val="3A3838"/>
                        </a:solidFill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인프라 설정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27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27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인프라 설정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네이버클라우드플랫폼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백엔드 구현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07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16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기능 구현</a:t>
                      </a:r>
                      <a:endParaRPr i="1" sz="1500">
                        <a:solidFill>
                          <a:srgbClr val="3A3838"/>
                        </a:solidFill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일일 스크럼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프론트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 구현</a:t>
                      </a:r>
                      <a:endParaRPr i="1"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16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27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기능 구현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일일 스크럼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이슈 수정</a:t>
                      </a:r>
                      <a:endParaRPr i="1"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19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27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이슈 수정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일일 스크럼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09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27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~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10/27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(총 </a:t>
                      </a:r>
                      <a:r>
                        <a:rPr i="1" lang="ko-KR" sz="15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주)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9" name="Google Shape;79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 txBox="1"/>
          <p:nvPr/>
        </p:nvSpPr>
        <p:spPr>
          <a:xfrm>
            <a:off x="1164392" y="313361"/>
            <a:ext cx="418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</a:rPr>
              <a:t>04. </a:t>
            </a:r>
            <a:r>
              <a:rPr b="1" i="0" lang="ko-KR" sz="2400" u="none" cap="none" strike="noStrike">
                <a:solidFill>
                  <a:srgbClr val="3F3F3F"/>
                </a:solidFill>
              </a:rPr>
              <a:t>프로젝트 수행 절차 및 방법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81" name="Google Shape;81;p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fb1a82a38_0_109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24fb1a82a38_0_109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4fb1a82a38_0_109"/>
          <p:cNvSpPr txBox="1"/>
          <p:nvPr/>
        </p:nvSpPr>
        <p:spPr>
          <a:xfrm>
            <a:off x="1164398" y="313350"/>
            <a:ext cx="70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</a:rPr>
              <a:t>05. </a:t>
            </a:r>
            <a:r>
              <a:rPr b="1" i="0" lang="ko-KR" sz="2400" u="none" cap="none" strike="noStrike">
                <a:solidFill>
                  <a:srgbClr val="3F3F3F"/>
                </a:solidFill>
              </a:rPr>
              <a:t>프로젝트 수행 결과 - </a:t>
            </a:r>
            <a:r>
              <a:rPr b="1" lang="ko-KR" sz="2400">
                <a:solidFill>
                  <a:srgbClr val="3F3F3F"/>
                </a:solidFill>
              </a:rPr>
              <a:t>인프라 아키텍쳐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89" name="Google Shape;89;g24fb1a82a38_0_109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0" name="Google Shape;90;g24fb1a82a38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050" y="905887"/>
            <a:ext cx="7881801" cy="553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1164398" y="313350"/>
            <a:ext cx="70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</a:rPr>
              <a:t>05. </a:t>
            </a:r>
            <a:r>
              <a:rPr b="1" i="0" lang="ko-KR" sz="2400" u="none" cap="none" strike="noStrike">
                <a:solidFill>
                  <a:srgbClr val="3F3F3F"/>
                </a:solidFill>
              </a:rPr>
              <a:t>프로젝트 수행 결과 - </a:t>
            </a:r>
            <a:r>
              <a:rPr b="1" lang="ko-KR" sz="2400">
                <a:solidFill>
                  <a:srgbClr val="3F3F3F"/>
                </a:solidFill>
              </a:rPr>
              <a:t>와이어프레임1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98" name="Google Shape;98;p7"/>
          <p:cNvCxnSpPr/>
          <p:nvPr/>
        </p:nvCxnSpPr>
        <p:spPr>
          <a:xfrm flipH="1" rot="10800000">
            <a:off x="4151784" y="790307"/>
            <a:ext cx="7736208" cy="108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9" name="Google Shape;9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89" y="3608400"/>
            <a:ext cx="3576673" cy="276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7764" y="1045100"/>
            <a:ext cx="3386788" cy="262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0025" y="1045103"/>
            <a:ext cx="3233198" cy="250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6874" y="3752850"/>
            <a:ext cx="3617674" cy="23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b1a82a38_0_16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4fb1a82a38_0_16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4fb1a82a38_0_16"/>
          <p:cNvSpPr txBox="1"/>
          <p:nvPr/>
        </p:nvSpPr>
        <p:spPr>
          <a:xfrm>
            <a:off x="1164398" y="313350"/>
            <a:ext cx="70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</a:rPr>
              <a:t>05. </a:t>
            </a:r>
            <a:r>
              <a:rPr b="1" i="0" lang="ko-KR" sz="2400" u="none" cap="none" strike="noStrike">
                <a:solidFill>
                  <a:srgbClr val="3F3F3F"/>
                </a:solidFill>
              </a:rPr>
              <a:t>프로젝트 수행 결과 - </a:t>
            </a:r>
            <a:r>
              <a:rPr b="1" lang="ko-KR" sz="2400">
                <a:solidFill>
                  <a:srgbClr val="3F3F3F"/>
                </a:solidFill>
              </a:rPr>
              <a:t>와이어프레임2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10" name="Google Shape;110;g24fb1a82a38_0_16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1" name="Google Shape;111;g24fb1a82a3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786175"/>
            <a:ext cx="5220426" cy="33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4fb1a82a38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347" y="1447775"/>
            <a:ext cx="4187875" cy="407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</cp:coreProperties>
</file>