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0" r:id="rId3"/>
    <p:sldId id="277" r:id="rId4"/>
    <p:sldId id="276" r:id="rId5"/>
    <p:sldId id="272" r:id="rId6"/>
    <p:sldId id="280" r:id="rId7"/>
    <p:sldId id="281" r:id="rId8"/>
    <p:sldId id="278" r:id="rId9"/>
    <p:sldId id="27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7155" autoAdjust="0"/>
  </p:normalViewPr>
  <p:slideViewPr>
    <p:cSldViewPr>
      <p:cViewPr varScale="1">
        <p:scale>
          <a:sx n="129" d="100"/>
          <a:sy n="129" d="100"/>
        </p:scale>
        <p:origin x="12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4/10/18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Opportunity Tab, </a:t>
            </a:r>
            <a:br>
              <a:rPr lang="en-US" dirty="0"/>
            </a:br>
            <a:r>
              <a:rPr lang="en-US" sz="3200" dirty="0"/>
              <a:t>KeyStone Training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4953000"/>
            <a:ext cx="6248400" cy="458788"/>
          </a:xfrm>
        </p:spPr>
        <p:txBody>
          <a:bodyPr>
            <a:normAutofit/>
          </a:bodyPr>
          <a:lstStyle/>
          <a:p>
            <a:r>
              <a:rPr lang="en-US" sz="2400" dirty="0"/>
              <a:t>Park View Federal Credit Union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7K Turns Into a Hay Day!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24001"/>
            <a:ext cx="7753350" cy="3048000"/>
          </a:xfrm>
        </p:spPr>
        <p:txBody>
          <a:bodyPr/>
          <a:lstStyle/>
          <a:p>
            <a:pPr marL="502920" lvl="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1 simple refinance grew into 7 new accounts</a:t>
            </a:r>
          </a:p>
          <a:p>
            <a:pPr marL="50292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Referrals are POWERFUL</a:t>
            </a:r>
          </a:p>
          <a:p>
            <a:pPr marL="50292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ctr"/>
            <a:r>
              <a:rPr lang="en-US" dirty="0"/>
              <a:t>And now we can track them! 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24001"/>
            <a:ext cx="7753350" cy="3048000"/>
          </a:xfrm>
        </p:spPr>
        <p:txBody>
          <a:bodyPr/>
          <a:lstStyle/>
          <a:p>
            <a:pPr marL="502920" lvl="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Efficiently navigate KeyStone interface</a:t>
            </a:r>
          </a:p>
          <a:p>
            <a:pPr lvl="0"/>
            <a:endParaRPr lang="en-US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Accurately record conversations and referrals onto the Opportunity tab</a:t>
            </a:r>
          </a:p>
        </p:txBody>
      </p:sp>
    </p:spTree>
    <p:extLst>
      <p:ext uri="{BB962C8B-B14F-4D97-AF65-F5344CB8AC3E}">
        <p14:creationId xmlns:p14="http://schemas.microsoft.com/office/powerpoint/2010/main" val="2162381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24000"/>
            <a:ext cx="7981950" cy="3352799"/>
          </a:xfrm>
        </p:spPr>
        <p:txBody>
          <a:bodyPr>
            <a:normAutofit/>
          </a:bodyPr>
          <a:lstStyle/>
          <a:p>
            <a:pPr marL="502920" lvl="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Log into KeyStone</a:t>
            </a:r>
          </a:p>
          <a:p>
            <a:pPr lvl="0"/>
            <a:endParaRPr lang="en-US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Practice Entering Referrals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/>
              <a:t>3 Group practice scenarios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/>
              <a:t>2 Partner practice scenarios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/>
              <a:t>3 Homework (independent) practice scenarios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34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990600"/>
          </a:xfrm>
        </p:spPr>
        <p:txBody>
          <a:bodyPr/>
          <a:lstStyle/>
          <a:p>
            <a:r>
              <a:rPr lang="en-US" dirty="0"/>
              <a:t>Dive Into KeyStone!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Scenario #1</a:t>
            </a:r>
            <a:endParaRPr lang="en-US" dirty="0"/>
          </a:p>
          <a:p>
            <a:r>
              <a:rPr lang="en-US" sz="2400" dirty="0"/>
              <a:t>	Eddie Wentz, Member 00001, stopped in to discuss the possibility of refinancing his auto loan. </a:t>
            </a:r>
          </a:p>
          <a:p>
            <a:r>
              <a:rPr lang="en-US" sz="2400" dirty="0"/>
              <a:t>	Near the end of the conversation, he casually mentions that his daughter is turning 16 in a month and he is thinking about having her apply for a PVFCU credit card. </a:t>
            </a:r>
          </a:p>
          <a:p>
            <a:r>
              <a:rPr lang="en-US" sz="2400" dirty="0"/>
              <a:t>	However, he is not sure if she is old enough or ready for the responsibility. After all, he can hardly believe she is about to get her driver’s license! </a:t>
            </a:r>
          </a:p>
          <a:p>
            <a:pPr algn="ctr"/>
            <a:r>
              <a:rPr lang="en-US" sz="2400" b="1" dirty="0"/>
              <a:t>What referral opportunity do you recommend?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3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762000"/>
          </a:xfrm>
        </p:spPr>
        <p:txBody>
          <a:bodyPr/>
          <a:lstStyle/>
          <a:p>
            <a:r>
              <a:rPr lang="en-US" dirty="0"/>
              <a:t>Partner Scenario #1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7A79D-4D63-F946-A92D-2A3909F07FB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96"/>
          <a:stretch/>
        </p:blipFill>
        <p:spPr>
          <a:xfrm>
            <a:off x="228600" y="2171700"/>
            <a:ext cx="86868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2F5B6-B150-4047-82D2-90860E1CAA80}"/>
              </a:ext>
            </a:extLst>
          </p:cNvPr>
          <p:cNvSpPr txBox="1"/>
          <p:nvPr/>
        </p:nvSpPr>
        <p:spPr>
          <a:xfrm>
            <a:off x="1792605" y="2514600"/>
            <a:ext cx="204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Member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4BB85-66DC-DE4A-8A5B-28A9A23C7790}"/>
              </a:ext>
            </a:extLst>
          </p:cNvPr>
          <p:cNvSpPr txBox="1"/>
          <p:nvPr/>
        </p:nvSpPr>
        <p:spPr>
          <a:xfrm>
            <a:off x="1779270" y="280177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Referral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9F16B-FBA5-7446-8CB5-0A856F363CCD}"/>
              </a:ext>
            </a:extLst>
          </p:cNvPr>
          <p:cNvSpPr txBox="1"/>
          <p:nvPr/>
        </p:nvSpPr>
        <p:spPr>
          <a:xfrm>
            <a:off x="1762125" y="3047999"/>
            <a:ext cx="235267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Mr. Anders is struggling to pay bills on time – would benefit from enrolling in automatic payments</a:t>
            </a:r>
          </a:p>
          <a:p>
            <a:pPr>
              <a:buNone/>
            </a:pP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2185F-F5D2-174E-9A40-B3410058DD5A}"/>
              </a:ext>
            </a:extLst>
          </p:cNvPr>
          <p:cNvSpPr txBox="1"/>
          <p:nvPr/>
        </p:nvSpPr>
        <p:spPr>
          <a:xfrm>
            <a:off x="4419600" y="2590800"/>
            <a:ext cx="1143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/>
              <a:t>Work Que: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48D69-7B02-2B4E-90AD-80799DA51025}"/>
              </a:ext>
            </a:extLst>
          </p:cNvPr>
          <p:cNvSpPr txBox="1"/>
          <p:nvPr/>
        </p:nvSpPr>
        <p:spPr>
          <a:xfrm>
            <a:off x="5791200" y="256413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Financial Literacy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963A4-102A-B347-B410-BB10FFEC6CDE}"/>
              </a:ext>
            </a:extLst>
          </p:cNvPr>
          <p:cNvSpPr txBox="1"/>
          <p:nvPr/>
        </p:nvSpPr>
        <p:spPr>
          <a:xfrm>
            <a:off x="1727835" y="381881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Rachel </a:t>
            </a:r>
            <a:r>
              <a:rPr lang="en-US" sz="1000" dirty="0" err="1">
                <a:solidFill>
                  <a:srgbClr val="FF0000"/>
                </a:solidFill>
              </a:rPr>
              <a:t>Fiens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630A4-D1EB-7A43-8CA9-83473A2002DE}"/>
              </a:ext>
            </a:extLst>
          </p:cNvPr>
          <p:cNvSpPr txBox="1"/>
          <p:nvPr/>
        </p:nvSpPr>
        <p:spPr>
          <a:xfrm>
            <a:off x="461010" y="3810000"/>
            <a:ext cx="1143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/>
              <a:t>User: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00191-84B4-D841-B5F4-2EAEADEE4DA1}"/>
              </a:ext>
            </a:extLst>
          </p:cNvPr>
          <p:cNvSpPr txBox="1"/>
          <p:nvPr/>
        </p:nvSpPr>
        <p:spPr>
          <a:xfrm>
            <a:off x="5764530" y="2760821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62847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762000"/>
          </a:xfrm>
        </p:spPr>
        <p:txBody>
          <a:bodyPr/>
          <a:lstStyle/>
          <a:p>
            <a:r>
              <a:rPr lang="en-US" dirty="0"/>
              <a:t>Partner Scenario #2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7A79D-4D63-F946-A92D-2A3909F07FB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96"/>
          <a:stretch/>
        </p:blipFill>
        <p:spPr>
          <a:xfrm>
            <a:off x="228600" y="2171700"/>
            <a:ext cx="86868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2F5B6-B150-4047-82D2-90860E1CAA80}"/>
              </a:ext>
            </a:extLst>
          </p:cNvPr>
          <p:cNvSpPr txBox="1"/>
          <p:nvPr/>
        </p:nvSpPr>
        <p:spPr>
          <a:xfrm>
            <a:off x="1792605" y="2514600"/>
            <a:ext cx="204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Member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4BB85-66DC-DE4A-8A5B-28A9A23C7790}"/>
              </a:ext>
            </a:extLst>
          </p:cNvPr>
          <p:cNvSpPr txBox="1"/>
          <p:nvPr/>
        </p:nvSpPr>
        <p:spPr>
          <a:xfrm>
            <a:off x="1779270" y="280177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Referral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9F16B-FBA5-7446-8CB5-0A856F363CCD}"/>
              </a:ext>
            </a:extLst>
          </p:cNvPr>
          <p:cNvSpPr txBox="1"/>
          <p:nvPr/>
        </p:nvSpPr>
        <p:spPr>
          <a:xfrm>
            <a:off x="1724025" y="3062288"/>
            <a:ext cx="23526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Patricia is looking to purchase a home. Would benefit from discussion with MLA on current rates, and what market she qualifies 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2185F-F5D2-174E-9A40-B3410058DD5A}"/>
              </a:ext>
            </a:extLst>
          </p:cNvPr>
          <p:cNvSpPr txBox="1"/>
          <p:nvPr/>
        </p:nvSpPr>
        <p:spPr>
          <a:xfrm>
            <a:off x="4419600" y="2590800"/>
            <a:ext cx="1143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/>
              <a:t>Work Que: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48D69-7B02-2B4E-90AD-80799DA51025}"/>
              </a:ext>
            </a:extLst>
          </p:cNvPr>
          <p:cNvSpPr txBox="1"/>
          <p:nvPr/>
        </p:nvSpPr>
        <p:spPr>
          <a:xfrm>
            <a:off x="5791200" y="256413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Mortgage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963A4-102A-B347-B410-BB10FFEC6CDE}"/>
              </a:ext>
            </a:extLst>
          </p:cNvPr>
          <p:cNvSpPr txBox="1"/>
          <p:nvPr/>
        </p:nvSpPr>
        <p:spPr>
          <a:xfrm>
            <a:off x="1727835" y="381881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Brad </a:t>
            </a:r>
            <a:r>
              <a:rPr lang="en-US" sz="1000" dirty="0" err="1">
                <a:solidFill>
                  <a:srgbClr val="FF0000"/>
                </a:solidFill>
              </a:rPr>
              <a:t>Krisen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630A4-D1EB-7A43-8CA9-83473A2002DE}"/>
              </a:ext>
            </a:extLst>
          </p:cNvPr>
          <p:cNvSpPr txBox="1"/>
          <p:nvPr/>
        </p:nvSpPr>
        <p:spPr>
          <a:xfrm>
            <a:off x="461010" y="3810000"/>
            <a:ext cx="1143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/>
              <a:t>User: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00191-84B4-D841-B5F4-2EAEADEE4DA1}"/>
              </a:ext>
            </a:extLst>
          </p:cNvPr>
          <p:cNvSpPr txBox="1"/>
          <p:nvPr/>
        </p:nvSpPr>
        <p:spPr>
          <a:xfrm>
            <a:off x="5764530" y="2769513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FF0000"/>
                </a:solidFill>
              </a:rPr>
              <a:t>100</a:t>
            </a:r>
          </a:p>
          <a:p>
            <a:pPr>
              <a:buNone/>
            </a:pP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5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24000"/>
            <a:ext cx="8286750" cy="3352799"/>
          </a:xfrm>
        </p:spPr>
        <p:txBody>
          <a:bodyPr>
            <a:normAutofit/>
          </a:bodyPr>
          <a:lstStyle/>
          <a:p>
            <a:pPr marL="502920" lvl="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Homework Scenarios – </a:t>
            </a:r>
            <a:r>
              <a:rPr lang="en-US" b="1" dirty="0"/>
              <a:t>Due May 15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/>
              <a:t>3 Practice Referrals onto the Opportunity tab</a:t>
            </a:r>
          </a:p>
          <a:p>
            <a:pPr lvl="1" indent="0">
              <a:buNone/>
            </a:pPr>
            <a:endParaRPr lang="en-US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Feedback will be shared by May 25</a:t>
            </a:r>
          </a:p>
          <a:p>
            <a:pPr marL="50292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0" indent="-457200">
              <a:buFont typeface="Arial" panose="020B0604020202020204" pitchFamily="34" charset="0"/>
              <a:buChar char="•"/>
            </a:pPr>
            <a:r>
              <a:rPr lang="en-US" dirty="0"/>
              <a:t>Please Ask Questions!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Opportunity Tab, </a:t>
            </a:r>
            <a:br>
              <a:rPr lang="en-US" dirty="0"/>
            </a:br>
            <a:r>
              <a:rPr lang="en-US" sz="3200" dirty="0"/>
              <a:t>KeyStone Training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657600"/>
            <a:ext cx="6248400" cy="1600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56361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153</TotalTime>
  <Words>186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Sales training presentation</vt:lpstr>
      <vt:lpstr>Opportunity Tab,  KeyStone Training</vt:lpstr>
      <vt:lpstr>When 7K Turns Into a Hay Day! </vt:lpstr>
      <vt:lpstr>Training Objectives</vt:lpstr>
      <vt:lpstr>Training Agenda</vt:lpstr>
      <vt:lpstr>Dive Into KeyStone!</vt:lpstr>
      <vt:lpstr>Partner Scenario #1</vt:lpstr>
      <vt:lpstr>Partner Scenario #2</vt:lpstr>
      <vt:lpstr>Next Steps</vt:lpstr>
      <vt:lpstr>Opportunity Tab,  KeyStone Training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Tab,  KeyStone Training</dc:title>
  <dc:creator>molly.boese@gmail.com</dc:creator>
  <cp:lastModifiedBy>molly.boese@gmail.com</cp:lastModifiedBy>
  <cp:revision>10</cp:revision>
  <dcterms:created xsi:type="dcterms:W3CDTF">2018-04-10T21:49:59Z</dcterms:created>
  <dcterms:modified xsi:type="dcterms:W3CDTF">2018-04-11T00:23:06Z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