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979" r:id="rId1"/>
  </p:sldMasterIdLst>
  <p:notesMasterIdLst>
    <p:notesMasterId r:id="rId59"/>
  </p:notesMasterIdLst>
  <p:handoutMasterIdLst>
    <p:handoutMasterId r:id="rId60"/>
  </p:handoutMasterIdLst>
  <p:sldIdLst>
    <p:sldId id="500" r:id="rId2"/>
    <p:sldId id="541" r:id="rId3"/>
    <p:sldId id="920" r:id="rId4"/>
    <p:sldId id="926" r:id="rId5"/>
    <p:sldId id="927" r:id="rId6"/>
    <p:sldId id="928" r:id="rId7"/>
    <p:sldId id="929" r:id="rId8"/>
    <p:sldId id="930" r:id="rId9"/>
    <p:sldId id="931" r:id="rId10"/>
    <p:sldId id="932" r:id="rId11"/>
    <p:sldId id="933" r:id="rId12"/>
    <p:sldId id="934" r:id="rId13"/>
    <p:sldId id="922" r:id="rId14"/>
    <p:sldId id="940" r:id="rId15"/>
    <p:sldId id="941" r:id="rId16"/>
    <p:sldId id="942" r:id="rId17"/>
    <p:sldId id="943" r:id="rId18"/>
    <p:sldId id="945" r:id="rId19"/>
    <p:sldId id="944" r:id="rId20"/>
    <p:sldId id="923" r:id="rId21"/>
    <p:sldId id="946" r:id="rId22"/>
    <p:sldId id="947" r:id="rId23"/>
    <p:sldId id="978" r:id="rId24"/>
    <p:sldId id="979" r:id="rId25"/>
    <p:sldId id="976" r:id="rId26"/>
    <p:sldId id="977" r:id="rId27"/>
    <p:sldId id="924" r:id="rId28"/>
    <p:sldId id="951" r:id="rId29"/>
    <p:sldId id="952" r:id="rId30"/>
    <p:sldId id="953" r:id="rId31"/>
    <p:sldId id="954" r:id="rId32"/>
    <p:sldId id="955" r:id="rId33"/>
    <p:sldId id="956" r:id="rId34"/>
    <p:sldId id="957" r:id="rId35"/>
    <p:sldId id="958" r:id="rId36"/>
    <p:sldId id="959" r:id="rId37"/>
    <p:sldId id="268" r:id="rId38"/>
    <p:sldId id="269" r:id="rId39"/>
    <p:sldId id="271" r:id="rId40"/>
    <p:sldId id="272" r:id="rId41"/>
    <p:sldId id="274" r:id="rId42"/>
    <p:sldId id="275" r:id="rId43"/>
    <p:sldId id="925" r:id="rId44"/>
    <p:sldId id="960" r:id="rId45"/>
    <p:sldId id="961" r:id="rId46"/>
    <p:sldId id="962" r:id="rId47"/>
    <p:sldId id="966" r:id="rId48"/>
    <p:sldId id="964" r:id="rId49"/>
    <p:sldId id="967" r:id="rId50"/>
    <p:sldId id="968" r:id="rId51"/>
    <p:sldId id="969" r:id="rId52"/>
    <p:sldId id="972" r:id="rId53"/>
    <p:sldId id="970" r:id="rId54"/>
    <p:sldId id="971" r:id="rId55"/>
    <p:sldId id="973" r:id="rId56"/>
    <p:sldId id="974" r:id="rId57"/>
    <p:sldId id="919" r:id="rId5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9">
          <p15:clr>
            <a:srgbClr val="A4A3A4"/>
          </p15:clr>
        </p15:guide>
        <p15:guide id="2" pos="17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C566"/>
    <a:srgbClr val="9EC5E6"/>
    <a:srgbClr val="678DC5"/>
    <a:srgbClr val="FFFF99"/>
    <a:srgbClr val="C0C0C4"/>
    <a:srgbClr val="3E67A4"/>
    <a:srgbClr val="3E8DC5"/>
    <a:srgbClr val="5F5F65"/>
    <a:srgbClr val="7E7E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67" autoAdjust="0"/>
    <p:restoredTop sz="77213" autoAdjust="0"/>
  </p:normalViewPr>
  <p:slideViewPr>
    <p:cSldViewPr snapToGrid="0" showGuides="1">
      <p:cViewPr varScale="1">
        <p:scale>
          <a:sx n="66" d="100"/>
          <a:sy n="66" d="100"/>
        </p:scale>
        <p:origin x="2136" y="38"/>
      </p:cViewPr>
      <p:guideLst>
        <p:guide orient="horz" pos="2169"/>
        <p:guide pos="176"/>
      </p:guideLst>
    </p:cSldViewPr>
  </p:slideViewPr>
  <p:notesTextViewPr>
    <p:cViewPr>
      <p:scale>
        <a:sx n="100" d="100"/>
        <a:sy n="100" d="100"/>
      </p:scale>
      <p:origin x="0" y="0"/>
    </p:cViewPr>
  </p:notesTextViewPr>
  <p:sorterViewPr>
    <p:cViewPr>
      <p:scale>
        <a:sx n="66" d="100"/>
        <a:sy n="66" d="100"/>
      </p:scale>
      <p:origin x="0" y="5190"/>
    </p:cViewPr>
  </p:sorterViewPr>
  <p:notesViewPr>
    <p:cSldViewPr snapToGrid="0" showGuides="1">
      <p:cViewPr>
        <p:scale>
          <a:sx n="100" d="100"/>
          <a:sy n="100" d="100"/>
        </p:scale>
        <p:origin x="-1500" y="23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pPr>
              <a:defRPr/>
            </a:pPr>
            <a:endParaRPr lang="en-US" dirty="0"/>
          </a:p>
        </p:txBody>
      </p:sp>
      <p:sp>
        <p:nvSpPr>
          <p:cNvPr id="3084" name="Rectangle 12"/>
          <p:cNvSpPr>
            <a:spLocks noChangeArrowheads="1"/>
          </p:cNvSpPr>
          <p:nvPr/>
        </p:nvSpPr>
        <p:spPr bwMode="auto">
          <a:xfrm>
            <a:off x="57150" y="8785225"/>
            <a:ext cx="2619375" cy="347663"/>
          </a:xfrm>
          <a:prstGeom prst="rect">
            <a:avLst/>
          </a:prstGeom>
          <a:noFill/>
          <a:ln w="9525">
            <a:noFill/>
            <a:miter lim="800000"/>
            <a:headEnd/>
            <a:tailEnd/>
          </a:ln>
          <a:effectLst/>
        </p:spPr>
        <p:txBody>
          <a:bodyPr lIns="95667" tIns="50185" rIns="95667" bIns="50185">
            <a:spAutoFit/>
          </a:bodyPr>
          <a:lstStyle/>
          <a:p>
            <a:pPr algn="l" defTabSz="611188">
              <a:lnSpc>
                <a:spcPct val="100000"/>
              </a:lnSpc>
              <a:tabLst>
                <a:tab pos="2387600" algn="l"/>
                <a:tab pos="4830763" algn="l"/>
              </a:tabLst>
              <a:defRPr/>
            </a:pPr>
            <a:r>
              <a:rPr lang="en-US" sz="800" dirty="0"/>
              <a:t>© 2010, Cisco Systems, Inc. All rights reserved.</a:t>
            </a:r>
          </a:p>
          <a:p>
            <a:pPr algn="l" defTabSz="611188">
              <a:lnSpc>
                <a:spcPct val="100000"/>
              </a:lnSpc>
              <a:tabLst>
                <a:tab pos="2387600" algn="l"/>
                <a:tab pos="4830763" algn="l"/>
              </a:tabLst>
              <a:defRPr/>
            </a:pPr>
            <a:r>
              <a:rPr lang="en-US" sz="800" dirty="0"/>
              <a:t>Presentation_ID.scr</a:t>
            </a:r>
          </a:p>
        </p:txBody>
      </p:sp>
      <p:sp>
        <p:nvSpPr>
          <p:cNvPr id="3085"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p>
        </p:txBody>
      </p:sp>
      <p:sp>
        <p:nvSpPr>
          <p:cNvPr id="3086" name="Rectangle 14"/>
          <p:cNvSpPr>
            <a:spLocks noChangeArrowheads="1"/>
          </p:cNvSpPr>
          <p:nvPr/>
        </p:nvSpPr>
        <p:spPr bwMode="auto">
          <a:xfrm>
            <a:off x="5929313" y="8680450"/>
            <a:ext cx="812800" cy="287338"/>
          </a:xfrm>
          <a:prstGeom prst="rect">
            <a:avLst/>
          </a:prstGeom>
          <a:noFill/>
          <a:ln w="9525">
            <a:noFill/>
            <a:miter lim="800000"/>
            <a:headEnd/>
            <a:tailEnd/>
          </a:ln>
          <a:effectLst/>
        </p:spPr>
        <p:txBody>
          <a:bodyPr lIns="18819" tIns="0" rIns="18819" bIns="0" anchor="b"/>
          <a:lstStyle/>
          <a:p>
            <a:pPr algn="r" defTabSz="903288">
              <a:lnSpc>
                <a:spcPct val="100000"/>
              </a:lnSpc>
              <a:defRPr/>
            </a:pPr>
            <a:fld id="{AEAAA42D-7350-4E1A-927F-F0F0D6BE9213}"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3243420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pPr>
              <a:defRPr/>
            </a:pPr>
            <a:endParaRPr lang="en-US" dirty="0"/>
          </a:p>
        </p:txBody>
      </p:sp>
      <p:sp>
        <p:nvSpPr>
          <p:cNvPr id="183305" name="Rectangle 9"/>
          <p:cNvSpPr>
            <a:spLocks noChangeArrowheads="1"/>
          </p:cNvSpPr>
          <p:nvPr/>
        </p:nvSpPr>
        <p:spPr bwMode="auto">
          <a:xfrm>
            <a:off x="57150" y="8785225"/>
            <a:ext cx="2619375" cy="224461"/>
          </a:xfrm>
          <a:prstGeom prst="rect">
            <a:avLst/>
          </a:prstGeom>
          <a:noFill/>
          <a:ln w="9525">
            <a:noFill/>
            <a:miter lim="800000"/>
            <a:headEnd/>
            <a:tailEnd/>
          </a:ln>
          <a:effectLst/>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a:t>
            </a:r>
            <a:r>
              <a:rPr lang="en-US" sz="800"/>
              <a:t>reserved.</a:t>
            </a:r>
            <a:endParaRPr lang="en-US" sz="800" dirty="0"/>
          </a:p>
        </p:txBody>
      </p:sp>
      <p:sp>
        <p:nvSpPr>
          <p:cNvPr id="183306"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48A860EF-3C9C-408F-AA5B-BAB3242BE1D0}" type="slidenum">
              <a:rPr lang="en-US"/>
              <a:pPr>
                <a:defRPr/>
              </a:pPr>
              <a:t>‹#›</a:t>
            </a:fld>
            <a:endParaRPr lang="en-US" dirty="0"/>
          </a:p>
        </p:txBody>
      </p:sp>
      <p:sp>
        <p:nvSpPr>
          <p:cNvPr id="1843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36196363"/>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a:spLocks noGrp="1" noChangeArrowheads="1"/>
          </p:cNvSpPr>
          <p:nvPr>
            <p:ph type="sldNum" sz="quarter" idx="5"/>
          </p:nvPr>
        </p:nvSpPr>
        <p:spPr>
          <a:noFill/>
        </p:spPr>
        <p:txBody>
          <a:bodyPr/>
          <a:lstStyle/>
          <a:p>
            <a:fld id="{2B30C949-4E15-4DB4-8A39-A23EF57DFAE1}" type="slidenum">
              <a:rPr lang="en-US" smtClean="0"/>
              <a:pPr/>
              <a:t>1</a:t>
            </a:fld>
            <a:endParaRPr lang="en-US" dirty="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xfrm>
            <a:off x="404813" y="4378325"/>
            <a:ext cx="6121400" cy="4252913"/>
          </a:xfrm>
          <a:noFill/>
          <a:ln/>
        </p:spPr>
        <p:txBody>
          <a:bodyPr/>
          <a:lstStyle/>
          <a:p>
            <a:pPr>
              <a:buFontTx/>
              <a:buNone/>
            </a:pPr>
            <a:br>
              <a:rPr lang="en-US" b="1" dirty="0"/>
            </a:br>
            <a:endParaRPr lang="en-GB" b="1" dirty="0"/>
          </a:p>
        </p:txBody>
      </p:sp>
    </p:spTree>
    <p:extLst>
      <p:ext uri="{BB962C8B-B14F-4D97-AF65-F5344CB8AC3E}">
        <p14:creationId xmlns:p14="http://schemas.microsoft.com/office/powerpoint/2010/main" val="881838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Because switches do not flood traffic on all ports, use of the Switch Port Analyzer (SPAN) feature is necessary to ensure appropriate traffic is fed to these traffic sniffers.</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27</a:t>
            </a:fld>
            <a:endParaRPr lang="en-US" dirty="0"/>
          </a:p>
        </p:txBody>
      </p:sp>
    </p:spTree>
    <p:extLst>
      <p:ext uri="{BB962C8B-B14F-4D97-AF65-F5344CB8AC3E}">
        <p14:creationId xmlns:p14="http://schemas.microsoft.com/office/powerpoint/2010/main" val="4129691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Your monitored traffic is flooded into RSPAN VLAN that is dedicated for the RSPAN session in all participating switches. RSPAN destination port can then be anywhere </a:t>
            </a:r>
            <a:r>
              <a:rPr lang="pt-PT" sz="1200" b="0" i="0" u="none" strike="noStrike" kern="1200" baseline="0" dirty="0">
                <a:solidFill>
                  <a:schemeClr val="tx1"/>
                </a:solidFill>
                <a:latin typeface="Arial" charset="0"/>
                <a:ea typeface="+mn-ea"/>
                <a:cs typeface="+mn-cs"/>
              </a:rPr>
              <a:t>in </a:t>
            </a:r>
            <a:r>
              <a:rPr lang="pt-PT" sz="1200" b="0" i="0" u="none" strike="noStrike" kern="1200" baseline="0" dirty="0" err="1">
                <a:solidFill>
                  <a:schemeClr val="tx1"/>
                </a:solidFill>
                <a:latin typeface="Arial" charset="0"/>
                <a:ea typeface="+mn-ea"/>
                <a:cs typeface="+mn-cs"/>
              </a:rPr>
              <a:t>that</a:t>
            </a:r>
            <a:r>
              <a:rPr lang="pt-PT" sz="1200" b="0" i="0" u="none" strike="noStrike" kern="1200" baseline="0" dirty="0">
                <a:solidFill>
                  <a:schemeClr val="tx1"/>
                </a:solidFill>
                <a:latin typeface="Arial" charset="0"/>
                <a:ea typeface="+mn-ea"/>
                <a:cs typeface="+mn-cs"/>
              </a:rPr>
              <a:t> VLAN.</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31</a:t>
            </a:fld>
            <a:endParaRPr lang="en-US" dirty="0"/>
          </a:p>
        </p:txBody>
      </p:sp>
    </p:spTree>
    <p:extLst>
      <p:ext uri="{BB962C8B-B14F-4D97-AF65-F5344CB8AC3E}">
        <p14:creationId xmlns:p14="http://schemas.microsoft.com/office/powerpoint/2010/main" val="103930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dirty="0"/>
              <a:t>The networking department can use the SLAs to verify that the service provider is meeting its own SLAs or to define service levels for critical business applications. </a:t>
            </a:r>
          </a:p>
          <a:p>
            <a:r>
              <a:rPr lang="en-US" sz="1200" b="0" i="0" u="none" strike="noStrike" kern="1200" baseline="0" dirty="0">
                <a:solidFill>
                  <a:schemeClr val="tx1"/>
                </a:solidFill>
                <a:latin typeface="Arial" charset="0"/>
                <a:ea typeface="+mn-ea"/>
                <a:cs typeface="+mn-cs"/>
              </a:rPr>
              <a:t>Typically, the technical components of an SLA contain a guaranteed level for network availability, network performance in terms of round-trip-time (RTT), and network response in terms of latency, jitter, and packet loss. The specifics of an SLA vary depending on the applications that an organization is supporting in the network.</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44</a:t>
            </a:fld>
            <a:endParaRPr lang="en-US" dirty="0"/>
          </a:p>
        </p:txBody>
      </p:sp>
    </p:spTree>
    <p:extLst>
      <p:ext uri="{BB962C8B-B14F-4D97-AF65-F5344CB8AC3E}">
        <p14:creationId xmlns:p14="http://schemas.microsoft.com/office/powerpoint/2010/main" val="797873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a:t>
            </a:r>
            <a:r>
              <a:rPr lang="en-US" sz="1200" b="1" i="0" u="none" strike="noStrike" kern="1200" baseline="0" dirty="0" err="1">
                <a:solidFill>
                  <a:schemeClr val="tx1"/>
                </a:solidFill>
                <a:latin typeface="Arial" charset="0"/>
                <a:ea typeface="+mn-ea"/>
                <a:cs typeface="+mn-cs"/>
              </a:rPr>
              <a:t>ip</a:t>
            </a:r>
            <a:r>
              <a:rPr lang="en-US" sz="1200" b="1" i="0" u="none" strike="noStrike" kern="1200" baseline="0" dirty="0">
                <a:solidFill>
                  <a:schemeClr val="tx1"/>
                </a:solidFill>
                <a:latin typeface="Arial" charset="0"/>
                <a:ea typeface="+mn-ea"/>
                <a:cs typeface="+mn-cs"/>
              </a:rPr>
              <a:t> </a:t>
            </a:r>
            <a:r>
              <a:rPr lang="en-US" sz="1200" b="1" i="0" u="none" strike="noStrike" kern="1200" baseline="0" dirty="0" err="1">
                <a:solidFill>
                  <a:schemeClr val="tx1"/>
                </a:solidFill>
                <a:latin typeface="Arial" charset="0"/>
                <a:ea typeface="+mn-ea"/>
                <a:cs typeface="+mn-cs"/>
              </a:rPr>
              <a:t>sla</a:t>
            </a:r>
            <a:r>
              <a:rPr lang="en-US" sz="1200" b="1" i="0" u="none" strike="noStrike" kern="1200" baseline="0" dirty="0">
                <a:solidFill>
                  <a:schemeClr val="tx1"/>
                </a:solidFill>
                <a:latin typeface="Arial" charset="0"/>
                <a:ea typeface="+mn-ea"/>
                <a:cs typeface="+mn-cs"/>
              </a:rPr>
              <a:t> </a:t>
            </a:r>
            <a:r>
              <a:rPr lang="en-US" sz="1200" b="0" i="1" u="none" strike="noStrike" kern="1200" baseline="0" dirty="0">
                <a:solidFill>
                  <a:schemeClr val="tx1"/>
                </a:solidFill>
                <a:latin typeface="Arial" charset="0"/>
                <a:ea typeface="+mn-ea"/>
                <a:cs typeface="+mn-cs"/>
              </a:rPr>
              <a:t>operation-number </a:t>
            </a:r>
            <a:r>
              <a:rPr lang="en-US" sz="1200" b="0" i="0" u="none" strike="noStrike" kern="1200" baseline="0" dirty="0">
                <a:solidFill>
                  <a:schemeClr val="tx1"/>
                </a:solidFill>
                <a:latin typeface="Arial" charset="0"/>
                <a:ea typeface="+mn-ea"/>
                <a:cs typeface="+mn-cs"/>
              </a:rPr>
              <a:t>command creates the IP SLA instance and enters the IP SLA configuration mode. The </a:t>
            </a:r>
            <a:r>
              <a:rPr lang="en-US" sz="1200" b="1" i="0" u="none" strike="noStrike" kern="1200" baseline="0" dirty="0" err="1">
                <a:solidFill>
                  <a:schemeClr val="tx1"/>
                </a:solidFill>
                <a:latin typeface="Arial" charset="0"/>
                <a:ea typeface="+mn-ea"/>
                <a:cs typeface="+mn-cs"/>
              </a:rPr>
              <a:t>icmp</a:t>
            </a:r>
            <a:r>
              <a:rPr lang="en-US" sz="1200" b="1" i="0" u="none" strike="noStrike" kern="1200" baseline="0" dirty="0">
                <a:solidFill>
                  <a:schemeClr val="tx1"/>
                </a:solidFill>
                <a:latin typeface="Arial" charset="0"/>
                <a:ea typeface="+mn-ea"/>
                <a:cs typeface="+mn-cs"/>
              </a:rPr>
              <a:t>-echo </a:t>
            </a:r>
            <a:r>
              <a:rPr lang="en-US" sz="1200" b="0" i="0" u="none" strike="noStrike" kern="1200" baseline="0" dirty="0">
                <a:solidFill>
                  <a:schemeClr val="tx1"/>
                </a:solidFill>
                <a:latin typeface="Arial" charset="0"/>
                <a:ea typeface="+mn-ea"/>
                <a:cs typeface="+mn-cs"/>
              </a:rPr>
              <a:t>command has many options. The full command </a:t>
            </a:r>
            <a:r>
              <a:rPr lang="pt-PT" sz="1200" b="0" i="0" u="none" strike="noStrike" kern="1200" baseline="0" dirty="0" err="1">
                <a:solidFill>
                  <a:schemeClr val="tx1"/>
                </a:solidFill>
                <a:latin typeface="Arial" charset="0"/>
                <a:ea typeface="+mn-ea"/>
                <a:cs typeface="+mn-cs"/>
              </a:rPr>
              <a:t>syntax</a:t>
            </a:r>
            <a:r>
              <a:rPr lang="pt-PT" sz="1200" b="0" i="0" u="none" strike="noStrike" kern="1200" baseline="0" dirty="0">
                <a:solidFill>
                  <a:schemeClr val="tx1"/>
                </a:solidFill>
                <a:latin typeface="Arial" charset="0"/>
                <a:ea typeface="+mn-ea"/>
                <a:cs typeface="+mn-cs"/>
              </a:rPr>
              <a:t> </a:t>
            </a:r>
            <a:r>
              <a:rPr lang="pt-PT" sz="1200" b="0" i="0" u="none" strike="noStrike" kern="1200" baseline="0" dirty="0" err="1">
                <a:solidFill>
                  <a:schemeClr val="tx1"/>
                </a:solidFill>
                <a:latin typeface="Arial" charset="0"/>
                <a:ea typeface="+mn-ea"/>
                <a:cs typeface="+mn-cs"/>
              </a:rPr>
              <a:t>is</a:t>
            </a:r>
            <a:r>
              <a:rPr lang="pt-PT" sz="1200" b="0" i="0" u="none" strike="noStrike" kern="1200" baseline="0" dirty="0">
                <a:solidFill>
                  <a:schemeClr val="tx1"/>
                </a:solidFill>
                <a:latin typeface="Arial" charset="0"/>
                <a:ea typeface="+mn-ea"/>
                <a:cs typeface="+mn-cs"/>
              </a:rPr>
              <a:t> as </a:t>
            </a:r>
            <a:r>
              <a:rPr lang="pt-PT" sz="1200" b="0" i="0" u="none" strike="noStrike" kern="1200" baseline="0" dirty="0" err="1">
                <a:solidFill>
                  <a:schemeClr val="tx1"/>
                </a:solidFill>
                <a:latin typeface="Arial" charset="0"/>
                <a:ea typeface="+mn-ea"/>
                <a:cs typeface="+mn-cs"/>
              </a:rPr>
              <a:t>follows</a:t>
            </a:r>
            <a:r>
              <a:rPr lang="pt-PT" sz="1200" b="0" i="0" u="none" strike="noStrike" kern="1200" baseline="0" dirty="0">
                <a:solidFill>
                  <a:schemeClr val="tx1"/>
                </a:solidFill>
                <a:latin typeface="Arial" charset="0"/>
                <a:ea typeface="+mn-ea"/>
                <a:cs typeface="+mn-cs"/>
              </a:rPr>
              <a:t>: </a:t>
            </a:r>
            <a:r>
              <a:rPr lang="pt-PT" sz="1200" b="1" i="0" u="none" strike="noStrike" kern="1200" baseline="0" dirty="0" err="1">
                <a:solidFill>
                  <a:schemeClr val="tx1"/>
                </a:solidFill>
                <a:latin typeface="Arial" charset="0"/>
                <a:ea typeface="+mn-ea"/>
                <a:cs typeface="+mn-cs"/>
              </a:rPr>
              <a:t>icmp-echo</a:t>
            </a:r>
            <a:r>
              <a:rPr lang="pt-PT" sz="1200" b="1" i="0" u="none" strike="noStrike" kern="1200" baseline="0" dirty="0">
                <a:solidFill>
                  <a:schemeClr val="tx1"/>
                </a:solidFill>
                <a:latin typeface="Arial" charset="0"/>
                <a:ea typeface="+mn-ea"/>
                <a:cs typeface="+mn-cs"/>
              </a:rPr>
              <a:t> </a:t>
            </a:r>
            <a:r>
              <a:rPr lang="pt-PT" sz="1200" b="0" i="0" u="none" strike="noStrike" kern="1200" baseline="0" dirty="0">
                <a:solidFill>
                  <a:schemeClr val="tx1"/>
                </a:solidFill>
                <a:latin typeface="Arial" charset="0"/>
                <a:ea typeface="+mn-ea"/>
                <a:cs typeface="+mn-cs"/>
              </a:rPr>
              <a:t>{ </a:t>
            </a:r>
            <a:r>
              <a:rPr lang="pt-PT" sz="1200" b="0" i="1" u="none" strike="noStrike" kern="1200" baseline="0" dirty="0" err="1">
                <a:solidFill>
                  <a:schemeClr val="tx1"/>
                </a:solidFill>
                <a:latin typeface="Arial" charset="0"/>
                <a:ea typeface="+mn-ea"/>
                <a:cs typeface="+mn-cs"/>
              </a:rPr>
              <a:t>destination-ip-address</a:t>
            </a:r>
            <a:r>
              <a:rPr lang="pt-PT" sz="1200" b="0" i="1" u="none" strike="noStrike" kern="1200" baseline="0" dirty="0">
                <a:solidFill>
                  <a:schemeClr val="tx1"/>
                </a:solidFill>
                <a:latin typeface="Arial" charset="0"/>
                <a:ea typeface="+mn-ea"/>
                <a:cs typeface="+mn-cs"/>
              </a:rPr>
              <a:t> </a:t>
            </a:r>
            <a:r>
              <a:rPr lang="pt-PT" sz="1200" b="0" i="0" u="none" strike="noStrike" kern="1200" baseline="0" dirty="0">
                <a:solidFill>
                  <a:schemeClr val="tx1"/>
                </a:solidFill>
                <a:latin typeface="Arial" charset="0"/>
                <a:ea typeface="+mn-ea"/>
                <a:cs typeface="+mn-cs"/>
              </a:rPr>
              <a:t>| </a:t>
            </a:r>
            <a:r>
              <a:rPr lang="pt-PT" sz="1200" b="0" i="1" u="none" strike="noStrike" kern="1200" baseline="0" dirty="0" err="1">
                <a:solidFill>
                  <a:schemeClr val="tx1"/>
                </a:solidFill>
                <a:latin typeface="Arial" charset="0"/>
                <a:ea typeface="+mn-ea"/>
                <a:cs typeface="+mn-cs"/>
              </a:rPr>
              <a:t>destination-hostname</a:t>
            </a:r>
            <a:r>
              <a:rPr lang="pt-PT" sz="1200" b="0" i="1" u="none" strike="noStrike" kern="1200" baseline="0" dirty="0">
                <a:solidFill>
                  <a:schemeClr val="tx1"/>
                </a:solidFill>
                <a:latin typeface="Arial" charset="0"/>
                <a:ea typeface="+mn-ea"/>
                <a:cs typeface="+mn-cs"/>
              </a:rPr>
              <a:t> </a:t>
            </a:r>
            <a:r>
              <a:rPr lang="pt-PT" sz="1200" b="0"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 </a:t>
            </a:r>
            <a:r>
              <a:rPr lang="en-US" sz="1200" b="1" i="0" u="none" strike="noStrike" kern="1200" baseline="0" dirty="0">
                <a:solidFill>
                  <a:schemeClr val="tx1"/>
                </a:solidFill>
                <a:latin typeface="Arial" charset="0"/>
                <a:ea typeface="+mn-ea"/>
                <a:cs typeface="+mn-cs"/>
              </a:rPr>
              <a:t>source-</a:t>
            </a:r>
            <a:r>
              <a:rPr lang="en-US" sz="1200" b="1" i="0" u="none" strike="noStrike" kern="1200" baseline="0" dirty="0" err="1">
                <a:solidFill>
                  <a:schemeClr val="tx1"/>
                </a:solidFill>
                <a:latin typeface="Arial" charset="0"/>
                <a:ea typeface="+mn-ea"/>
                <a:cs typeface="+mn-cs"/>
              </a:rPr>
              <a:t>ip</a:t>
            </a:r>
            <a:r>
              <a:rPr lang="en-US" sz="1200" b="1"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 </a:t>
            </a:r>
            <a:r>
              <a:rPr lang="en-US" sz="1200" b="0" i="1" u="none" strike="noStrike" kern="1200" baseline="0" dirty="0" err="1">
                <a:solidFill>
                  <a:schemeClr val="tx1"/>
                </a:solidFill>
                <a:latin typeface="Arial" charset="0"/>
                <a:ea typeface="+mn-ea"/>
                <a:cs typeface="+mn-cs"/>
              </a:rPr>
              <a:t>ip</a:t>
            </a:r>
            <a:r>
              <a:rPr lang="en-US" sz="1200" b="0" i="1" u="none" strike="noStrike" kern="1200" baseline="0" dirty="0">
                <a:solidFill>
                  <a:schemeClr val="tx1"/>
                </a:solidFill>
                <a:latin typeface="Arial" charset="0"/>
                <a:ea typeface="+mn-ea"/>
                <a:cs typeface="+mn-cs"/>
              </a:rPr>
              <a:t>-address </a:t>
            </a:r>
            <a:r>
              <a:rPr lang="en-US" sz="1200" b="0" i="0" u="none" strike="noStrike" kern="1200" baseline="0" dirty="0">
                <a:solidFill>
                  <a:schemeClr val="tx1"/>
                </a:solidFill>
                <a:latin typeface="Arial" charset="0"/>
                <a:ea typeface="+mn-ea"/>
                <a:cs typeface="+mn-cs"/>
              </a:rPr>
              <a:t>| </a:t>
            </a:r>
            <a:r>
              <a:rPr lang="en-US" sz="1200" b="0" i="1" u="none" strike="noStrike" kern="1200" baseline="0" dirty="0">
                <a:solidFill>
                  <a:schemeClr val="tx1"/>
                </a:solidFill>
                <a:latin typeface="Arial" charset="0"/>
                <a:ea typeface="+mn-ea"/>
                <a:cs typeface="+mn-cs"/>
              </a:rPr>
              <a:t>hostname </a:t>
            </a:r>
            <a:r>
              <a:rPr lang="en-US" sz="1200" b="0" i="0" u="none" strike="noStrike" kern="1200" baseline="0" dirty="0">
                <a:solidFill>
                  <a:schemeClr val="tx1"/>
                </a:solidFill>
                <a:latin typeface="Arial" charset="0"/>
                <a:ea typeface="+mn-ea"/>
                <a:cs typeface="+mn-cs"/>
              </a:rPr>
              <a:t>} | </a:t>
            </a:r>
            <a:r>
              <a:rPr lang="en-US" sz="1200" b="1" i="0" u="none" strike="noStrike" kern="1200" baseline="0" dirty="0">
                <a:solidFill>
                  <a:schemeClr val="tx1"/>
                </a:solidFill>
                <a:latin typeface="Arial" charset="0"/>
                <a:ea typeface="+mn-ea"/>
                <a:cs typeface="+mn-cs"/>
              </a:rPr>
              <a:t>source-interface </a:t>
            </a:r>
            <a:r>
              <a:rPr lang="en-US" sz="1200" b="0" i="1" u="none" strike="noStrike" kern="1200" baseline="0" dirty="0">
                <a:solidFill>
                  <a:schemeClr val="tx1"/>
                </a:solidFill>
                <a:latin typeface="Arial" charset="0"/>
                <a:ea typeface="+mn-ea"/>
                <a:cs typeface="+mn-cs"/>
              </a:rPr>
              <a:t>interface-id </a:t>
            </a:r>
            <a:r>
              <a:rPr lang="en-US" sz="1200" b="0" i="0" u="none" strike="noStrike" kern="1200" baseline="0" dirty="0">
                <a:solidFill>
                  <a:schemeClr val="tx1"/>
                </a:solidFill>
                <a:latin typeface="Arial" charset="0"/>
                <a:ea typeface="+mn-ea"/>
                <a:cs typeface="+mn-cs"/>
              </a:rPr>
              <a:t>]. In Example 8-9 , the destination IP address is explicitly defined; however, the command does support hostnames and sourcing the echo from specific IP addresses or interfaces. The command has a default of 60 seconds and configures the rate at which IP SLAs are repeated. In this case, the echoes will occur every 30 seconds.</a:t>
            </a:r>
          </a:p>
          <a:p>
            <a:r>
              <a:rPr lang="en-US" sz="1200" b="0" i="0" u="none" strike="noStrike" kern="1200" baseline="0" dirty="0">
                <a:solidFill>
                  <a:schemeClr val="tx1"/>
                </a:solidFill>
                <a:latin typeface="Arial" charset="0"/>
                <a:ea typeface="+mn-ea"/>
                <a:cs typeface="+mn-cs"/>
              </a:rPr>
              <a:t>The </a:t>
            </a:r>
            <a:r>
              <a:rPr lang="en-US" sz="1200" b="1" i="0" u="none" strike="noStrike" kern="1200" baseline="0" dirty="0" err="1">
                <a:solidFill>
                  <a:schemeClr val="tx1"/>
                </a:solidFill>
                <a:latin typeface="Arial" charset="0"/>
                <a:ea typeface="+mn-ea"/>
                <a:cs typeface="+mn-cs"/>
              </a:rPr>
              <a:t>ip</a:t>
            </a:r>
            <a:r>
              <a:rPr lang="en-US" sz="1200" b="1" i="0" u="none" strike="noStrike" kern="1200" baseline="0" dirty="0">
                <a:solidFill>
                  <a:schemeClr val="tx1"/>
                </a:solidFill>
                <a:latin typeface="Arial" charset="0"/>
                <a:ea typeface="+mn-ea"/>
                <a:cs typeface="+mn-cs"/>
              </a:rPr>
              <a:t> </a:t>
            </a:r>
            <a:r>
              <a:rPr lang="en-US" sz="1200" b="1" i="0" u="none" strike="noStrike" kern="1200" baseline="0" dirty="0" err="1">
                <a:solidFill>
                  <a:schemeClr val="tx1"/>
                </a:solidFill>
                <a:latin typeface="Arial" charset="0"/>
                <a:ea typeface="+mn-ea"/>
                <a:cs typeface="+mn-cs"/>
              </a:rPr>
              <a:t>sla</a:t>
            </a:r>
            <a:r>
              <a:rPr lang="en-US" sz="1200" b="1" i="0" u="none" strike="noStrike" kern="1200" baseline="0" dirty="0">
                <a:solidFill>
                  <a:schemeClr val="tx1"/>
                </a:solidFill>
                <a:latin typeface="Arial" charset="0"/>
                <a:ea typeface="+mn-ea"/>
                <a:cs typeface="+mn-cs"/>
              </a:rPr>
              <a:t> schedule </a:t>
            </a:r>
            <a:r>
              <a:rPr lang="en-US" sz="1200" b="0" i="0" u="none" strike="noStrike" kern="1200" baseline="0" dirty="0">
                <a:solidFill>
                  <a:schemeClr val="tx1"/>
                </a:solidFill>
                <a:latin typeface="Arial" charset="0"/>
                <a:ea typeface="+mn-ea"/>
                <a:cs typeface="+mn-cs"/>
              </a:rPr>
              <a:t>global schedule command controls the scheduling parameters of the individual IP SLA operation. The full syntax of the command is as follows: </a:t>
            </a:r>
            <a:r>
              <a:rPr lang="en-US" sz="1200" b="1" i="0" u="none" strike="noStrike" kern="1200" baseline="0" dirty="0" err="1">
                <a:solidFill>
                  <a:schemeClr val="tx1"/>
                </a:solidFill>
                <a:latin typeface="Arial" charset="0"/>
                <a:ea typeface="+mn-ea"/>
                <a:cs typeface="+mn-cs"/>
              </a:rPr>
              <a:t>ip</a:t>
            </a:r>
            <a:r>
              <a:rPr lang="en-US" sz="1200" b="1" i="0" u="none" strike="noStrike" kern="1200" baseline="0" dirty="0">
                <a:solidFill>
                  <a:schemeClr val="tx1"/>
                </a:solidFill>
                <a:latin typeface="Arial" charset="0"/>
                <a:ea typeface="+mn-ea"/>
                <a:cs typeface="+mn-cs"/>
              </a:rPr>
              <a:t> </a:t>
            </a:r>
            <a:r>
              <a:rPr lang="en-US" sz="1200" b="1" i="0" u="none" strike="noStrike" kern="1200" baseline="0" dirty="0" err="1">
                <a:solidFill>
                  <a:schemeClr val="tx1"/>
                </a:solidFill>
                <a:latin typeface="Arial" charset="0"/>
                <a:ea typeface="+mn-ea"/>
                <a:cs typeface="+mn-cs"/>
              </a:rPr>
              <a:t>sla</a:t>
            </a:r>
            <a:r>
              <a:rPr lang="en-US" sz="1200" b="1" i="0" u="none" strike="noStrike" kern="1200" baseline="0" dirty="0">
                <a:solidFill>
                  <a:schemeClr val="tx1"/>
                </a:solidFill>
                <a:latin typeface="Arial" charset="0"/>
                <a:ea typeface="+mn-ea"/>
                <a:cs typeface="+mn-cs"/>
              </a:rPr>
              <a:t> schedule </a:t>
            </a:r>
            <a:r>
              <a:rPr lang="en-US" sz="1200" b="0" i="1" u="none" strike="noStrike" kern="1200" baseline="0" dirty="0">
                <a:solidFill>
                  <a:schemeClr val="tx1"/>
                </a:solidFill>
                <a:latin typeface="Arial" charset="0"/>
                <a:ea typeface="+mn-ea"/>
                <a:cs typeface="+mn-cs"/>
              </a:rPr>
              <a:t>operation-number </a:t>
            </a:r>
            <a:r>
              <a:rPr lang="en-US" sz="1200" b="0" i="0" u="none" strike="noStrike" kern="1200" baseline="0" dirty="0">
                <a:solidFill>
                  <a:schemeClr val="tx1"/>
                </a:solidFill>
                <a:latin typeface="Arial" charset="0"/>
                <a:ea typeface="+mn-ea"/>
                <a:cs typeface="+mn-cs"/>
              </a:rPr>
              <a:t>[ </a:t>
            </a:r>
            <a:r>
              <a:rPr lang="en-US" sz="1200" b="1" i="0" u="none" strike="noStrike" kern="1200" baseline="0" dirty="0">
                <a:solidFill>
                  <a:schemeClr val="tx1"/>
                </a:solidFill>
                <a:latin typeface="Arial" charset="0"/>
                <a:ea typeface="+mn-ea"/>
                <a:cs typeface="+mn-cs"/>
              </a:rPr>
              <a:t>life </a:t>
            </a:r>
            <a:r>
              <a:rPr lang="en-US" sz="1200" b="0" i="0" u="none" strike="noStrike" kern="1200" baseline="0" dirty="0">
                <a:solidFill>
                  <a:schemeClr val="tx1"/>
                </a:solidFill>
                <a:latin typeface="Arial" charset="0"/>
                <a:ea typeface="+mn-ea"/>
                <a:cs typeface="+mn-cs"/>
              </a:rPr>
              <a:t>{ </a:t>
            </a:r>
            <a:r>
              <a:rPr lang="en-US" sz="1200" b="1" i="0" u="none" strike="noStrike" kern="1200" baseline="0" dirty="0">
                <a:solidFill>
                  <a:schemeClr val="tx1"/>
                </a:solidFill>
                <a:latin typeface="Arial" charset="0"/>
                <a:ea typeface="+mn-ea"/>
                <a:cs typeface="+mn-cs"/>
              </a:rPr>
              <a:t>forever </a:t>
            </a:r>
            <a:r>
              <a:rPr lang="en-US" sz="1200" b="0" i="0" u="none" strike="noStrike" kern="1200" baseline="0" dirty="0">
                <a:solidFill>
                  <a:schemeClr val="tx1"/>
                </a:solidFill>
                <a:latin typeface="Arial" charset="0"/>
                <a:ea typeface="+mn-ea"/>
                <a:cs typeface="+mn-cs"/>
              </a:rPr>
              <a:t>| </a:t>
            </a:r>
            <a:r>
              <a:rPr lang="en-US" sz="1200" b="0" i="1" u="none" strike="noStrike" kern="1200" baseline="0" dirty="0">
                <a:solidFill>
                  <a:schemeClr val="tx1"/>
                </a:solidFill>
                <a:latin typeface="Arial" charset="0"/>
                <a:ea typeface="+mn-ea"/>
                <a:cs typeface="+mn-cs"/>
              </a:rPr>
              <a:t>seconds </a:t>
            </a:r>
            <a:r>
              <a:rPr lang="en-US" sz="1200" b="0" i="0" u="none" strike="noStrike" kern="1200" baseline="0" dirty="0">
                <a:solidFill>
                  <a:schemeClr val="tx1"/>
                </a:solidFill>
                <a:latin typeface="Arial" charset="0"/>
                <a:ea typeface="+mn-ea"/>
                <a:cs typeface="+mn-cs"/>
              </a:rPr>
              <a:t>}] [ </a:t>
            </a:r>
            <a:r>
              <a:rPr lang="en-US" sz="1200" b="1" i="0" u="none" strike="noStrike" kern="1200" baseline="0" dirty="0">
                <a:solidFill>
                  <a:schemeClr val="tx1"/>
                </a:solidFill>
                <a:latin typeface="Arial" charset="0"/>
                <a:ea typeface="+mn-ea"/>
                <a:cs typeface="+mn-cs"/>
              </a:rPr>
              <a:t>start-time </a:t>
            </a:r>
            <a:r>
              <a:rPr lang="en-US" sz="1200" b="0" i="0" u="none" strike="noStrike" kern="1200" baseline="0" dirty="0">
                <a:solidFill>
                  <a:schemeClr val="tx1"/>
                </a:solidFill>
                <a:latin typeface="Arial" charset="0"/>
                <a:ea typeface="+mn-ea"/>
                <a:cs typeface="+mn-cs"/>
              </a:rPr>
              <a:t>{ </a:t>
            </a:r>
            <a:r>
              <a:rPr lang="en-US" sz="1200" b="0" i="1" u="none" strike="noStrike" kern="1200" baseline="0" dirty="0" err="1">
                <a:solidFill>
                  <a:schemeClr val="tx1"/>
                </a:solidFill>
                <a:latin typeface="Arial" charset="0"/>
                <a:ea typeface="+mn-ea"/>
                <a:cs typeface="+mn-cs"/>
              </a:rPr>
              <a:t>hh</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 </a:t>
            </a:r>
            <a:r>
              <a:rPr lang="en-US" sz="1200" b="0" i="1" u="none" strike="noStrike" kern="1200" baseline="0" dirty="0">
                <a:solidFill>
                  <a:schemeClr val="tx1"/>
                </a:solidFill>
                <a:latin typeface="Arial" charset="0"/>
                <a:ea typeface="+mn-ea"/>
                <a:cs typeface="+mn-cs"/>
              </a:rPr>
              <a:t>mm </a:t>
            </a:r>
            <a:r>
              <a:rPr lang="en-US" sz="1200" b="0" i="0" u="none" strike="noStrike" kern="1200" baseline="0" dirty="0">
                <a:solidFill>
                  <a:schemeClr val="tx1"/>
                </a:solidFill>
                <a:latin typeface="Arial" charset="0"/>
                <a:ea typeface="+mn-ea"/>
                <a:cs typeface="+mn-cs"/>
              </a:rPr>
              <a:t>[: </a:t>
            </a:r>
            <a:r>
              <a:rPr lang="en-US" sz="1200" b="0" i="1" u="none" strike="noStrike" kern="1200" baseline="0" dirty="0" err="1">
                <a:solidFill>
                  <a:schemeClr val="tx1"/>
                </a:solidFill>
                <a:latin typeface="Arial" charset="0"/>
                <a:ea typeface="+mn-ea"/>
                <a:cs typeface="+mn-cs"/>
              </a:rPr>
              <a:t>ss</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 [ </a:t>
            </a:r>
            <a:r>
              <a:rPr lang="en-US" sz="1200" b="0" i="1" u="none" strike="noStrike" kern="1200" baseline="0" dirty="0">
                <a:solidFill>
                  <a:schemeClr val="tx1"/>
                </a:solidFill>
                <a:latin typeface="Arial" charset="0"/>
                <a:ea typeface="+mn-ea"/>
                <a:cs typeface="+mn-cs"/>
              </a:rPr>
              <a:t>month day </a:t>
            </a:r>
            <a:r>
              <a:rPr lang="en-US" sz="1200" b="0" i="0" u="none" strike="noStrike" kern="1200" baseline="0" dirty="0">
                <a:solidFill>
                  <a:schemeClr val="tx1"/>
                </a:solidFill>
                <a:latin typeface="Arial" charset="0"/>
                <a:ea typeface="+mn-ea"/>
                <a:cs typeface="+mn-cs"/>
              </a:rPr>
              <a:t>| </a:t>
            </a:r>
            <a:r>
              <a:rPr lang="en-US" sz="1200" b="0" i="1" u="none" strike="noStrike" kern="1200" baseline="0" dirty="0">
                <a:solidFill>
                  <a:schemeClr val="tx1"/>
                </a:solidFill>
                <a:latin typeface="Arial" charset="0"/>
                <a:ea typeface="+mn-ea"/>
                <a:cs typeface="+mn-cs"/>
              </a:rPr>
              <a:t>day month </a:t>
            </a:r>
            <a:r>
              <a:rPr lang="en-US" sz="1200" b="0" i="0" u="none" strike="noStrike" kern="1200" baseline="0" dirty="0">
                <a:solidFill>
                  <a:schemeClr val="tx1"/>
                </a:solidFill>
                <a:latin typeface="Arial" charset="0"/>
                <a:ea typeface="+mn-ea"/>
                <a:cs typeface="+mn-cs"/>
              </a:rPr>
              <a:t>] | </a:t>
            </a:r>
            <a:r>
              <a:rPr lang="en-US" sz="1200" b="1" i="0" u="none" strike="noStrike" kern="1200" baseline="0" dirty="0">
                <a:solidFill>
                  <a:schemeClr val="tx1"/>
                </a:solidFill>
                <a:latin typeface="Arial" charset="0"/>
                <a:ea typeface="+mn-ea"/>
                <a:cs typeface="+mn-cs"/>
              </a:rPr>
              <a:t>pending </a:t>
            </a:r>
            <a:r>
              <a:rPr lang="en-US" sz="1200" b="0" i="0" u="none" strike="noStrike" kern="1200" baseline="0" dirty="0">
                <a:solidFill>
                  <a:schemeClr val="tx1"/>
                </a:solidFill>
                <a:latin typeface="Arial" charset="0"/>
                <a:ea typeface="+mn-ea"/>
                <a:cs typeface="+mn-cs"/>
              </a:rPr>
              <a:t>| </a:t>
            </a:r>
            <a:r>
              <a:rPr lang="en-US" sz="1200" b="1" i="0" u="none" strike="noStrike" kern="1200" baseline="0" dirty="0">
                <a:solidFill>
                  <a:schemeClr val="tx1"/>
                </a:solidFill>
                <a:latin typeface="Arial" charset="0"/>
                <a:ea typeface="+mn-ea"/>
                <a:cs typeface="+mn-cs"/>
              </a:rPr>
              <a:t>now </a:t>
            </a:r>
            <a:r>
              <a:rPr lang="en-US" sz="1200" b="0" i="0" u="none" strike="noStrike" kern="1200" baseline="0" dirty="0">
                <a:solidFill>
                  <a:schemeClr val="tx1"/>
                </a:solidFill>
                <a:latin typeface="Arial" charset="0"/>
                <a:ea typeface="+mn-ea"/>
                <a:cs typeface="+mn-cs"/>
              </a:rPr>
              <a:t>| </a:t>
            </a:r>
            <a:r>
              <a:rPr lang="en-US" sz="1200" b="1" i="0" u="none" strike="noStrike" kern="1200" baseline="0" dirty="0">
                <a:solidFill>
                  <a:schemeClr val="tx1"/>
                </a:solidFill>
                <a:latin typeface="Arial" charset="0"/>
                <a:ea typeface="+mn-ea"/>
                <a:cs typeface="+mn-cs"/>
              </a:rPr>
              <a:t>after </a:t>
            </a:r>
            <a:r>
              <a:rPr lang="en-US" sz="1200" b="0" i="1" u="none" strike="noStrike" kern="1200" baseline="0" dirty="0" err="1">
                <a:solidFill>
                  <a:schemeClr val="tx1"/>
                </a:solidFill>
                <a:latin typeface="Arial" charset="0"/>
                <a:ea typeface="+mn-ea"/>
                <a:cs typeface="+mn-cs"/>
              </a:rPr>
              <a:t>hh:mm:ss</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 [ </a:t>
            </a:r>
            <a:r>
              <a:rPr lang="en-US" sz="1200" b="1" i="0" u="none" strike="noStrike" kern="1200" baseline="0" dirty="0" err="1">
                <a:solidFill>
                  <a:schemeClr val="tx1"/>
                </a:solidFill>
                <a:latin typeface="Arial" charset="0"/>
                <a:ea typeface="+mn-ea"/>
                <a:cs typeface="+mn-cs"/>
              </a:rPr>
              <a:t>ageout</a:t>
            </a:r>
            <a:r>
              <a:rPr lang="en-US" sz="1200" b="1" i="0" u="none" strike="noStrike" kern="1200" baseline="0" dirty="0">
                <a:solidFill>
                  <a:schemeClr val="tx1"/>
                </a:solidFill>
                <a:latin typeface="Arial" charset="0"/>
                <a:ea typeface="+mn-ea"/>
                <a:cs typeface="+mn-cs"/>
              </a:rPr>
              <a:t> </a:t>
            </a:r>
            <a:r>
              <a:rPr lang="en-US" sz="1200" b="0" i="1" u="none" strike="noStrike" kern="1200" baseline="0" dirty="0">
                <a:solidFill>
                  <a:schemeClr val="tx1"/>
                </a:solidFill>
                <a:latin typeface="Arial" charset="0"/>
                <a:ea typeface="+mn-ea"/>
                <a:cs typeface="+mn-cs"/>
              </a:rPr>
              <a:t>seconds </a:t>
            </a:r>
            <a:r>
              <a:rPr lang="en-US" sz="1200" b="0" i="0" u="none" strike="noStrike" kern="1200" baseline="0" dirty="0">
                <a:solidFill>
                  <a:schemeClr val="tx1"/>
                </a:solidFill>
                <a:latin typeface="Arial" charset="0"/>
                <a:ea typeface="+mn-ea"/>
                <a:cs typeface="+mn-cs"/>
              </a:rPr>
              <a:t>] [ </a:t>
            </a:r>
            <a:r>
              <a:rPr lang="en-US" sz="1200" b="1" i="0" u="none" strike="noStrike" kern="1200" baseline="0" dirty="0">
                <a:solidFill>
                  <a:schemeClr val="tx1"/>
                </a:solidFill>
                <a:latin typeface="Arial" charset="0"/>
                <a:ea typeface="+mn-ea"/>
                <a:cs typeface="+mn-cs"/>
              </a:rPr>
              <a:t>recurring </a:t>
            </a:r>
            <a:r>
              <a:rPr lang="en-US" sz="1200" b="0" i="0" u="none" strike="noStrike" kern="1200" baseline="0" dirty="0">
                <a:solidFill>
                  <a:schemeClr val="tx1"/>
                </a:solidFill>
                <a:latin typeface="Arial" charset="0"/>
                <a:ea typeface="+mn-ea"/>
                <a:cs typeface="+mn-cs"/>
              </a:rPr>
              <a:t>]. In Example 8-8 , the IP SLA will start immediately after the command is issued and will run </a:t>
            </a:r>
            <a:r>
              <a:rPr lang="en-US" sz="1200" b="1" i="0" u="none" strike="noStrike" kern="1200" baseline="0" dirty="0">
                <a:solidFill>
                  <a:schemeClr val="tx1"/>
                </a:solidFill>
                <a:latin typeface="Arial" charset="0"/>
                <a:ea typeface="+mn-ea"/>
                <a:cs typeface="+mn-cs"/>
              </a:rPr>
              <a:t>forever </a:t>
            </a:r>
            <a:r>
              <a:rPr lang="en-US" sz="1200" b="0" i="0" u="none" strike="noStrike" kern="1200" baseline="0" dirty="0">
                <a:solidFill>
                  <a:schemeClr val="tx1"/>
                </a:solidFill>
                <a:latin typeface="Arial" charset="0"/>
                <a:ea typeface="+mn-ea"/>
                <a:cs typeface="+mn-cs"/>
              </a:rPr>
              <a:t>. As indicated in the command options, IP SLA supports specific start times, end times, age out, and reoccurrence.</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50</a:t>
            </a:fld>
            <a:endParaRPr lang="en-US" dirty="0"/>
          </a:p>
        </p:txBody>
      </p:sp>
    </p:spTree>
    <p:extLst>
      <p:ext uri="{BB962C8B-B14F-4D97-AF65-F5344CB8AC3E}">
        <p14:creationId xmlns:p14="http://schemas.microsoft.com/office/powerpoint/2010/main" val="3948819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Arial" charset="0"/>
                <a:ea typeface="+mn-ea"/>
                <a:cs typeface="+mn-cs"/>
              </a:rPr>
              <a:t>1. </a:t>
            </a:r>
            <a:r>
              <a:rPr lang="en-US" sz="1200" b="0" i="0" u="none" strike="noStrike" kern="1200" baseline="0" dirty="0">
                <a:solidFill>
                  <a:schemeClr val="tx1"/>
                </a:solidFill>
                <a:latin typeface="Arial" charset="0"/>
                <a:ea typeface="+mn-ea"/>
                <a:cs typeface="+mn-cs"/>
              </a:rPr>
              <a:t>At the start of the control phase, the IP SLA source sends a control message with the configured IP SLA operation information to IP SLA control port UDP 1967 on the target router. The control message carries information such as protocol, port </a:t>
            </a:r>
            <a:r>
              <a:rPr lang="pt-PT" sz="1200" b="0" i="0" u="none" strike="noStrike" kern="1200" baseline="0" dirty="0" err="1">
                <a:solidFill>
                  <a:schemeClr val="tx1"/>
                </a:solidFill>
                <a:latin typeface="Arial" charset="0"/>
                <a:ea typeface="+mn-ea"/>
                <a:cs typeface="+mn-cs"/>
              </a:rPr>
              <a:t>number</a:t>
            </a:r>
            <a:r>
              <a:rPr lang="pt-PT" sz="1200" b="0" i="0" u="none" strike="noStrike" kern="1200" baseline="0" dirty="0">
                <a:solidFill>
                  <a:schemeClr val="tx1"/>
                </a:solidFill>
                <a:latin typeface="Arial" charset="0"/>
                <a:ea typeface="+mn-ea"/>
                <a:cs typeface="+mn-cs"/>
              </a:rPr>
              <a:t>, </a:t>
            </a:r>
            <a:r>
              <a:rPr lang="pt-PT" sz="1200" b="0" i="0" u="none" strike="noStrike" kern="1200" baseline="0" dirty="0" err="1">
                <a:solidFill>
                  <a:schemeClr val="tx1"/>
                </a:solidFill>
                <a:latin typeface="Arial" charset="0"/>
                <a:ea typeface="+mn-ea"/>
                <a:cs typeface="+mn-cs"/>
              </a:rPr>
              <a:t>and</a:t>
            </a:r>
            <a:r>
              <a:rPr lang="pt-PT" sz="1200" b="0" i="0" u="none" strike="noStrike" kern="1200" baseline="0" dirty="0">
                <a:solidFill>
                  <a:schemeClr val="tx1"/>
                </a:solidFill>
                <a:latin typeface="Arial" charset="0"/>
                <a:ea typeface="+mn-ea"/>
                <a:cs typeface="+mn-cs"/>
              </a:rPr>
              <a:t> </a:t>
            </a:r>
            <a:r>
              <a:rPr lang="pt-PT" sz="1200" b="0" i="0" u="none" strike="noStrike" kern="1200" baseline="0" dirty="0" err="1">
                <a:solidFill>
                  <a:schemeClr val="tx1"/>
                </a:solidFill>
                <a:latin typeface="Arial" charset="0"/>
                <a:ea typeface="+mn-ea"/>
                <a:cs typeface="+mn-cs"/>
              </a:rPr>
              <a:t>duration</a:t>
            </a:r>
            <a:r>
              <a:rPr lang="pt-PT" sz="1200" b="0" i="0" u="none" strike="noStrike" kern="1200" baseline="0" dirty="0">
                <a:solidFill>
                  <a:schemeClr val="tx1"/>
                </a:solidFill>
                <a:latin typeface="Arial" charset="0"/>
                <a:ea typeface="+mn-ea"/>
                <a:cs typeface="+mn-cs"/>
              </a:rPr>
              <a:t>.</a:t>
            </a:r>
          </a:p>
          <a:p>
            <a:pPr lvl="1"/>
            <a:r>
              <a:rPr lang="en-US" sz="1200" b="0" i="0" u="none" strike="noStrike" kern="1200" baseline="0" dirty="0">
                <a:solidFill>
                  <a:schemeClr val="tx1"/>
                </a:solidFill>
                <a:latin typeface="Arial" charset="0"/>
                <a:ea typeface="+mn-ea"/>
                <a:cs typeface="+mn-cs"/>
              </a:rPr>
              <a:t>If MD5 authentication is enabled, message digest 5 (MD5) algorithm checksum is sent with the control message.</a:t>
            </a:r>
          </a:p>
          <a:p>
            <a:pPr lvl="1"/>
            <a:r>
              <a:rPr lang="en-US" sz="1200" b="0" i="0" u="none" strike="noStrike" kern="1200" baseline="0" dirty="0">
                <a:solidFill>
                  <a:schemeClr val="tx1"/>
                </a:solidFill>
                <a:latin typeface="Arial" charset="0"/>
                <a:ea typeface="+mn-ea"/>
                <a:cs typeface="+mn-cs"/>
              </a:rPr>
              <a:t>If the authentication of the message is enabled, the responder verifies it; if the authentication fails, the responder returns an authentication failure message.</a:t>
            </a:r>
          </a:p>
          <a:p>
            <a:pPr lvl="1"/>
            <a:r>
              <a:rPr lang="en-US" sz="1200" b="0" i="0" u="none" strike="noStrike" kern="1200" baseline="0" dirty="0">
                <a:solidFill>
                  <a:schemeClr val="tx1"/>
                </a:solidFill>
                <a:latin typeface="Arial" charset="0"/>
                <a:ea typeface="+mn-ea"/>
                <a:cs typeface="+mn-cs"/>
              </a:rPr>
              <a:t>If the IP SLA measurement operation does not receive a response from a responder, it tries to retransmit the control message and eventually times out.</a:t>
            </a:r>
          </a:p>
          <a:p>
            <a:r>
              <a:rPr lang="en-US" sz="1200" b="1" i="0" u="none" strike="noStrike" kern="1200" baseline="0" dirty="0">
                <a:solidFill>
                  <a:schemeClr val="tx1"/>
                </a:solidFill>
                <a:latin typeface="Arial" charset="0"/>
                <a:ea typeface="+mn-ea"/>
                <a:cs typeface="+mn-cs"/>
              </a:rPr>
              <a:t>2. </a:t>
            </a:r>
            <a:r>
              <a:rPr lang="en-US" sz="1200" b="0" i="0" u="none" strike="noStrike" kern="1200" baseline="0" dirty="0">
                <a:solidFill>
                  <a:schemeClr val="tx1"/>
                </a:solidFill>
                <a:latin typeface="Arial" charset="0"/>
                <a:ea typeface="+mn-ea"/>
                <a:cs typeface="+mn-cs"/>
              </a:rPr>
              <a:t>If the responder processes the control message, it sends an OK message to the source router and listens on the port that is specified in the control message for a specified duration. If the responder cannot process the control message, it returns an error. In the figure, UDP port 2020 is used for the IP SLA test packets.</a:t>
            </a:r>
          </a:p>
          <a:p>
            <a:r>
              <a:rPr lang="en-US" sz="1200" b="1" i="0" u="none" strike="noStrike" kern="1200" baseline="0" dirty="0">
                <a:solidFill>
                  <a:schemeClr val="tx1"/>
                </a:solidFill>
                <a:latin typeface="Arial" charset="0"/>
                <a:ea typeface="+mn-ea"/>
                <a:cs typeface="+mn-cs"/>
              </a:rPr>
              <a:t>3. </a:t>
            </a:r>
            <a:r>
              <a:rPr lang="en-US" sz="1200" b="0" i="0" u="none" strike="noStrike" kern="1200" baseline="0" dirty="0">
                <a:solidFill>
                  <a:schemeClr val="tx1"/>
                </a:solidFill>
                <a:latin typeface="Arial" charset="0"/>
                <a:ea typeface="+mn-ea"/>
                <a:cs typeface="+mn-cs"/>
              </a:rPr>
              <a:t>If the return code of the control message is OK, the IP SLA operation moves to the probing phase, where it will send one or more test packets to the responder for response time computations. The return code is available with the </a:t>
            </a:r>
            <a:r>
              <a:rPr lang="en-US" sz="1200" b="1" i="0" u="none" strike="noStrike" kern="1200" baseline="0" dirty="0">
                <a:solidFill>
                  <a:schemeClr val="tx1"/>
                </a:solidFill>
                <a:latin typeface="Arial" charset="0"/>
                <a:ea typeface="+mn-ea"/>
                <a:cs typeface="+mn-cs"/>
              </a:rPr>
              <a:t>show </a:t>
            </a:r>
            <a:r>
              <a:rPr lang="en-US" sz="1200" b="1" i="0" u="none" strike="noStrike" kern="1200" baseline="0" dirty="0" err="1">
                <a:solidFill>
                  <a:schemeClr val="tx1"/>
                </a:solidFill>
                <a:latin typeface="Arial" charset="0"/>
                <a:ea typeface="+mn-ea"/>
                <a:cs typeface="+mn-cs"/>
              </a:rPr>
              <a:t>ip</a:t>
            </a:r>
            <a:r>
              <a:rPr lang="en-US" sz="1200" b="1" i="0" u="none" strike="noStrike" kern="1200" baseline="0" dirty="0">
                <a:solidFill>
                  <a:schemeClr val="tx1"/>
                </a:solidFill>
                <a:latin typeface="Arial" charset="0"/>
                <a:ea typeface="+mn-ea"/>
                <a:cs typeface="+mn-cs"/>
              </a:rPr>
              <a:t> </a:t>
            </a:r>
            <a:r>
              <a:rPr lang="en-US" sz="1200" b="1" i="0" u="none" strike="noStrike" kern="1200" baseline="0" dirty="0" err="1">
                <a:solidFill>
                  <a:schemeClr val="tx1"/>
                </a:solidFill>
                <a:latin typeface="Arial" charset="0"/>
                <a:ea typeface="+mn-ea"/>
                <a:cs typeface="+mn-cs"/>
              </a:rPr>
              <a:t>sla</a:t>
            </a:r>
            <a:r>
              <a:rPr lang="en-US" sz="1200" b="1" i="0" u="none" strike="noStrike" kern="1200" baseline="0" dirty="0">
                <a:solidFill>
                  <a:schemeClr val="tx1"/>
                </a:solidFill>
                <a:latin typeface="Arial" charset="0"/>
                <a:ea typeface="+mn-ea"/>
                <a:cs typeface="+mn-cs"/>
              </a:rPr>
              <a:t> statistics </a:t>
            </a:r>
            <a:r>
              <a:rPr lang="en-US" sz="1200" b="0" i="0" u="none" strike="noStrike" kern="1200" baseline="0" dirty="0">
                <a:solidFill>
                  <a:schemeClr val="tx1"/>
                </a:solidFill>
                <a:latin typeface="Arial" charset="0"/>
                <a:ea typeface="+mn-ea"/>
                <a:cs typeface="+mn-cs"/>
              </a:rPr>
              <a:t>command. In Figure 8-9 , these test messages are sent on control port </a:t>
            </a:r>
            <a:r>
              <a:rPr lang="pt-PT" sz="1200" b="0" i="0" u="none" strike="noStrike" kern="1200" baseline="0" dirty="0">
                <a:solidFill>
                  <a:schemeClr val="tx1"/>
                </a:solidFill>
                <a:latin typeface="Arial" charset="0"/>
                <a:ea typeface="+mn-ea"/>
                <a:cs typeface="+mn-cs"/>
              </a:rPr>
              <a:t>2020.</a:t>
            </a:r>
          </a:p>
          <a:p>
            <a:r>
              <a:rPr lang="en-US" sz="1200" b="1" i="0" u="none" strike="noStrike" kern="1200" baseline="0" dirty="0">
                <a:solidFill>
                  <a:schemeClr val="tx1"/>
                </a:solidFill>
                <a:latin typeface="Arial" charset="0"/>
                <a:ea typeface="+mn-ea"/>
                <a:cs typeface="+mn-cs"/>
              </a:rPr>
              <a:t>4. </a:t>
            </a:r>
            <a:r>
              <a:rPr lang="en-US" sz="1200" b="0" i="0" u="none" strike="noStrike" kern="1200" baseline="0" dirty="0">
                <a:solidFill>
                  <a:schemeClr val="tx1"/>
                </a:solidFill>
                <a:latin typeface="Arial" charset="0"/>
                <a:ea typeface="+mn-ea"/>
                <a:cs typeface="+mn-cs"/>
              </a:rPr>
              <a:t>The responder accepts the test packets and responds. Based on the type of operation, the responder may add an “in” time stamp and an “out” time stamp in the response packet payload to account for CPU time that is spent in measuring unidirectional packet loss, latency, and jitter to a Cisco device. These time stamps help the IP SLA source to make accurate assessments on one-way delay and the processing time in the target routers. The responder disables the user-specified port after it responds to the IP SLA measurements packet or when a specified time </a:t>
            </a:r>
            <a:r>
              <a:rPr lang="pt-PT" sz="1200" b="0" i="0" u="none" strike="noStrike" kern="1200" baseline="0" dirty="0">
                <a:solidFill>
                  <a:schemeClr val="tx1"/>
                </a:solidFill>
                <a:latin typeface="Arial" charset="0"/>
                <a:ea typeface="+mn-ea"/>
                <a:cs typeface="+mn-cs"/>
              </a:rPr>
              <a:t>Expires.</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53</a:t>
            </a:fld>
            <a:endParaRPr lang="en-US" dirty="0"/>
          </a:p>
        </p:txBody>
      </p:sp>
    </p:spTree>
    <p:extLst>
      <p:ext uri="{BB962C8B-B14F-4D97-AF65-F5344CB8AC3E}">
        <p14:creationId xmlns:p14="http://schemas.microsoft.com/office/powerpoint/2010/main" val="235770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sz="1200" b="0" i="0" u="none" strike="noStrike" kern="1200" baseline="0" dirty="0" err="1">
                <a:solidFill>
                  <a:schemeClr val="tx1"/>
                </a:solidFill>
                <a:latin typeface="Arial" charset="0"/>
                <a:ea typeface="+mn-ea"/>
                <a:cs typeface="+mn-cs"/>
              </a:rPr>
              <a:t>Switch</a:t>
            </a:r>
            <a:r>
              <a:rPr lang="pt-PT" sz="1200" b="0" i="0" u="none" strike="noStrike" kern="1200" baseline="0" dirty="0">
                <a:solidFill>
                  <a:schemeClr val="tx1"/>
                </a:solidFill>
                <a:latin typeface="Arial" charset="0"/>
                <a:ea typeface="+mn-ea"/>
                <a:cs typeface="+mn-cs"/>
              </a:rPr>
              <a:t>(</a:t>
            </a:r>
            <a:r>
              <a:rPr lang="pt-PT" sz="1200" b="0" i="0" u="none" strike="noStrike" kern="1200" baseline="0" dirty="0" err="1">
                <a:solidFill>
                  <a:schemeClr val="tx1"/>
                </a:solidFill>
                <a:latin typeface="Arial" charset="0"/>
                <a:ea typeface="+mn-ea"/>
                <a:cs typeface="+mn-cs"/>
              </a:rPr>
              <a:t>config-ip-sla</a:t>
            </a:r>
            <a:r>
              <a:rPr lang="pt-PT" sz="1200" b="0" i="0" u="none" strike="noStrike" kern="1200" baseline="0" dirty="0">
                <a:solidFill>
                  <a:schemeClr val="tx1"/>
                </a:solidFill>
                <a:latin typeface="Arial" charset="0"/>
                <a:ea typeface="+mn-ea"/>
                <a:cs typeface="+mn-cs"/>
              </a:rPr>
              <a:t>)# </a:t>
            </a:r>
            <a:r>
              <a:rPr lang="pt-PT" sz="1200" b="1" i="0" u="none" strike="noStrike" kern="1200" baseline="0" dirty="0" err="1">
                <a:solidFill>
                  <a:schemeClr val="tx1"/>
                </a:solidFill>
                <a:latin typeface="Arial" charset="0"/>
                <a:ea typeface="+mn-ea"/>
                <a:cs typeface="+mn-cs"/>
              </a:rPr>
              <a:t>udp-jitter</a:t>
            </a:r>
            <a:r>
              <a:rPr lang="pt-PT" sz="1200" b="1" i="0" u="none" strike="noStrike" kern="1200" baseline="0" dirty="0">
                <a:solidFill>
                  <a:schemeClr val="tx1"/>
                </a:solidFill>
                <a:latin typeface="Arial" charset="0"/>
                <a:ea typeface="+mn-ea"/>
                <a:cs typeface="+mn-cs"/>
              </a:rPr>
              <a:t> </a:t>
            </a:r>
            <a:r>
              <a:rPr lang="pt-PT" sz="1200" b="0" i="1" u="none" strike="noStrike" kern="1200" baseline="0" dirty="0" err="1">
                <a:solidFill>
                  <a:schemeClr val="tx1"/>
                </a:solidFill>
                <a:latin typeface="Arial" charset="0"/>
                <a:ea typeface="+mn-ea"/>
                <a:cs typeface="+mn-cs"/>
              </a:rPr>
              <a:t>dest-ip-add</a:t>
            </a:r>
            <a:r>
              <a:rPr lang="pt-PT" sz="1200" b="0" i="1" u="none" strike="noStrike" kern="1200" baseline="0" dirty="0">
                <a:solidFill>
                  <a:schemeClr val="tx1"/>
                </a:solidFill>
                <a:latin typeface="Arial" charset="0"/>
                <a:ea typeface="+mn-ea"/>
                <a:cs typeface="+mn-cs"/>
              </a:rPr>
              <a:t> </a:t>
            </a:r>
            <a:r>
              <a:rPr lang="pt-PT" sz="1200" b="0" i="1" u="none" strike="noStrike" kern="1200" baseline="0" dirty="0" err="1">
                <a:solidFill>
                  <a:schemeClr val="tx1"/>
                </a:solidFill>
                <a:latin typeface="Arial" charset="0"/>
                <a:ea typeface="+mn-ea"/>
                <a:cs typeface="+mn-cs"/>
              </a:rPr>
              <a:t>dest-udp-port</a:t>
            </a:r>
            <a:r>
              <a:rPr lang="pt-PT" sz="1200" b="0" i="1" u="none" strike="noStrike" kern="1200" baseline="0" dirty="0">
                <a:solidFill>
                  <a:schemeClr val="tx1"/>
                </a:solidFill>
                <a:latin typeface="Arial" charset="0"/>
                <a:ea typeface="+mn-ea"/>
                <a:cs typeface="+mn-cs"/>
              </a:rPr>
              <a:t> </a:t>
            </a:r>
            <a:r>
              <a:rPr lang="pt-PT" sz="1200" b="0" i="0" u="none" strike="noStrike" kern="1200" baseline="0" dirty="0">
                <a:solidFill>
                  <a:schemeClr val="tx1"/>
                </a:solidFill>
                <a:latin typeface="Arial" charset="0"/>
                <a:ea typeface="+mn-ea"/>
                <a:cs typeface="+mn-cs"/>
              </a:rPr>
              <a:t>[ </a:t>
            </a:r>
            <a:r>
              <a:rPr lang="pt-PT" sz="1200" b="1" i="0" u="none" strike="noStrike" kern="1200" baseline="0" dirty="0" err="1">
                <a:solidFill>
                  <a:schemeClr val="tx1"/>
                </a:solidFill>
                <a:latin typeface="Arial" charset="0"/>
                <a:ea typeface="+mn-ea"/>
                <a:cs typeface="+mn-cs"/>
              </a:rPr>
              <a:t>source-ip</a:t>
            </a:r>
            <a:r>
              <a:rPr lang="pt-PT" sz="1200" b="1" i="0" u="none" strike="noStrike" kern="1200" baseline="0" dirty="0">
                <a:solidFill>
                  <a:schemeClr val="tx1"/>
                </a:solidFill>
                <a:latin typeface="Arial" charset="0"/>
                <a:ea typeface="+mn-ea"/>
                <a:cs typeface="+mn-cs"/>
              </a:rPr>
              <a:t> </a:t>
            </a:r>
            <a:r>
              <a:rPr lang="pt-PT" sz="1200" b="0" i="1" u="none" strike="noStrike" kern="1200" baseline="0" dirty="0" err="1">
                <a:solidFill>
                  <a:schemeClr val="tx1"/>
                </a:solidFill>
                <a:latin typeface="Arial" charset="0"/>
                <a:ea typeface="+mn-ea"/>
                <a:cs typeface="+mn-cs"/>
              </a:rPr>
              <a:t>src-ip-add</a:t>
            </a:r>
            <a:r>
              <a:rPr lang="pt-PT" sz="1200" b="0" i="1" u="none" strike="noStrike" kern="1200" baseline="0" dirty="0">
                <a:solidFill>
                  <a:schemeClr val="tx1"/>
                </a:solidFill>
                <a:latin typeface="Arial" charset="0"/>
                <a:ea typeface="+mn-ea"/>
                <a:cs typeface="+mn-cs"/>
              </a:rPr>
              <a:t> </a:t>
            </a:r>
            <a:r>
              <a:rPr lang="pt-PT" sz="1200" b="0" i="0" u="none" strike="noStrike" kern="1200" baseline="0" dirty="0">
                <a:solidFill>
                  <a:schemeClr val="tx1"/>
                </a:solidFill>
                <a:latin typeface="Arial" charset="0"/>
                <a:ea typeface="+mn-ea"/>
                <a:cs typeface="+mn-cs"/>
              </a:rPr>
              <a:t>] [ </a:t>
            </a:r>
            <a:r>
              <a:rPr lang="pt-PT" sz="1200" b="1" i="0" u="none" strike="noStrike" kern="1200" baseline="0" dirty="0" err="1">
                <a:solidFill>
                  <a:schemeClr val="tx1"/>
                </a:solidFill>
                <a:latin typeface="Arial" charset="0"/>
                <a:ea typeface="+mn-ea"/>
                <a:cs typeface="+mn-cs"/>
              </a:rPr>
              <a:t>source-port</a:t>
            </a:r>
            <a:r>
              <a:rPr lang="pt-PT" sz="1200" b="1" i="0" u="none" strike="noStrike" kern="1200" baseline="0" dirty="0">
                <a:solidFill>
                  <a:schemeClr val="tx1"/>
                </a:solidFill>
                <a:latin typeface="Arial" charset="0"/>
                <a:ea typeface="+mn-ea"/>
                <a:cs typeface="+mn-cs"/>
              </a:rPr>
              <a:t> </a:t>
            </a:r>
            <a:r>
              <a:rPr lang="pt-PT" sz="1200" b="0" i="0" u="none" strike="noStrike" kern="1200" baseline="0" dirty="0" err="1">
                <a:solidFill>
                  <a:schemeClr val="tx1"/>
                </a:solidFill>
                <a:latin typeface="Arial" charset="0"/>
                <a:ea typeface="+mn-ea"/>
                <a:cs typeface="+mn-cs"/>
              </a:rPr>
              <a:t>src-udp-port</a:t>
            </a:r>
            <a:r>
              <a:rPr lang="pt-PT" sz="1200" b="0" i="0" u="none" strike="noStrike" kern="1200" baseline="0" dirty="0">
                <a:solidFill>
                  <a:schemeClr val="tx1"/>
                </a:solidFill>
                <a:latin typeface="Arial" charset="0"/>
                <a:ea typeface="+mn-ea"/>
                <a:cs typeface="+mn-cs"/>
              </a:rPr>
              <a:t>] [ </a:t>
            </a:r>
            <a:r>
              <a:rPr lang="pt-PT" sz="1200" b="1" i="0" u="none" strike="noStrike" kern="1200" baseline="0" dirty="0">
                <a:solidFill>
                  <a:schemeClr val="tx1"/>
                </a:solidFill>
                <a:latin typeface="Arial" charset="0"/>
                <a:ea typeface="+mn-ea"/>
                <a:cs typeface="+mn-cs"/>
              </a:rPr>
              <a:t>num-</a:t>
            </a:r>
            <a:r>
              <a:rPr lang="pt-PT" sz="1200" b="1" i="0" u="none" strike="noStrike" kern="1200" baseline="0" dirty="0" err="1">
                <a:solidFill>
                  <a:schemeClr val="tx1"/>
                </a:solidFill>
                <a:latin typeface="Arial" charset="0"/>
                <a:ea typeface="+mn-ea"/>
                <a:cs typeface="+mn-cs"/>
              </a:rPr>
              <a:t>packets</a:t>
            </a:r>
            <a:r>
              <a:rPr lang="pt-PT" sz="1200" b="1" i="0" u="none" strike="noStrike" kern="1200" baseline="0" dirty="0">
                <a:solidFill>
                  <a:schemeClr val="tx1"/>
                </a:solidFill>
                <a:latin typeface="Arial" charset="0"/>
                <a:ea typeface="+mn-ea"/>
                <a:cs typeface="+mn-cs"/>
              </a:rPr>
              <a:t> </a:t>
            </a:r>
            <a:r>
              <a:rPr lang="pt-PT" sz="1200" b="0" i="1" u="none" strike="noStrike" kern="1200" baseline="0" dirty="0">
                <a:solidFill>
                  <a:schemeClr val="tx1"/>
                </a:solidFill>
                <a:latin typeface="Arial" charset="0"/>
                <a:ea typeface="+mn-ea"/>
                <a:cs typeface="+mn-cs"/>
              </a:rPr>
              <a:t>num-</a:t>
            </a:r>
            <a:r>
              <a:rPr lang="pt-PT" sz="1200" b="0" i="1" u="none" strike="noStrike" kern="1200" baseline="0" dirty="0" err="1">
                <a:solidFill>
                  <a:schemeClr val="tx1"/>
                </a:solidFill>
                <a:latin typeface="Arial" charset="0"/>
                <a:ea typeface="+mn-ea"/>
                <a:cs typeface="+mn-cs"/>
              </a:rPr>
              <a:t>of</a:t>
            </a:r>
            <a:r>
              <a:rPr lang="pt-PT" sz="1200" b="0" i="1" u="none" strike="noStrike" kern="1200" baseline="0" dirty="0">
                <a:solidFill>
                  <a:schemeClr val="tx1"/>
                </a:solidFill>
                <a:latin typeface="Arial" charset="0"/>
                <a:ea typeface="+mn-ea"/>
                <a:cs typeface="+mn-cs"/>
              </a:rPr>
              <a:t>-</a:t>
            </a:r>
            <a:r>
              <a:rPr lang="pt-PT" sz="1200" b="0" i="1" u="none" strike="noStrike" kern="1200" baseline="0" dirty="0" err="1">
                <a:solidFill>
                  <a:schemeClr val="tx1"/>
                </a:solidFill>
                <a:latin typeface="Arial" charset="0"/>
                <a:ea typeface="+mn-ea"/>
                <a:cs typeface="+mn-cs"/>
              </a:rPr>
              <a:t>packets</a:t>
            </a:r>
            <a:r>
              <a:rPr lang="pt-PT" sz="1200" b="0" i="1" u="none" strike="noStrike" kern="1200" baseline="0" dirty="0">
                <a:solidFill>
                  <a:schemeClr val="tx1"/>
                </a:solidFill>
                <a:latin typeface="Arial" charset="0"/>
                <a:ea typeface="+mn-ea"/>
                <a:cs typeface="+mn-cs"/>
              </a:rPr>
              <a:t> </a:t>
            </a:r>
            <a:r>
              <a:rPr lang="pt-PT" sz="1200" b="0" i="0" u="none" strike="noStrike" kern="1200" baseline="0" dirty="0">
                <a:solidFill>
                  <a:schemeClr val="tx1"/>
                </a:solidFill>
                <a:latin typeface="Arial" charset="0"/>
                <a:ea typeface="+mn-ea"/>
                <a:cs typeface="+mn-cs"/>
              </a:rPr>
              <a:t>] [ </a:t>
            </a:r>
            <a:r>
              <a:rPr lang="pt-PT" sz="1200" b="1" i="0" u="none" strike="noStrike" kern="1200" baseline="0" dirty="0" err="1">
                <a:solidFill>
                  <a:schemeClr val="tx1"/>
                </a:solidFill>
                <a:latin typeface="Arial" charset="0"/>
                <a:ea typeface="+mn-ea"/>
                <a:cs typeface="+mn-cs"/>
              </a:rPr>
              <a:t>interval</a:t>
            </a:r>
            <a:r>
              <a:rPr lang="pt-PT" sz="1200" b="1" i="0" u="none" strike="noStrike" kern="1200" baseline="0" dirty="0">
                <a:solidFill>
                  <a:schemeClr val="tx1"/>
                </a:solidFill>
                <a:latin typeface="Arial" charset="0"/>
                <a:ea typeface="+mn-ea"/>
                <a:cs typeface="+mn-cs"/>
              </a:rPr>
              <a:t> </a:t>
            </a:r>
            <a:r>
              <a:rPr lang="pt-PT" sz="1200" b="0" i="1" u="none" strike="noStrike" kern="1200" baseline="0" dirty="0" err="1">
                <a:solidFill>
                  <a:schemeClr val="tx1"/>
                </a:solidFill>
                <a:latin typeface="Arial" charset="0"/>
                <a:ea typeface="+mn-ea"/>
                <a:cs typeface="+mn-cs"/>
              </a:rPr>
              <a:t>packet-interval</a:t>
            </a:r>
            <a:r>
              <a:rPr lang="pt-PT" sz="1200" b="0" i="1" u="none" strike="noStrike" kern="1200" baseline="0" dirty="0">
                <a:solidFill>
                  <a:schemeClr val="tx1"/>
                </a:solidFill>
                <a:latin typeface="Arial" charset="0"/>
                <a:ea typeface="+mn-ea"/>
                <a:cs typeface="+mn-cs"/>
              </a:rPr>
              <a:t> </a:t>
            </a:r>
            <a:r>
              <a:rPr lang="pt-PT" sz="1200" b="0" i="0" u="none" strike="noStrike" kern="1200" baseline="0" dirty="0">
                <a:solidFill>
                  <a:schemeClr val="tx1"/>
                </a:solidFill>
                <a:latin typeface="Arial" charset="0"/>
                <a:ea typeface="+mn-ea"/>
                <a:cs typeface="+mn-cs"/>
              </a:rPr>
              <a:t>]</a:t>
            </a:r>
          </a:p>
          <a:p>
            <a:r>
              <a:rPr lang="pt-PT" sz="1200" b="1" i="0" u="none" strike="noStrike" kern="1200" baseline="0" dirty="0" err="1">
                <a:solidFill>
                  <a:schemeClr val="tx1"/>
                </a:solidFill>
                <a:latin typeface="Arial" charset="0"/>
                <a:ea typeface="+mn-ea"/>
                <a:cs typeface="+mn-cs"/>
              </a:rPr>
              <a:t>request</a:t>
            </a:r>
            <a:r>
              <a:rPr lang="pt-PT" sz="1200" b="1" i="0" u="none" strike="noStrike" kern="1200" baseline="0" dirty="0">
                <a:solidFill>
                  <a:schemeClr val="tx1"/>
                </a:solidFill>
                <a:latin typeface="Arial" charset="0"/>
                <a:ea typeface="+mn-ea"/>
                <a:cs typeface="+mn-cs"/>
              </a:rPr>
              <a:t>-data-</a:t>
            </a:r>
            <a:r>
              <a:rPr lang="pt-PT" sz="1200" b="1" i="0" u="none" strike="noStrike" kern="1200" baseline="0" dirty="0" err="1">
                <a:solidFill>
                  <a:schemeClr val="tx1"/>
                </a:solidFill>
                <a:latin typeface="Arial" charset="0"/>
                <a:ea typeface="+mn-ea"/>
                <a:cs typeface="+mn-cs"/>
              </a:rPr>
              <a:t>size</a:t>
            </a:r>
            <a:r>
              <a:rPr lang="pt-PT" sz="1200" b="1" i="0" u="none" strike="noStrike" kern="1200" baseline="0" dirty="0">
                <a:solidFill>
                  <a:schemeClr val="tx1"/>
                </a:solidFill>
                <a:latin typeface="Arial" charset="0"/>
                <a:ea typeface="+mn-ea"/>
                <a:cs typeface="+mn-cs"/>
              </a:rPr>
              <a:t> 160 (</a:t>
            </a:r>
            <a:r>
              <a:rPr lang="pt-PT" sz="1200" b="1" i="0" u="none" strike="noStrike" kern="1200" baseline="0" dirty="0" err="1">
                <a:solidFill>
                  <a:schemeClr val="tx1"/>
                </a:solidFill>
                <a:latin typeface="Arial" charset="0"/>
                <a:ea typeface="+mn-ea"/>
                <a:cs typeface="+mn-cs"/>
              </a:rPr>
              <a:t>syze</a:t>
            </a:r>
            <a:r>
              <a:rPr lang="pt-PT" sz="1200" b="1" i="0" u="none" strike="noStrike" kern="1200" baseline="0" dirty="0">
                <a:solidFill>
                  <a:schemeClr val="tx1"/>
                </a:solidFill>
                <a:latin typeface="Arial" charset="0"/>
                <a:ea typeface="+mn-ea"/>
                <a:cs typeface="+mn-cs"/>
              </a:rPr>
              <a:t> in bytes - </a:t>
            </a:r>
            <a:r>
              <a:rPr lang="pt-PT" sz="1200" b="1" i="0" u="none" strike="noStrike" kern="1200" baseline="0" dirty="0" err="1">
                <a:solidFill>
                  <a:schemeClr val="tx1"/>
                </a:solidFill>
                <a:latin typeface="Arial" charset="0"/>
                <a:ea typeface="+mn-ea"/>
                <a:cs typeface="+mn-cs"/>
              </a:rPr>
              <a:t>payload</a:t>
            </a:r>
            <a:r>
              <a:rPr lang="pt-PT" sz="1200" b="1" i="0" u="none" strike="noStrike" kern="1200" baseline="0" dirty="0">
                <a:solidFill>
                  <a:schemeClr val="tx1"/>
                </a:solidFill>
                <a:latin typeface="Arial" charset="0"/>
                <a:ea typeface="+mn-ea"/>
                <a:cs typeface="+mn-cs"/>
              </a:rPr>
              <a:t>)</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56</a:t>
            </a:fld>
            <a:endParaRPr lang="en-US" dirty="0"/>
          </a:p>
        </p:txBody>
      </p:sp>
    </p:spTree>
    <p:extLst>
      <p:ext uri="{BB962C8B-B14F-4D97-AF65-F5344CB8AC3E}">
        <p14:creationId xmlns:p14="http://schemas.microsoft.com/office/powerpoint/2010/main" val="1279969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57</a:t>
            </a:fld>
            <a:endParaRPr lang="en-US" dirty="0"/>
          </a:p>
        </p:txBody>
      </p:sp>
    </p:spTree>
    <p:extLst>
      <p:ext uri="{BB962C8B-B14F-4D97-AF65-F5344CB8AC3E}">
        <p14:creationId xmlns:p14="http://schemas.microsoft.com/office/powerpoint/2010/main" val="4089736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a:spLocks noGrp="1" noChangeArrowheads="1"/>
          </p:cNvSpPr>
          <p:nvPr>
            <p:ph type="sldNum" sz="quarter" idx="5"/>
          </p:nvPr>
        </p:nvSpPr>
        <p:spPr>
          <a:noFill/>
        </p:spPr>
        <p:txBody>
          <a:bodyPr/>
          <a:lstStyle/>
          <a:p>
            <a:fld id="{13B72244-6AB2-4E00-BFE3-D584A305B2C8}" type="slidenum">
              <a:rPr lang="en-US" smtClean="0"/>
              <a:pPr/>
              <a:t>2</a:t>
            </a:fld>
            <a:endParaRPr lang="en-US"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a:buFontTx/>
              <a:buNone/>
            </a:pPr>
            <a:r>
              <a:rPr lang="en-US" b="1" dirty="0"/>
              <a:t>Chapter 1 Objectives</a:t>
            </a:r>
          </a:p>
        </p:txBody>
      </p:sp>
    </p:spTree>
    <p:extLst>
      <p:ext uri="{BB962C8B-B14F-4D97-AF65-F5344CB8AC3E}">
        <p14:creationId xmlns:p14="http://schemas.microsoft.com/office/powerpoint/2010/main" val="2066330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Because of the industry standard requirements around network designs, many campus networks are now leveraging LLDP over CDP. </a:t>
            </a:r>
          </a:p>
          <a:p>
            <a:r>
              <a:rPr lang="en-US" sz="1200" b="0" i="0" u="none" strike="noStrike" kern="1200" baseline="0" dirty="0">
                <a:solidFill>
                  <a:schemeClr val="tx1"/>
                </a:solidFill>
                <a:latin typeface="Arial" charset="0"/>
                <a:ea typeface="+mn-ea"/>
                <a:cs typeface="+mn-cs"/>
              </a:rPr>
              <a:t>By definition, LLDP is a neighbor discovery protocol that is used for network devices to advertise information about themselves to other devices on the network. </a:t>
            </a:r>
          </a:p>
          <a:p>
            <a:r>
              <a:rPr lang="en-US" sz="1200" b="0" i="0" u="none" strike="noStrike" kern="1200" baseline="0" dirty="0">
                <a:solidFill>
                  <a:schemeClr val="tx1"/>
                </a:solidFill>
                <a:latin typeface="Arial" charset="0"/>
                <a:ea typeface="+mn-ea"/>
                <a:cs typeface="+mn-cs"/>
              </a:rPr>
              <a:t>This protocol runs over the </a:t>
            </a:r>
            <a:r>
              <a:rPr lang="en-US" sz="1200" b="1" i="0" u="none" strike="noStrike" kern="1200" baseline="0" dirty="0">
                <a:solidFill>
                  <a:schemeClr val="tx1"/>
                </a:solidFill>
                <a:latin typeface="Arial" charset="0"/>
                <a:ea typeface="+mn-ea"/>
                <a:cs typeface="+mn-cs"/>
              </a:rPr>
              <a:t>data link layer</a:t>
            </a:r>
            <a:r>
              <a:rPr lang="en-US" sz="1200" b="0" i="0" u="none" strike="noStrike" kern="1200" baseline="0" dirty="0">
                <a:solidFill>
                  <a:schemeClr val="tx1"/>
                </a:solidFill>
                <a:latin typeface="Arial" charset="0"/>
                <a:ea typeface="+mn-ea"/>
                <a:cs typeface="+mn-cs"/>
              </a:rPr>
              <a:t>, which allows two systems running different network layer protocols to learn about each other. </a:t>
            </a:r>
          </a:p>
          <a:p>
            <a:r>
              <a:rPr lang="en-US" sz="1200" b="0" i="0" u="none" strike="noStrike" kern="1200" baseline="0" dirty="0">
                <a:solidFill>
                  <a:schemeClr val="tx1"/>
                </a:solidFill>
                <a:latin typeface="Arial" charset="0"/>
                <a:ea typeface="+mn-ea"/>
                <a:cs typeface="+mn-cs"/>
              </a:rPr>
              <a:t>LLDP is locally significant, and the switch does not forward LLDP information; the switch only processes the information.</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a:t>
            </a:fld>
            <a:endParaRPr lang="en-US" dirty="0"/>
          </a:p>
        </p:txBody>
      </p:sp>
    </p:spTree>
    <p:extLst>
      <p:ext uri="{BB962C8B-B14F-4D97-AF65-F5344CB8AC3E}">
        <p14:creationId xmlns:p14="http://schemas.microsoft.com/office/powerpoint/2010/main" val="2293982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Arial" charset="0"/>
                <a:ea typeface="+mn-ea"/>
                <a:cs typeface="+mn-cs"/>
              </a:rPr>
              <a:t>Note </a:t>
            </a:r>
            <a:r>
              <a:rPr lang="en-US" sz="1200" b="0" i="0" u="none" strike="noStrike" kern="1200" baseline="0" dirty="0">
                <a:solidFill>
                  <a:schemeClr val="tx1"/>
                </a:solidFill>
                <a:latin typeface="Arial" charset="0"/>
                <a:ea typeface="+mn-ea"/>
                <a:cs typeface="+mn-cs"/>
              </a:rPr>
              <a:t>Because LLDP is enabled by default on select platforms and software versions, the </a:t>
            </a:r>
            <a:r>
              <a:rPr lang="en-US" sz="1200" b="1" i="0" u="none" strike="noStrike" kern="1200" baseline="0" dirty="0" err="1">
                <a:solidFill>
                  <a:schemeClr val="tx1"/>
                </a:solidFill>
                <a:latin typeface="Arial" charset="0"/>
                <a:ea typeface="+mn-ea"/>
                <a:cs typeface="+mn-cs"/>
              </a:rPr>
              <a:t>lldp</a:t>
            </a:r>
            <a:r>
              <a:rPr lang="en-US" sz="1200" b="1" i="0" u="none" strike="noStrike" kern="1200" baseline="0" dirty="0">
                <a:solidFill>
                  <a:schemeClr val="tx1"/>
                </a:solidFill>
                <a:latin typeface="Arial" charset="0"/>
                <a:ea typeface="+mn-ea"/>
                <a:cs typeface="+mn-cs"/>
              </a:rPr>
              <a:t> receive </a:t>
            </a:r>
            <a:r>
              <a:rPr lang="en-US" sz="1200" b="0" i="0" u="none" strike="noStrike" kern="1200" baseline="0" dirty="0">
                <a:solidFill>
                  <a:schemeClr val="tx1"/>
                </a:solidFill>
                <a:latin typeface="Arial" charset="0"/>
                <a:ea typeface="+mn-ea"/>
                <a:cs typeface="+mn-cs"/>
              </a:rPr>
              <a:t>and </a:t>
            </a:r>
            <a:r>
              <a:rPr lang="en-US" sz="1200" b="1" i="0" u="none" strike="noStrike" kern="1200" baseline="0" dirty="0" err="1">
                <a:solidFill>
                  <a:schemeClr val="tx1"/>
                </a:solidFill>
                <a:latin typeface="Arial" charset="0"/>
                <a:ea typeface="+mn-ea"/>
                <a:cs typeface="+mn-cs"/>
              </a:rPr>
              <a:t>lldp</a:t>
            </a:r>
            <a:r>
              <a:rPr lang="en-US" sz="1200" b="1" i="0" u="none" strike="noStrike" kern="1200" baseline="0" dirty="0">
                <a:solidFill>
                  <a:schemeClr val="tx1"/>
                </a:solidFill>
                <a:latin typeface="Arial" charset="0"/>
                <a:ea typeface="+mn-ea"/>
                <a:cs typeface="+mn-cs"/>
              </a:rPr>
              <a:t> transmit </a:t>
            </a:r>
            <a:r>
              <a:rPr lang="en-US" sz="1200" b="0" i="0" u="none" strike="noStrike" kern="1200" baseline="0" dirty="0">
                <a:solidFill>
                  <a:schemeClr val="tx1"/>
                </a:solidFill>
                <a:latin typeface="Arial" charset="0"/>
                <a:ea typeface="+mn-ea"/>
                <a:cs typeface="+mn-cs"/>
              </a:rPr>
              <a:t>commands will not appear in the configuration by </a:t>
            </a:r>
            <a:r>
              <a:rPr lang="pt-PT" sz="1200" b="0" i="0" u="none" strike="noStrike" kern="1200" baseline="0" dirty="0" err="1">
                <a:solidFill>
                  <a:schemeClr val="tx1"/>
                </a:solidFill>
                <a:latin typeface="Arial" charset="0"/>
                <a:ea typeface="+mn-ea"/>
                <a:cs typeface="+mn-cs"/>
              </a:rPr>
              <a:t>default</a:t>
            </a:r>
            <a:r>
              <a:rPr lang="pt-PT" sz="1200" b="0" i="0" u="none" strike="noStrike" kern="1200" baseline="0" dirty="0">
                <a:solidFill>
                  <a:schemeClr val="tx1"/>
                </a:solidFill>
                <a:latin typeface="Arial" charset="0"/>
                <a:ea typeface="+mn-ea"/>
                <a:cs typeface="+mn-cs"/>
              </a:rPr>
              <a:t>.</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a:t>
            </a:fld>
            <a:endParaRPr lang="en-US" dirty="0"/>
          </a:p>
        </p:txBody>
      </p:sp>
    </p:spTree>
    <p:extLst>
      <p:ext uri="{BB962C8B-B14F-4D97-AF65-F5344CB8AC3E}">
        <p14:creationId xmlns:p14="http://schemas.microsoft.com/office/powerpoint/2010/main" val="1923917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Arial" charset="0"/>
                <a:ea typeface="+mn-ea"/>
                <a:cs typeface="+mn-cs"/>
              </a:rPr>
              <a:t>Note </a:t>
            </a:r>
            <a:r>
              <a:rPr lang="en-US" sz="1200" b="0" i="0" u="none" strike="noStrike" kern="1200" baseline="0" dirty="0">
                <a:solidFill>
                  <a:schemeClr val="tx1"/>
                </a:solidFill>
                <a:latin typeface="Arial" charset="0"/>
                <a:ea typeface="+mn-ea"/>
                <a:cs typeface="+mn-cs"/>
              </a:rPr>
              <a:t>Cisco highly recommends leveraging alternate and backup power sources when deploying </a:t>
            </a:r>
            <a:r>
              <a:rPr lang="en-US" sz="1200" b="0" i="0" u="none" strike="noStrike" kern="1200" baseline="0" dirty="0" err="1">
                <a:solidFill>
                  <a:schemeClr val="tx1"/>
                </a:solidFill>
                <a:latin typeface="Arial" charset="0"/>
                <a:ea typeface="+mn-ea"/>
                <a:cs typeface="+mn-cs"/>
              </a:rPr>
              <a:t>PoE</a:t>
            </a:r>
            <a:r>
              <a:rPr lang="en-US" sz="1200" b="0" i="0" u="none" strike="noStrike" kern="1200" baseline="0" dirty="0">
                <a:solidFill>
                  <a:schemeClr val="tx1"/>
                </a:solidFill>
                <a:latin typeface="Arial" charset="0"/>
                <a:ea typeface="+mn-ea"/>
                <a:cs typeface="+mn-cs"/>
              </a:rPr>
              <a:t> such as an uninterruptible backup supply (UPS) backup, generator power, and so on. Without backup power in the case of a power failure, Cisco IP phones will cease to function.</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14</a:t>
            </a:fld>
            <a:endParaRPr lang="en-US" dirty="0"/>
          </a:p>
        </p:txBody>
      </p:sp>
    </p:spTree>
    <p:extLst>
      <p:ext uri="{BB962C8B-B14F-4D97-AF65-F5344CB8AC3E}">
        <p14:creationId xmlns:p14="http://schemas.microsoft.com/office/powerpoint/2010/main" val="3260656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Because Cisco generally leads in technologies before standards are available, Cisco originally only supported the </a:t>
            </a:r>
            <a:r>
              <a:rPr lang="en-US" sz="1200" b="0" i="0" u="none" strike="noStrike" kern="1200" baseline="0" dirty="0" err="1">
                <a:solidFill>
                  <a:schemeClr val="tx1"/>
                </a:solidFill>
                <a:latin typeface="Arial" charset="0"/>
                <a:ea typeface="+mn-ea"/>
                <a:cs typeface="+mn-cs"/>
              </a:rPr>
              <a:t>prestandard</a:t>
            </a:r>
            <a:r>
              <a:rPr lang="en-US" sz="1200" b="0" i="0" u="none" strike="noStrike" kern="1200" baseline="0" dirty="0">
                <a:solidFill>
                  <a:schemeClr val="tx1"/>
                </a:solidFill>
                <a:latin typeface="Arial" charset="0"/>
                <a:ea typeface="+mn-ea"/>
                <a:cs typeface="+mn-cs"/>
              </a:rPr>
              <a:t> Cisco Inline Power standard (circa 2000).</a:t>
            </a:r>
          </a:p>
          <a:p>
            <a:r>
              <a:rPr lang="en-US" sz="1200" b="0" i="0" u="none" strike="noStrike" kern="1200" baseline="0" dirty="0">
                <a:solidFill>
                  <a:schemeClr val="tx1"/>
                </a:solidFill>
                <a:latin typeface="Arial" charset="0"/>
                <a:ea typeface="+mn-ea"/>
                <a:cs typeface="+mn-cs"/>
              </a:rPr>
              <a:t>Eventually, standards committees released an IEEE standards-based power specification and more recently updated this power specification.</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16</a:t>
            </a:fld>
            <a:endParaRPr lang="en-US" dirty="0"/>
          </a:p>
        </p:txBody>
      </p:sp>
    </p:spTree>
    <p:extLst>
      <p:ext uri="{BB962C8B-B14F-4D97-AF65-F5344CB8AC3E}">
        <p14:creationId xmlns:p14="http://schemas.microsoft.com/office/powerpoint/2010/main" val="1858699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Arial" charset="0"/>
                <a:ea typeface="+mn-ea"/>
                <a:cs typeface="+mn-cs"/>
              </a:rPr>
              <a:t>Note </a:t>
            </a:r>
            <a:r>
              <a:rPr lang="en-US" sz="1200" b="0" i="0" u="none" strike="noStrike" kern="1200" baseline="0" dirty="0">
                <a:solidFill>
                  <a:schemeClr val="tx1"/>
                </a:solidFill>
                <a:latin typeface="Arial" charset="0"/>
                <a:ea typeface="+mn-ea"/>
                <a:cs typeface="+mn-cs"/>
              </a:rPr>
              <a:t>The original Cisco Inline Power method has a different method of negotiating power than both of the IEEE standards. The switch sends out a 340-kHz test tone on the Ethernet cable. A tone is transmitted instead of DC power because the switch must first detect the device before supplying it with power. The most appropriate power level is then determined by exchange of CDP information. The switch discovers the type of device (for example, a Cisco IP phone) and the power requirements of the </a:t>
            </a:r>
            <a:r>
              <a:rPr lang="pt-PT" sz="1200" b="0" i="0" u="none" strike="noStrike" kern="1200" baseline="0" dirty="0" err="1">
                <a:solidFill>
                  <a:schemeClr val="tx1"/>
                </a:solidFill>
                <a:latin typeface="Arial" charset="0"/>
                <a:ea typeface="+mn-ea"/>
                <a:cs typeface="+mn-cs"/>
              </a:rPr>
              <a:t>device</a:t>
            </a:r>
            <a:r>
              <a:rPr lang="pt-PT" sz="1200" b="0" i="0" u="none" strike="noStrike" kern="1200" baseline="0" dirty="0">
                <a:solidFill>
                  <a:schemeClr val="tx1"/>
                </a:solidFill>
                <a:latin typeface="Arial" charset="0"/>
                <a:ea typeface="+mn-ea"/>
                <a:cs typeface="+mn-cs"/>
              </a:rPr>
              <a:t>.</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18</a:t>
            </a:fld>
            <a:endParaRPr lang="en-US" dirty="0"/>
          </a:p>
        </p:txBody>
      </p:sp>
    </p:spTree>
    <p:extLst>
      <p:ext uri="{BB962C8B-B14F-4D97-AF65-F5344CB8AC3E}">
        <p14:creationId xmlns:p14="http://schemas.microsoft.com/office/powerpoint/2010/main" val="2674252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Switching Database Manager (SDM) templates on specific access layer switches (such as Cisco Catalyst 2960, 3560, or 3750) manages how Layer 2 and Layer 3 switching information is maintained in the ternary content-addressable memory (TCAM). So, different Cisco SDM templates are used for optimal use of system resources for specific features or feature set combination. Although the default SDM is configured for optimal use of all features simultaneously, SDM may be tweaked for those corner-case or specific </a:t>
            </a:r>
            <a:r>
              <a:rPr lang="pt-PT" sz="1200" b="0" i="0" u="none" strike="noStrike" kern="1200" baseline="0" dirty="0" err="1">
                <a:solidFill>
                  <a:schemeClr val="tx1"/>
                </a:solidFill>
                <a:latin typeface="Arial" charset="0"/>
                <a:ea typeface="+mn-ea"/>
                <a:cs typeface="+mn-cs"/>
              </a:rPr>
              <a:t>scenarios</a:t>
            </a:r>
            <a:r>
              <a:rPr lang="pt-PT"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As an example, the most common SDM default modification action is when deploying a combination of both IPv4 and IPv6 (dual stack) because IPv6 functionality is not supported </a:t>
            </a:r>
            <a:r>
              <a:rPr lang="pt-PT" sz="1200" b="0" i="0" u="none" strike="noStrike" kern="1200" baseline="0" dirty="0" err="1">
                <a:solidFill>
                  <a:schemeClr val="tx1"/>
                </a:solidFill>
                <a:latin typeface="Arial" charset="0"/>
                <a:ea typeface="+mn-ea"/>
                <a:cs typeface="+mn-cs"/>
              </a:rPr>
              <a:t>with</a:t>
            </a:r>
            <a:r>
              <a:rPr lang="pt-PT" sz="1200" b="0" i="0" u="none" strike="noStrike" kern="1200" baseline="0" dirty="0">
                <a:solidFill>
                  <a:schemeClr val="tx1"/>
                </a:solidFill>
                <a:latin typeface="Arial" charset="0"/>
                <a:ea typeface="+mn-ea"/>
                <a:cs typeface="+mn-cs"/>
              </a:rPr>
              <a:t> </a:t>
            </a:r>
            <a:r>
              <a:rPr lang="pt-PT" sz="1200" b="0" i="0" u="none" strike="noStrike" kern="1200" baseline="0" dirty="0" err="1">
                <a:solidFill>
                  <a:schemeClr val="tx1"/>
                </a:solidFill>
                <a:latin typeface="Arial" charset="0"/>
                <a:ea typeface="+mn-ea"/>
                <a:cs typeface="+mn-cs"/>
              </a:rPr>
              <a:t>the</a:t>
            </a:r>
            <a:r>
              <a:rPr lang="pt-PT" sz="1200" b="0" i="0" u="none" strike="noStrike" kern="1200" baseline="0" dirty="0">
                <a:solidFill>
                  <a:schemeClr val="tx1"/>
                </a:solidFill>
                <a:latin typeface="Arial" charset="0"/>
                <a:ea typeface="+mn-ea"/>
                <a:cs typeface="+mn-cs"/>
              </a:rPr>
              <a:t> </a:t>
            </a:r>
            <a:r>
              <a:rPr lang="pt-PT" sz="1200" b="0" i="0" u="none" strike="noStrike" kern="1200" baseline="0" dirty="0" err="1">
                <a:solidFill>
                  <a:schemeClr val="tx1"/>
                </a:solidFill>
                <a:latin typeface="Arial" charset="0"/>
                <a:ea typeface="+mn-ea"/>
                <a:cs typeface="+mn-cs"/>
              </a:rPr>
              <a:t>default</a:t>
            </a:r>
            <a:r>
              <a:rPr lang="pt-PT" sz="1200" b="0" i="0" u="none" strike="noStrike" kern="1200" baseline="0" dirty="0">
                <a:solidFill>
                  <a:schemeClr val="tx1"/>
                </a:solidFill>
                <a:latin typeface="Arial" charset="0"/>
                <a:ea typeface="+mn-ea"/>
                <a:cs typeface="+mn-cs"/>
              </a:rPr>
              <a:t> </a:t>
            </a:r>
            <a:r>
              <a:rPr lang="pt-PT" sz="1200" b="0" i="0" u="none" strike="noStrike" kern="1200" baseline="0" dirty="0" err="1">
                <a:solidFill>
                  <a:schemeClr val="tx1"/>
                </a:solidFill>
                <a:latin typeface="Arial" charset="0"/>
                <a:ea typeface="+mn-ea"/>
                <a:cs typeface="+mn-cs"/>
              </a:rPr>
              <a:t>template</a:t>
            </a:r>
            <a:r>
              <a:rPr lang="pt-PT" sz="1200" b="0" i="0" u="none" strike="noStrike" kern="1200" baseline="0" dirty="0">
                <a:solidFill>
                  <a:schemeClr val="tx1"/>
                </a:solidFill>
                <a:latin typeface="Arial" charset="0"/>
                <a:ea typeface="+mn-ea"/>
                <a:cs typeface="+mn-cs"/>
              </a:rPr>
              <a:t>.</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20</a:t>
            </a:fld>
            <a:endParaRPr lang="en-US" dirty="0"/>
          </a:p>
        </p:txBody>
      </p:sp>
    </p:spTree>
    <p:extLst>
      <p:ext uri="{BB962C8B-B14F-4D97-AF65-F5344CB8AC3E}">
        <p14:creationId xmlns:p14="http://schemas.microsoft.com/office/powerpoint/2010/main" val="1403739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concept of SDM templates is applicable to Cisco Catalyst 3750 and other platforms; specific Catalyst platforms such as the Catalyst 6500 that do not use SDM templates have a similar method to adjust allocation of finite resources.</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24</a:t>
            </a:fld>
            <a:endParaRPr lang="en-US" dirty="0"/>
          </a:p>
        </p:txBody>
      </p:sp>
    </p:spTree>
    <p:extLst>
      <p:ext uri="{BB962C8B-B14F-4D97-AF65-F5344CB8AC3E}">
        <p14:creationId xmlns:p14="http://schemas.microsoft.com/office/powerpoint/2010/main" val="1920151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Tree>
    <p:extLst>
      <p:ext uri="{BB962C8B-B14F-4D97-AF65-F5344CB8AC3E}">
        <p14:creationId xmlns:p14="http://schemas.microsoft.com/office/powerpoint/2010/main" val="3291722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2319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066800"/>
            <a:ext cx="20574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066800"/>
            <a:ext cx="6019800"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2757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81000" y="1066800"/>
            <a:ext cx="8229600" cy="762000"/>
          </a:xfrm>
        </p:spPr>
        <p:txBody>
          <a:bodyPr/>
          <a:lstStyle/>
          <a:p>
            <a:r>
              <a:rPr lang="en-US"/>
              <a:t>Click to edit Master title style</a:t>
            </a:r>
          </a:p>
        </p:txBody>
      </p:sp>
      <p:sp>
        <p:nvSpPr>
          <p:cNvPr id="3" name="Content Placeholder 2"/>
          <p:cNvSpPr>
            <a:spLocks noGrp="1"/>
          </p:cNvSpPr>
          <p:nvPr>
            <p:ph sz="quarter" idx="1"/>
          </p:nvPr>
        </p:nvSpPr>
        <p:spPr>
          <a:xfrm>
            <a:off x="381000" y="1981200"/>
            <a:ext cx="4038600" cy="2209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0" y="1981200"/>
            <a:ext cx="4038600" cy="2209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81000" y="4343400"/>
            <a:ext cx="4038600" cy="2209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72000" y="4343400"/>
            <a:ext cx="4038600" cy="2209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7657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a:t>Click to edit Master title style</a:t>
            </a:r>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a:t>Click to edit Master title style</a:t>
            </a:r>
          </a:p>
        </p:txBody>
      </p:sp>
      <p:sp>
        <p:nvSpPr>
          <p:cNvPr id="7" name="Content Placeholder 2"/>
          <p:cNvSpPr>
            <a:spLocks noGrp="1"/>
          </p:cNvSpPr>
          <p:nvPr>
            <p:ph idx="1"/>
          </p:nvPr>
        </p:nvSpPr>
        <p:spPr>
          <a:xfrm>
            <a:off x="279400" y="1139566"/>
            <a:ext cx="8316913" cy="491994"/>
          </a:xfrm>
        </p:spPr>
        <p:txBody>
          <a:bodyPr/>
          <a:lstStyle/>
          <a:p>
            <a:pPr lvl="0"/>
            <a:r>
              <a:rPr lang="en-US"/>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a:t>Command parameters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a:t>Click to edit Master title style</a:t>
            </a:r>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a:t>Click to edit Master title style</a:t>
            </a:r>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a:latin typeface="Courier New" pitchFamily="49" charset="0"/>
              </a:rPr>
              <a:t>RTB(config-if)# </a:t>
            </a:r>
            <a:r>
              <a:rPr lang="en-US" sz="1800" b="1">
                <a:latin typeface="Courier New" pitchFamily="49" charset="0"/>
              </a:rPr>
              <a:t>ip ospf network non-broadcast</a:t>
            </a:r>
          </a:p>
          <a:p>
            <a:pPr algn="l" defTabSz="814388">
              <a:defRPr/>
            </a:pPr>
            <a:r>
              <a:rPr lang="en-US" sz="1800" b="0">
                <a:latin typeface="Courier New" pitchFamily="49" charset="0"/>
              </a:rPr>
              <a:t>RTB(config-router)# </a:t>
            </a:r>
            <a:r>
              <a:rPr lang="en-US" sz="1800" b="1">
                <a:latin typeface="Courier New" pitchFamily="49" charset="0"/>
              </a:rPr>
              <a:t>network 3.1.1.0 0.0.0.255 area 0</a:t>
            </a:r>
          </a:p>
          <a:p>
            <a:pPr algn="l" defTabSz="814388">
              <a:defRPr/>
            </a:pPr>
            <a:r>
              <a:rPr lang="en-US" sz="1800" b="0">
                <a:latin typeface="Courier New" pitchFamily="49" charset="0"/>
              </a:rPr>
              <a:t>RTB(config-router)# </a:t>
            </a:r>
            <a:r>
              <a:rPr lang="en-US" sz="1800" b="1">
                <a:latin typeface="Courier New" pitchFamily="49" charset="0"/>
              </a:rPr>
              <a:t>neighbor 3.1.1.1</a:t>
            </a:r>
          </a:p>
          <a:p>
            <a:pPr algn="l" defTabSz="814388">
              <a:defRPr/>
            </a:pPr>
            <a:r>
              <a:rPr lang="en-US" sz="1800" b="0">
                <a:latin typeface="Courier New" pitchFamily="49" charset="0"/>
              </a:rPr>
              <a:t>RTB(config-router)# </a:t>
            </a:r>
            <a:r>
              <a:rPr lang="en-US" sz="1800" b="1">
                <a:latin typeface="Courier New" pitchFamily="49" charset="0"/>
              </a:rPr>
              <a:t>neighbor 3.1.1.3 </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a:t>Click to edit Master title style</a:t>
            </a:r>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a:solidFill>
                  <a:srgbClr val="000000"/>
                </a:solidFill>
                <a:latin typeface="Courier New" pitchFamily="49" charset="0"/>
                <a:cs typeface="Times New Roman" pitchFamily="18" charset="0"/>
              </a:rPr>
              <a:t>RouterA# </a:t>
            </a:r>
            <a:r>
              <a:rPr lang="en-US" sz="1000" b="1">
                <a:solidFill>
                  <a:schemeClr val="tx1"/>
                </a:solidFill>
                <a:latin typeface="Courier New" pitchFamily="49" charset="0"/>
                <a:cs typeface="Times New Roman" pitchFamily="18" charset="0"/>
              </a:rPr>
              <a:t>show command</a:t>
            </a:r>
          </a:p>
          <a:p>
            <a:pPr algn="l">
              <a:lnSpc>
                <a:spcPct val="100000"/>
              </a:lnSpc>
              <a:defRPr/>
            </a:pPr>
            <a:r>
              <a:rPr lang="en-US" sz="1000" b="1">
                <a:solidFill>
                  <a:srgbClr val="000000"/>
                </a:solidFill>
                <a:latin typeface="Courier New" pitchFamily="49" charset="0"/>
                <a:cs typeface="Times New Roman" pitchFamily="18" charset="0"/>
              </a:rPr>
              <a:t>    </a:t>
            </a:r>
            <a:r>
              <a:rPr lang="en-US" sz="1000" b="1">
                <a:solidFill>
                  <a:schemeClr val="accent2"/>
                </a:solidFill>
                <a:latin typeface="Courier New" pitchFamily="49" charset="0"/>
              </a:rPr>
              <a:t> </a:t>
            </a:r>
            <a:r>
              <a:rPr lang="en-US" sz="1000" b="1">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a:solidFill>
                  <a:srgbClr val="000000"/>
                </a:solidFill>
                <a:latin typeface="Courier New" pitchFamily="49" charset="0"/>
                <a:cs typeface="Times New Roman" pitchFamily="18" charset="0"/>
              </a:rPr>
              <a:t>                Router Link States (Area 0)</a:t>
            </a:r>
          </a:p>
          <a:p>
            <a:pPr algn="l">
              <a:lnSpc>
                <a:spcPct val="100000"/>
              </a:lnSpc>
              <a:defRPr/>
            </a:pPr>
            <a:r>
              <a:rPr lang="en-US" sz="1000" b="1">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a:solidFill>
                  <a:srgbClr val="000000"/>
                </a:solidFill>
                <a:latin typeface="Courier New" pitchFamily="49" charset="0"/>
                <a:cs typeface="Times New Roman" pitchFamily="18" charset="0"/>
              </a:rPr>
              <a:t>                Net Link States (Area 0)</a:t>
            </a:r>
          </a:p>
          <a:p>
            <a:pPr algn="l">
              <a:lnSpc>
                <a:spcPct val="100000"/>
              </a:lnSpc>
              <a:defRPr/>
            </a:pPr>
            <a:r>
              <a:rPr lang="en-US" sz="1000" b="1">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a:solidFill>
                  <a:srgbClr val="000000"/>
                </a:solidFill>
                <a:latin typeface="Courier New" pitchFamily="49" charset="0"/>
                <a:cs typeface="Times New Roman" pitchFamily="18" charset="0"/>
              </a:rPr>
              <a:t>                Summary Net Link States (Area 0)</a:t>
            </a:r>
          </a:p>
          <a:p>
            <a:pPr algn="l">
              <a:lnSpc>
                <a:spcPct val="100000"/>
              </a:lnSpc>
              <a:defRPr/>
            </a:pPr>
            <a:r>
              <a:rPr lang="en-US" sz="1000" b="1">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a:solidFill>
                  <a:srgbClr val="000000"/>
                </a:solidFill>
                <a:latin typeface="Courier New" pitchFamily="49" charset="0"/>
                <a:cs typeface="Times New Roman" pitchFamily="18" charset="0"/>
              </a:rPr>
              <a:t>&lt;output omitted&gt;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229600" cy="4953000"/>
          </a:xfrm>
        </p:spPr>
        <p:txBody>
          <a:bodyPr/>
          <a:lstStyle>
            <a:lvl1pPr>
              <a:defRPr sz="2100"/>
            </a:lvl1pPr>
            <a:lvl2pPr>
              <a:defRPr sz="1800"/>
            </a:lvl2pPr>
            <a:lvl3pPr>
              <a:defRPr sz="1800"/>
            </a:lvl3pPr>
            <a:lvl4pPr>
              <a:defRPr sz="1500"/>
            </a:lvl4pPr>
            <a:lvl5pPr>
              <a:defRPr sz="15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1251633" y="654050"/>
            <a:ext cx="6640734" cy="762000"/>
          </a:xfrm>
        </p:spPr>
        <p:txBody>
          <a:bodyPr/>
          <a:lstStyle/>
          <a:p>
            <a:r>
              <a:rPr lang="en-US"/>
              <a:t>Click to edit Master title style</a:t>
            </a:r>
            <a:endParaRPr lang="en-US" dirty="0"/>
          </a:p>
        </p:txBody>
      </p:sp>
      <p:sp>
        <p:nvSpPr>
          <p:cNvPr id="5" name="Slide Number Placeholder 1">
            <a:extLst>
              <a:ext uri="{FF2B5EF4-FFF2-40B4-BE49-F238E27FC236}">
                <a16:creationId xmlns:a16="http://schemas.microsoft.com/office/drawing/2014/main" id="{EF275103-24A4-490B-AABD-5A4E9A4EB3F8}"/>
              </a:ext>
            </a:extLst>
          </p:cNvPr>
          <p:cNvSpPr>
            <a:spLocks noGrp="1"/>
          </p:cNvSpPr>
          <p:nvPr>
            <p:ph type="sldNum" sz="quarter" idx="10"/>
          </p:nvPr>
        </p:nvSpPr>
        <p:spPr/>
        <p:txBody>
          <a:bodyPr/>
          <a:lstStyle>
            <a:lvl1pPr>
              <a:defRPr/>
            </a:lvl1pPr>
          </a:lstStyle>
          <a:p>
            <a:r>
              <a:rPr lang="en-US" altLang="en-US"/>
              <a:t>ICND2  9-</a:t>
            </a:r>
            <a:fld id="{D3894994-3FEB-4669-99E3-26ED49F2304F}" type="slidenum">
              <a:rPr lang="en-US" altLang="en-US"/>
              <a:pPr/>
              <a:t>‹#›</a:t>
            </a:fld>
            <a:endParaRPr lang="en-US" altLang="en-US"/>
          </a:p>
        </p:txBody>
      </p:sp>
    </p:spTree>
    <p:extLst>
      <p:ext uri="{BB962C8B-B14F-4D97-AF65-F5344CB8AC3E}">
        <p14:creationId xmlns:p14="http://schemas.microsoft.com/office/powerpoint/2010/main" val="3769040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Edit Master text styles</a:t>
            </a:r>
          </a:p>
        </p:txBody>
      </p:sp>
    </p:spTree>
    <p:extLst>
      <p:ext uri="{BB962C8B-B14F-4D97-AF65-F5344CB8AC3E}">
        <p14:creationId xmlns:p14="http://schemas.microsoft.com/office/powerpoint/2010/main" val="1561306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981200"/>
            <a:ext cx="4038600" cy="4572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981200"/>
            <a:ext cx="4038600" cy="4572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990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9629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670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729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Tree>
    <p:extLst>
      <p:ext uri="{BB962C8B-B14F-4D97-AF65-F5344CB8AC3E}">
        <p14:creationId xmlns:p14="http://schemas.microsoft.com/office/powerpoint/2010/main" val="2631466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Tree>
    <p:extLst>
      <p:ext uri="{BB962C8B-B14F-4D97-AF65-F5344CB8AC3E}">
        <p14:creationId xmlns:p14="http://schemas.microsoft.com/office/powerpoint/2010/main" val="2107340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417439F-8BFF-455C-948A-8D084F1EB6C3}"/>
              </a:ext>
            </a:extLst>
          </p:cNvPr>
          <p:cNvSpPr>
            <a:spLocks noGrp="1" noChangeArrowheads="1"/>
          </p:cNvSpPr>
          <p:nvPr>
            <p:ph type="title"/>
          </p:nvPr>
        </p:nvSpPr>
        <p:spPr bwMode="auto">
          <a:xfrm>
            <a:off x="889000" y="504825"/>
            <a:ext cx="715010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5CE86BBD-46AB-4BDB-879B-C6E8F6CBF93B}"/>
              </a:ext>
            </a:extLst>
          </p:cNvPr>
          <p:cNvSpPr>
            <a:spLocks noGrp="1" noChangeArrowheads="1"/>
          </p:cNvSpPr>
          <p:nvPr>
            <p:ph type="body" idx="1"/>
          </p:nvPr>
        </p:nvSpPr>
        <p:spPr bwMode="auto">
          <a:xfrm>
            <a:off x="381000" y="1625600"/>
            <a:ext cx="8229600" cy="492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5" descr="ciscologo">
            <a:extLst>
              <a:ext uri="{FF2B5EF4-FFF2-40B4-BE49-F238E27FC236}">
                <a16:creationId xmlns:a16="http://schemas.microsoft.com/office/drawing/2014/main" id="{3EF60C67-A298-40DF-8AB6-24485A17D9A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889876" y="0"/>
            <a:ext cx="12541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FF55292-FB2D-41DF-9A22-FF909340636C}"/>
              </a:ext>
            </a:extLst>
          </p:cNvPr>
          <p:cNvSpPr>
            <a:spLocks noGrp="1"/>
          </p:cNvSpPr>
          <p:nvPr>
            <p:ph type="sldNum" sz="quarter" idx="4"/>
          </p:nvPr>
        </p:nvSpPr>
        <p:spPr>
          <a:xfrm>
            <a:off x="6921500" y="6492877"/>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r>
              <a:rPr lang="en-US" altLang="en-US"/>
              <a:t>ICND2  9-</a:t>
            </a:r>
            <a:fld id="{1773FD4D-B60C-49C7-842E-C7A20E8CD632}" type="slidenum">
              <a:rPr lang="en-US" altLang="en-US"/>
              <a:pPr/>
              <a:t>‹#›</a:t>
            </a:fld>
            <a:endParaRPr lang="en-US" altLang="en-US"/>
          </a:p>
        </p:txBody>
      </p:sp>
    </p:spTree>
    <p:extLst>
      <p:ext uri="{BB962C8B-B14F-4D97-AF65-F5344CB8AC3E}">
        <p14:creationId xmlns:p14="http://schemas.microsoft.com/office/powerpoint/2010/main" val="1802035098"/>
      </p:ext>
    </p:extLst>
  </p:cSld>
  <p:clrMap bg1="lt1" tx1="dk1" bg2="lt2" tx2="dk2" accent1="accent1" accent2="accent2" accent3="accent3" accent4="accent4" accent5="accent5" accent6="accent6" hlink="hlink" folHlink="folHlink"/>
  <p:sldLayoutIdLst>
    <p:sldLayoutId id="2147483980" r:id="rId1"/>
    <p:sldLayoutId id="2147483981" r:id="rId2"/>
    <p:sldLayoutId id="2147483982" r:id="rId3"/>
    <p:sldLayoutId id="2147483983" r:id="rId4"/>
    <p:sldLayoutId id="2147483984" r:id="rId5"/>
    <p:sldLayoutId id="2147483985" r:id="rId6"/>
    <p:sldLayoutId id="2147483986" r:id="rId7"/>
    <p:sldLayoutId id="2147483987" r:id="rId8"/>
    <p:sldLayoutId id="2147483988" r:id="rId9"/>
    <p:sldLayoutId id="2147483989" r:id="rId10"/>
    <p:sldLayoutId id="2147483990" r:id="rId11"/>
    <p:sldLayoutId id="2147483991" r:id="rId12"/>
    <p:sldLayoutId id="2147483958" r:id="rId13"/>
    <p:sldLayoutId id="2147483959" r:id="rId14"/>
    <p:sldLayoutId id="2147483879" r:id="rId15"/>
    <p:sldLayoutId id="2147483886" r:id="rId16"/>
    <p:sldLayoutId id="2147483888" r:id="rId17"/>
  </p:sldLayoutIdLst>
  <p:txStyles>
    <p:titleStyle>
      <a:lvl1pPr algn="ctr" rtl="0" eaLnBrk="1" fontAlgn="base" hangingPunct="1">
        <a:spcBef>
          <a:spcPct val="0"/>
        </a:spcBef>
        <a:spcAft>
          <a:spcPct val="0"/>
        </a:spcAft>
        <a:defRPr sz="2700">
          <a:solidFill>
            <a:schemeClr val="tx2"/>
          </a:solidFill>
          <a:latin typeface="+mj-lt"/>
          <a:ea typeface="+mj-ea"/>
          <a:cs typeface="+mj-cs"/>
        </a:defRPr>
      </a:lvl1pPr>
      <a:lvl2pPr algn="ctr" rtl="0" eaLnBrk="1" fontAlgn="base" hangingPunct="1">
        <a:spcBef>
          <a:spcPct val="0"/>
        </a:spcBef>
        <a:spcAft>
          <a:spcPct val="0"/>
        </a:spcAft>
        <a:defRPr sz="2700">
          <a:solidFill>
            <a:schemeClr val="tx2"/>
          </a:solidFill>
          <a:latin typeface="Arial" charset="0"/>
          <a:cs typeface="Arial" charset="0"/>
        </a:defRPr>
      </a:lvl2pPr>
      <a:lvl3pPr algn="ctr" rtl="0" eaLnBrk="1" fontAlgn="base" hangingPunct="1">
        <a:spcBef>
          <a:spcPct val="0"/>
        </a:spcBef>
        <a:spcAft>
          <a:spcPct val="0"/>
        </a:spcAft>
        <a:defRPr sz="2700">
          <a:solidFill>
            <a:schemeClr val="tx2"/>
          </a:solidFill>
          <a:latin typeface="Arial" charset="0"/>
          <a:cs typeface="Arial" charset="0"/>
        </a:defRPr>
      </a:lvl3pPr>
      <a:lvl4pPr algn="ctr" rtl="0" eaLnBrk="1" fontAlgn="base" hangingPunct="1">
        <a:spcBef>
          <a:spcPct val="0"/>
        </a:spcBef>
        <a:spcAft>
          <a:spcPct val="0"/>
        </a:spcAft>
        <a:defRPr sz="2700">
          <a:solidFill>
            <a:schemeClr val="tx2"/>
          </a:solidFill>
          <a:latin typeface="Arial" charset="0"/>
          <a:cs typeface="Arial" charset="0"/>
        </a:defRPr>
      </a:lvl4pPr>
      <a:lvl5pPr algn="ctr" rtl="0" eaLnBrk="1" fontAlgn="base" hangingPunct="1">
        <a:spcBef>
          <a:spcPct val="0"/>
        </a:spcBef>
        <a:spcAft>
          <a:spcPct val="0"/>
        </a:spcAft>
        <a:defRPr sz="2700">
          <a:solidFill>
            <a:schemeClr val="tx2"/>
          </a:solidFill>
          <a:latin typeface="Arial" charset="0"/>
          <a:cs typeface="Arial" charset="0"/>
        </a:defRPr>
      </a:lvl5pPr>
      <a:lvl6pPr marL="342900" algn="ctr" rtl="0" eaLnBrk="1" fontAlgn="base" hangingPunct="1">
        <a:spcBef>
          <a:spcPct val="0"/>
        </a:spcBef>
        <a:spcAft>
          <a:spcPct val="0"/>
        </a:spcAft>
        <a:defRPr sz="2700">
          <a:solidFill>
            <a:schemeClr val="tx2"/>
          </a:solidFill>
          <a:latin typeface="Arial" charset="0"/>
          <a:cs typeface="Arial" charset="0"/>
        </a:defRPr>
      </a:lvl6pPr>
      <a:lvl7pPr marL="685800" algn="ctr" rtl="0" eaLnBrk="1" fontAlgn="base" hangingPunct="1">
        <a:spcBef>
          <a:spcPct val="0"/>
        </a:spcBef>
        <a:spcAft>
          <a:spcPct val="0"/>
        </a:spcAft>
        <a:defRPr sz="2700">
          <a:solidFill>
            <a:schemeClr val="tx2"/>
          </a:solidFill>
          <a:latin typeface="Arial" charset="0"/>
          <a:cs typeface="Arial" charset="0"/>
        </a:defRPr>
      </a:lvl7pPr>
      <a:lvl8pPr marL="1028700" algn="ctr" rtl="0" eaLnBrk="1" fontAlgn="base" hangingPunct="1">
        <a:spcBef>
          <a:spcPct val="0"/>
        </a:spcBef>
        <a:spcAft>
          <a:spcPct val="0"/>
        </a:spcAft>
        <a:defRPr sz="2700">
          <a:solidFill>
            <a:schemeClr val="tx2"/>
          </a:solidFill>
          <a:latin typeface="Arial" charset="0"/>
          <a:cs typeface="Arial" charset="0"/>
        </a:defRPr>
      </a:lvl8pPr>
      <a:lvl9pPr marL="1371600" algn="ctr" rtl="0" eaLnBrk="1" fontAlgn="base" hangingPunct="1">
        <a:spcBef>
          <a:spcPct val="0"/>
        </a:spcBef>
        <a:spcAft>
          <a:spcPct val="0"/>
        </a:spcAft>
        <a:defRPr sz="2700">
          <a:solidFill>
            <a:schemeClr val="tx2"/>
          </a:solidFill>
          <a:latin typeface="Arial" charset="0"/>
          <a:cs typeface="Arial" charset="0"/>
        </a:defRPr>
      </a:lvl9pPr>
    </p:titleStyle>
    <p:bodyStyle>
      <a:lvl1pPr marL="257175" indent="-257175" algn="l" rtl="0" eaLnBrk="1" fontAlgn="base" hangingPunct="1">
        <a:spcBef>
          <a:spcPct val="20000"/>
        </a:spcBef>
        <a:spcAft>
          <a:spcPct val="0"/>
        </a:spcAft>
        <a:buChar char="•"/>
        <a:defRPr sz="2100">
          <a:solidFill>
            <a:schemeClr val="tx1"/>
          </a:solidFill>
          <a:latin typeface="+mn-lt"/>
          <a:ea typeface="+mn-ea"/>
          <a:cs typeface="+mn-cs"/>
        </a:defRPr>
      </a:lvl1pPr>
      <a:lvl2pPr marL="557213" indent="-214313" algn="l" rtl="0" eaLnBrk="1" fontAlgn="base" hangingPunct="1">
        <a:spcBef>
          <a:spcPct val="20000"/>
        </a:spcBef>
        <a:spcAft>
          <a:spcPct val="0"/>
        </a:spcAft>
        <a:buChar char="–"/>
        <a:defRPr sz="1800">
          <a:solidFill>
            <a:schemeClr val="tx1"/>
          </a:solidFill>
          <a:latin typeface="+mn-lt"/>
          <a:cs typeface="+mn-cs"/>
        </a:defRPr>
      </a:lvl2pPr>
      <a:lvl3pPr marL="857250" indent="-171450" algn="l" rtl="0" eaLnBrk="1" fontAlgn="base" hangingPunct="1">
        <a:spcBef>
          <a:spcPct val="20000"/>
        </a:spcBef>
        <a:spcAft>
          <a:spcPct val="0"/>
        </a:spcAft>
        <a:buChar char="•"/>
        <a:defRPr sz="1800">
          <a:solidFill>
            <a:schemeClr val="tx1"/>
          </a:solidFill>
          <a:latin typeface="+mn-lt"/>
          <a:cs typeface="+mn-cs"/>
        </a:defRPr>
      </a:lvl3pPr>
      <a:lvl4pPr marL="1200150" indent="-171450" algn="l" rtl="0" eaLnBrk="1" fontAlgn="base" hangingPunct="1">
        <a:spcBef>
          <a:spcPct val="20000"/>
        </a:spcBef>
        <a:spcAft>
          <a:spcPct val="0"/>
        </a:spcAft>
        <a:buChar char="–"/>
        <a:defRPr sz="1500">
          <a:solidFill>
            <a:schemeClr val="tx1"/>
          </a:solidFill>
          <a:latin typeface="+mn-lt"/>
          <a:cs typeface="+mn-cs"/>
        </a:defRPr>
      </a:lvl4pPr>
      <a:lvl5pPr marL="1543050" indent="-171450" algn="l" rtl="0" eaLnBrk="1" fontAlgn="base" hangingPunct="1">
        <a:spcBef>
          <a:spcPct val="20000"/>
        </a:spcBef>
        <a:spcAft>
          <a:spcPct val="0"/>
        </a:spcAft>
        <a:buChar char="»"/>
        <a:defRPr sz="1500">
          <a:solidFill>
            <a:schemeClr val="tx1"/>
          </a:solidFill>
          <a:latin typeface="+mn-lt"/>
          <a:cs typeface="+mn-cs"/>
        </a:defRPr>
      </a:lvl5pPr>
      <a:lvl6pPr marL="1885950" indent="-171450" algn="l" rtl="0" eaLnBrk="1" fontAlgn="base" hangingPunct="1">
        <a:spcBef>
          <a:spcPct val="20000"/>
        </a:spcBef>
        <a:spcAft>
          <a:spcPct val="0"/>
        </a:spcAft>
        <a:buChar char="»"/>
        <a:defRPr sz="1500">
          <a:solidFill>
            <a:schemeClr val="tx1"/>
          </a:solidFill>
          <a:latin typeface="+mn-lt"/>
          <a:cs typeface="+mn-cs"/>
        </a:defRPr>
      </a:lvl6pPr>
      <a:lvl7pPr marL="2228850" indent="-171450" algn="l" rtl="0" eaLnBrk="1" fontAlgn="base" hangingPunct="1">
        <a:spcBef>
          <a:spcPct val="20000"/>
        </a:spcBef>
        <a:spcAft>
          <a:spcPct val="0"/>
        </a:spcAft>
        <a:buChar char="»"/>
        <a:defRPr sz="1500">
          <a:solidFill>
            <a:schemeClr val="tx1"/>
          </a:solidFill>
          <a:latin typeface="+mn-lt"/>
          <a:cs typeface="+mn-cs"/>
        </a:defRPr>
      </a:lvl7pPr>
      <a:lvl8pPr marL="2571750" indent="-171450" algn="l" rtl="0" eaLnBrk="1" fontAlgn="base" hangingPunct="1">
        <a:spcBef>
          <a:spcPct val="20000"/>
        </a:spcBef>
        <a:spcAft>
          <a:spcPct val="0"/>
        </a:spcAft>
        <a:buChar char="»"/>
        <a:defRPr sz="1500">
          <a:solidFill>
            <a:schemeClr val="tx1"/>
          </a:solidFill>
          <a:latin typeface="+mn-lt"/>
          <a:cs typeface="+mn-cs"/>
        </a:defRPr>
      </a:lvl8pPr>
      <a:lvl9pPr marL="2914650" indent="-17145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pt-PT" dirty="0" err="1"/>
              <a:t>Switching</a:t>
            </a:r>
            <a:r>
              <a:rPr lang="pt-PT" dirty="0"/>
              <a:t> </a:t>
            </a:r>
            <a:r>
              <a:rPr lang="pt-PT" dirty="0" err="1"/>
              <a:t>Features</a:t>
            </a:r>
            <a:r>
              <a:rPr lang="pt-PT" dirty="0"/>
              <a:t> </a:t>
            </a:r>
            <a:r>
              <a:rPr lang="pt-PT" dirty="0" err="1"/>
              <a:t>and</a:t>
            </a:r>
            <a:br>
              <a:rPr lang="pt-PT" dirty="0"/>
            </a:br>
            <a:r>
              <a:rPr lang="pt-PT" dirty="0"/>
              <a:t>Technologies for </a:t>
            </a:r>
            <a:r>
              <a:rPr lang="pt-PT" dirty="0" err="1"/>
              <a:t>the</a:t>
            </a:r>
            <a:r>
              <a:rPr lang="pt-PT" dirty="0"/>
              <a:t> Campus Network</a:t>
            </a:r>
            <a:endParaRPr lang="en-US" sz="2800" dirty="0">
              <a:solidFill>
                <a:schemeClr val="folHlink"/>
              </a:solidFill>
            </a:endParaRPr>
          </a:p>
        </p:txBody>
      </p:sp>
      <p:sp>
        <p:nvSpPr>
          <p:cNvPr id="6147" name="Rectangle 3"/>
          <p:cNvSpPr>
            <a:spLocks noGrp="1" noChangeArrowheads="1"/>
          </p:cNvSpPr>
          <p:nvPr>
            <p:ph type="subTitle" idx="1"/>
          </p:nvPr>
        </p:nvSpPr>
        <p:spPr>
          <a:xfrm>
            <a:off x="311150" y="4672013"/>
            <a:ext cx="8628134" cy="658812"/>
          </a:xfrm>
        </p:spPr>
        <p:txBody>
          <a:bodyPr>
            <a:normAutofit/>
          </a:bodyPr>
          <a:lstStyle/>
          <a:p>
            <a:r>
              <a:rPr lang="en-US" sz="2400" dirty="0"/>
              <a:t>CCNP  SWITCH: Implementing Cisco IP Switched Networks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pt-PT" dirty="0"/>
          </a:p>
        </p:txBody>
      </p:sp>
      <p:sp>
        <p:nvSpPr>
          <p:cNvPr id="2" name="Title 1"/>
          <p:cNvSpPr>
            <a:spLocks noGrp="1"/>
          </p:cNvSpPr>
          <p:nvPr>
            <p:ph type="title"/>
          </p:nvPr>
        </p:nvSpPr>
        <p:spPr/>
        <p:txBody>
          <a:bodyPr/>
          <a:lstStyle/>
          <a:p>
            <a:r>
              <a:rPr lang="pt-PT" dirty="0"/>
              <a:t>LLDP </a:t>
            </a:r>
            <a:r>
              <a:rPr lang="pt-PT" dirty="0" err="1"/>
              <a:t>Neighbors</a:t>
            </a:r>
            <a:endParaRPr lang="pt-PT" dirty="0"/>
          </a:p>
        </p:txBody>
      </p:sp>
      <p:grpSp>
        <p:nvGrpSpPr>
          <p:cNvPr id="6" name="Group 5"/>
          <p:cNvGrpSpPr/>
          <p:nvPr/>
        </p:nvGrpSpPr>
        <p:grpSpPr>
          <a:xfrm>
            <a:off x="879676" y="555585"/>
            <a:ext cx="6511523" cy="6084049"/>
            <a:chOff x="1088999" y="1271260"/>
            <a:chExt cx="6966001" cy="7071520"/>
          </a:xfrm>
        </p:grpSpPr>
        <p:pic>
          <p:nvPicPr>
            <p:cNvPr id="4" name="Picture 3"/>
            <p:cNvPicPr>
              <a:picLocks noChangeAspect="1"/>
            </p:cNvPicPr>
            <p:nvPr/>
          </p:nvPicPr>
          <p:blipFill>
            <a:blip r:embed="rId2"/>
            <a:stretch>
              <a:fillRect/>
            </a:stretch>
          </p:blipFill>
          <p:spPr>
            <a:xfrm>
              <a:off x="1104480" y="1271260"/>
              <a:ext cx="6935040" cy="4315480"/>
            </a:xfrm>
            <a:prstGeom prst="rect">
              <a:avLst/>
            </a:prstGeom>
          </p:spPr>
        </p:pic>
        <p:pic>
          <p:nvPicPr>
            <p:cNvPr id="5" name="Picture 4"/>
            <p:cNvPicPr>
              <a:picLocks noChangeAspect="1"/>
            </p:cNvPicPr>
            <p:nvPr/>
          </p:nvPicPr>
          <p:blipFill>
            <a:blip r:embed="rId3"/>
            <a:stretch>
              <a:fillRect/>
            </a:stretch>
          </p:blipFill>
          <p:spPr>
            <a:xfrm>
              <a:off x="1088999" y="5586740"/>
              <a:ext cx="6966001" cy="2756040"/>
            </a:xfrm>
            <a:prstGeom prst="rect">
              <a:avLst/>
            </a:prstGeom>
          </p:spPr>
        </p:pic>
      </p:grpSp>
    </p:spTree>
    <p:extLst>
      <p:ext uri="{BB962C8B-B14F-4D97-AF65-F5344CB8AC3E}">
        <p14:creationId xmlns:p14="http://schemas.microsoft.com/office/powerpoint/2010/main" val="3131009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17766" y="2429302"/>
            <a:ext cx="8044967" cy="2567737"/>
          </a:xfrm>
          <a:prstGeom prst="rect">
            <a:avLst/>
          </a:prstGeom>
        </p:spPr>
      </p:pic>
      <p:sp>
        <p:nvSpPr>
          <p:cNvPr id="2" name="Title 1"/>
          <p:cNvSpPr>
            <a:spLocks noGrp="1"/>
          </p:cNvSpPr>
          <p:nvPr>
            <p:ph type="title"/>
          </p:nvPr>
        </p:nvSpPr>
        <p:spPr/>
        <p:txBody>
          <a:bodyPr/>
          <a:lstStyle/>
          <a:p>
            <a:r>
              <a:rPr lang="pt-PT" dirty="0"/>
              <a:t>LLDP </a:t>
            </a:r>
            <a:r>
              <a:rPr lang="pt-PT" dirty="0" err="1"/>
              <a:t>Traffic</a:t>
            </a:r>
            <a:r>
              <a:rPr lang="pt-PT" dirty="0"/>
              <a:t> </a:t>
            </a:r>
            <a:r>
              <a:rPr lang="pt-PT" dirty="0" err="1"/>
              <a:t>Info</a:t>
            </a:r>
            <a:endParaRPr lang="pt-PT" dirty="0"/>
          </a:p>
        </p:txBody>
      </p:sp>
    </p:spTree>
    <p:extLst>
      <p:ext uri="{BB962C8B-B14F-4D97-AF65-F5344CB8AC3E}">
        <p14:creationId xmlns:p14="http://schemas.microsoft.com/office/powerpoint/2010/main" val="2206850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LLDP allows network management applications to automatically discover and learn </a:t>
            </a:r>
            <a:r>
              <a:rPr lang="pt-PT" dirty="0" err="1"/>
              <a:t>about</a:t>
            </a:r>
            <a:r>
              <a:rPr lang="pt-PT" dirty="0"/>
              <a:t> network </a:t>
            </a:r>
            <a:r>
              <a:rPr lang="pt-PT" dirty="0" err="1"/>
              <a:t>devices</a:t>
            </a:r>
            <a:r>
              <a:rPr lang="pt-PT" dirty="0"/>
              <a:t>.</a:t>
            </a:r>
          </a:p>
          <a:p>
            <a:r>
              <a:rPr lang="en-US" dirty="0"/>
              <a:t>LLDP is the industry standard alternative to the CDP.</a:t>
            </a:r>
          </a:p>
          <a:p>
            <a:r>
              <a:rPr lang="en-US" dirty="0"/>
              <a:t>LLDP supports enabling or disabling either transmitting or receiving capabilities per </a:t>
            </a:r>
            <a:r>
              <a:rPr lang="pt-PT" dirty="0" err="1"/>
              <a:t>port</a:t>
            </a:r>
            <a:r>
              <a:rPr lang="pt-PT" dirty="0"/>
              <a:t>.</a:t>
            </a:r>
          </a:p>
          <a:p>
            <a:r>
              <a:rPr lang="en-US" dirty="0"/>
              <a:t>To view LLDP neighbors, use the </a:t>
            </a:r>
            <a:r>
              <a:rPr lang="en-US" b="1" dirty="0"/>
              <a:t>show </a:t>
            </a:r>
            <a:r>
              <a:rPr lang="en-US" b="1" dirty="0" err="1"/>
              <a:t>lldp</a:t>
            </a:r>
            <a:r>
              <a:rPr lang="en-US" b="1" dirty="0"/>
              <a:t> neighbors </a:t>
            </a:r>
            <a:r>
              <a:rPr lang="en-US" dirty="0"/>
              <a:t>[ </a:t>
            </a:r>
            <a:r>
              <a:rPr lang="en-US" b="1" dirty="0"/>
              <a:t>detail </a:t>
            </a:r>
            <a:r>
              <a:rPr lang="en-US" dirty="0"/>
              <a:t>] command.</a:t>
            </a:r>
            <a:endParaRPr lang="pt-PT" dirty="0"/>
          </a:p>
        </p:txBody>
      </p:sp>
      <p:sp>
        <p:nvSpPr>
          <p:cNvPr id="2" name="Title 1"/>
          <p:cNvSpPr>
            <a:spLocks noGrp="1"/>
          </p:cNvSpPr>
          <p:nvPr>
            <p:ph type="title"/>
          </p:nvPr>
        </p:nvSpPr>
        <p:spPr/>
        <p:txBody>
          <a:bodyPr/>
          <a:lstStyle/>
          <a:p>
            <a:r>
              <a:rPr lang="pt-PT" dirty="0"/>
              <a:t>LLDP </a:t>
            </a:r>
            <a:r>
              <a:rPr lang="pt-PT" dirty="0" err="1"/>
              <a:t>Key</a:t>
            </a:r>
            <a:r>
              <a:rPr lang="pt-PT" dirty="0"/>
              <a:t> </a:t>
            </a:r>
            <a:r>
              <a:rPr lang="pt-PT" dirty="0" err="1"/>
              <a:t>Features</a:t>
            </a:r>
            <a:endParaRPr lang="pt-PT" dirty="0"/>
          </a:p>
        </p:txBody>
      </p:sp>
    </p:spTree>
    <p:extLst>
      <p:ext uri="{BB962C8B-B14F-4D97-AF65-F5344CB8AC3E}">
        <p14:creationId xmlns:p14="http://schemas.microsoft.com/office/powerpoint/2010/main" val="1627231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4778" y="1252892"/>
            <a:ext cx="8229600" cy="5137150"/>
          </a:xfrm>
        </p:spPr>
        <p:txBody>
          <a:bodyPr/>
          <a:lstStyle/>
          <a:p>
            <a:r>
              <a:rPr lang="en-US" dirty="0"/>
              <a:t>Power over Ethernet (</a:t>
            </a:r>
            <a:r>
              <a:rPr lang="en-US" dirty="0" err="1"/>
              <a:t>PoE</a:t>
            </a:r>
            <a:r>
              <a:rPr lang="en-US" dirty="0"/>
              <a:t>) supplies power through the same cable as data.</a:t>
            </a:r>
            <a:endParaRPr lang="pt-PT" dirty="0"/>
          </a:p>
        </p:txBody>
      </p:sp>
      <p:sp>
        <p:nvSpPr>
          <p:cNvPr id="2" name="Title 1"/>
          <p:cNvSpPr>
            <a:spLocks noGrp="1"/>
          </p:cNvSpPr>
          <p:nvPr>
            <p:ph type="title"/>
          </p:nvPr>
        </p:nvSpPr>
        <p:spPr>
          <a:xfrm>
            <a:off x="1219211" y="304800"/>
            <a:ext cx="6640734" cy="762000"/>
          </a:xfrm>
        </p:spPr>
        <p:txBody>
          <a:bodyPr/>
          <a:lstStyle/>
          <a:p>
            <a:r>
              <a:rPr lang="pt-PT" dirty="0" err="1"/>
              <a:t>Power</a:t>
            </a:r>
            <a:r>
              <a:rPr lang="pt-PT" dirty="0"/>
              <a:t> </a:t>
            </a:r>
            <a:r>
              <a:rPr lang="pt-PT" dirty="0" err="1"/>
              <a:t>over</a:t>
            </a:r>
            <a:r>
              <a:rPr lang="pt-PT" dirty="0"/>
              <a:t> Ethernet</a:t>
            </a:r>
          </a:p>
        </p:txBody>
      </p:sp>
      <p:pic>
        <p:nvPicPr>
          <p:cNvPr id="4" name="Picture 3"/>
          <p:cNvPicPr>
            <a:picLocks noChangeAspect="1"/>
          </p:cNvPicPr>
          <p:nvPr/>
        </p:nvPicPr>
        <p:blipFill>
          <a:blip r:embed="rId2"/>
          <a:stretch>
            <a:fillRect/>
          </a:stretch>
        </p:blipFill>
        <p:spPr>
          <a:xfrm>
            <a:off x="1133978" y="2174922"/>
            <a:ext cx="7520400" cy="4215120"/>
          </a:xfrm>
          <a:prstGeom prst="rect">
            <a:avLst/>
          </a:prstGeom>
        </p:spPr>
      </p:pic>
    </p:spTree>
    <p:extLst>
      <p:ext uri="{BB962C8B-B14F-4D97-AF65-F5344CB8AC3E}">
        <p14:creationId xmlns:p14="http://schemas.microsoft.com/office/powerpoint/2010/main" val="3773285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403" y="1608881"/>
            <a:ext cx="8229600" cy="5650375"/>
          </a:xfrm>
        </p:spPr>
        <p:txBody>
          <a:bodyPr/>
          <a:lstStyle/>
          <a:p>
            <a:r>
              <a:rPr lang="en-US" dirty="0" err="1"/>
              <a:t>PoE</a:t>
            </a:r>
            <a:r>
              <a:rPr lang="en-US" dirty="0"/>
              <a:t> switches support remote management where power adapters and injectors do </a:t>
            </a:r>
            <a:r>
              <a:rPr lang="pt-PT" dirty="0" err="1"/>
              <a:t>not</a:t>
            </a:r>
            <a:r>
              <a:rPr lang="pt-PT" dirty="0"/>
              <a:t>.</a:t>
            </a:r>
          </a:p>
          <a:p>
            <a:r>
              <a:rPr lang="en-US" dirty="0" err="1"/>
              <a:t>PoE</a:t>
            </a:r>
            <a:r>
              <a:rPr lang="en-US" dirty="0"/>
              <a:t> switches allow for centralized methods of backup power.</a:t>
            </a:r>
          </a:p>
          <a:p>
            <a:r>
              <a:rPr lang="en-US" dirty="0" err="1"/>
              <a:t>PoE</a:t>
            </a:r>
            <a:r>
              <a:rPr lang="en-US" dirty="0"/>
              <a:t> requires less configuration than a local power adapter or injector.</a:t>
            </a:r>
          </a:p>
          <a:p>
            <a:r>
              <a:rPr lang="en-US" dirty="0" err="1"/>
              <a:t>PoE</a:t>
            </a:r>
            <a:r>
              <a:rPr lang="en-US" dirty="0"/>
              <a:t> leverages the data cabling infrastructure, and no additional power cable is required as with the case with power adapters or injectors.</a:t>
            </a:r>
            <a:endParaRPr lang="pt-PT" dirty="0"/>
          </a:p>
        </p:txBody>
      </p:sp>
      <p:sp>
        <p:nvSpPr>
          <p:cNvPr id="2" name="Title 1"/>
          <p:cNvSpPr>
            <a:spLocks noGrp="1"/>
          </p:cNvSpPr>
          <p:nvPr>
            <p:ph type="title"/>
          </p:nvPr>
        </p:nvSpPr>
        <p:spPr>
          <a:xfrm>
            <a:off x="823369" y="434131"/>
            <a:ext cx="6640734" cy="762000"/>
          </a:xfrm>
        </p:spPr>
        <p:txBody>
          <a:bodyPr>
            <a:normAutofit/>
          </a:bodyPr>
          <a:lstStyle/>
          <a:p>
            <a:r>
              <a:rPr lang="pt-PT" dirty="0" err="1"/>
              <a:t>PoE</a:t>
            </a:r>
            <a:r>
              <a:rPr lang="pt-PT" dirty="0"/>
              <a:t> </a:t>
            </a:r>
            <a:r>
              <a:rPr lang="pt-PT" dirty="0" err="1"/>
              <a:t>benefits</a:t>
            </a:r>
            <a:endParaRPr lang="pt-PT" dirty="0"/>
          </a:p>
        </p:txBody>
      </p:sp>
    </p:spTree>
    <p:extLst>
      <p:ext uri="{BB962C8B-B14F-4D97-AF65-F5344CB8AC3E}">
        <p14:creationId xmlns:p14="http://schemas.microsoft.com/office/powerpoint/2010/main" val="4190423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err="1"/>
              <a:t>PoE</a:t>
            </a:r>
            <a:r>
              <a:rPr lang="en-US" dirty="0"/>
              <a:t> terminology refers to three types of components:</a:t>
            </a:r>
          </a:p>
          <a:p>
            <a:r>
              <a:rPr lang="en-US" dirty="0"/>
              <a:t>Power-sourcing devices</a:t>
            </a:r>
          </a:p>
          <a:p>
            <a:pPr lvl="1"/>
            <a:r>
              <a:rPr lang="en-US" dirty="0"/>
              <a:t>Cisco Catalyst switches and power injectors</a:t>
            </a:r>
          </a:p>
          <a:p>
            <a:r>
              <a:rPr lang="en-US" dirty="0"/>
              <a:t>Powered devices</a:t>
            </a:r>
          </a:p>
          <a:p>
            <a:pPr lvl="1"/>
            <a:r>
              <a:rPr lang="en-US" dirty="0"/>
              <a:t>Access points, IP phones, and IP cameras.</a:t>
            </a:r>
          </a:p>
          <a:p>
            <a:pPr lvl="1"/>
            <a:r>
              <a:rPr lang="en-US" dirty="0"/>
              <a:t>Thin clients, sensors, wall clocks, and so on. </a:t>
            </a:r>
          </a:p>
          <a:p>
            <a:pPr lvl="1"/>
            <a:r>
              <a:rPr lang="en-US" dirty="0"/>
              <a:t>Even switches can be powered through </a:t>
            </a:r>
            <a:r>
              <a:rPr lang="en-US" dirty="0" err="1"/>
              <a:t>PoE</a:t>
            </a:r>
            <a:r>
              <a:rPr lang="en-US" dirty="0"/>
              <a:t> itself.</a:t>
            </a:r>
          </a:p>
          <a:p>
            <a:r>
              <a:rPr lang="en-US" dirty="0"/>
              <a:t>Ethernet cabling. </a:t>
            </a:r>
          </a:p>
          <a:p>
            <a:pPr lvl="1"/>
            <a:r>
              <a:rPr lang="en-US" dirty="0"/>
              <a:t>As with standard Ethernet, the distance of </a:t>
            </a:r>
            <a:r>
              <a:rPr lang="en-US" dirty="0" err="1"/>
              <a:t>PoE</a:t>
            </a:r>
            <a:r>
              <a:rPr lang="en-US" dirty="0"/>
              <a:t> is limited to 100 meters with Category 5 </a:t>
            </a:r>
            <a:r>
              <a:rPr lang="pt-PT" dirty="0" err="1"/>
              <a:t>cabling</a:t>
            </a:r>
            <a:r>
              <a:rPr lang="pt-PT" dirty="0"/>
              <a:t>.</a:t>
            </a:r>
          </a:p>
        </p:txBody>
      </p:sp>
      <p:sp>
        <p:nvSpPr>
          <p:cNvPr id="2" name="Title 1"/>
          <p:cNvSpPr>
            <a:spLocks noGrp="1"/>
          </p:cNvSpPr>
          <p:nvPr>
            <p:ph type="title"/>
          </p:nvPr>
        </p:nvSpPr>
        <p:spPr/>
        <p:txBody>
          <a:bodyPr/>
          <a:lstStyle/>
          <a:p>
            <a:r>
              <a:rPr lang="pt-PT" dirty="0" err="1"/>
              <a:t>PoE</a:t>
            </a:r>
            <a:r>
              <a:rPr lang="pt-PT" dirty="0"/>
              <a:t> </a:t>
            </a:r>
            <a:r>
              <a:rPr lang="pt-PT" dirty="0" err="1"/>
              <a:t>Components</a:t>
            </a:r>
            <a:endParaRPr lang="pt-PT" dirty="0"/>
          </a:p>
        </p:txBody>
      </p:sp>
    </p:spTree>
    <p:extLst>
      <p:ext uri="{BB962C8B-B14F-4D97-AF65-F5344CB8AC3E}">
        <p14:creationId xmlns:p14="http://schemas.microsoft.com/office/powerpoint/2010/main" val="906477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a:t>IEEE </a:t>
            </a:r>
            <a:r>
              <a:rPr lang="en-US" b="1" dirty="0"/>
              <a:t>802.3af (ratified 2003)</a:t>
            </a:r>
          </a:p>
          <a:p>
            <a:pPr lvl="1"/>
            <a:r>
              <a:rPr lang="en-US" dirty="0"/>
              <a:t>This standard provides interoperability between different vendors. </a:t>
            </a:r>
          </a:p>
          <a:p>
            <a:pPr lvl="1"/>
            <a:r>
              <a:rPr lang="en-US" dirty="0"/>
              <a:t>Up to 15.4 W of DC power is available for each powered device.</a:t>
            </a:r>
          </a:p>
          <a:p>
            <a:r>
              <a:rPr lang="en-US" b="1" dirty="0"/>
              <a:t>IEEE 802.3at (ratified 2009)</a:t>
            </a:r>
          </a:p>
          <a:p>
            <a:pPr lvl="1"/>
            <a:r>
              <a:rPr lang="en-US" dirty="0"/>
              <a:t>This standard is an improvement over the 802.3af standard, and can provide powered devices with up to 25.5 W of power.</a:t>
            </a:r>
          </a:p>
          <a:p>
            <a:pPr lvl="1"/>
            <a:r>
              <a:rPr lang="en-US" dirty="0"/>
              <a:t>This number can be increased to 50 W and more with implementations that are outside the standard. </a:t>
            </a:r>
          </a:p>
          <a:p>
            <a:pPr lvl="1"/>
            <a:r>
              <a:rPr lang="en-US" dirty="0"/>
              <a:t>This standard is also known as </a:t>
            </a:r>
            <a:r>
              <a:rPr lang="en-US" dirty="0" err="1"/>
              <a:t>PoE</a:t>
            </a:r>
            <a:r>
              <a:rPr lang="en-US" dirty="0"/>
              <a:t>+ or </a:t>
            </a:r>
            <a:r>
              <a:rPr lang="en-US" dirty="0" err="1"/>
              <a:t>PoE</a:t>
            </a:r>
            <a:r>
              <a:rPr lang="en-US" dirty="0"/>
              <a:t> Plus.</a:t>
            </a:r>
            <a:endParaRPr lang="pt-PT" dirty="0"/>
          </a:p>
        </p:txBody>
      </p:sp>
      <p:sp>
        <p:nvSpPr>
          <p:cNvPr id="2" name="Title 1"/>
          <p:cNvSpPr>
            <a:spLocks noGrp="1"/>
          </p:cNvSpPr>
          <p:nvPr>
            <p:ph type="title"/>
          </p:nvPr>
        </p:nvSpPr>
        <p:spPr/>
        <p:txBody>
          <a:bodyPr/>
          <a:lstStyle/>
          <a:p>
            <a:r>
              <a:rPr lang="pt-PT" dirty="0" err="1"/>
              <a:t>PoE</a:t>
            </a:r>
            <a:r>
              <a:rPr lang="pt-PT" dirty="0"/>
              <a:t> Standards</a:t>
            </a:r>
          </a:p>
        </p:txBody>
      </p:sp>
    </p:spTree>
    <p:extLst>
      <p:ext uri="{BB962C8B-B14F-4D97-AF65-F5344CB8AC3E}">
        <p14:creationId xmlns:p14="http://schemas.microsoft.com/office/powerpoint/2010/main" val="2678494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Cisco switches do not supply power to a port unless it specifically detects the need by the end device. </a:t>
            </a:r>
          </a:p>
          <a:p>
            <a:r>
              <a:rPr lang="en-US" dirty="0"/>
              <a:t>This prevents wasting of unnecessary power and so on.</a:t>
            </a:r>
          </a:p>
          <a:p>
            <a:r>
              <a:rPr lang="en-US" dirty="0"/>
              <a:t>With 802.3af and 802.3at, the switch tries to detect the powered device by supplying a small voltage across the Ethernet cable. </a:t>
            </a:r>
          </a:p>
          <a:p>
            <a:r>
              <a:rPr lang="en-US" dirty="0"/>
              <a:t>The switch then measures the resistance. If the measured resistance is 25K ohm, a powered device is present. </a:t>
            </a:r>
          </a:p>
          <a:p>
            <a:r>
              <a:rPr lang="en-US" dirty="0"/>
              <a:t>The powered device can provide the switch with a power class information. </a:t>
            </a:r>
          </a:p>
          <a:p>
            <a:r>
              <a:rPr lang="en-US" dirty="0"/>
              <a:t>The default class of 0 is used if either the switch or the powered device does not support power class discovery</a:t>
            </a:r>
            <a:endParaRPr lang="pt-PT" dirty="0"/>
          </a:p>
        </p:txBody>
      </p:sp>
      <p:sp>
        <p:nvSpPr>
          <p:cNvPr id="2" name="Title 1"/>
          <p:cNvSpPr>
            <a:spLocks noGrp="1"/>
          </p:cNvSpPr>
          <p:nvPr>
            <p:ph type="title"/>
          </p:nvPr>
        </p:nvSpPr>
        <p:spPr/>
        <p:txBody>
          <a:bodyPr>
            <a:normAutofit/>
          </a:bodyPr>
          <a:lstStyle/>
          <a:p>
            <a:r>
              <a:rPr lang="pt-PT" dirty="0" err="1"/>
              <a:t>PoE</a:t>
            </a:r>
            <a:r>
              <a:rPr lang="pt-PT" dirty="0"/>
              <a:t> </a:t>
            </a:r>
            <a:r>
              <a:rPr lang="pt-PT" dirty="0" err="1"/>
              <a:t>Negotiation</a:t>
            </a:r>
            <a:endParaRPr lang="pt-PT" dirty="0"/>
          </a:p>
        </p:txBody>
      </p:sp>
    </p:spTree>
    <p:extLst>
      <p:ext uri="{BB962C8B-B14F-4D97-AF65-F5344CB8AC3E}">
        <p14:creationId xmlns:p14="http://schemas.microsoft.com/office/powerpoint/2010/main" val="2057396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pt-PT" dirty="0"/>
          </a:p>
        </p:txBody>
      </p:sp>
      <p:sp>
        <p:nvSpPr>
          <p:cNvPr id="2" name="Title 1"/>
          <p:cNvSpPr>
            <a:spLocks noGrp="1"/>
          </p:cNvSpPr>
          <p:nvPr>
            <p:ph type="title"/>
          </p:nvPr>
        </p:nvSpPr>
        <p:spPr>
          <a:xfrm>
            <a:off x="765497" y="445706"/>
            <a:ext cx="6640734" cy="762000"/>
          </a:xfrm>
        </p:spPr>
        <p:txBody>
          <a:bodyPr>
            <a:normAutofit/>
          </a:bodyPr>
          <a:lstStyle/>
          <a:p>
            <a:r>
              <a:rPr lang="pt-PT" dirty="0" err="1"/>
              <a:t>PoE</a:t>
            </a:r>
            <a:r>
              <a:rPr lang="pt-PT" dirty="0"/>
              <a:t> </a:t>
            </a:r>
            <a:r>
              <a:rPr lang="pt-PT" dirty="0" err="1"/>
              <a:t>Power</a:t>
            </a:r>
            <a:r>
              <a:rPr lang="pt-PT" dirty="0"/>
              <a:t> Classes</a:t>
            </a:r>
          </a:p>
        </p:txBody>
      </p:sp>
      <p:pic>
        <p:nvPicPr>
          <p:cNvPr id="4" name="Picture 3"/>
          <p:cNvPicPr>
            <a:picLocks noChangeAspect="1"/>
          </p:cNvPicPr>
          <p:nvPr/>
        </p:nvPicPr>
        <p:blipFill>
          <a:blip r:embed="rId3"/>
          <a:stretch>
            <a:fillRect/>
          </a:stretch>
        </p:blipFill>
        <p:spPr>
          <a:xfrm>
            <a:off x="279401" y="2058918"/>
            <a:ext cx="8515124" cy="2717798"/>
          </a:xfrm>
          <a:prstGeom prst="rect">
            <a:avLst/>
          </a:prstGeom>
        </p:spPr>
      </p:pic>
    </p:spTree>
    <p:extLst>
      <p:ext uri="{BB962C8B-B14F-4D97-AF65-F5344CB8AC3E}">
        <p14:creationId xmlns:p14="http://schemas.microsoft.com/office/powerpoint/2010/main" val="4061177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pt-PT"/>
          </a:p>
        </p:txBody>
      </p:sp>
      <p:sp>
        <p:nvSpPr>
          <p:cNvPr id="2" name="Title 1"/>
          <p:cNvSpPr>
            <a:spLocks noGrp="1"/>
          </p:cNvSpPr>
          <p:nvPr>
            <p:ph type="title"/>
          </p:nvPr>
        </p:nvSpPr>
        <p:spPr/>
        <p:txBody>
          <a:bodyPr>
            <a:normAutofit/>
          </a:bodyPr>
          <a:lstStyle/>
          <a:p>
            <a:r>
              <a:rPr lang="en-US" dirty="0"/>
              <a:t>Configuring and Verifying </a:t>
            </a:r>
            <a:r>
              <a:rPr lang="en-US" dirty="0" err="1"/>
              <a:t>PoE</a:t>
            </a:r>
            <a:endParaRPr lang="pt-PT" dirty="0"/>
          </a:p>
        </p:txBody>
      </p:sp>
      <p:pic>
        <p:nvPicPr>
          <p:cNvPr id="4" name="Picture 3"/>
          <p:cNvPicPr>
            <a:picLocks noChangeAspect="1"/>
          </p:cNvPicPr>
          <p:nvPr/>
        </p:nvPicPr>
        <p:blipFill>
          <a:blip r:embed="rId2"/>
          <a:stretch>
            <a:fillRect/>
          </a:stretch>
        </p:blipFill>
        <p:spPr>
          <a:xfrm>
            <a:off x="746073" y="1183340"/>
            <a:ext cx="7679150" cy="5131399"/>
          </a:xfrm>
          <a:prstGeom prst="rect">
            <a:avLst/>
          </a:prstGeom>
        </p:spPr>
      </p:pic>
    </p:spTree>
    <p:extLst>
      <p:ext uri="{BB962C8B-B14F-4D97-AF65-F5344CB8AC3E}">
        <p14:creationId xmlns:p14="http://schemas.microsoft.com/office/powerpoint/2010/main" val="2922787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marL="0" indent="0">
              <a:buNone/>
            </a:pPr>
            <a:r>
              <a:rPr lang="en-US" dirty="0"/>
              <a:t>This chapter covers the following Cisco Catalyst switch features:</a:t>
            </a:r>
          </a:p>
          <a:p>
            <a:r>
              <a:rPr lang="pt-PT" dirty="0" err="1"/>
              <a:t>Discovery</a:t>
            </a:r>
            <a:r>
              <a:rPr lang="pt-PT" dirty="0"/>
              <a:t> </a:t>
            </a:r>
            <a:r>
              <a:rPr lang="pt-PT" dirty="0" err="1"/>
              <a:t>protocols</a:t>
            </a:r>
            <a:endParaRPr lang="pt-PT" dirty="0"/>
          </a:p>
          <a:p>
            <a:r>
              <a:rPr lang="pt-PT" dirty="0" err="1"/>
              <a:t>Unidirectional</a:t>
            </a:r>
            <a:r>
              <a:rPr lang="pt-PT" dirty="0"/>
              <a:t> Link </a:t>
            </a:r>
            <a:r>
              <a:rPr lang="pt-PT" dirty="0" err="1"/>
              <a:t>Detection</a:t>
            </a:r>
            <a:endParaRPr lang="pt-PT" dirty="0"/>
          </a:p>
          <a:p>
            <a:r>
              <a:rPr lang="pt-PT" dirty="0" err="1"/>
              <a:t>Power</a:t>
            </a:r>
            <a:r>
              <a:rPr lang="pt-PT" dirty="0"/>
              <a:t> </a:t>
            </a:r>
            <a:r>
              <a:rPr lang="pt-PT" dirty="0" err="1"/>
              <a:t>over</a:t>
            </a:r>
            <a:r>
              <a:rPr lang="pt-PT" dirty="0"/>
              <a:t> Ethernet</a:t>
            </a:r>
          </a:p>
          <a:p>
            <a:r>
              <a:rPr lang="pt-PT" dirty="0"/>
              <a:t>SDM </a:t>
            </a:r>
            <a:r>
              <a:rPr lang="pt-PT" dirty="0" err="1"/>
              <a:t>templates</a:t>
            </a:r>
            <a:endParaRPr lang="pt-PT" dirty="0"/>
          </a:p>
          <a:p>
            <a:r>
              <a:rPr lang="pt-PT" dirty="0" err="1"/>
              <a:t>Monitoring</a:t>
            </a:r>
            <a:r>
              <a:rPr lang="pt-PT" dirty="0"/>
              <a:t> </a:t>
            </a:r>
            <a:r>
              <a:rPr lang="pt-PT" dirty="0" err="1"/>
              <a:t>features</a:t>
            </a:r>
            <a:endParaRPr lang="pt-PT" dirty="0"/>
          </a:p>
          <a:p>
            <a:r>
              <a:rPr lang="pt-PT" dirty="0"/>
              <a:t>IP SLA</a:t>
            </a:r>
            <a:endParaRPr lang="en-US" dirty="0"/>
          </a:p>
        </p:txBody>
      </p:sp>
      <p:sp>
        <p:nvSpPr>
          <p:cNvPr id="7170" name="Rectangle 2"/>
          <p:cNvSpPr>
            <a:spLocks noGrp="1" noChangeArrowheads="1"/>
          </p:cNvSpPr>
          <p:nvPr>
            <p:ph type="title"/>
          </p:nvPr>
        </p:nvSpPr>
        <p:spPr/>
        <p:txBody>
          <a:bodyPr/>
          <a:lstStyle/>
          <a:p>
            <a:pPr eaLnBrk="1" hangingPunct="1"/>
            <a:r>
              <a:rPr lang="en-US" dirty="0"/>
              <a:t>Chapter 8 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Upon completing this section on SDM templates, you will be able to do the following:</a:t>
            </a:r>
          </a:p>
          <a:p>
            <a:r>
              <a:rPr lang="en-US" dirty="0"/>
              <a:t>Describe the typical SDM template types</a:t>
            </a:r>
          </a:p>
          <a:p>
            <a:r>
              <a:rPr lang="pt-PT" dirty="0" err="1"/>
              <a:t>Change</a:t>
            </a:r>
            <a:r>
              <a:rPr lang="pt-PT" dirty="0"/>
              <a:t> </a:t>
            </a:r>
            <a:r>
              <a:rPr lang="pt-PT" dirty="0" err="1"/>
              <a:t>the</a:t>
            </a:r>
            <a:r>
              <a:rPr lang="pt-PT" dirty="0"/>
              <a:t> SDM </a:t>
            </a:r>
            <a:r>
              <a:rPr lang="pt-PT" dirty="0" err="1"/>
              <a:t>template</a:t>
            </a:r>
            <a:endParaRPr lang="pt-PT" dirty="0"/>
          </a:p>
          <a:p>
            <a:r>
              <a:rPr lang="en-US" dirty="0"/>
              <a:t>Describe precautions to take when changing the SDM templates</a:t>
            </a:r>
            <a:endParaRPr lang="pt-PT" dirty="0"/>
          </a:p>
        </p:txBody>
      </p:sp>
      <p:sp>
        <p:nvSpPr>
          <p:cNvPr id="2" name="Title 1"/>
          <p:cNvSpPr>
            <a:spLocks noGrp="1"/>
          </p:cNvSpPr>
          <p:nvPr>
            <p:ph type="title"/>
          </p:nvPr>
        </p:nvSpPr>
        <p:spPr/>
        <p:txBody>
          <a:bodyPr/>
          <a:lstStyle/>
          <a:p>
            <a:r>
              <a:rPr lang="pt-PT" dirty="0"/>
              <a:t>SDM Templates</a:t>
            </a:r>
          </a:p>
        </p:txBody>
      </p:sp>
    </p:spTree>
    <p:extLst>
      <p:ext uri="{BB962C8B-B14F-4D97-AF65-F5344CB8AC3E}">
        <p14:creationId xmlns:p14="http://schemas.microsoft.com/office/powerpoint/2010/main" val="1015433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SDM templates modify system resources such as CAM and TCAM.</a:t>
            </a:r>
          </a:p>
          <a:p>
            <a:pPr marL="0" indent="0">
              <a:buNone/>
            </a:pPr>
            <a:r>
              <a:rPr lang="pt-PT" dirty="0"/>
              <a:t>SDM </a:t>
            </a:r>
            <a:r>
              <a:rPr lang="pt-PT" dirty="0" err="1"/>
              <a:t>templates</a:t>
            </a:r>
            <a:r>
              <a:rPr lang="pt-PT" dirty="0"/>
              <a:t>:</a:t>
            </a:r>
          </a:p>
          <a:p>
            <a:r>
              <a:rPr lang="en-US" b="1" dirty="0"/>
              <a:t>Default</a:t>
            </a:r>
          </a:p>
          <a:p>
            <a:pPr lvl="1"/>
            <a:r>
              <a:rPr lang="en-US" dirty="0"/>
              <a:t>The default template; this template provides for a mix of unicast routes, </a:t>
            </a:r>
            <a:r>
              <a:rPr lang="pt-PT" dirty="0" err="1"/>
              <a:t>connected</a:t>
            </a:r>
            <a:r>
              <a:rPr lang="pt-PT" dirty="0"/>
              <a:t>, </a:t>
            </a:r>
            <a:r>
              <a:rPr lang="pt-PT" dirty="0" err="1"/>
              <a:t>and</a:t>
            </a:r>
            <a:r>
              <a:rPr lang="pt-PT" dirty="0"/>
              <a:t> </a:t>
            </a:r>
            <a:r>
              <a:rPr lang="pt-PT" dirty="0" err="1"/>
              <a:t>host</a:t>
            </a:r>
            <a:r>
              <a:rPr lang="pt-PT" dirty="0"/>
              <a:t> </a:t>
            </a:r>
            <a:r>
              <a:rPr lang="pt-PT" dirty="0" err="1"/>
              <a:t>routes</a:t>
            </a:r>
            <a:r>
              <a:rPr lang="pt-PT" dirty="0"/>
              <a:t>.</a:t>
            </a:r>
          </a:p>
          <a:p>
            <a:r>
              <a:rPr lang="en-US" b="1" dirty="0"/>
              <a:t>Routing</a:t>
            </a:r>
          </a:p>
          <a:p>
            <a:pPr lvl="1"/>
            <a:r>
              <a:rPr lang="en-US" dirty="0"/>
              <a:t>As one example, you would enable this template if the device is performing routing in the distribution or core of the network. The device is able to carry numerous routes, but only for IPv4.</a:t>
            </a:r>
          </a:p>
          <a:p>
            <a:r>
              <a:rPr lang="en-US" b="1" dirty="0"/>
              <a:t>Access</a:t>
            </a:r>
          </a:p>
          <a:p>
            <a:pPr lvl="1"/>
            <a:r>
              <a:rPr lang="en-US" dirty="0"/>
              <a:t>You would enable this template if you have many VLANs. In turn, this template reduces the resources that are allocated to routing.</a:t>
            </a:r>
          </a:p>
        </p:txBody>
      </p:sp>
      <p:sp>
        <p:nvSpPr>
          <p:cNvPr id="2" name="Title 1"/>
          <p:cNvSpPr>
            <a:spLocks noGrp="1"/>
          </p:cNvSpPr>
          <p:nvPr>
            <p:ph type="title"/>
          </p:nvPr>
        </p:nvSpPr>
        <p:spPr/>
        <p:txBody>
          <a:bodyPr/>
          <a:lstStyle/>
          <a:p>
            <a:r>
              <a:rPr lang="pt-PT" dirty="0"/>
              <a:t>SDM </a:t>
            </a:r>
            <a:r>
              <a:rPr lang="pt-PT" dirty="0" err="1"/>
              <a:t>Template</a:t>
            </a:r>
            <a:r>
              <a:rPr lang="pt-PT" dirty="0"/>
              <a:t> </a:t>
            </a:r>
            <a:r>
              <a:rPr lang="pt-PT" dirty="0" err="1"/>
              <a:t>Types</a:t>
            </a:r>
            <a:endParaRPr lang="pt-PT" dirty="0"/>
          </a:p>
        </p:txBody>
      </p:sp>
    </p:spTree>
    <p:extLst>
      <p:ext uri="{BB962C8B-B14F-4D97-AF65-F5344CB8AC3E}">
        <p14:creationId xmlns:p14="http://schemas.microsoft.com/office/powerpoint/2010/main" val="3245753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a:t>VLAN</a:t>
            </a:r>
          </a:p>
          <a:p>
            <a:pPr lvl="1"/>
            <a:r>
              <a:rPr lang="en-US" dirty="0"/>
              <a:t>When you enable this template, you allocate most of the table space to Layer 2 unicasts. You would use this when you have large subnets with many MAC </a:t>
            </a:r>
            <a:r>
              <a:rPr lang="pt-PT" dirty="0" err="1"/>
              <a:t>addresses</a:t>
            </a:r>
            <a:r>
              <a:rPr lang="pt-PT" dirty="0"/>
              <a:t>.</a:t>
            </a:r>
          </a:p>
          <a:p>
            <a:r>
              <a:rPr lang="en-US" b="1" dirty="0"/>
              <a:t>Dual IPv4 and IPv6</a:t>
            </a:r>
          </a:p>
          <a:p>
            <a:pPr lvl="1"/>
            <a:r>
              <a:rPr lang="en-US" dirty="0"/>
              <a:t>You would enable this template if you want to turn on the IPv6 capabilities of the device. When enabling this template, you have to choose between default, routing, and VLAN:</a:t>
            </a:r>
          </a:p>
          <a:p>
            <a:pPr lvl="1"/>
            <a:r>
              <a:rPr lang="en-US" b="1" dirty="0"/>
              <a:t>Default</a:t>
            </a:r>
          </a:p>
          <a:p>
            <a:pPr lvl="2"/>
            <a:r>
              <a:rPr lang="en-US" dirty="0"/>
              <a:t>More space is reserved for IPv6 routing and security. There is less reserved space for Layer 2 unicast.</a:t>
            </a:r>
          </a:p>
          <a:p>
            <a:pPr lvl="1"/>
            <a:r>
              <a:rPr lang="en-US" b="1" dirty="0"/>
              <a:t>Routing</a:t>
            </a:r>
          </a:p>
          <a:p>
            <a:pPr lvl="2"/>
            <a:r>
              <a:rPr lang="en-US" dirty="0"/>
              <a:t>More space is reserved for IPv6 routing than IPv4 routing.</a:t>
            </a:r>
          </a:p>
          <a:p>
            <a:pPr lvl="1"/>
            <a:r>
              <a:rPr lang="en-US" b="1" dirty="0"/>
              <a:t>VLAN</a:t>
            </a:r>
          </a:p>
          <a:p>
            <a:pPr lvl="2"/>
            <a:r>
              <a:rPr lang="en-US" dirty="0"/>
              <a:t>Suitable for when you are running a dual-stack environment with lots of </a:t>
            </a:r>
            <a:r>
              <a:rPr lang="pt-PT" dirty="0" err="1"/>
              <a:t>VLANs</a:t>
            </a:r>
            <a:r>
              <a:rPr lang="pt-PT" dirty="0"/>
              <a:t>.</a:t>
            </a:r>
          </a:p>
          <a:p>
            <a:endParaRPr lang="pt-PT" dirty="0"/>
          </a:p>
        </p:txBody>
      </p:sp>
      <p:sp>
        <p:nvSpPr>
          <p:cNvPr id="2" name="Title 1"/>
          <p:cNvSpPr>
            <a:spLocks noGrp="1"/>
          </p:cNvSpPr>
          <p:nvPr>
            <p:ph type="title"/>
          </p:nvPr>
        </p:nvSpPr>
        <p:spPr/>
        <p:txBody>
          <a:bodyPr/>
          <a:lstStyle/>
          <a:p>
            <a:r>
              <a:rPr lang="pt-PT" dirty="0"/>
              <a:t>SDM </a:t>
            </a:r>
            <a:r>
              <a:rPr lang="pt-PT" dirty="0" err="1"/>
              <a:t>Template</a:t>
            </a:r>
            <a:r>
              <a:rPr lang="pt-PT" dirty="0"/>
              <a:t> </a:t>
            </a:r>
            <a:r>
              <a:rPr lang="pt-PT" dirty="0" err="1"/>
              <a:t>Types</a:t>
            </a:r>
            <a:endParaRPr lang="pt-PT" dirty="0"/>
          </a:p>
        </p:txBody>
      </p:sp>
    </p:spTree>
    <p:extLst>
      <p:ext uri="{BB962C8B-B14F-4D97-AF65-F5344CB8AC3E}">
        <p14:creationId xmlns:p14="http://schemas.microsoft.com/office/powerpoint/2010/main" val="4134307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It is a best practice to change the SDM template only if you have a good reason to do so. </a:t>
            </a:r>
          </a:p>
          <a:p>
            <a:r>
              <a:rPr lang="en-US" dirty="0"/>
              <a:t>Before changing the template, investigate whether the change is needed or if it is just a workaround for poor design choices. </a:t>
            </a:r>
          </a:p>
          <a:p>
            <a:r>
              <a:rPr lang="en-US" dirty="0"/>
              <a:t>As another best practice, always investigate the amount of systems resources being used prior to considering changes to the SDM template. </a:t>
            </a:r>
          </a:p>
          <a:p>
            <a:r>
              <a:rPr lang="en-US" dirty="0"/>
              <a:t>To verify how much of the system resources are being used, use the command </a:t>
            </a:r>
            <a:r>
              <a:rPr lang="en-US" sz="2100" b="1" dirty="0">
                <a:latin typeface="Consolas" panose="020B0609020204030204" pitchFamily="49" charset="0"/>
              </a:rPr>
              <a:t>show platform </a:t>
            </a:r>
            <a:r>
              <a:rPr lang="en-US" sz="2100" b="1" dirty="0" err="1">
                <a:latin typeface="Consolas" panose="020B0609020204030204" pitchFamily="49" charset="0"/>
              </a:rPr>
              <a:t>tcam</a:t>
            </a:r>
            <a:r>
              <a:rPr lang="en-US" sz="2100" b="1" dirty="0">
                <a:latin typeface="Consolas" panose="020B0609020204030204" pitchFamily="49" charset="0"/>
              </a:rPr>
              <a:t> utilization </a:t>
            </a:r>
            <a:r>
              <a:rPr lang="en-US" dirty="0"/>
              <a:t>. </a:t>
            </a:r>
          </a:p>
          <a:p>
            <a:r>
              <a:rPr lang="en-US" dirty="0"/>
              <a:t>If the TCAM utilization is close to maximum for any of the parameters, check if any of the other template features can optimize for that parameter: </a:t>
            </a:r>
          </a:p>
          <a:p>
            <a:pPr lvl="1"/>
            <a:r>
              <a:rPr lang="en-US" b="1" dirty="0">
                <a:latin typeface="Consolas" panose="020B0609020204030204" pitchFamily="49" charset="0"/>
              </a:rPr>
              <a:t>show </a:t>
            </a:r>
            <a:r>
              <a:rPr lang="en-US" b="1" dirty="0" err="1">
                <a:latin typeface="Consolas" panose="020B0609020204030204" pitchFamily="49" charset="0"/>
              </a:rPr>
              <a:t>sdm</a:t>
            </a:r>
            <a:r>
              <a:rPr lang="en-US" b="1" dirty="0">
                <a:latin typeface="Consolas" panose="020B0609020204030204" pitchFamily="49" charset="0"/>
              </a:rPr>
              <a:t> prefer </a:t>
            </a:r>
            <a:r>
              <a:rPr lang="en-US" dirty="0">
                <a:latin typeface="Consolas" panose="020B0609020204030204" pitchFamily="49" charset="0"/>
              </a:rPr>
              <a:t>{ </a:t>
            </a:r>
            <a:r>
              <a:rPr lang="en-US" b="1" dirty="0">
                <a:latin typeface="Consolas" panose="020B0609020204030204" pitchFamily="49" charset="0"/>
              </a:rPr>
              <a:t>access </a:t>
            </a:r>
            <a:r>
              <a:rPr lang="en-US" dirty="0">
                <a:latin typeface="Consolas" panose="020B0609020204030204" pitchFamily="49" charset="0"/>
              </a:rPr>
              <a:t>| </a:t>
            </a:r>
            <a:r>
              <a:rPr lang="pt-PT" b="1" dirty="0" err="1">
                <a:latin typeface="Consolas" panose="020B0609020204030204" pitchFamily="49" charset="0"/>
              </a:rPr>
              <a:t>default</a:t>
            </a:r>
            <a:r>
              <a:rPr lang="pt-PT" b="1" dirty="0">
                <a:latin typeface="Consolas" panose="020B0609020204030204" pitchFamily="49" charset="0"/>
              </a:rPr>
              <a:t> </a:t>
            </a:r>
            <a:r>
              <a:rPr lang="pt-PT" dirty="0">
                <a:latin typeface="Consolas" panose="020B0609020204030204" pitchFamily="49" charset="0"/>
              </a:rPr>
              <a:t>| </a:t>
            </a:r>
            <a:r>
              <a:rPr lang="pt-PT" b="1" dirty="0">
                <a:latin typeface="Consolas" panose="020B0609020204030204" pitchFamily="49" charset="0"/>
              </a:rPr>
              <a:t>dual-ipv4-and-ipv6 </a:t>
            </a:r>
            <a:r>
              <a:rPr lang="pt-PT" dirty="0">
                <a:latin typeface="Consolas" panose="020B0609020204030204" pitchFamily="49" charset="0"/>
              </a:rPr>
              <a:t>| </a:t>
            </a:r>
            <a:r>
              <a:rPr lang="pt-PT" b="1" dirty="0" err="1">
                <a:latin typeface="Consolas" panose="020B0609020204030204" pitchFamily="49" charset="0"/>
              </a:rPr>
              <a:t>routing</a:t>
            </a:r>
            <a:r>
              <a:rPr lang="pt-PT" b="1" dirty="0">
                <a:latin typeface="Consolas" panose="020B0609020204030204" pitchFamily="49" charset="0"/>
              </a:rPr>
              <a:t> </a:t>
            </a:r>
            <a:r>
              <a:rPr lang="pt-PT" dirty="0">
                <a:latin typeface="Consolas" panose="020B0609020204030204" pitchFamily="49" charset="0"/>
              </a:rPr>
              <a:t>| </a:t>
            </a:r>
            <a:r>
              <a:rPr lang="pt-PT" b="1" dirty="0" err="1">
                <a:latin typeface="Consolas" panose="020B0609020204030204" pitchFamily="49" charset="0"/>
              </a:rPr>
              <a:t>vlan</a:t>
            </a:r>
            <a:r>
              <a:rPr lang="pt-PT" b="1" dirty="0">
                <a:latin typeface="Consolas" panose="020B0609020204030204" pitchFamily="49" charset="0"/>
              </a:rPr>
              <a:t> </a:t>
            </a:r>
            <a:r>
              <a:rPr lang="pt-PT" dirty="0">
                <a:latin typeface="Consolas" panose="020B0609020204030204" pitchFamily="49" charset="0"/>
              </a:rPr>
              <a:t>}.</a:t>
            </a:r>
          </a:p>
          <a:p>
            <a:r>
              <a:rPr lang="en-US" dirty="0"/>
              <a:t>Another common reason for changing the SDM template is because you are running out of a specific resource. </a:t>
            </a:r>
          </a:p>
          <a:p>
            <a:pPr lvl="1"/>
            <a:r>
              <a:rPr lang="en-US" dirty="0"/>
              <a:t>For example, the use of the switch in a large Layer 2 domain with many ACLs may require a change to the access SDM template. </a:t>
            </a:r>
            <a:endParaRPr lang="pt-PT" dirty="0"/>
          </a:p>
        </p:txBody>
      </p:sp>
      <p:sp>
        <p:nvSpPr>
          <p:cNvPr id="2" name="Title 1"/>
          <p:cNvSpPr>
            <a:spLocks noGrp="1"/>
          </p:cNvSpPr>
          <p:nvPr>
            <p:ph type="title"/>
          </p:nvPr>
        </p:nvSpPr>
        <p:spPr/>
        <p:txBody>
          <a:bodyPr/>
          <a:lstStyle/>
          <a:p>
            <a:r>
              <a:rPr lang="en-US" dirty="0"/>
              <a:t>Choosing the Right SDM Template</a:t>
            </a:r>
            <a:endParaRPr lang="pt-PT" dirty="0"/>
          </a:p>
        </p:txBody>
      </p:sp>
    </p:spTree>
    <p:extLst>
      <p:ext uri="{BB962C8B-B14F-4D97-AF65-F5344CB8AC3E}">
        <p14:creationId xmlns:p14="http://schemas.microsoft.com/office/powerpoint/2010/main" val="3283276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SDM templates configure the switch for specific allocation of finite resources.</a:t>
            </a:r>
          </a:p>
          <a:p>
            <a:pPr marL="0" indent="0">
              <a:buNone/>
            </a:pPr>
            <a:r>
              <a:rPr lang="en-US" dirty="0"/>
              <a:t>The use of SDM templates is summarized as follows:</a:t>
            </a:r>
          </a:p>
          <a:p>
            <a:r>
              <a:rPr lang="en-US" dirty="0"/>
              <a:t>To verify the amount of resources being used, use the command </a:t>
            </a:r>
            <a:r>
              <a:rPr lang="en-US" sz="2000" b="1" dirty="0">
                <a:latin typeface="Consolas" panose="020B0609020204030204" pitchFamily="49" charset="0"/>
              </a:rPr>
              <a:t>show platform </a:t>
            </a:r>
            <a:r>
              <a:rPr lang="pt-PT" sz="2000" b="1" dirty="0" err="1">
                <a:latin typeface="Consolas" panose="020B0609020204030204" pitchFamily="49" charset="0"/>
              </a:rPr>
              <a:t>tcam</a:t>
            </a:r>
            <a:r>
              <a:rPr lang="pt-PT" sz="2000" b="1" dirty="0">
                <a:latin typeface="Consolas" panose="020B0609020204030204" pitchFamily="49" charset="0"/>
              </a:rPr>
              <a:t> </a:t>
            </a:r>
            <a:r>
              <a:rPr lang="pt-PT" sz="2000" b="1" dirty="0" err="1">
                <a:latin typeface="Consolas" panose="020B0609020204030204" pitchFamily="49" charset="0"/>
              </a:rPr>
              <a:t>utilization</a:t>
            </a:r>
            <a:r>
              <a:rPr lang="pt-PT" dirty="0"/>
              <a:t>.</a:t>
            </a:r>
          </a:p>
          <a:p>
            <a:r>
              <a:rPr lang="en-US" dirty="0"/>
              <a:t>To verify the SDM template that is currently in use, use the command </a:t>
            </a:r>
            <a:r>
              <a:rPr lang="en-US" sz="2000" b="1" dirty="0">
                <a:latin typeface="Consolas" panose="020B0609020204030204" pitchFamily="49" charset="0"/>
              </a:rPr>
              <a:t>show </a:t>
            </a:r>
            <a:r>
              <a:rPr lang="en-US" sz="2000" b="1" dirty="0" err="1">
                <a:latin typeface="Consolas" panose="020B0609020204030204" pitchFamily="49" charset="0"/>
              </a:rPr>
              <a:t>sdm</a:t>
            </a:r>
            <a:r>
              <a:rPr lang="en-US" sz="2000" b="1" dirty="0">
                <a:latin typeface="Consolas" panose="020B0609020204030204" pitchFamily="49" charset="0"/>
              </a:rPr>
              <a:t> </a:t>
            </a:r>
            <a:r>
              <a:rPr lang="pt-PT" sz="2000" b="1" dirty="0" err="1">
                <a:latin typeface="Consolas" panose="020B0609020204030204" pitchFamily="49" charset="0"/>
              </a:rPr>
              <a:t>prefer</a:t>
            </a:r>
            <a:r>
              <a:rPr lang="pt-PT" dirty="0"/>
              <a:t>.</a:t>
            </a:r>
          </a:p>
          <a:p>
            <a:r>
              <a:rPr lang="en-US" dirty="0"/>
              <a:t>To change the template to dual stack, use the command </a:t>
            </a:r>
            <a:r>
              <a:rPr lang="en-US" sz="2000" b="1" dirty="0" err="1">
                <a:latin typeface="Consolas" panose="020B0609020204030204" pitchFamily="49" charset="0"/>
              </a:rPr>
              <a:t>sdm</a:t>
            </a:r>
            <a:r>
              <a:rPr lang="en-US" sz="2000" b="1" dirty="0">
                <a:latin typeface="Consolas" panose="020B0609020204030204" pitchFamily="49" charset="0"/>
              </a:rPr>
              <a:t> prefer dual-ipv4-and-ipv6 </a:t>
            </a:r>
            <a:r>
              <a:rPr lang="pt-PT" sz="2000" b="1" dirty="0" err="1">
                <a:latin typeface="Consolas" panose="020B0609020204030204" pitchFamily="49" charset="0"/>
              </a:rPr>
              <a:t>default</a:t>
            </a:r>
            <a:r>
              <a:rPr lang="pt-PT" sz="2000" dirty="0">
                <a:latin typeface="Consolas" panose="020B0609020204030204" pitchFamily="49" charset="0"/>
              </a:rPr>
              <a:t>.</a:t>
            </a:r>
          </a:p>
          <a:p>
            <a:pPr lvl="1"/>
            <a:r>
              <a:rPr lang="en-US" dirty="0"/>
              <a:t>When changing the SDM template, a reload of the switch is required.</a:t>
            </a:r>
            <a:endParaRPr lang="pt-PT" dirty="0"/>
          </a:p>
        </p:txBody>
      </p:sp>
      <p:sp>
        <p:nvSpPr>
          <p:cNvPr id="2" name="Title 1"/>
          <p:cNvSpPr>
            <a:spLocks noGrp="1"/>
          </p:cNvSpPr>
          <p:nvPr>
            <p:ph type="title"/>
          </p:nvPr>
        </p:nvSpPr>
        <p:spPr/>
        <p:txBody>
          <a:bodyPr>
            <a:normAutofit fontScale="90000"/>
          </a:bodyPr>
          <a:lstStyle/>
          <a:p>
            <a:r>
              <a:rPr lang="en-US" dirty="0"/>
              <a:t>System Resource Configuration on Other Platforms</a:t>
            </a:r>
            <a:endParaRPr lang="pt-PT" dirty="0"/>
          </a:p>
        </p:txBody>
      </p:sp>
    </p:spTree>
    <p:extLst>
      <p:ext uri="{BB962C8B-B14F-4D97-AF65-F5344CB8AC3E}">
        <p14:creationId xmlns:p14="http://schemas.microsoft.com/office/powerpoint/2010/main" val="1102116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580399" y="4021733"/>
            <a:ext cx="5830801" cy="109933"/>
          </a:xfrm>
          <a:prstGeom prst="rect">
            <a:avLst/>
          </a:prstGeom>
        </p:spPr>
      </p:pic>
      <p:sp>
        <p:nvSpPr>
          <p:cNvPr id="2" name="Title 1"/>
          <p:cNvSpPr>
            <a:spLocks noGrp="1"/>
          </p:cNvSpPr>
          <p:nvPr>
            <p:ph type="title"/>
          </p:nvPr>
        </p:nvSpPr>
        <p:spPr/>
        <p:txBody>
          <a:bodyPr/>
          <a:lstStyle/>
          <a:p>
            <a:r>
              <a:rPr lang="pt-PT" dirty="0" err="1"/>
              <a:t>Displaying</a:t>
            </a:r>
            <a:r>
              <a:rPr lang="pt-PT" dirty="0"/>
              <a:t> SDM </a:t>
            </a:r>
            <a:r>
              <a:rPr lang="pt-PT" dirty="0" err="1"/>
              <a:t>Resources</a:t>
            </a:r>
            <a:endParaRPr lang="pt-PT" dirty="0"/>
          </a:p>
        </p:txBody>
      </p:sp>
      <p:pic>
        <p:nvPicPr>
          <p:cNvPr id="4" name="Picture 3"/>
          <p:cNvPicPr>
            <a:picLocks noChangeAspect="1"/>
          </p:cNvPicPr>
          <p:nvPr/>
        </p:nvPicPr>
        <p:blipFill>
          <a:blip r:embed="rId3"/>
          <a:stretch>
            <a:fillRect/>
          </a:stretch>
        </p:blipFill>
        <p:spPr>
          <a:xfrm>
            <a:off x="98811" y="840592"/>
            <a:ext cx="8253738" cy="5224542"/>
          </a:xfrm>
          <a:prstGeom prst="rect">
            <a:avLst/>
          </a:prstGeom>
        </p:spPr>
      </p:pic>
    </p:spTree>
    <p:extLst>
      <p:ext uri="{BB962C8B-B14F-4D97-AF65-F5344CB8AC3E}">
        <p14:creationId xmlns:p14="http://schemas.microsoft.com/office/powerpoint/2010/main" val="2769436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580399" y="4021733"/>
            <a:ext cx="5830801" cy="109933"/>
          </a:xfrm>
          <a:prstGeom prst="rect">
            <a:avLst/>
          </a:prstGeom>
        </p:spPr>
      </p:pic>
      <p:sp>
        <p:nvSpPr>
          <p:cNvPr id="2" name="Title 1"/>
          <p:cNvSpPr>
            <a:spLocks noGrp="1"/>
          </p:cNvSpPr>
          <p:nvPr>
            <p:ph type="title"/>
          </p:nvPr>
        </p:nvSpPr>
        <p:spPr>
          <a:xfrm>
            <a:off x="881244" y="356711"/>
            <a:ext cx="6640734" cy="762000"/>
          </a:xfrm>
        </p:spPr>
        <p:txBody>
          <a:bodyPr/>
          <a:lstStyle/>
          <a:p>
            <a:r>
              <a:rPr lang="pt-PT" dirty="0" err="1"/>
              <a:t>Displaying</a:t>
            </a:r>
            <a:r>
              <a:rPr lang="pt-PT" dirty="0"/>
              <a:t> SDM </a:t>
            </a:r>
            <a:r>
              <a:rPr lang="pt-PT" dirty="0" err="1"/>
              <a:t>Resources</a:t>
            </a:r>
            <a:endParaRPr lang="pt-PT" dirty="0"/>
          </a:p>
        </p:txBody>
      </p:sp>
      <p:grpSp>
        <p:nvGrpSpPr>
          <p:cNvPr id="10" name="Group 9"/>
          <p:cNvGrpSpPr/>
          <p:nvPr/>
        </p:nvGrpSpPr>
        <p:grpSpPr>
          <a:xfrm>
            <a:off x="471467" y="1416050"/>
            <a:ext cx="7844517" cy="4787900"/>
            <a:chOff x="1068271" y="3363380"/>
            <a:chExt cx="7002209" cy="3015834"/>
          </a:xfrm>
        </p:grpSpPr>
        <p:pic>
          <p:nvPicPr>
            <p:cNvPr id="8" name="Picture 7"/>
            <p:cNvPicPr>
              <a:picLocks noChangeAspect="1"/>
            </p:cNvPicPr>
            <p:nvPr/>
          </p:nvPicPr>
          <p:blipFill>
            <a:blip r:embed="rId2"/>
            <a:stretch>
              <a:fillRect/>
            </a:stretch>
          </p:blipFill>
          <p:spPr>
            <a:xfrm>
              <a:off x="1073519" y="3363380"/>
              <a:ext cx="6996961" cy="131240"/>
            </a:xfrm>
            <a:prstGeom prst="rect">
              <a:avLst/>
            </a:prstGeom>
          </p:spPr>
        </p:pic>
        <p:pic>
          <p:nvPicPr>
            <p:cNvPr id="9" name="Picture 8"/>
            <p:cNvPicPr>
              <a:picLocks noChangeAspect="1"/>
            </p:cNvPicPr>
            <p:nvPr/>
          </p:nvPicPr>
          <p:blipFill>
            <a:blip r:embed="rId3"/>
            <a:stretch>
              <a:fillRect/>
            </a:stretch>
          </p:blipFill>
          <p:spPr>
            <a:xfrm>
              <a:off x="1068271" y="3468774"/>
              <a:ext cx="6996961" cy="2910440"/>
            </a:xfrm>
            <a:prstGeom prst="rect">
              <a:avLst/>
            </a:prstGeom>
          </p:spPr>
        </p:pic>
      </p:grpSp>
    </p:spTree>
    <p:extLst>
      <p:ext uri="{BB962C8B-B14F-4D97-AF65-F5344CB8AC3E}">
        <p14:creationId xmlns:p14="http://schemas.microsoft.com/office/powerpoint/2010/main" val="106383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Upon completing this lesson, you will be able to meet these objectives:</a:t>
            </a:r>
          </a:p>
          <a:p>
            <a:r>
              <a:rPr lang="pt-PT" dirty="0" err="1"/>
              <a:t>Describe</a:t>
            </a:r>
            <a:r>
              <a:rPr lang="pt-PT" dirty="0"/>
              <a:t> SPAN</a:t>
            </a:r>
          </a:p>
          <a:p>
            <a:r>
              <a:rPr lang="pt-PT" dirty="0" err="1"/>
              <a:t>Describe</a:t>
            </a:r>
            <a:r>
              <a:rPr lang="pt-PT" dirty="0"/>
              <a:t> SPAN </a:t>
            </a:r>
            <a:r>
              <a:rPr lang="pt-PT" dirty="0" err="1"/>
              <a:t>terminology</a:t>
            </a:r>
            <a:endParaRPr lang="pt-PT" dirty="0"/>
          </a:p>
          <a:p>
            <a:r>
              <a:rPr lang="en-US" dirty="0"/>
              <a:t>Describe different versions of SPAN</a:t>
            </a:r>
          </a:p>
          <a:p>
            <a:r>
              <a:rPr lang="pt-PT" dirty="0"/>
              <a:t>Configure SPAN</a:t>
            </a:r>
          </a:p>
          <a:p>
            <a:r>
              <a:rPr lang="pt-PT" dirty="0" err="1"/>
              <a:t>Verify</a:t>
            </a:r>
            <a:r>
              <a:rPr lang="pt-PT" dirty="0"/>
              <a:t> local SPAN </a:t>
            </a:r>
            <a:r>
              <a:rPr lang="pt-PT" dirty="0" err="1"/>
              <a:t>configuration</a:t>
            </a:r>
            <a:endParaRPr lang="pt-PT" dirty="0"/>
          </a:p>
          <a:p>
            <a:r>
              <a:rPr lang="pt-PT" dirty="0"/>
              <a:t>Configure RSPAN</a:t>
            </a:r>
          </a:p>
          <a:p>
            <a:r>
              <a:rPr lang="pt-PT" dirty="0" err="1"/>
              <a:t>Verify</a:t>
            </a:r>
            <a:r>
              <a:rPr lang="pt-PT" dirty="0"/>
              <a:t> RSPAN </a:t>
            </a:r>
            <a:r>
              <a:rPr lang="pt-PT" dirty="0" err="1"/>
              <a:t>configuration</a:t>
            </a:r>
            <a:endParaRPr lang="pt-PT" dirty="0"/>
          </a:p>
        </p:txBody>
      </p:sp>
      <p:sp>
        <p:nvSpPr>
          <p:cNvPr id="2" name="Title 1"/>
          <p:cNvSpPr>
            <a:spLocks noGrp="1"/>
          </p:cNvSpPr>
          <p:nvPr>
            <p:ph type="title"/>
          </p:nvPr>
        </p:nvSpPr>
        <p:spPr/>
        <p:txBody>
          <a:bodyPr/>
          <a:lstStyle/>
          <a:p>
            <a:r>
              <a:rPr lang="pt-PT" dirty="0" err="1"/>
              <a:t>Monitoring</a:t>
            </a:r>
            <a:r>
              <a:rPr lang="pt-PT" dirty="0"/>
              <a:t> </a:t>
            </a:r>
            <a:r>
              <a:rPr lang="pt-PT" dirty="0" err="1"/>
              <a:t>Features</a:t>
            </a:r>
            <a:endParaRPr lang="pt-PT" dirty="0"/>
          </a:p>
        </p:txBody>
      </p:sp>
    </p:spTree>
    <p:extLst>
      <p:ext uri="{BB962C8B-B14F-4D97-AF65-F5344CB8AC3E}">
        <p14:creationId xmlns:p14="http://schemas.microsoft.com/office/powerpoint/2010/main" val="1904388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SPAN session: </a:t>
            </a:r>
            <a:r>
              <a:rPr lang="en-US" dirty="0"/>
              <a:t>An association of a destination port with source ports.</a:t>
            </a:r>
          </a:p>
          <a:p>
            <a:r>
              <a:rPr lang="en-US" b="1" dirty="0"/>
              <a:t>Source VLAN: </a:t>
            </a:r>
            <a:r>
              <a:rPr lang="en-US" dirty="0"/>
              <a:t>VLAN monitored for traffic analysis.</a:t>
            </a:r>
            <a:endParaRPr lang="pt-PT" dirty="0"/>
          </a:p>
        </p:txBody>
      </p:sp>
      <p:sp>
        <p:nvSpPr>
          <p:cNvPr id="2" name="Title 1"/>
          <p:cNvSpPr>
            <a:spLocks noGrp="1"/>
          </p:cNvSpPr>
          <p:nvPr>
            <p:ph type="title"/>
          </p:nvPr>
        </p:nvSpPr>
        <p:spPr/>
        <p:txBody>
          <a:bodyPr/>
          <a:lstStyle/>
          <a:p>
            <a:r>
              <a:rPr lang="pt-PT" dirty="0"/>
              <a:t>SPAN </a:t>
            </a:r>
            <a:r>
              <a:rPr lang="pt-PT" dirty="0" err="1"/>
              <a:t>and</a:t>
            </a:r>
            <a:r>
              <a:rPr lang="pt-PT" dirty="0"/>
              <a:t> RSPAN </a:t>
            </a:r>
            <a:r>
              <a:rPr lang="pt-PT" dirty="0" err="1"/>
              <a:t>Overview</a:t>
            </a:r>
            <a:endParaRPr lang="pt-PT" dirty="0"/>
          </a:p>
        </p:txBody>
      </p:sp>
      <p:pic>
        <p:nvPicPr>
          <p:cNvPr id="4" name="Picture 3"/>
          <p:cNvPicPr>
            <a:picLocks noChangeAspect="1"/>
          </p:cNvPicPr>
          <p:nvPr/>
        </p:nvPicPr>
        <p:blipFill>
          <a:blip r:embed="rId2"/>
          <a:stretch>
            <a:fillRect/>
          </a:stretch>
        </p:blipFill>
        <p:spPr>
          <a:xfrm>
            <a:off x="387835" y="2674961"/>
            <a:ext cx="8309532" cy="3639778"/>
          </a:xfrm>
          <a:prstGeom prst="rect">
            <a:avLst/>
          </a:prstGeom>
        </p:spPr>
      </p:pic>
    </p:spTree>
    <p:extLst>
      <p:ext uri="{BB962C8B-B14F-4D97-AF65-F5344CB8AC3E}">
        <p14:creationId xmlns:p14="http://schemas.microsoft.com/office/powerpoint/2010/main" val="4175091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pt-PT"/>
          </a:p>
        </p:txBody>
      </p:sp>
      <p:sp>
        <p:nvSpPr>
          <p:cNvPr id="2" name="Title 1"/>
          <p:cNvSpPr>
            <a:spLocks noGrp="1"/>
          </p:cNvSpPr>
          <p:nvPr>
            <p:ph type="title"/>
          </p:nvPr>
        </p:nvSpPr>
        <p:spPr/>
        <p:txBody>
          <a:bodyPr/>
          <a:lstStyle/>
          <a:p>
            <a:r>
              <a:rPr lang="pt-PT" dirty="0"/>
              <a:t>SPAN </a:t>
            </a:r>
            <a:r>
              <a:rPr lang="pt-PT" dirty="0" err="1"/>
              <a:t>Terminology</a:t>
            </a:r>
            <a:endParaRPr lang="pt-PT" dirty="0"/>
          </a:p>
        </p:txBody>
      </p:sp>
      <p:pic>
        <p:nvPicPr>
          <p:cNvPr id="4" name="Picture 3"/>
          <p:cNvPicPr>
            <a:picLocks noChangeAspect="1"/>
          </p:cNvPicPr>
          <p:nvPr/>
        </p:nvPicPr>
        <p:blipFill>
          <a:blip r:embed="rId2"/>
          <a:stretch>
            <a:fillRect/>
          </a:stretch>
        </p:blipFill>
        <p:spPr>
          <a:xfrm>
            <a:off x="279400" y="2131900"/>
            <a:ext cx="8520568" cy="3722989"/>
          </a:xfrm>
          <a:prstGeom prst="rect">
            <a:avLst/>
          </a:prstGeom>
        </p:spPr>
      </p:pic>
    </p:spTree>
    <p:extLst>
      <p:ext uri="{BB962C8B-B14F-4D97-AF65-F5344CB8AC3E}">
        <p14:creationId xmlns:p14="http://schemas.microsoft.com/office/powerpoint/2010/main" val="2067630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This section on discovery protocols covers the following topics:</a:t>
            </a:r>
          </a:p>
          <a:p>
            <a:r>
              <a:rPr lang="en-US" dirty="0"/>
              <a:t>Introduction to LLDP and comparison to CDP</a:t>
            </a:r>
          </a:p>
          <a:p>
            <a:r>
              <a:rPr lang="pt-PT" dirty="0"/>
              <a:t>Basic </a:t>
            </a:r>
            <a:r>
              <a:rPr lang="pt-PT" dirty="0" err="1"/>
              <a:t>configuration</a:t>
            </a:r>
            <a:r>
              <a:rPr lang="pt-PT" dirty="0"/>
              <a:t> </a:t>
            </a:r>
            <a:r>
              <a:rPr lang="pt-PT" dirty="0" err="1"/>
              <a:t>of</a:t>
            </a:r>
            <a:r>
              <a:rPr lang="pt-PT" dirty="0"/>
              <a:t> LLDP</a:t>
            </a:r>
          </a:p>
          <a:p>
            <a:r>
              <a:rPr lang="pt-PT" dirty="0" err="1"/>
              <a:t>Discovering</a:t>
            </a:r>
            <a:r>
              <a:rPr lang="pt-PT" dirty="0"/>
              <a:t> </a:t>
            </a:r>
            <a:r>
              <a:rPr lang="pt-PT" dirty="0" err="1"/>
              <a:t>neighbors</a:t>
            </a:r>
            <a:r>
              <a:rPr lang="pt-PT" dirty="0"/>
              <a:t> </a:t>
            </a:r>
            <a:r>
              <a:rPr lang="pt-PT" dirty="0" err="1"/>
              <a:t>using</a:t>
            </a:r>
            <a:r>
              <a:rPr lang="pt-PT" dirty="0"/>
              <a:t> LLDP</a:t>
            </a:r>
          </a:p>
        </p:txBody>
      </p:sp>
      <p:sp>
        <p:nvSpPr>
          <p:cNvPr id="2" name="Title 1"/>
          <p:cNvSpPr>
            <a:spLocks noGrp="1"/>
          </p:cNvSpPr>
          <p:nvPr>
            <p:ph type="title"/>
          </p:nvPr>
        </p:nvSpPr>
        <p:spPr/>
        <p:txBody>
          <a:bodyPr/>
          <a:lstStyle/>
          <a:p>
            <a:r>
              <a:rPr lang="pt-PT" dirty="0" err="1"/>
              <a:t>Discovery</a:t>
            </a:r>
            <a:r>
              <a:rPr lang="pt-PT" dirty="0"/>
              <a:t> </a:t>
            </a:r>
            <a:r>
              <a:rPr lang="pt-PT" dirty="0" err="1"/>
              <a:t>Protocols</a:t>
            </a:r>
            <a:endParaRPr lang="pt-PT" dirty="0"/>
          </a:p>
        </p:txBody>
      </p:sp>
    </p:spTree>
    <p:extLst>
      <p:ext uri="{BB962C8B-B14F-4D97-AF65-F5344CB8AC3E}">
        <p14:creationId xmlns:p14="http://schemas.microsoft.com/office/powerpoint/2010/main" val="1063649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1" y="4872251"/>
            <a:ext cx="8520354" cy="1442488"/>
          </a:xfrm>
        </p:spPr>
        <p:txBody>
          <a:bodyPr/>
          <a:lstStyle/>
          <a:p>
            <a:r>
              <a:rPr lang="en-US" dirty="0"/>
              <a:t>Remote SPAN supports source and destination ports on different switches, while local SPAN supports only source and destination ports on the same switch.</a:t>
            </a:r>
            <a:endParaRPr lang="pt-PT" dirty="0"/>
          </a:p>
        </p:txBody>
      </p:sp>
      <p:sp>
        <p:nvSpPr>
          <p:cNvPr id="2" name="Title 1"/>
          <p:cNvSpPr>
            <a:spLocks noGrp="1"/>
          </p:cNvSpPr>
          <p:nvPr>
            <p:ph type="title"/>
          </p:nvPr>
        </p:nvSpPr>
        <p:spPr>
          <a:xfrm>
            <a:off x="278055" y="460913"/>
            <a:ext cx="8521700" cy="742659"/>
          </a:xfrm>
        </p:spPr>
        <p:txBody>
          <a:bodyPr/>
          <a:lstStyle/>
          <a:p>
            <a:r>
              <a:rPr lang="pt-PT" dirty="0" err="1"/>
              <a:t>Remote</a:t>
            </a:r>
            <a:r>
              <a:rPr lang="pt-PT" dirty="0"/>
              <a:t> SPAN </a:t>
            </a:r>
            <a:r>
              <a:rPr lang="pt-PT" dirty="0" err="1"/>
              <a:t>Overview</a:t>
            </a:r>
            <a:endParaRPr lang="pt-PT" dirty="0"/>
          </a:p>
        </p:txBody>
      </p:sp>
      <p:pic>
        <p:nvPicPr>
          <p:cNvPr id="4" name="Picture 3"/>
          <p:cNvPicPr>
            <a:picLocks noChangeAspect="1"/>
          </p:cNvPicPr>
          <p:nvPr/>
        </p:nvPicPr>
        <p:blipFill>
          <a:blip r:embed="rId2"/>
          <a:stretch>
            <a:fillRect/>
          </a:stretch>
        </p:blipFill>
        <p:spPr>
          <a:xfrm>
            <a:off x="1180418" y="1108037"/>
            <a:ext cx="6718320" cy="3751920"/>
          </a:xfrm>
          <a:prstGeom prst="rect">
            <a:avLst/>
          </a:prstGeom>
        </p:spPr>
      </p:pic>
    </p:spTree>
    <p:extLst>
      <p:ext uri="{BB962C8B-B14F-4D97-AF65-F5344CB8AC3E}">
        <p14:creationId xmlns:p14="http://schemas.microsoft.com/office/powerpoint/2010/main" val="2194959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terms of configuration, RSPAN consists of the following:</a:t>
            </a:r>
          </a:p>
          <a:p>
            <a:r>
              <a:rPr lang="pt-PT" dirty="0"/>
              <a:t>RSPAN </a:t>
            </a:r>
            <a:r>
              <a:rPr lang="pt-PT" dirty="0" err="1"/>
              <a:t>source</a:t>
            </a:r>
            <a:r>
              <a:rPr lang="pt-PT" dirty="0"/>
              <a:t> </a:t>
            </a:r>
            <a:r>
              <a:rPr lang="pt-PT" dirty="0" err="1"/>
              <a:t>session</a:t>
            </a:r>
            <a:endParaRPr lang="pt-PT" dirty="0"/>
          </a:p>
          <a:p>
            <a:r>
              <a:rPr lang="pt-PT" dirty="0"/>
              <a:t>RSPAN VLAN</a:t>
            </a:r>
          </a:p>
          <a:p>
            <a:r>
              <a:rPr lang="pt-PT" dirty="0"/>
              <a:t>RSPAN </a:t>
            </a:r>
            <a:r>
              <a:rPr lang="pt-PT" dirty="0" err="1"/>
              <a:t>destination</a:t>
            </a:r>
            <a:r>
              <a:rPr lang="pt-PT" dirty="0"/>
              <a:t> </a:t>
            </a:r>
            <a:r>
              <a:rPr lang="pt-PT" dirty="0" err="1"/>
              <a:t>session</a:t>
            </a:r>
            <a:endParaRPr lang="pt-PT" dirty="0"/>
          </a:p>
        </p:txBody>
      </p:sp>
      <p:sp>
        <p:nvSpPr>
          <p:cNvPr id="2" name="Title 1"/>
          <p:cNvSpPr>
            <a:spLocks noGrp="1"/>
          </p:cNvSpPr>
          <p:nvPr>
            <p:ph type="title"/>
          </p:nvPr>
        </p:nvSpPr>
        <p:spPr/>
        <p:txBody>
          <a:bodyPr/>
          <a:lstStyle/>
          <a:p>
            <a:r>
              <a:rPr lang="pt-PT" dirty="0"/>
              <a:t>RSPAN</a:t>
            </a:r>
          </a:p>
        </p:txBody>
      </p:sp>
    </p:spTree>
    <p:extLst>
      <p:ext uri="{BB962C8B-B14F-4D97-AF65-F5344CB8AC3E}">
        <p14:creationId xmlns:p14="http://schemas.microsoft.com/office/powerpoint/2010/main" val="3437282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SPAN adheres to the following caveats</a:t>
            </a:r>
          </a:p>
          <a:p>
            <a:r>
              <a:rPr lang="pt-PT" dirty="0"/>
              <a:t>A </a:t>
            </a:r>
            <a:r>
              <a:rPr lang="pt-PT" dirty="0" err="1"/>
              <a:t>destination</a:t>
            </a:r>
            <a:r>
              <a:rPr lang="pt-PT" dirty="0"/>
              <a:t> </a:t>
            </a:r>
            <a:r>
              <a:rPr lang="pt-PT" dirty="0" err="1"/>
              <a:t>port</a:t>
            </a:r>
            <a:r>
              <a:rPr lang="pt-PT" dirty="0"/>
              <a:t> </a:t>
            </a:r>
            <a:r>
              <a:rPr lang="pt-PT" dirty="0" err="1"/>
              <a:t>cannot</a:t>
            </a:r>
            <a:r>
              <a:rPr lang="pt-PT" dirty="0"/>
              <a:t> </a:t>
            </a:r>
            <a:r>
              <a:rPr lang="pt-PT" dirty="0" err="1"/>
              <a:t>be</a:t>
            </a:r>
            <a:r>
              <a:rPr lang="pt-PT" dirty="0"/>
              <a:t> a </a:t>
            </a:r>
            <a:r>
              <a:rPr lang="pt-PT" dirty="0" err="1"/>
              <a:t>source</a:t>
            </a:r>
            <a:r>
              <a:rPr lang="pt-PT" dirty="0"/>
              <a:t> </a:t>
            </a:r>
            <a:r>
              <a:rPr lang="pt-PT" dirty="0" err="1"/>
              <a:t>port</a:t>
            </a:r>
            <a:r>
              <a:rPr lang="pt-PT" dirty="0"/>
              <a:t> </a:t>
            </a:r>
            <a:r>
              <a:rPr lang="pt-PT" dirty="0" err="1"/>
              <a:t>or</a:t>
            </a:r>
            <a:r>
              <a:rPr lang="pt-PT" dirty="0"/>
              <a:t> vice versa.</a:t>
            </a:r>
          </a:p>
          <a:p>
            <a:r>
              <a:rPr lang="en-US" dirty="0"/>
              <a:t>The number of destination ports is platform dependent; some platforms allow for </a:t>
            </a:r>
            <a:r>
              <a:rPr lang="pt-PT" dirty="0"/>
              <a:t>more </a:t>
            </a:r>
            <a:r>
              <a:rPr lang="pt-PT" dirty="0" err="1"/>
              <a:t>than</a:t>
            </a:r>
            <a:r>
              <a:rPr lang="pt-PT" dirty="0"/>
              <a:t> </a:t>
            </a:r>
            <a:r>
              <a:rPr lang="pt-PT" dirty="0" err="1"/>
              <a:t>one</a:t>
            </a:r>
            <a:r>
              <a:rPr lang="pt-PT" dirty="0"/>
              <a:t> </a:t>
            </a:r>
            <a:r>
              <a:rPr lang="pt-PT" dirty="0" err="1"/>
              <a:t>destination</a:t>
            </a:r>
            <a:r>
              <a:rPr lang="pt-PT" dirty="0"/>
              <a:t>.</a:t>
            </a:r>
          </a:p>
          <a:p>
            <a:r>
              <a:rPr lang="en-US" dirty="0"/>
              <a:t>Destination ports do not act as normal ports and do not participate in spanning tree and so on. Normal traffic flows through a destination. Be careful not to connect anything besides an end device to a SPAN destination port.</a:t>
            </a:r>
            <a:endParaRPr lang="pt-PT" dirty="0"/>
          </a:p>
        </p:txBody>
      </p:sp>
      <p:sp>
        <p:nvSpPr>
          <p:cNvPr id="2" name="Title 1"/>
          <p:cNvSpPr>
            <a:spLocks noGrp="1"/>
          </p:cNvSpPr>
          <p:nvPr>
            <p:ph type="title"/>
          </p:nvPr>
        </p:nvSpPr>
        <p:spPr/>
        <p:txBody>
          <a:bodyPr/>
          <a:lstStyle/>
          <a:p>
            <a:r>
              <a:rPr lang="pt-PT" dirty="0"/>
              <a:t>SPAN </a:t>
            </a:r>
            <a:r>
              <a:rPr lang="pt-PT" dirty="0" err="1"/>
              <a:t>Configuration</a:t>
            </a:r>
            <a:endParaRPr lang="pt-PT" dirty="0"/>
          </a:p>
        </p:txBody>
      </p:sp>
    </p:spTree>
    <p:extLst>
      <p:ext uri="{BB962C8B-B14F-4D97-AF65-F5344CB8AC3E}">
        <p14:creationId xmlns:p14="http://schemas.microsoft.com/office/powerpoint/2010/main" val="3581558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pt-PT"/>
          </a:p>
        </p:txBody>
      </p:sp>
      <p:sp>
        <p:nvSpPr>
          <p:cNvPr id="2" name="Title 1"/>
          <p:cNvSpPr>
            <a:spLocks noGrp="1"/>
          </p:cNvSpPr>
          <p:nvPr>
            <p:ph type="title"/>
          </p:nvPr>
        </p:nvSpPr>
        <p:spPr>
          <a:xfrm>
            <a:off x="892818" y="192064"/>
            <a:ext cx="6640734" cy="762000"/>
          </a:xfrm>
        </p:spPr>
        <p:txBody>
          <a:bodyPr/>
          <a:lstStyle/>
          <a:p>
            <a:r>
              <a:rPr lang="pt-PT" dirty="0"/>
              <a:t>SPAN </a:t>
            </a:r>
            <a:r>
              <a:rPr lang="pt-PT" dirty="0" err="1"/>
              <a:t>Configuration</a:t>
            </a:r>
            <a:endParaRPr lang="pt-PT" dirty="0"/>
          </a:p>
        </p:txBody>
      </p:sp>
      <p:pic>
        <p:nvPicPr>
          <p:cNvPr id="5" name="Picture 4"/>
          <p:cNvPicPr>
            <a:picLocks noChangeAspect="1"/>
          </p:cNvPicPr>
          <p:nvPr/>
        </p:nvPicPr>
        <p:blipFill>
          <a:blip r:embed="rId2"/>
          <a:stretch>
            <a:fillRect/>
          </a:stretch>
        </p:blipFill>
        <p:spPr>
          <a:xfrm>
            <a:off x="1131324" y="5072376"/>
            <a:ext cx="6625440" cy="1497680"/>
          </a:xfrm>
          <a:prstGeom prst="rect">
            <a:avLst/>
          </a:prstGeom>
        </p:spPr>
      </p:pic>
      <p:pic>
        <p:nvPicPr>
          <p:cNvPr id="7" name="Picture 6"/>
          <p:cNvPicPr>
            <a:picLocks noChangeAspect="1"/>
          </p:cNvPicPr>
          <p:nvPr/>
        </p:nvPicPr>
        <p:blipFill>
          <a:blip r:embed="rId3"/>
          <a:stretch>
            <a:fillRect/>
          </a:stretch>
        </p:blipFill>
        <p:spPr>
          <a:xfrm>
            <a:off x="549304" y="1003326"/>
            <a:ext cx="8250451" cy="4069050"/>
          </a:xfrm>
          <a:prstGeom prst="rect">
            <a:avLst/>
          </a:prstGeom>
        </p:spPr>
      </p:pic>
    </p:spTree>
    <p:extLst>
      <p:ext uri="{BB962C8B-B14F-4D97-AF65-F5344CB8AC3E}">
        <p14:creationId xmlns:p14="http://schemas.microsoft.com/office/powerpoint/2010/main" val="35539012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1" y="3394695"/>
            <a:ext cx="8520354" cy="2920043"/>
          </a:xfrm>
        </p:spPr>
        <p:txBody>
          <a:bodyPr>
            <a:normAutofit/>
          </a:bodyPr>
          <a:lstStyle/>
          <a:p>
            <a:r>
              <a:rPr lang="pt-PT" sz="2000" dirty="0">
                <a:latin typeface="Consolas" panose="020B0609020204030204" pitchFamily="49" charset="0"/>
              </a:rPr>
              <a:t>SW1(</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err="1">
                <a:latin typeface="Consolas" panose="020B0609020204030204" pitchFamily="49" charset="0"/>
              </a:rPr>
              <a:t>vlan</a:t>
            </a:r>
            <a:r>
              <a:rPr lang="pt-PT" sz="2000" b="1" dirty="0">
                <a:latin typeface="Consolas" panose="020B0609020204030204" pitchFamily="49" charset="0"/>
              </a:rPr>
              <a:t> 100</a:t>
            </a:r>
          </a:p>
          <a:p>
            <a:r>
              <a:rPr lang="pt-PT" sz="2000" dirty="0">
                <a:latin typeface="Consolas" panose="020B0609020204030204" pitchFamily="49" charset="0"/>
              </a:rPr>
              <a:t>SW1(</a:t>
            </a:r>
            <a:r>
              <a:rPr lang="pt-PT" sz="2000" dirty="0" err="1">
                <a:latin typeface="Consolas" panose="020B0609020204030204" pitchFamily="49" charset="0"/>
              </a:rPr>
              <a:t>config-vlan</a:t>
            </a:r>
            <a:r>
              <a:rPr lang="pt-PT" sz="2000" dirty="0">
                <a:latin typeface="Consolas" panose="020B0609020204030204" pitchFamily="49" charset="0"/>
              </a:rPr>
              <a:t>)# </a:t>
            </a:r>
            <a:r>
              <a:rPr lang="pt-PT" sz="2000" b="1" dirty="0" err="1">
                <a:latin typeface="Consolas" panose="020B0609020204030204" pitchFamily="49" charset="0"/>
              </a:rPr>
              <a:t>name</a:t>
            </a:r>
            <a:r>
              <a:rPr lang="pt-PT" sz="2000" b="1" dirty="0">
                <a:latin typeface="Consolas" panose="020B0609020204030204" pitchFamily="49" charset="0"/>
              </a:rPr>
              <a:t> RSPAN-VLAN</a:t>
            </a:r>
          </a:p>
          <a:p>
            <a:r>
              <a:rPr lang="pt-PT" sz="2000" dirty="0">
                <a:latin typeface="Consolas" panose="020B0609020204030204" pitchFamily="49" charset="0"/>
              </a:rPr>
              <a:t>SW1(</a:t>
            </a:r>
            <a:r>
              <a:rPr lang="pt-PT" sz="2000" dirty="0" err="1">
                <a:latin typeface="Consolas" panose="020B0609020204030204" pitchFamily="49" charset="0"/>
              </a:rPr>
              <a:t>config-vlan</a:t>
            </a:r>
            <a:r>
              <a:rPr lang="pt-PT" sz="2000" dirty="0">
                <a:latin typeface="Consolas" panose="020B0609020204030204" pitchFamily="49" charset="0"/>
              </a:rPr>
              <a:t>)# </a:t>
            </a:r>
            <a:r>
              <a:rPr lang="pt-PT" sz="2000" b="1" dirty="0" err="1">
                <a:latin typeface="Consolas" panose="020B0609020204030204" pitchFamily="49" charset="0"/>
              </a:rPr>
              <a:t>remote-span</a:t>
            </a:r>
            <a:endParaRPr lang="pt-PT" sz="2000" b="1" dirty="0">
              <a:latin typeface="Consolas" panose="020B0609020204030204" pitchFamily="49" charset="0"/>
            </a:endParaRPr>
          </a:p>
          <a:p>
            <a:r>
              <a:rPr lang="pt-PT" sz="2000" dirty="0">
                <a:latin typeface="Consolas" panose="020B0609020204030204" pitchFamily="49" charset="0"/>
              </a:rPr>
              <a:t>SW1(</a:t>
            </a:r>
            <a:r>
              <a:rPr lang="pt-PT" sz="2000" dirty="0" err="1">
                <a:latin typeface="Consolas" panose="020B0609020204030204" pitchFamily="49" charset="0"/>
              </a:rPr>
              <a:t>config-vlan</a:t>
            </a:r>
            <a:r>
              <a:rPr lang="pt-PT" sz="2000" dirty="0">
                <a:latin typeface="Consolas" panose="020B0609020204030204" pitchFamily="49" charset="0"/>
              </a:rPr>
              <a:t>)# </a:t>
            </a:r>
            <a:r>
              <a:rPr lang="pt-PT" sz="2000" b="1" dirty="0">
                <a:latin typeface="Consolas" panose="020B0609020204030204" pitchFamily="49" charset="0"/>
              </a:rPr>
              <a:t>exit</a:t>
            </a:r>
          </a:p>
          <a:p>
            <a:r>
              <a:rPr lang="pt-PT" sz="2000" dirty="0">
                <a:latin typeface="Consolas" panose="020B0609020204030204" pitchFamily="49" charset="0"/>
              </a:rPr>
              <a:t>SW1(</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a:latin typeface="Consolas" panose="020B0609020204030204" pitchFamily="49" charset="0"/>
              </a:rPr>
              <a:t>monitor </a:t>
            </a:r>
            <a:r>
              <a:rPr lang="pt-PT" sz="2000" b="1" dirty="0" err="1">
                <a:latin typeface="Consolas" panose="020B0609020204030204" pitchFamily="49" charset="0"/>
              </a:rPr>
              <a:t>session</a:t>
            </a:r>
            <a:r>
              <a:rPr lang="pt-PT" sz="2000" b="1" dirty="0">
                <a:latin typeface="Consolas" panose="020B0609020204030204" pitchFamily="49" charset="0"/>
              </a:rPr>
              <a:t> 2 </a:t>
            </a:r>
            <a:r>
              <a:rPr lang="pt-PT" sz="2000" b="1" dirty="0" err="1">
                <a:latin typeface="Consolas" panose="020B0609020204030204" pitchFamily="49" charset="0"/>
              </a:rPr>
              <a:t>source</a:t>
            </a:r>
            <a:r>
              <a:rPr lang="pt-PT" sz="2000" b="1" dirty="0">
                <a:latin typeface="Consolas" panose="020B0609020204030204" pitchFamily="49" charset="0"/>
              </a:rPr>
              <a:t> interface Giga0/1</a:t>
            </a:r>
          </a:p>
          <a:p>
            <a:r>
              <a:rPr lang="pt-PT" sz="2000" dirty="0">
                <a:latin typeface="Consolas" panose="020B0609020204030204" pitchFamily="49" charset="0"/>
              </a:rPr>
              <a:t>SW1(</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a:latin typeface="Consolas" panose="020B0609020204030204" pitchFamily="49" charset="0"/>
              </a:rPr>
              <a:t>monitor </a:t>
            </a:r>
            <a:r>
              <a:rPr lang="pt-PT" sz="2000" b="1" dirty="0" err="1">
                <a:latin typeface="Consolas" panose="020B0609020204030204" pitchFamily="49" charset="0"/>
              </a:rPr>
              <a:t>session</a:t>
            </a:r>
            <a:r>
              <a:rPr lang="pt-PT" sz="2000" b="1" dirty="0">
                <a:latin typeface="Consolas" panose="020B0609020204030204" pitchFamily="49" charset="0"/>
              </a:rPr>
              <a:t> 2 </a:t>
            </a:r>
            <a:r>
              <a:rPr lang="pt-PT" sz="2000" b="1" dirty="0" err="1">
                <a:latin typeface="Consolas" panose="020B0609020204030204" pitchFamily="49" charset="0"/>
              </a:rPr>
              <a:t>destination</a:t>
            </a:r>
            <a:r>
              <a:rPr lang="pt-PT" sz="2000" b="1" dirty="0">
                <a:latin typeface="Consolas" panose="020B0609020204030204" pitchFamily="49" charset="0"/>
              </a:rPr>
              <a:t> </a:t>
            </a:r>
            <a:r>
              <a:rPr lang="pt-PT" sz="2000" b="1" dirty="0" err="1">
                <a:latin typeface="Consolas" panose="020B0609020204030204" pitchFamily="49" charset="0"/>
              </a:rPr>
              <a:t>remote</a:t>
            </a:r>
            <a:r>
              <a:rPr lang="pt-PT" sz="2000" b="1" dirty="0">
                <a:latin typeface="Consolas" panose="020B0609020204030204" pitchFamily="49" charset="0"/>
              </a:rPr>
              <a:t> </a:t>
            </a:r>
            <a:r>
              <a:rPr lang="pt-PT" sz="2000" b="1" dirty="0" err="1">
                <a:latin typeface="Consolas" panose="020B0609020204030204" pitchFamily="49" charset="0"/>
              </a:rPr>
              <a:t>vlan</a:t>
            </a:r>
            <a:r>
              <a:rPr lang="pt-PT" sz="2000" b="1" dirty="0">
                <a:latin typeface="Consolas" panose="020B0609020204030204" pitchFamily="49" charset="0"/>
              </a:rPr>
              <a:t> 100</a:t>
            </a:r>
            <a:endParaRPr lang="pt-PT" sz="2000" dirty="0">
              <a:latin typeface="Consolas" panose="020B0609020204030204" pitchFamily="49" charset="0"/>
            </a:endParaRPr>
          </a:p>
        </p:txBody>
      </p:sp>
      <p:sp>
        <p:nvSpPr>
          <p:cNvPr id="2" name="Title 1"/>
          <p:cNvSpPr>
            <a:spLocks noGrp="1"/>
          </p:cNvSpPr>
          <p:nvPr>
            <p:ph type="title"/>
          </p:nvPr>
        </p:nvSpPr>
        <p:spPr>
          <a:xfrm>
            <a:off x="1124311" y="346037"/>
            <a:ext cx="6640734" cy="762000"/>
          </a:xfrm>
        </p:spPr>
        <p:txBody>
          <a:bodyPr/>
          <a:lstStyle/>
          <a:p>
            <a:r>
              <a:rPr lang="pt-PT" dirty="0"/>
              <a:t>RSPAN </a:t>
            </a:r>
            <a:r>
              <a:rPr lang="pt-PT" dirty="0" err="1"/>
              <a:t>Configuration</a:t>
            </a:r>
            <a:endParaRPr lang="pt-PT" dirty="0"/>
          </a:p>
        </p:txBody>
      </p:sp>
      <p:pic>
        <p:nvPicPr>
          <p:cNvPr id="4" name="Picture 3"/>
          <p:cNvPicPr>
            <a:picLocks noChangeAspect="1"/>
          </p:cNvPicPr>
          <p:nvPr/>
        </p:nvPicPr>
        <p:blipFill>
          <a:blip r:embed="rId2"/>
          <a:stretch>
            <a:fillRect/>
          </a:stretch>
        </p:blipFill>
        <p:spPr>
          <a:xfrm>
            <a:off x="806008" y="1441509"/>
            <a:ext cx="7213681" cy="1544000"/>
          </a:xfrm>
          <a:prstGeom prst="rect">
            <a:avLst/>
          </a:prstGeom>
        </p:spPr>
      </p:pic>
    </p:spTree>
    <p:extLst>
      <p:ext uri="{BB962C8B-B14F-4D97-AF65-F5344CB8AC3E}">
        <p14:creationId xmlns:p14="http://schemas.microsoft.com/office/powerpoint/2010/main" val="2467734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1" y="3394695"/>
            <a:ext cx="8520354" cy="2920043"/>
          </a:xfrm>
        </p:spPr>
        <p:txBody>
          <a:bodyPr>
            <a:normAutofit/>
          </a:bodyPr>
          <a:lstStyle/>
          <a:p>
            <a:r>
              <a:rPr lang="pt-PT" sz="2000" dirty="0">
                <a:latin typeface="Consolas" panose="020B0609020204030204" pitchFamily="49" charset="0"/>
              </a:rPr>
              <a:t>SW2(</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err="1">
                <a:latin typeface="Consolas" panose="020B0609020204030204" pitchFamily="49" charset="0"/>
              </a:rPr>
              <a:t>vlan</a:t>
            </a:r>
            <a:r>
              <a:rPr lang="pt-PT" sz="2000" b="1" dirty="0">
                <a:latin typeface="Consolas" panose="020B0609020204030204" pitchFamily="49" charset="0"/>
              </a:rPr>
              <a:t> 100</a:t>
            </a:r>
          </a:p>
          <a:p>
            <a:r>
              <a:rPr lang="pt-PT" sz="2000" dirty="0">
                <a:latin typeface="Consolas" panose="020B0609020204030204" pitchFamily="49" charset="0"/>
              </a:rPr>
              <a:t>SW2(</a:t>
            </a:r>
            <a:r>
              <a:rPr lang="pt-PT" sz="2000" dirty="0" err="1">
                <a:latin typeface="Consolas" panose="020B0609020204030204" pitchFamily="49" charset="0"/>
              </a:rPr>
              <a:t>config-vlan</a:t>
            </a:r>
            <a:r>
              <a:rPr lang="pt-PT" sz="2000" dirty="0">
                <a:latin typeface="Consolas" panose="020B0609020204030204" pitchFamily="49" charset="0"/>
              </a:rPr>
              <a:t>)# </a:t>
            </a:r>
            <a:r>
              <a:rPr lang="pt-PT" sz="2000" b="1" dirty="0" err="1">
                <a:latin typeface="Consolas" panose="020B0609020204030204" pitchFamily="49" charset="0"/>
              </a:rPr>
              <a:t>name</a:t>
            </a:r>
            <a:r>
              <a:rPr lang="pt-PT" sz="2000" b="1" dirty="0">
                <a:latin typeface="Consolas" panose="020B0609020204030204" pitchFamily="49" charset="0"/>
              </a:rPr>
              <a:t> RSPAN-VLAN</a:t>
            </a:r>
          </a:p>
          <a:p>
            <a:r>
              <a:rPr lang="pt-PT" sz="2000" dirty="0">
                <a:latin typeface="Consolas" panose="020B0609020204030204" pitchFamily="49" charset="0"/>
              </a:rPr>
              <a:t>SW2(</a:t>
            </a:r>
            <a:r>
              <a:rPr lang="pt-PT" sz="2000" dirty="0" err="1">
                <a:latin typeface="Consolas" panose="020B0609020204030204" pitchFamily="49" charset="0"/>
              </a:rPr>
              <a:t>config-vlan</a:t>
            </a:r>
            <a:r>
              <a:rPr lang="pt-PT" sz="2000" dirty="0">
                <a:latin typeface="Consolas" panose="020B0609020204030204" pitchFamily="49" charset="0"/>
              </a:rPr>
              <a:t>)# </a:t>
            </a:r>
            <a:r>
              <a:rPr lang="pt-PT" sz="2000" b="1" dirty="0" err="1">
                <a:latin typeface="Consolas" panose="020B0609020204030204" pitchFamily="49" charset="0"/>
              </a:rPr>
              <a:t>remote-span</a:t>
            </a:r>
            <a:endParaRPr lang="pt-PT" sz="2000" b="1" dirty="0">
              <a:latin typeface="Consolas" panose="020B0609020204030204" pitchFamily="49" charset="0"/>
            </a:endParaRPr>
          </a:p>
          <a:p>
            <a:r>
              <a:rPr lang="pt-PT" sz="2000" dirty="0">
                <a:latin typeface="Consolas" panose="020B0609020204030204" pitchFamily="49" charset="0"/>
              </a:rPr>
              <a:t>SW2(</a:t>
            </a:r>
            <a:r>
              <a:rPr lang="pt-PT" sz="2000" dirty="0" err="1">
                <a:latin typeface="Consolas" panose="020B0609020204030204" pitchFamily="49" charset="0"/>
              </a:rPr>
              <a:t>config-vlan</a:t>
            </a:r>
            <a:r>
              <a:rPr lang="pt-PT" sz="2000" dirty="0">
                <a:latin typeface="Consolas" panose="020B0609020204030204" pitchFamily="49" charset="0"/>
              </a:rPr>
              <a:t>)# </a:t>
            </a:r>
            <a:r>
              <a:rPr lang="pt-PT" sz="2000" b="1" dirty="0">
                <a:latin typeface="Consolas" panose="020B0609020204030204" pitchFamily="49" charset="0"/>
              </a:rPr>
              <a:t>exit</a:t>
            </a:r>
          </a:p>
          <a:p>
            <a:r>
              <a:rPr lang="pt-PT" sz="2000" dirty="0">
                <a:latin typeface="Consolas" panose="020B0609020204030204" pitchFamily="49" charset="0"/>
              </a:rPr>
              <a:t>SW2(</a:t>
            </a:r>
            <a:r>
              <a:rPr lang="pt-PT" sz="2000" dirty="0" err="1">
                <a:latin typeface="Consolas" panose="020B0609020204030204" pitchFamily="49" charset="0"/>
              </a:rPr>
              <a:t>config</a:t>
            </a:r>
            <a:r>
              <a:rPr lang="pt-PT" sz="2000" dirty="0">
                <a:latin typeface="Consolas" panose="020B0609020204030204" pitchFamily="49" charset="0"/>
              </a:rPr>
              <a:t>)# </a:t>
            </a:r>
            <a:r>
              <a:rPr lang="pt-PT" sz="2000" b="1" dirty="0">
                <a:latin typeface="Consolas" panose="020B0609020204030204" pitchFamily="49" charset="0"/>
              </a:rPr>
              <a:t>monitor </a:t>
            </a:r>
            <a:r>
              <a:rPr lang="pt-PT" sz="2000" b="1" dirty="0" err="1">
                <a:latin typeface="Consolas" panose="020B0609020204030204" pitchFamily="49" charset="0"/>
              </a:rPr>
              <a:t>session</a:t>
            </a:r>
            <a:r>
              <a:rPr lang="pt-PT" sz="2000" b="1" dirty="0">
                <a:latin typeface="Consolas" panose="020B0609020204030204" pitchFamily="49" charset="0"/>
              </a:rPr>
              <a:t> 2 </a:t>
            </a:r>
            <a:r>
              <a:rPr lang="pt-PT" sz="2000" b="1" dirty="0" err="1">
                <a:latin typeface="Consolas" panose="020B0609020204030204" pitchFamily="49" charset="0"/>
              </a:rPr>
              <a:t>destination</a:t>
            </a:r>
            <a:r>
              <a:rPr lang="pt-PT" sz="2000" b="1" dirty="0">
                <a:latin typeface="Consolas" panose="020B0609020204030204" pitchFamily="49" charset="0"/>
              </a:rPr>
              <a:t> interface Giga 0/2</a:t>
            </a:r>
          </a:p>
          <a:p>
            <a:r>
              <a:rPr lang="en-US" sz="2000" dirty="0">
                <a:latin typeface="Consolas" panose="020B0609020204030204" pitchFamily="49" charset="0"/>
              </a:rPr>
              <a:t>SW2(</a:t>
            </a:r>
            <a:r>
              <a:rPr lang="en-US" sz="2000" dirty="0" err="1">
                <a:latin typeface="Consolas" panose="020B0609020204030204" pitchFamily="49" charset="0"/>
              </a:rPr>
              <a:t>config</a:t>
            </a:r>
            <a:r>
              <a:rPr lang="en-US" sz="2000" dirty="0">
                <a:latin typeface="Consolas" panose="020B0609020204030204" pitchFamily="49" charset="0"/>
              </a:rPr>
              <a:t>)# </a:t>
            </a:r>
            <a:r>
              <a:rPr lang="en-US" sz="2000" b="1" dirty="0">
                <a:latin typeface="Consolas" panose="020B0609020204030204" pitchFamily="49" charset="0"/>
              </a:rPr>
              <a:t>monitor session 2 source remote </a:t>
            </a:r>
            <a:r>
              <a:rPr lang="en-US" sz="2000" b="1" dirty="0" err="1">
                <a:latin typeface="Consolas" panose="020B0609020204030204" pitchFamily="49" charset="0"/>
              </a:rPr>
              <a:t>vlan</a:t>
            </a:r>
            <a:r>
              <a:rPr lang="en-US" sz="2000" b="1" dirty="0">
                <a:latin typeface="Consolas" panose="020B0609020204030204" pitchFamily="49" charset="0"/>
              </a:rPr>
              <a:t> 100</a:t>
            </a:r>
            <a:endParaRPr lang="pt-PT" sz="1800" dirty="0">
              <a:latin typeface="Consolas" panose="020B0609020204030204" pitchFamily="49" charset="0"/>
            </a:endParaRPr>
          </a:p>
        </p:txBody>
      </p:sp>
      <p:sp>
        <p:nvSpPr>
          <p:cNvPr id="2" name="Title 1"/>
          <p:cNvSpPr>
            <a:spLocks noGrp="1"/>
          </p:cNvSpPr>
          <p:nvPr>
            <p:ph type="title"/>
          </p:nvPr>
        </p:nvSpPr>
        <p:spPr>
          <a:xfrm>
            <a:off x="1043288" y="295183"/>
            <a:ext cx="6640734" cy="762000"/>
          </a:xfrm>
        </p:spPr>
        <p:txBody>
          <a:bodyPr/>
          <a:lstStyle/>
          <a:p>
            <a:r>
              <a:rPr lang="pt-PT" dirty="0"/>
              <a:t>RSPAN </a:t>
            </a:r>
            <a:r>
              <a:rPr lang="pt-PT" dirty="0" err="1"/>
              <a:t>Configuration</a:t>
            </a:r>
            <a:endParaRPr lang="pt-PT" dirty="0"/>
          </a:p>
        </p:txBody>
      </p:sp>
      <p:pic>
        <p:nvPicPr>
          <p:cNvPr id="4" name="Picture 3"/>
          <p:cNvPicPr>
            <a:picLocks noChangeAspect="1"/>
          </p:cNvPicPr>
          <p:nvPr/>
        </p:nvPicPr>
        <p:blipFill>
          <a:blip r:embed="rId2"/>
          <a:stretch>
            <a:fillRect/>
          </a:stretch>
        </p:blipFill>
        <p:spPr>
          <a:xfrm>
            <a:off x="932737" y="1108037"/>
            <a:ext cx="7213681" cy="1544000"/>
          </a:xfrm>
          <a:prstGeom prst="rect">
            <a:avLst/>
          </a:prstGeom>
        </p:spPr>
      </p:pic>
    </p:spTree>
    <p:extLst>
      <p:ext uri="{BB962C8B-B14F-4D97-AF65-F5344CB8AC3E}">
        <p14:creationId xmlns:p14="http://schemas.microsoft.com/office/powerpoint/2010/main" val="1097722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pt-PT" dirty="0"/>
          </a:p>
        </p:txBody>
      </p:sp>
      <p:sp>
        <p:nvSpPr>
          <p:cNvPr id="2" name="Title 1"/>
          <p:cNvSpPr>
            <a:spLocks noGrp="1"/>
          </p:cNvSpPr>
          <p:nvPr>
            <p:ph type="title"/>
          </p:nvPr>
        </p:nvSpPr>
        <p:spPr>
          <a:xfrm>
            <a:off x="1043288" y="242467"/>
            <a:ext cx="6640734" cy="762000"/>
          </a:xfrm>
        </p:spPr>
        <p:txBody>
          <a:bodyPr/>
          <a:lstStyle/>
          <a:p>
            <a:r>
              <a:rPr lang="pt-PT" dirty="0"/>
              <a:t>RSPAN </a:t>
            </a:r>
            <a:r>
              <a:rPr lang="pt-PT" dirty="0" err="1"/>
              <a:t>Verification</a:t>
            </a:r>
            <a:endParaRPr lang="pt-PT" dirty="0"/>
          </a:p>
        </p:txBody>
      </p:sp>
      <p:pic>
        <p:nvPicPr>
          <p:cNvPr id="4" name="Picture 3"/>
          <p:cNvPicPr>
            <a:picLocks noChangeAspect="1"/>
          </p:cNvPicPr>
          <p:nvPr/>
        </p:nvPicPr>
        <p:blipFill>
          <a:blip r:embed="rId2"/>
          <a:stretch>
            <a:fillRect/>
          </a:stretch>
        </p:blipFill>
        <p:spPr>
          <a:xfrm>
            <a:off x="533400" y="1137041"/>
            <a:ext cx="7465326" cy="5169834"/>
          </a:xfrm>
          <a:prstGeom prst="rect">
            <a:avLst/>
          </a:prstGeom>
          <a:ln w="22225">
            <a:solidFill>
              <a:schemeClr val="tx1"/>
            </a:solidFill>
          </a:ln>
        </p:spPr>
      </p:pic>
    </p:spTree>
    <p:extLst>
      <p:ext uri="{BB962C8B-B14F-4D97-AF65-F5344CB8AC3E}">
        <p14:creationId xmlns:p14="http://schemas.microsoft.com/office/powerpoint/2010/main" val="37940525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72982"/>
            <a:ext cx="8229600" cy="5380218"/>
          </a:xfrm>
        </p:spPr>
        <p:txBody>
          <a:bodyPr>
            <a:normAutofit/>
          </a:bodyPr>
          <a:lstStyle/>
          <a:p>
            <a:r>
              <a:rPr lang="en-US" dirty="0"/>
              <a:t>Span source</a:t>
            </a:r>
          </a:p>
          <a:p>
            <a:pPr lvl="1"/>
            <a:r>
              <a:rPr lang="en-US" dirty="0"/>
              <a:t>One or more ports</a:t>
            </a:r>
          </a:p>
          <a:p>
            <a:pPr lvl="2"/>
            <a:r>
              <a:rPr lang="en-US" dirty="0"/>
              <a:t>Can be in same or different </a:t>
            </a:r>
            <a:r>
              <a:rPr lang="en-US" dirty="0" err="1"/>
              <a:t>vlans</a:t>
            </a:r>
            <a:endParaRPr lang="en-US" dirty="0"/>
          </a:p>
          <a:p>
            <a:pPr lvl="1"/>
            <a:r>
              <a:rPr lang="en-US" dirty="0"/>
              <a:t>Entire VLAN (VSPAN)</a:t>
            </a:r>
          </a:p>
          <a:p>
            <a:pPr lvl="1"/>
            <a:r>
              <a:rPr lang="en-US" dirty="0"/>
              <a:t>Trunk ports can</a:t>
            </a:r>
          </a:p>
          <a:p>
            <a:pPr lvl="2"/>
            <a:r>
              <a:rPr lang="en-US" dirty="0"/>
              <a:t>Can use a </a:t>
            </a:r>
            <a:r>
              <a:rPr lang="en-US" dirty="0" err="1"/>
              <a:t>vlan</a:t>
            </a:r>
            <a:r>
              <a:rPr lang="en-US" dirty="0"/>
              <a:t> filter on span source to limit traffic to certain </a:t>
            </a:r>
            <a:r>
              <a:rPr lang="en-US" dirty="0" err="1"/>
              <a:t>vlans</a:t>
            </a:r>
            <a:endParaRPr lang="en-US" dirty="0"/>
          </a:p>
          <a:p>
            <a:pPr lvl="1"/>
            <a:r>
              <a:rPr lang="en-US" dirty="0" err="1"/>
              <a:t>Etherchannel</a:t>
            </a:r>
            <a:r>
              <a:rPr lang="en-US" dirty="0"/>
              <a:t>/</a:t>
            </a:r>
            <a:r>
              <a:rPr lang="en-US" dirty="0" err="1"/>
              <a:t>Portchannel</a:t>
            </a:r>
            <a:endParaRPr lang="en-US" dirty="0"/>
          </a:p>
          <a:p>
            <a:pPr lvl="2"/>
            <a:r>
              <a:rPr lang="en-US" dirty="0"/>
              <a:t>Individual ports that are members or </a:t>
            </a:r>
            <a:r>
              <a:rPr lang="en-US" dirty="0" err="1"/>
              <a:t>etherchannel</a:t>
            </a:r>
            <a:r>
              <a:rPr lang="en-US" dirty="0"/>
              <a:t> as well</a:t>
            </a:r>
          </a:p>
          <a:p>
            <a:pPr lvl="3"/>
            <a:r>
              <a:rPr lang="en-US" dirty="0"/>
              <a:t>Only sees the traffic on that physical member</a:t>
            </a:r>
          </a:p>
        </p:txBody>
      </p:sp>
      <p:sp>
        <p:nvSpPr>
          <p:cNvPr id="2" name="Title 1"/>
          <p:cNvSpPr>
            <a:spLocks noGrp="1"/>
          </p:cNvSpPr>
          <p:nvPr>
            <p:ph type="title"/>
          </p:nvPr>
        </p:nvSpPr>
        <p:spPr>
          <a:xfrm>
            <a:off x="649750" y="410982"/>
            <a:ext cx="6640734" cy="762000"/>
          </a:xfrm>
        </p:spPr>
        <p:txBody>
          <a:bodyPr>
            <a:normAutofit/>
          </a:bodyPr>
          <a:lstStyle/>
          <a:p>
            <a:r>
              <a:rPr lang="en-US" dirty="0"/>
              <a:t>Local SPAN</a:t>
            </a:r>
          </a:p>
        </p:txBody>
      </p:sp>
      <p:sp>
        <p:nvSpPr>
          <p:cNvPr id="5" name="TextBox 4"/>
          <p:cNvSpPr txBox="1"/>
          <p:nvPr/>
        </p:nvSpPr>
        <p:spPr>
          <a:xfrm>
            <a:off x="76200" y="6248400"/>
            <a:ext cx="914400" cy="369332"/>
          </a:xfrm>
          <a:prstGeom prst="rect">
            <a:avLst/>
          </a:prstGeom>
          <a:noFill/>
        </p:spPr>
        <p:txBody>
          <a:bodyPr wrap="square" rtlCol="0">
            <a:spAutoFit/>
          </a:bodyPr>
          <a:lstStyle/>
          <a:p>
            <a:r>
              <a:rPr lang="en-US" dirty="0" err="1"/>
              <a:t>Pg</a:t>
            </a:r>
            <a:r>
              <a:rPr lang="en-US" dirty="0"/>
              <a:t> 353</a:t>
            </a:r>
          </a:p>
        </p:txBody>
      </p:sp>
      <p:sp>
        <p:nvSpPr>
          <p:cNvPr id="4" name="Slide Number Placeholder 3">
            <a:extLst>
              <a:ext uri="{FF2B5EF4-FFF2-40B4-BE49-F238E27FC236}">
                <a16:creationId xmlns:a16="http://schemas.microsoft.com/office/drawing/2014/main" id="{5B1BC1F8-934A-47E0-97B4-5371CC8F4804}"/>
              </a:ext>
            </a:extLst>
          </p:cNvPr>
          <p:cNvSpPr>
            <a:spLocks noGrp="1"/>
          </p:cNvSpPr>
          <p:nvPr>
            <p:ph type="sldNum" sz="quarter" idx="10"/>
          </p:nvPr>
        </p:nvSpPr>
        <p:spPr/>
        <p:txBody>
          <a:bodyPr/>
          <a:lstStyle/>
          <a:p>
            <a:pPr>
              <a:defRPr/>
            </a:pPr>
            <a:r>
              <a:rPr lang="en-US"/>
              <a:t>CCNP SWITCH 16-</a:t>
            </a:r>
            <a:fld id="{C6759F0B-0C87-40EF-9F4B-FD851E3B23D3}" type="slidenum">
              <a:rPr lang="en-US" smtClean="0"/>
              <a:pPr>
                <a:defRPr/>
              </a:pPr>
              <a:t>37</a:t>
            </a:fld>
            <a:endParaRPr lang="en-US" dirty="0"/>
          </a:p>
        </p:txBody>
      </p:sp>
    </p:spTree>
    <p:extLst>
      <p:ext uri="{BB962C8B-B14F-4D97-AF65-F5344CB8AC3E}">
        <p14:creationId xmlns:p14="http://schemas.microsoft.com/office/powerpoint/2010/main" val="4356408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Span destination for a local span is on the same switch</a:t>
            </a:r>
          </a:p>
          <a:p>
            <a:r>
              <a:rPr lang="en-US" dirty="0"/>
              <a:t>If the bandwidth of SPAN source traffic exceeds that of the SPAN destination port, some mirrored traffic might not be seen at the destination port</a:t>
            </a:r>
          </a:p>
          <a:p>
            <a:r>
              <a:rPr lang="en-US" dirty="0"/>
              <a:t>Drops from the back of the transmit queue of the destination port</a:t>
            </a:r>
          </a:p>
        </p:txBody>
      </p:sp>
      <p:sp>
        <p:nvSpPr>
          <p:cNvPr id="2" name="Title 1"/>
          <p:cNvSpPr>
            <a:spLocks noGrp="1"/>
          </p:cNvSpPr>
          <p:nvPr>
            <p:ph type="title"/>
          </p:nvPr>
        </p:nvSpPr>
        <p:spPr/>
        <p:txBody>
          <a:bodyPr>
            <a:normAutofit/>
          </a:bodyPr>
          <a:lstStyle/>
          <a:p>
            <a:r>
              <a:rPr lang="en-US" dirty="0"/>
              <a:t>Local SPAN</a:t>
            </a:r>
          </a:p>
        </p:txBody>
      </p:sp>
      <p:sp>
        <p:nvSpPr>
          <p:cNvPr id="5" name="TextBox 4"/>
          <p:cNvSpPr txBox="1"/>
          <p:nvPr/>
        </p:nvSpPr>
        <p:spPr>
          <a:xfrm>
            <a:off x="76200" y="6248400"/>
            <a:ext cx="914400" cy="369332"/>
          </a:xfrm>
          <a:prstGeom prst="rect">
            <a:avLst/>
          </a:prstGeom>
          <a:noFill/>
        </p:spPr>
        <p:txBody>
          <a:bodyPr wrap="square" rtlCol="0">
            <a:spAutoFit/>
          </a:bodyPr>
          <a:lstStyle/>
          <a:p>
            <a:r>
              <a:rPr lang="en-US" dirty="0" err="1"/>
              <a:t>Pg</a:t>
            </a:r>
            <a:r>
              <a:rPr lang="en-US" dirty="0"/>
              <a:t> 354</a:t>
            </a:r>
          </a:p>
        </p:txBody>
      </p:sp>
      <p:sp>
        <p:nvSpPr>
          <p:cNvPr id="4" name="Slide Number Placeholder 3">
            <a:extLst>
              <a:ext uri="{FF2B5EF4-FFF2-40B4-BE49-F238E27FC236}">
                <a16:creationId xmlns:a16="http://schemas.microsoft.com/office/drawing/2014/main" id="{46B52EDE-E65C-458A-89F1-61F46E4560BC}"/>
              </a:ext>
            </a:extLst>
          </p:cNvPr>
          <p:cNvSpPr>
            <a:spLocks noGrp="1"/>
          </p:cNvSpPr>
          <p:nvPr>
            <p:ph type="sldNum" sz="quarter" idx="10"/>
          </p:nvPr>
        </p:nvSpPr>
        <p:spPr/>
        <p:txBody>
          <a:bodyPr/>
          <a:lstStyle/>
          <a:p>
            <a:pPr>
              <a:defRPr/>
            </a:pPr>
            <a:r>
              <a:rPr lang="en-US"/>
              <a:t>CCNP SWITCH 16-</a:t>
            </a:r>
            <a:fld id="{C6759F0B-0C87-40EF-9F4B-FD851E3B23D3}" type="slidenum">
              <a:rPr lang="en-US" smtClean="0"/>
              <a:pPr>
                <a:defRPr/>
              </a:pPr>
              <a:t>38</a:t>
            </a:fld>
            <a:endParaRPr lang="en-US" dirty="0"/>
          </a:p>
        </p:txBody>
      </p:sp>
    </p:spTree>
    <p:extLst>
      <p:ext uri="{BB962C8B-B14F-4D97-AF65-F5344CB8AC3E}">
        <p14:creationId xmlns:p14="http://schemas.microsoft.com/office/powerpoint/2010/main" val="3630219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SPAN normally copies packets to the destination without any VLAN trunk tags</a:t>
            </a:r>
          </a:p>
          <a:p>
            <a:r>
              <a:rPr lang="en-US" sz="2400" dirty="0"/>
              <a:t>SPAN usually ignores switch generated control packets</a:t>
            </a:r>
          </a:p>
          <a:p>
            <a:pPr lvl="1"/>
            <a:r>
              <a:rPr lang="en-US" sz="2000" dirty="0"/>
              <a:t>Spanning Tree Protocol (STP) bridge protocol data units (BPDUs)</a:t>
            </a:r>
          </a:p>
          <a:p>
            <a:pPr lvl="1"/>
            <a:r>
              <a:rPr lang="en-US" sz="2000" dirty="0"/>
              <a:t>Cisco Discovery Protocol (CDP), Virtual </a:t>
            </a:r>
            <a:r>
              <a:rPr lang="en-US" sz="2000" dirty="0" err="1"/>
              <a:t>Trunking</a:t>
            </a:r>
            <a:r>
              <a:rPr lang="en-US" sz="2000" dirty="0"/>
              <a:t> Protocol (VTP)</a:t>
            </a:r>
          </a:p>
          <a:p>
            <a:pPr lvl="1"/>
            <a:r>
              <a:rPr lang="en-US" sz="2000" dirty="0"/>
              <a:t>Dynamic </a:t>
            </a:r>
            <a:r>
              <a:rPr lang="en-US" sz="2000" dirty="0" err="1"/>
              <a:t>Trunking</a:t>
            </a:r>
            <a:endParaRPr lang="en-US" sz="2000" dirty="0"/>
          </a:p>
          <a:p>
            <a:pPr lvl="1"/>
            <a:r>
              <a:rPr lang="it-IT" sz="2000" dirty="0"/>
              <a:t>Protocol (DTP)</a:t>
            </a:r>
          </a:p>
          <a:p>
            <a:pPr lvl="1"/>
            <a:r>
              <a:rPr lang="it-IT" sz="2000" dirty="0"/>
              <a:t>Page Aggregation Protocol (PAgP)</a:t>
            </a:r>
          </a:p>
          <a:p>
            <a:r>
              <a:rPr lang="it-IT" sz="2400" dirty="0"/>
              <a:t>Can capture control protocols with </a:t>
            </a:r>
            <a:r>
              <a:rPr lang="en-US" sz="2400" b="1" dirty="0"/>
              <a:t>encapsulate replicate</a:t>
            </a:r>
          </a:p>
          <a:p>
            <a:endParaRPr lang="en-US" sz="2400" dirty="0"/>
          </a:p>
        </p:txBody>
      </p:sp>
      <p:sp>
        <p:nvSpPr>
          <p:cNvPr id="2" name="Title 1"/>
          <p:cNvSpPr>
            <a:spLocks noGrp="1"/>
          </p:cNvSpPr>
          <p:nvPr>
            <p:ph type="title"/>
          </p:nvPr>
        </p:nvSpPr>
        <p:spPr/>
        <p:txBody>
          <a:bodyPr>
            <a:normAutofit/>
          </a:bodyPr>
          <a:lstStyle/>
          <a:p>
            <a:r>
              <a:rPr lang="en-US" dirty="0"/>
              <a:t>SPAN Destination</a:t>
            </a:r>
          </a:p>
        </p:txBody>
      </p:sp>
      <p:sp>
        <p:nvSpPr>
          <p:cNvPr id="5" name="TextBox 4"/>
          <p:cNvSpPr txBox="1"/>
          <p:nvPr/>
        </p:nvSpPr>
        <p:spPr>
          <a:xfrm>
            <a:off x="76200" y="6248400"/>
            <a:ext cx="914400" cy="369332"/>
          </a:xfrm>
          <a:prstGeom prst="rect">
            <a:avLst/>
          </a:prstGeom>
          <a:noFill/>
        </p:spPr>
        <p:txBody>
          <a:bodyPr wrap="square" rtlCol="0">
            <a:spAutoFit/>
          </a:bodyPr>
          <a:lstStyle/>
          <a:p>
            <a:r>
              <a:rPr lang="en-US" dirty="0" err="1"/>
              <a:t>Pg</a:t>
            </a:r>
            <a:r>
              <a:rPr lang="en-US" dirty="0"/>
              <a:t> 355</a:t>
            </a:r>
          </a:p>
        </p:txBody>
      </p:sp>
      <p:sp>
        <p:nvSpPr>
          <p:cNvPr id="4" name="Slide Number Placeholder 3">
            <a:extLst>
              <a:ext uri="{FF2B5EF4-FFF2-40B4-BE49-F238E27FC236}">
                <a16:creationId xmlns:a16="http://schemas.microsoft.com/office/drawing/2014/main" id="{85C88153-6529-4895-95D8-F0CC4B86F34C}"/>
              </a:ext>
            </a:extLst>
          </p:cNvPr>
          <p:cNvSpPr>
            <a:spLocks noGrp="1"/>
          </p:cNvSpPr>
          <p:nvPr>
            <p:ph type="sldNum" sz="quarter" idx="10"/>
          </p:nvPr>
        </p:nvSpPr>
        <p:spPr/>
        <p:txBody>
          <a:bodyPr/>
          <a:lstStyle/>
          <a:p>
            <a:pPr>
              <a:defRPr/>
            </a:pPr>
            <a:r>
              <a:rPr lang="en-US"/>
              <a:t>CCNP SWITCH 16-</a:t>
            </a:r>
            <a:fld id="{C6759F0B-0C87-40EF-9F4B-FD851E3B23D3}" type="slidenum">
              <a:rPr lang="en-US" smtClean="0"/>
              <a:pPr>
                <a:defRPr/>
              </a:pPr>
              <a:t>39</a:t>
            </a:fld>
            <a:endParaRPr lang="en-US" dirty="0"/>
          </a:p>
        </p:txBody>
      </p:sp>
    </p:spTree>
    <p:extLst>
      <p:ext uri="{BB962C8B-B14F-4D97-AF65-F5344CB8AC3E}">
        <p14:creationId xmlns:p14="http://schemas.microsoft.com/office/powerpoint/2010/main" val="1938222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LLDP is an industry standard protocol for neighbor discovery. </a:t>
            </a:r>
          </a:p>
          <a:p>
            <a:r>
              <a:rPr lang="en-US" dirty="0"/>
              <a:t>All current Cisco devices support LLDP, and only legacy and end-of-sale platforms may not support LLDP.</a:t>
            </a:r>
            <a:endParaRPr lang="pt-PT" dirty="0"/>
          </a:p>
        </p:txBody>
      </p:sp>
      <p:sp>
        <p:nvSpPr>
          <p:cNvPr id="2" name="Title 1"/>
          <p:cNvSpPr>
            <a:spLocks noGrp="1"/>
          </p:cNvSpPr>
          <p:nvPr>
            <p:ph type="title"/>
          </p:nvPr>
        </p:nvSpPr>
        <p:spPr/>
        <p:txBody>
          <a:bodyPr/>
          <a:lstStyle/>
          <a:p>
            <a:r>
              <a:rPr lang="pt-PT" dirty="0" err="1"/>
              <a:t>Introduction</a:t>
            </a:r>
            <a:r>
              <a:rPr lang="pt-PT" dirty="0"/>
              <a:t> to LLDP</a:t>
            </a:r>
          </a:p>
        </p:txBody>
      </p:sp>
      <p:pic>
        <p:nvPicPr>
          <p:cNvPr id="4" name="Picture 3"/>
          <p:cNvPicPr>
            <a:picLocks noChangeAspect="1"/>
          </p:cNvPicPr>
          <p:nvPr/>
        </p:nvPicPr>
        <p:blipFill>
          <a:blip r:embed="rId3"/>
          <a:stretch>
            <a:fillRect/>
          </a:stretch>
        </p:blipFill>
        <p:spPr>
          <a:xfrm>
            <a:off x="279400" y="3749039"/>
            <a:ext cx="8510449" cy="1707123"/>
          </a:xfrm>
          <a:prstGeom prst="rect">
            <a:avLst/>
          </a:prstGeom>
        </p:spPr>
      </p:pic>
    </p:spTree>
    <p:extLst>
      <p:ext uri="{BB962C8B-B14F-4D97-AF65-F5344CB8AC3E}">
        <p14:creationId xmlns:p14="http://schemas.microsoft.com/office/powerpoint/2010/main" val="1836391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400" dirty="0"/>
              <a:t>SPAN destination interface only transmits mirrored traffic by default. </a:t>
            </a:r>
          </a:p>
          <a:p>
            <a:r>
              <a:rPr lang="en-US" sz="2400" dirty="0"/>
              <a:t>If you connect a device that also needs to transmit data back into the network, you can override the default SPAN behavior. </a:t>
            </a:r>
          </a:p>
          <a:p>
            <a:r>
              <a:rPr lang="en-US" sz="2400" dirty="0"/>
              <a:t>Add the following command syntax to the </a:t>
            </a:r>
            <a:r>
              <a:rPr lang="en-US" sz="2400" b="1" dirty="0"/>
              <a:t>monitor session destination </a:t>
            </a:r>
            <a:r>
              <a:rPr lang="en-US" sz="2400" dirty="0"/>
              <a:t>command to allow ingress traffic:</a:t>
            </a:r>
          </a:p>
          <a:p>
            <a:r>
              <a:rPr lang="en-US" sz="2400" b="1" dirty="0"/>
              <a:t>ingress </a:t>
            </a:r>
            <a:r>
              <a:rPr lang="en-US" sz="2400" dirty="0"/>
              <a:t>{ </a:t>
            </a:r>
            <a:r>
              <a:rPr lang="en-US" sz="2400" b="1" dirty="0"/>
              <a:t>dot1q </a:t>
            </a:r>
            <a:r>
              <a:rPr lang="en-US" sz="2400" b="1" dirty="0" err="1"/>
              <a:t>vlan</a:t>
            </a:r>
            <a:r>
              <a:rPr lang="en-US" sz="2400" b="1" dirty="0"/>
              <a:t> </a:t>
            </a:r>
            <a:r>
              <a:rPr lang="en-US" sz="2400" i="1" dirty="0" err="1"/>
              <a:t>vlan</a:t>
            </a:r>
            <a:r>
              <a:rPr lang="en-US" sz="2400" i="1" dirty="0"/>
              <a:t>-id </a:t>
            </a:r>
            <a:r>
              <a:rPr lang="en-US" sz="2400" dirty="0"/>
              <a:t>| </a:t>
            </a:r>
            <a:r>
              <a:rPr lang="en-US" sz="2400" b="1" dirty="0" err="1"/>
              <a:t>isl</a:t>
            </a:r>
            <a:r>
              <a:rPr lang="en-US" sz="2400" b="1" dirty="0"/>
              <a:t> </a:t>
            </a:r>
            <a:r>
              <a:rPr lang="en-US" sz="2400" dirty="0"/>
              <a:t>| </a:t>
            </a:r>
            <a:r>
              <a:rPr lang="en-US" sz="2400" b="1" dirty="0"/>
              <a:t>untagged </a:t>
            </a:r>
            <a:r>
              <a:rPr lang="en-US" sz="2400" b="1" dirty="0" err="1"/>
              <a:t>vlan</a:t>
            </a:r>
            <a:r>
              <a:rPr lang="en-US" sz="2400" b="1" dirty="0"/>
              <a:t> </a:t>
            </a:r>
            <a:r>
              <a:rPr lang="en-US" sz="2400" i="1" dirty="0" err="1"/>
              <a:t>vlan</a:t>
            </a:r>
            <a:r>
              <a:rPr lang="en-US" sz="2400" i="1" dirty="0"/>
              <a:t>-id </a:t>
            </a:r>
            <a:r>
              <a:rPr lang="en-US" sz="2400" dirty="0"/>
              <a:t>}</a:t>
            </a:r>
          </a:p>
          <a:p>
            <a:r>
              <a:rPr lang="en-US" sz="2400" dirty="0"/>
              <a:t>If SPAN source is a trunk, you can limit the mirrored traffic to only certain VLANS</a:t>
            </a:r>
          </a:p>
          <a:p>
            <a:pPr marL="0" indent="0">
              <a:buNone/>
            </a:pPr>
            <a:r>
              <a:rPr lang="en-US" sz="2400" dirty="0"/>
              <a:t>Switch(</a:t>
            </a:r>
            <a:r>
              <a:rPr lang="en-US" sz="2400" dirty="0" err="1"/>
              <a:t>config</a:t>
            </a:r>
            <a:r>
              <a:rPr lang="en-US" sz="2400" dirty="0"/>
              <a:t>)# </a:t>
            </a:r>
            <a:r>
              <a:rPr lang="en-US" sz="2400" b="1" dirty="0"/>
              <a:t>monitor session </a:t>
            </a:r>
            <a:r>
              <a:rPr lang="en-US" sz="2400" i="1" dirty="0"/>
              <a:t>session-number </a:t>
            </a:r>
            <a:r>
              <a:rPr lang="en-US" sz="2400" b="1" dirty="0"/>
              <a:t>filter </a:t>
            </a:r>
            <a:r>
              <a:rPr lang="en-US" sz="2400" b="1" dirty="0" err="1"/>
              <a:t>vlan</a:t>
            </a:r>
            <a:r>
              <a:rPr lang="en-US" sz="2400" b="1" dirty="0"/>
              <a:t> </a:t>
            </a:r>
            <a:r>
              <a:rPr lang="en-US" sz="2400" i="1" dirty="0" err="1"/>
              <a:t>vlan</a:t>
            </a:r>
            <a:r>
              <a:rPr lang="en-US" sz="2400" i="1" dirty="0"/>
              <a:t>-range</a:t>
            </a:r>
            <a:endParaRPr lang="en-US" sz="2400" dirty="0"/>
          </a:p>
          <a:p>
            <a:endParaRPr lang="en-US" sz="2400" dirty="0"/>
          </a:p>
        </p:txBody>
      </p:sp>
      <p:sp>
        <p:nvSpPr>
          <p:cNvPr id="2" name="Title 1"/>
          <p:cNvSpPr>
            <a:spLocks noGrp="1"/>
          </p:cNvSpPr>
          <p:nvPr>
            <p:ph type="title"/>
          </p:nvPr>
        </p:nvSpPr>
        <p:spPr/>
        <p:txBody>
          <a:bodyPr>
            <a:normAutofit/>
          </a:bodyPr>
          <a:lstStyle/>
          <a:p>
            <a:r>
              <a:rPr lang="en-US" dirty="0"/>
              <a:t>SPAN Destination</a:t>
            </a:r>
          </a:p>
        </p:txBody>
      </p:sp>
      <p:sp>
        <p:nvSpPr>
          <p:cNvPr id="5" name="TextBox 4"/>
          <p:cNvSpPr txBox="1"/>
          <p:nvPr/>
        </p:nvSpPr>
        <p:spPr>
          <a:xfrm>
            <a:off x="76200" y="6248400"/>
            <a:ext cx="914400" cy="369332"/>
          </a:xfrm>
          <a:prstGeom prst="rect">
            <a:avLst/>
          </a:prstGeom>
          <a:noFill/>
        </p:spPr>
        <p:txBody>
          <a:bodyPr wrap="square" rtlCol="0">
            <a:spAutoFit/>
          </a:bodyPr>
          <a:lstStyle/>
          <a:p>
            <a:r>
              <a:rPr lang="en-US" dirty="0" err="1"/>
              <a:t>Pg</a:t>
            </a:r>
            <a:r>
              <a:rPr lang="en-US" dirty="0"/>
              <a:t> 355</a:t>
            </a:r>
          </a:p>
        </p:txBody>
      </p:sp>
      <p:sp>
        <p:nvSpPr>
          <p:cNvPr id="4" name="Slide Number Placeholder 3">
            <a:extLst>
              <a:ext uri="{FF2B5EF4-FFF2-40B4-BE49-F238E27FC236}">
                <a16:creationId xmlns:a16="http://schemas.microsoft.com/office/drawing/2014/main" id="{B2C6A3CE-48B1-45E7-94E1-57223349311A}"/>
              </a:ext>
            </a:extLst>
          </p:cNvPr>
          <p:cNvSpPr>
            <a:spLocks noGrp="1"/>
          </p:cNvSpPr>
          <p:nvPr>
            <p:ph type="sldNum" sz="quarter" idx="10"/>
          </p:nvPr>
        </p:nvSpPr>
        <p:spPr/>
        <p:txBody>
          <a:bodyPr/>
          <a:lstStyle/>
          <a:p>
            <a:pPr>
              <a:defRPr/>
            </a:pPr>
            <a:r>
              <a:rPr lang="en-US"/>
              <a:t>CCNP SWITCH 16-</a:t>
            </a:r>
            <a:fld id="{C6759F0B-0C87-40EF-9F4B-FD851E3B23D3}" type="slidenum">
              <a:rPr lang="en-US" smtClean="0"/>
              <a:pPr>
                <a:defRPr/>
              </a:pPr>
              <a:t>40</a:t>
            </a:fld>
            <a:endParaRPr lang="en-US" dirty="0"/>
          </a:p>
        </p:txBody>
      </p:sp>
    </p:spTree>
    <p:extLst>
      <p:ext uri="{BB962C8B-B14F-4D97-AF65-F5344CB8AC3E}">
        <p14:creationId xmlns:p14="http://schemas.microsoft.com/office/powerpoint/2010/main" val="20526317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If the analyzer can’t be placed locally, use a remote span</a:t>
            </a:r>
          </a:p>
          <a:p>
            <a:r>
              <a:rPr lang="en-US" sz="2400" dirty="0"/>
              <a:t>With RSPAN, the source and destination can be located on different switches in different locations.</a:t>
            </a:r>
          </a:p>
          <a:p>
            <a:r>
              <a:rPr lang="en-US" sz="2400" dirty="0"/>
              <a:t>The RSPAN source is identified on one switch where the source is connected, just as with local SPAN. </a:t>
            </a:r>
          </a:p>
          <a:p>
            <a:r>
              <a:rPr lang="en-US" sz="2400" dirty="0"/>
              <a:t>The RSPAN destination is identified on another switch where the mirrored traffic will be collected.</a:t>
            </a:r>
          </a:p>
          <a:p>
            <a:r>
              <a:rPr lang="en-US" sz="2400" dirty="0"/>
              <a:t>Then RSPAN will carry only the mirrored data over a special purpose VLAN across trunk links and intermediate switches between the source and destination. </a:t>
            </a:r>
          </a:p>
          <a:p>
            <a:pPr lvl="1"/>
            <a:r>
              <a:rPr lang="en-US" sz="2000" dirty="0"/>
              <a:t>As long as every switch along the way is RSPAN capable</a:t>
            </a:r>
          </a:p>
          <a:p>
            <a:endParaRPr lang="en-US" sz="2400" dirty="0"/>
          </a:p>
        </p:txBody>
      </p:sp>
      <p:sp>
        <p:nvSpPr>
          <p:cNvPr id="2" name="Title 1"/>
          <p:cNvSpPr>
            <a:spLocks noGrp="1"/>
          </p:cNvSpPr>
          <p:nvPr>
            <p:ph type="title"/>
          </p:nvPr>
        </p:nvSpPr>
        <p:spPr/>
        <p:txBody>
          <a:bodyPr>
            <a:normAutofit/>
          </a:bodyPr>
          <a:lstStyle/>
          <a:p>
            <a:r>
              <a:rPr lang="en-US" dirty="0"/>
              <a:t>Remote SPAN</a:t>
            </a:r>
          </a:p>
        </p:txBody>
      </p:sp>
      <p:sp>
        <p:nvSpPr>
          <p:cNvPr id="5" name="TextBox 4"/>
          <p:cNvSpPr txBox="1"/>
          <p:nvPr/>
        </p:nvSpPr>
        <p:spPr>
          <a:xfrm>
            <a:off x="76200" y="6488668"/>
            <a:ext cx="914400" cy="369332"/>
          </a:xfrm>
          <a:prstGeom prst="rect">
            <a:avLst/>
          </a:prstGeom>
          <a:noFill/>
        </p:spPr>
        <p:txBody>
          <a:bodyPr wrap="square" rtlCol="0">
            <a:spAutoFit/>
          </a:bodyPr>
          <a:lstStyle/>
          <a:p>
            <a:r>
              <a:rPr lang="en-US" dirty="0" err="1"/>
              <a:t>Pg</a:t>
            </a:r>
            <a:r>
              <a:rPr lang="en-US" dirty="0"/>
              <a:t> 356</a:t>
            </a:r>
          </a:p>
        </p:txBody>
      </p:sp>
      <p:sp>
        <p:nvSpPr>
          <p:cNvPr id="4" name="Slide Number Placeholder 3">
            <a:extLst>
              <a:ext uri="{FF2B5EF4-FFF2-40B4-BE49-F238E27FC236}">
                <a16:creationId xmlns:a16="http://schemas.microsoft.com/office/drawing/2014/main" id="{C42D3F88-BF1D-494D-AAFE-65E970FF9D45}"/>
              </a:ext>
            </a:extLst>
          </p:cNvPr>
          <p:cNvSpPr>
            <a:spLocks noGrp="1"/>
          </p:cNvSpPr>
          <p:nvPr>
            <p:ph type="sldNum" sz="quarter" idx="10"/>
          </p:nvPr>
        </p:nvSpPr>
        <p:spPr/>
        <p:txBody>
          <a:bodyPr/>
          <a:lstStyle/>
          <a:p>
            <a:pPr>
              <a:defRPr/>
            </a:pPr>
            <a:r>
              <a:rPr lang="en-US"/>
              <a:t>CCNP SWITCH 16-</a:t>
            </a:r>
            <a:fld id="{C6759F0B-0C87-40EF-9F4B-FD851E3B23D3}" type="slidenum">
              <a:rPr lang="en-US" smtClean="0"/>
              <a:pPr>
                <a:defRPr/>
              </a:pPr>
              <a:t>41</a:t>
            </a:fld>
            <a:endParaRPr lang="en-US" dirty="0"/>
          </a:p>
        </p:txBody>
      </p:sp>
    </p:spTree>
    <p:extLst>
      <p:ext uri="{BB962C8B-B14F-4D97-AF65-F5344CB8AC3E}">
        <p14:creationId xmlns:p14="http://schemas.microsoft.com/office/powerpoint/2010/main" val="33734569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The RSPAN VLAN has some important differences from a regular VLAN. </a:t>
            </a:r>
          </a:p>
          <a:p>
            <a:pPr lvl="1"/>
            <a:r>
              <a:rPr lang="en-US" sz="2400" dirty="0"/>
              <a:t>MAC address learning is disabled on the RSPAN VLAN.</a:t>
            </a:r>
          </a:p>
          <a:p>
            <a:r>
              <a:rPr lang="en-US" sz="2800" dirty="0"/>
              <a:t>An RSPAN-capable switch also floods the RSPAN packets out all its ports belonging to the RSPAN VLAN</a:t>
            </a:r>
          </a:p>
          <a:p>
            <a:r>
              <a:rPr lang="en-US" sz="2800" dirty="0"/>
              <a:t>Make sure only the transport ports are in the RSPAN </a:t>
            </a:r>
            <a:r>
              <a:rPr lang="en-US" sz="2800" dirty="0" err="1"/>
              <a:t>vlan</a:t>
            </a:r>
            <a:endParaRPr lang="en-US" sz="2800" dirty="0"/>
          </a:p>
          <a:p>
            <a:endParaRPr lang="en-US" sz="2800" dirty="0"/>
          </a:p>
        </p:txBody>
      </p:sp>
      <p:sp>
        <p:nvSpPr>
          <p:cNvPr id="2" name="Title 1"/>
          <p:cNvSpPr>
            <a:spLocks noGrp="1"/>
          </p:cNvSpPr>
          <p:nvPr>
            <p:ph type="title"/>
          </p:nvPr>
        </p:nvSpPr>
        <p:spPr/>
        <p:txBody>
          <a:bodyPr>
            <a:normAutofit/>
          </a:bodyPr>
          <a:lstStyle/>
          <a:p>
            <a:r>
              <a:rPr lang="en-US" dirty="0"/>
              <a:t>Remote SPAN</a:t>
            </a:r>
          </a:p>
        </p:txBody>
      </p:sp>
      <p:sp>
        <p:nvSpPr>
          <p:cNvPr id="5" name="TextBox 4"/>
          <p:cNvSpPr txBox="1"/>
          <p:nvPr/>
        </p:nvSpPr>
        <p:spPr>
          <a:xfrm>
            <a:off x="76200" y="6488668"/>
            <a:ext cx="914400" cy="369332"/>
          </a:xfrm>
          <a:prstGeom prst="rect">
            <a:avLst/>
          </a:prstGeom>
          <a:noFill/>
        </p:spPr>
        <p:txBody>
          <a:bodyPr wrap="square" rtlCol="0">
            <a:spAutoFit/>
          </a:bodyPr>
          <a:lstStyle/>
          <a:p>
            <a:r>
              <a:rPr lang="en-US" dirty="0" err="1"/>
              <a:t>Pg</a:t>
            </a:r>
            <a:r>
              <a:rPr lang="en-US" dirty="0"/>
              <a:t> 356</a:t>
            </a:r>
          </a:p>
        </p:txBody>
      </p:sp>
      <p:sp>
        <p:nvSpPr>
          <p:cNvPr id="4" name="Slide Number Placeholder 3">
            <a:extLst>
              <a:ext uri="{FF2B5EF4-FFF2-40B4-BE49-F238E27FC236}">
                <a16:creationId xmlns:a16="http://schemas.microsoft.com/office/drawing/2014/main" id="{30371AA4-A36F-4D41-B7EE-1A780F6B1563}"/>
              </a:ext>
            </a:extLst>
          </p:cNvPr>
          <p:cNvSpPr>
            <a:spLocks noGrp="1"/>
          </p:cNvSpPr>
          <p:nvPr>
            <p:ph type="sldNum" sz="quarter" idx="10"/>
          </p:nvPr>
        </p:nvSpPr>
        <p:spPr/>
        <p:txBody>
          <a:bodyPr/>
          <a:lstStyle/>
          <a:p>
            <a:pPr>
              <a:defRPr/>
            </a:pPr>
            <a:r>
              <a:rPr lang="en-US"/>
              <a:t>CCNP SWITCH 16-</a:t>
            </a:r>
            <a:fld id="{C6759F0B-0C87-40EF-9F4B-FD851E3B23D3}" type="slidenum">
              <a:rPr lang="en-US" smtClean="0"/>
              <a:pPr>
                <a:defRPr/>
              </a:pPr>
              <a:t>42</a:t>
            </a:fld>
            <a:endParaRPr lang="en-US" dirty="0"/>
          </a:p>
        </p:txBody>
      </p:sp>
    </p:spTree>
    <p:extLst>
      <p:ext uri="{BB962C8B-B14F-4D97-AF65-F5344CB8AC3E}">
        <p14:creationId xmlns:p14="http://schemas.microsoft.com/office/powerpoint/2010/main" val="20303603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Upon completion of this section, you will understand the following:</a:t>
            </a:r>
          </a:p>
          <a:p>
            <a:r>
              <a:rPr lang="en-US" dirty="0"/>
              <a:t>Basic use cases of IP SLA</a:t>
            </a:r>
          </a:p>
          <a:p>
            <a:r>
              <a:rPr lang="en-US" dirty="0"/>
              <a:t>What an IP SLA source and responder are</a:t>
            </a:r>
          </a:p>
          <a:p>
            <a:r>
              <a:rPr lang="en-US" dirty="0"/>
              <a:t>Basic example of an ICMP IP SLA configuration and a UDP configuration</a:t>
            </a:r>
            <a:endParaRPr lang="pt-PT" dirty="0"/>
          </a:p>
        </p:txBody>
      </p:sp>
      <p:sp>
        <p:nvSpPr>
          <p:cNvPr id="2" name="Title 1"/>
          <p:cNvSpPr>
            <a:spLocks noGrp="1"/>
          </p:cNvSpPr>
          <p:nvPr>
            <p:ph type="title"/>
          </p:nvPr>
        </p:nvSpPr>
        <p:spPr/>
        <p:txBody>
          <a:bodyPr/>
          <a:lstStyle/>
          <a:p>
            <a:r>
              <a:rPr lang="pt-PT" dirty="0"/>
              <a:t>IP SLA</a:t>
            </a:r>
          </a:p>
        </p:txBody>
      </p:sp>
    </p:spTree>
    <p:extLst>
      <p:ext uri="{BB962C8B-B14F-4D97-AF65-F5344CB8AC3E}">
        <p14:creationId xmlns:p14="http://schemas.microsoft.com/office/powerpoint/2010/main" val="2364770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pt-PT" dirty="0" err="1"/>
              <a:t>An</a:t>
            </a:r>
            <a:r>
              <a:rPr lang="pt-PT" dirty="0"/>
              <a:t> SLA </a:t>
            </a:r>
            <a:r>
              <a:rPr lang="en-US" dirty="0"/>
              <a:t>(service level agreement) is a contract between the network provider and its customers, or between a network department and internal corporate customers. It provides a form of guarantee to customers about the level of user experience.</a:t>
            </a:r>
          </a:p>
          <a:p>
            <a:r>
              <a:rPr lang="en-US" dirty="0"/>
              <a:t>SLA may contain specifics about connectivity and performance agreements for an </a:t>
            </a:r>
            <a:r>
              <a:rPr lang="en-US" dirty="0" err="1"/>
              <a:t>enduser</a:t>
            </a:r>
            <a:r>
              <a:rPr lang="en-US" dirty="0"/>
              <a:t> service from a service provider. </a:t>
            </a:r>
          </a:p>
          <a:p>
            <a:r>
              <a:rPr lang="en-US" dirty="0"/>
              <a:t>An SLA typically outlines the minimum level of service and the expected level of service. </a:t>
            </a:r>
          </a:p>
        </p:txBody>
      </p:sp>
      <p:sp>
        <p:nvSpPr>
          <p:cNvPr id="2" name="Title 1"/>
          <p:cNvSpPr>
            <a:spLocks noGrp="1"/>
          </p:cNvSpPr>
          <p:nvPr>
            <p:ph type="title"/>
          </p:nvPr>
        </p:nvSpPr>
        <p:spPr/>
        <p:txBody>
          <a:bodyPr/>
          <a:lstStyle/>
          <a:p>
            <a:r>
              <a:rPr lang="pt-PT" dirty="0" err="1"/>
              <a:t>Introduction</a:t>
            </a:r>
            <a:r>
              <a:rPr lang="pt-PT" dirty="0"/>
              <a:t> to IP SLA</a:t>
            </a:r>
          </a:p>
        </p:txBody>
      </p:sp>
    </p:spTree>
    <p:extLst>
      <p:ext uri="{BB962C8B-B14F-4D97-AF65-F5344CB8AC3E}">
        <p14:creationId xmlns:p14="http://schemas.microsoft.com/office/powerpoint/2010/main" val="28277518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An SLA can also be used as the basis for planning budgets </a:t>
            </a:r>
            <a:r>
              <a:rPr lang="pt-PT" dirty="0" err="1"/>
              <a:t>and</a:t>
            </a:r>
            <a:r>
              <a:rPr lang="pt-PT" dirty="0"/>
              <a:t> </a:t>
            </a:r>
            <a:r>
              <a:rPr lang="pt-PT" dirty="0" err="1"/>
              <a:t>justifying</a:t>
            </a:r>
            <a:r>
              <a:rPr lang="pt-PT" dirty="0"/>
              <a:t> network </a:t>
            </a:r>
            <a:r>
              <a:rPr lang="pt-PT" dirty="0" err="1"/>
              <a:t>expenditures</a:t>
            </a:r>
            <a:r>
              <a:rPr lang="pt-PT" dirty="0"/>
              <a:t>.</a:t>
            </a:r>
          </a:p>
          <a:p>
            <a:r>
              <a:rPr lang="en-US" dirty="0"/>
              <a:t>Overall, the IP SLA feature provides real-time feedback about network reachability. For features such as voice and video, network availability with stable jitter and latency are important. </a:t>
            </a:r>
          </a:p>
          <a:p>
            <a:r>
              <a:rPr lang="en-US" dirty="0"/>
              <a:t>The IP SLA provides the feedback necessary to ensure the network can sustain real-time applications as well as mission-critical applications such as web portal or ordering. </a:t>
            </a:r>
            <a:endParaRPr lang="pt-PT" dirty="0"/>
          </a:p>
        </p:txBody>
      </p:sp>
      <p:sp>
        <p:nvSpPr>
          <p:cNvPr id="2" name="Title 1"/>
          <p:cNvSpPr>
            <a:spLocks noGrp="1"/>
          </p:cNvSpPr>
          <p:nvPr>
            <p:ph type="title"/>
          </p:nvPr>
        </p:nvSpPr>
        <p:spPr/>
        <p:txBody>
          <a:bodyPr/>
          <a:lstStyle/>
          <a:p>
            <a:r>
              <a:rPr lang="pt-PT" dirty="0" err="1"/>
              <a:t>Introduction</a:t>
            </a:r>
            <a:r>
              <a:rPr lang="pt-PT" dirty="0"/>
              <a:t> to IP SLA</a:t>
            </a:r>
          </a:p>
        </p:txBody>
      </p:sp>
    </p:spTree>
    <p:extLst>
      <p:ext uri="{BB962C8B-B14F-4D97-AF65-F5344CB8AC3E}">
        <p14:creationId xmlns:p14="http://schemas.microsoft.com/office/powerpoint/2010/main" val="19220626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Additional functions and uses for IP SLA are as follows:</a:t>
            </a:r>
          </a:p>
          <a:p>
            <a:r>
              <a:rPr lang="pt-PT" dirty="0" err="1"/>
              <a:t>Edge</a:t>
            </a:r>
            <a:r>
              <a:rPr lang="pt-PT" dirty="0"/>
              <a:t>-to-</a:t>
            </a:r>
            <a:r>
              <a:rPr lang="pt-PT" dirty="0" err="1"/>
              <a:t>edge</a:t>
            </a:r>
            <a:r>
              <a:rPr lang="pt-PT" dirty="0"/>
              <a:t> network </a:t>
            </a:r>
            <a:r>
              <a:rPr lang="pt-PT" dirty="0" err="1"/>
              <a:t>availability</a:t>
            </a:r>
            <a:r>
              <a:rPr lang="pt-PT" dirty="0"/>
              <a:t> </a:t>
            </a:r>
            <a:r>
              <a:rPr lang="pt-PT" dirty="0" err="1"/>
              <a:t>monitoring</a:t>
            </a:r>
            <a:r>
              <a:rPr lang="pt-PT" dirty="0"/>
              <a:t>.</a:t>
            </a:r>
          </a:p>
          <a:p>
            <a:r>
              <a:rPr lang="en-US" dirty="0"/>
              <a:t>Network performance monitoring and network performance visibility</a:t>
            </a:r>
          </a:p>
          <a:p>
            <a:r>
              <a:rPr lang="pt-PT" dirty="0" err="1"/>
              <a:t>Voice</a:t>
            </a:r>
            <a:r>
              <a:rPr lang="pt-PT" dirty="0"/>
              <a:t> </a:t>
            </a:r>
            <a:r>
              <a:rPr lang="pt-PT" dirty="0" err="1"/>
              <a:t>over</a:t>
            </a:r>
            <a:r>
              <a:rPr lang="pt-PT" dirty="0"/>
              <a:t> IP (</a:t>
            </a:r>
            <a:r>
              <a:rPr lang="pt-PT" dirty="0" err="1"/>
              <a:t>VoIP</a:t>
            </a:r>
            <a:r>
              <a:rPr lang="pt-PT" dirty="0"/>
              <a:t>), </a:t>
            </a:r>
            <a:r>
              <a:rPr lang="pt-PT" dirty="0" err="1"/>
              <a:t>video</a:t>
            </a:r>
            <a:r>
              <a:rPr lang="pt-PT" dirty="0"/>
              <a:t>, </a:t>
            </a:r>
            <a:r>
              <a:rPr lang="pt-PT" dirty="0" err="1"/>
              <a:t>and</a:t>
            </a:r>
            <a:r>
              <a:rPr lang="pt-PT" dirty="0"/>
              <a:t> virtual </a:t>
            </a:r>
            <a:r>
              <a:rPr lang="pt-PT" dirty="0" err="1"/>
              <a:t>private</a:t>
            </a:r>
            <a:r>
              <a:rPr lang="pt-PT" dirty="0"/>
              <a:t> network (VPN) </a:t>
            </a:r>
            <a:r>
              <a:rPr lang="pt-PT" dirty="0" err="1"/>
              <a:t>monitoring</a:t>
            </a:r>
            <a:endParaRPr lang="pt-PT" dirty="0"/>
          </a:p>
          <a:p>
            <a:r>
              <a:rPr lang="pt-PT" dirty="0"/>
              <a:t>SLA </a:t>
            </a:r>
            <a:r>
              <a:rPr lang="pt-PT" dirty="0" err="1"/>
              <a:t>monitoring</a:t>
            </a:r>
            <a:endParaRPr lang="pt-PT" dirty="0"/>
          </a:p>
          <a:p>
            <a:r>
              <a:rPr lang="pt-PT" dirty="0"/>
              <a:t>IP </a:t>
            </a:r>
            <a:r>
              <a:rPr lang="pt-PT" dirty="0" err="1"/>
              <a:t>service</a:t>
            </a:r>
            <a:r>
              <a:rPr lang="pt-PT" dirty="0"/>
              <a:t> network </a:t>
            </a:r>
            <a:r>
              <a:rPr lang="pt-PT" dirty="0" err="1"/>
              <a:t>health</a:t>
            </a:r>
            <a:endParaRPr lang="pt-PT" dirty="0"/>
          </a:p>
          <a:p>
            <a:r>
              <a:rPr lang="pt-PT" dirty="0"/>
              <a:t>MPLS network </a:t>
            </a:r>
            <a:r>
              <a:rPr lang="pt-PT" dirty="0" err="1"/>
              <a:t>monitoring</a:t>
            </a:r>
            <a:endParaRPr lang="pt-PT" dirty="0"/>
          </a:p>
          <a:p>
            <a:r>
              <a:rPr lang="pt-PT" dirty="0" err="1"/>
              <a:t>Troubleshooting</a:t>
            </a:r>
            <a:r>
              <a:rPr lang="pt-PT" dirty="0"/>
              <a:t> </a:t>
            </a:r>
            <a:r>
              <a:rPr lang="pt-PT" dirty="0" err="1"/>
              <a:t>of</a:t>
            </a:r>
            <a:r>
              <a:rPr lang="pt-PT" dirty="0"/>
              <a:t> network </a:t>
            </a:r>
            <a:r>
              <a:rPr lang="pt-PT" dirty="0" err="1"/>
              <a:t>operation</a:t>
            </a:r>
            <a:endParaRPr lang="pt-PT" dirty="0"/>
          </a:p>
          <a:p>
            <a:endParaRPr lang="pt-PT" dirty="0"/>
          </a:p>
        </p:txBody>
      </p:sp>
      <p:sp>
        <p:nvSpPr>
          <p:cNvPr id="2" name="Title 1"/>
          <p:cNvSpPr>
            <a:spLocks noGrp="1"/>
          </p:cNvSpPr>
          <p:nvPr>
            <p:ph type="title"/>
          </p:nvPr>
        </p:nvSpPr>
        <p:spPr/>
        <p:txBody>
          <a:bodyPr/>
          <a:lstStyle/>
          <a:p>
            <a:r>
              <a:rPr lang="pt-PT" dirty="0"/>
              <a:t>IP SLA </a:t>
            </a:r>
            <a:r>
              <a:rPr lang="pt-PT" dirty="0" err="1"/>
              <a:t>Additional</a:t>
            </a:r>
            <a:r>
              <a:rPr lang="pt-PT" dirty="0"/>
              <a:t> Uses</a:t>
            </a:r>
          </a:p>
        </p:txBody>
      </p:sp>
    </p:spTree>
    <p:extLst>
      <p:ext uri="{BB962C8B-B14F-4D97-AF65-F5344CB8AC3E}">
        <p14:creationId xmlns:p14="http://schemas.microsoft.com/office/powerpoint/2010/main" val="16667209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1" y="1183341"/>
            <a:ext cx="8520354" cy="4671550"/>
          </a:xfrm>
          <a:solidFill>
            <a:schemeClr val="bg1"/>
          </a:solidFill>
          <a:ln w="19050">
            <a:solidFill>
              <a:schemeClr val="tx1"/>
            </a:solidFill>
          </a:ln>
        </p:spPr>
        <p:txBody>
          <a:bodyPr>
            <a:noAutofit/>
          </a:bodyPr>
          <a:lstStyle/>
          <a:p>
            <a:pPr marL="0" indent="0">
              <a:buNone/>
            </a:pPr>
            <a:r>
              <a:rPr lang="pt-PT" sz="1800" dirty="0" err="1">
                <a:latin typeface="Consolas" panose="020B0609020204030204" pitchFamily="49" charset="0"/>
              </a:rPr>
              <a:t>Switch</a:t>
            </a:r>
            <a:r>
              <a:rPr lang="pt-PT" sz="1800" dirty="0">
                <a:latin typeface="Consolas" panose="020B0609020204030204" pitchFamily="49" charset="0"/>
              </a:rPr>
              <a:t>(</a:t>
            </a:r>
            <a:r>
              <a:rPr lang="pt-PT" sz="1800" dirty="0" err="1">
                <a:latin typeface="Consolas" panose="020B0609020204030204" pitchFamily="49" charset="0"/>
              </a:rPr>
              <a:t>config-ip-sla</a:t>
            </a:r>
            <a:r>
              <a:rPr lang="pt-PT" sz="1800" dirty="0">
                <a:latin typeface="Consolas" panose="020B0609020204030204" pitchFamily="49" charset="0"/>
              </a:rPr>
              <a:t>)# </a:t>
            </a:r>
            <a:r>
              <a:rPr lang="pt-PT" sz="1800" b="1" dirty="0">
                <a:latin typeface="Consolas" panose="020B0609020204030204" pitchFamily="49" charset="0"/>
              </a:rPr>
              <a:t>?</a:t>
            </a:r>
          </a:p>
          <a:p>
            <a:pPr marL="0" indent="0">
              <a:buNone/>
            </a:pPr>
            <a:r>
              <a:rPr lang="pt-PT" sz="1800" dirty="0">
                <a:latin typeface="Consolas" panose="020B0609020204030204" pitchFamily="49" charset="0"/>
              </a:rPr>
              <a:t>IP </a:t>
            </a:r>
            <a:r>
              <a:rPr lang="pt-PT" sz="1800" dirty="0" err="1">
                <a:latin typeface="Consolas" panose="020B0609020204030204" pitchFamily="49" charset="0"/>
              </a:rPr>
              <a:t>SLAs</a:t>
            </a:r>
            <a:r>
              <a:rPr lang="pt-PT" sz="1800" dirty="0">
                <a:latin typeface="Consolas" panose="020B0609020204030204" pitchFamily="49" charset="0"/>
              </a:rPr>
              <a:t> </a:t>
            </a:r>
            <a:r>
              <a:rPr lang="pt-PT" sz="1800" dirty="0" err="1">
                <a:latin typeface="Consolas" panose="020B0609020204030204" pitchFamily="49" charset="0"/>
              </a:rPr>
              <a:t>entry</a:t>
            </a:r>
            <a:r>
              <a:rPr lang="pt-PT" sz="1800" dirty="0">
                <a:latin typeface="Consolas" panose="020B0609020204030204" pitchFamily="49" charset="0"/>
              </a:rPr>
              <a:t> </a:t>
            </a:r>
            <a:r>
              <a:rPr lang="pt-PT" sz="1800" dirty="0" err="1">
                <a:latin typeface="Consolas" panose="020B0609020204030204" pitchFamily="49" charset="0"/>
              </a:rPr>
              <a:t>configuration</a:t>
            </a:r>
            <a:r>
              <a:rPr lang="pt-PT" sz="1800" dirty="0">
                <a:latin typeface="Consolas" panose="020B0609020204030204" pitchFamily="49" charset="0"/>
              </a:rPr>
              <a:t> </a:t>
            </a:r>
            <a:r>
              <a:rPr lang="pt-PT" sz="1800" dirty="0" err="1">
                <a:latin typeface="Consolas" panose="020B0609020204030204" pitchFamily="49" charset="0"/>
              </a:rPr>
              <a:t>commands</a:t>
            </a:r>
            <a:r>
              <a:rPr lang="pt-PT" sz="1800" dirty="0">
                <a:latin typeface="Consolas" panose="020B0609020204030204" pitchFamily="49" charset="0"/>
              </a:rPr>
              <a:t>:</a:t>
            </a:r>
          </a:p>
          <a:p>
            <a:pPr marL="0" indent="0">
              <a:buNone/>
            </a:pPr>
            <a:r>
              <a:rPr lang="pt-PT" sz="1800" dirty="0">
                <a:latin typeface="Consolas" panose="020B0609020204030204" pitchFamily="49" charset="0"/>
              </a:rPr>
              <a:t>	</a:t>
            </a:r>
            <a:r>
              <a:rPr lang="pt-PT" sz="1800" dirty="0" err="1">
                <a:latin typeface="Consolas" panose="020B0609020204030204" pitchFamily="49" charset="0"/>
              </a:rPr>
              <a:t>dhcp</a:t>
            </a:r>
            <a:r>
              <a:rPr lang="pt-PT" sz="1800" dirty="0">
                <a:latin typeface="Consolas" panose="020B0609020204030204" pitchFamily="49" charset="0"/>
              </a:rPr>
              <a:t> 		DHCP </a:t>
            </a:r>
            <a:r>
              <a:rPr lang="pt-PT" sz="1800" dirty="0" err="1">
                <a:latin typeface="Consolas" panose="020B0609020204030204" pitchFamily="49" charset="0"/>
              </a:rPr>
              <a:t>Operation</a:t>
            </a:r>
            <a:endParaRPr lang="pt-PT" sz="1800" dirty="0">
              <a:latin typeface="Consolas" panose="020B0609020204030204" pitchFamily="49" charset="0"/>
            </a:endParaRPr>
          </a:p>
          <a:p>
            <a:pPr marL="0" indent="0">
              <a:buNone/>
            </a:pPr>
            <a:r>
              <a:rPr lang="pt-PT" sz="1800" dirty="0">
                <a:latin typeface="Consolas" panose="020B0609020204030204" pitchFamily="49" charset="0"/>
              </a:rPr>
              <a:t>	</a:t>
            </a:r>
            <a:r>
              <a:rPr lang="pt-PT" sz="1800" dirty="0" err="1">
                <a:latin typeface="Consolas" panose="020B0609020204030204" pitchFamily="49" charset="0"/>
              </a:rPr>
              <a:t>dns</a:t>
            </a:r>
            <a:r>
              <a:rPr lang="pt-PT" sz="1800" dirty="0">
                <a:latin typeface="Consolas" panose="020B0609020204030204" pitchFamily="49" charset="0"/>
              </a:rPr>
              <a:t> 		DNS </a:t>
            </a:r>
            <a:r>
              <a:rPr lang="pt-PT" sz="1800" dirty="0" err="1">
                <a:latin typeface="Consolas" panose="020B0609020204030204" pitchFamily="49" charset="0"/>
              </a:rPr>
              <a:t>Query</a:t>
            </a:r>
            <a:r>
              <a:rPr lang="pt-PT" sz="1800" dirty="0">
                <a:latin typeface="Consolas" panose="020B0609020204030204" pitchFamily="49" charset="0"/>
              </a:rPr>
              <a:t> </a:t>
            </a:r>
            <a:r>
              <a:rPr lang="pt-PT" sz="1800" dirty="0" err="1">
                <a:latin typeface="Consolas" panose="020B0609020204030204" pitchFamily="49" charset="0"/>
              </a:rPr>
              <a:t>Operation</a:t>
            </a:r>
            <a:endParaRPr lang="pt-PT" sz="1800" dirty="0">
              <a:latin typeface="Consolas" panose="020B0609020204030204" pitchFamily="49" charset="0"/>
            </a:endParaRPr>
          </a:p>
          <a:p>
            <a:pPr marL="0" indent="0">
              <a:buNone/>
            </a:pPr>
            <a:r>
              <a:rPr lang="pt-PT" sz="1800" dirty="0">
                <a:latin typeface="Consolas" panose="020B0609020204030204" pitchFamily="49" charset="0"/>
              </a:rPr>
              <a:t>	exit 		Exit </a:t>
            </a:r>
            <a:r>
              <a:rPr lang="pt-PT" sz="1800" dirty="0" err="1">
                <a:latin typeface="Consolas" panose="020B0609020204030204" pitchFamily="49" charset="0"/>
              </a:rPr>
              <a:t>Operation</a:t>
            </a:r>
            <a:r>
              <a:rPr lang="pt-PT" sz="1800" dirty="0">
                <a:latin typeface="Consolas" panose="020B0609020204030204" pitchFamily="49" charset="0"/>
              </a:rPr>
              <a:t> </a:t>
            </a:r>
            <a:r>
              <a:rPr lang="pt-PT" sz="1800" dirty="0" err="1">
                <a:latin typeface="Consolas" panose="020B0609020204030204" pitchFamily="49" charset="0"/>
              </a:rPr>
              <a:t>Configuration</a:t>
            </a:r>
            <a:endParaRPr lang="pt-PT" sz="1800" dirty="0">
              <a:latin typeface="Consolas" panose="020B0609020204030204" pitchFamily="49" charset="0"/>
            </a:endParaRPr>
          </a:p>
          <a:p>
            <a:pPr marL="0" indent="0">
              <a:buNone/>
            </a:pPr>
            <a:r>
              <a:rPr lang="pt-PT" sz="1800" dirty="0">
                <a:latin typeface="Consolas" panose="020B0609020204030204" pitchFamily="49" charset="0"/>
              </a:rPr>
              <a:t>	</a:t>
            </a:r>
            <a:r>
              <a:rPr lang="pt-PT" sz="1800" dirty="0" err="1">
                <a:latin typeface="Consolas" panose="020B0609020204030204" pitchFamily="49" charset="0"/>
              </a:rPr>
              <a:t>ftp</a:t>
            </a:r>
            <a:r>
              <a:rPr lang="pt-PT" sz="1800" dirty="0">
                <a:latin typeface="Consolas" panose="020B0609020204030204" pitchFamily="49" charset="0"/>
              </a:rPr>
              <a:t> 		FTP </a:t>
            </a:r>
            <a:r>
              <a:rPr lang="pt-PT" sz="1800" dirty="0" err="1">
                <a:latin typeface="Consolas" panose="020B0609020204030204" pitchFamily="49" charset="0"/>
              </a:rPr>
              <a:t>Operation</a:t>
            </a:r>
            <a:endParaRPr lang="pt-PT" sz="1800" dirty="0">
              <a:latin typeface="Consolas" panose="020B0609020204030204" pitchFamily="49" charset="0"/>
            </a:endParaRPr>
          </a:p>
          <a:p>
            <a:pPr marL="0" indent="0">
              <a:buNone/>
            </a:pPr>
            <a:r>
              <a:rPr lang="pt-PT" sz="1800" dirty="0">
                <a:latin typeface="Consolas" panose="020B0609020204030204" pitchFamily="49" charset="0"/>
              </a:rPr>
              <a:t>	</a:t>
            </a:r>
            <a:r>
              <a:rPr lang="pt-PT" sz="1800" dirty="0" err="1">
                <a:latin typeface="Consolas" panose="020B0609020204030204" pitchFamily="49" charset="0"/>
              </a:rPr>
              <a:t>http</a:t>
            </a:r>
            <a:r>
              <a:rPr lang="pt-PT" sz="1800" dirty="0">
                <a:latin typeface="Consolas" panose="020B0609020204030204" pitchFamily="49" charset="0"/>
              </a:rPr>
              <a:t> 		HTTP </a:t>
            </a:r>
            <a:r>
              <a:rPr lang="pt-PT" sz="1800" dirty="0" err="1">
                <a:latin typeface="Consolas" panose="020B0609020204030204" pitchFamily="49" charset="0"/>
              </a:rPr>
              <a:t>Operation</a:t>
            </a:r>
            <a:endParaRPr lang="pt-PT" sz="1800" dirty="0">
              <a:latin typeface="Consolas" panose="020B0609020204030204" pitchFamily="49" charset="0"/>
            </a:endParaRPr>
          </a:p>
          <a:p>
            <a:pPr marL="0" indent="0">
              <a:buNone/>
            </a:pPr>
            <a:r>
              <a:rPr lang="pt-PT" sz="1800" dirty="0">
                <a:latin typeface="Consolas" panose="020B0609020204030204" pitchFamily="49" charset="0"/>
              </a:rPr>
              <a:t>	</a:t>
            </a:r>
            <a:r>
              <a:rPr lang="pt-PT" sz="1800" dirty="0" err="1">
                <a:latin typeface="Consolas" panose="020B0609020204030204" pitchFamily="49" charset="0"/>
              </a:rPr>
              <a:t>icmp-echo</a:t>
            </a:r>
            <a:r>
              <a:rPr lang="pt-PT" sz="1800" dirty="0">
                <a:latin typeface="Consolas" panose="020B0609020204030204" pitchFamily="49" charset="0"/>
              </a:rPr>
              <a:t> 	ICMP </a:t>
            </a:r>
            <a:r>
              <a:rPr lang="pt-PT" sz="1800" dirty="0" err="1">
                <a:latin typeface="Consolas" panose="020B0609020204030204" pitchFamily="49" charset="0"/>
              </a:rPr>
              <a:t>Echo</a:t>
            </a:r>
            <a:r>
              <a:rPr lang="pt-PT" sz="1800" dirty="0">
                <a:latin typeface="Consolas" panose="020B0609020204030204" pitchFamily="49" charset="0"/>
              </a:rPr>
              <a:t> </a:t>
            </a:r>
            <a:r>
              <a:rPr lang="pt-PT" sz="1800" dirty="0" err="1">
                <a:latin typeface="Consolas" panose="020B0609020204030204" pitchFamily="49" charset="0"/>
              </a:rPr>
              <a:t>Operation</a:t>
            </a:r>
            <a:endParaRPr lang="pt-PT" sz="1800" dirty="0">
              <a:latin typeface="Consolas" panose="020B0609020204030204" pitchFamily="49" charset="0"/>
            </a:endParaRPr>
          </a:p>
          <a:p>
            <a:pPr marL="0" indent="0">
              <a:buNone/>
            </a:pPr>
            <a:r>
              <a:rPr lang="en-US" sz="1800" dirty="0">
                <a:latin typeface="Consolas" panose="020B0609020204030204" pitchFamily="49" charset="0"/>
              </a:rPr>
              <a:t>	path-echo 	Path Discovered ICMP Echo Operation</a:t>
            </a:r>
          </a:p>
          <a:p>
            <a:pPr marL="0" indent="0">
              <a:buNone/>
            </a:pPr>
            <a:r>
              <a:rPr lang="en-US" sz="1800" dirty="0">
                <a:latin typeface="Consolas" panose="020B0609020204030204" pitchFamily="49" charset="0"/>
              </a:rPr>
              <a:t>	path-jitter 	Path Discovered ICMP Jitter Operation</a:t>
            </a:r>
          </a:p>
          <a:p>
            <a:pPr marL="0" indent="0">
              <a:buNone/>
            </a:pPr>
            <a:r>
              <a:rPr lang="pt-PT" sz="1800" dirty="0">
                <a:latin typeface="Consolas" panose="020B0609020204030204" pitchFamily="49" charset="0"/>
              </a:rPr>
              <a:t>	</a:t>
            </a:r>
            <a:r>
              <a:rPr lang="pt-PT" sz="1800" dirty="0" err="1">
                <a:latin typeface="Consolas" panose="020B0609020204030204" pitchFamily="49" charset="0"/>
              </a:rPr>
              <a:t>tcp-connect</a:t>
            </a:r>
            <a:r>
              <a:rPr lang="pt-PT" sz="1800" dirty="0">
                <a:latin typeface="Consolas" panose="020B0609020204030204" pitchFamily="49" charset="0"/>
              </a:rPr>
              <a:t> 	TCP </a:t>
            </a:r>
            <a:r>
              <a:rPr lang="pt-PT" sz="1800" dirty="0" err="1">
                <a:latin typeface="Consolas" panose="020B0609020204030204" pitchFamily="49" charset="0"/>
              </a:rPr>
              <a:t>Connect</a:t>
            </a:r>
            <a:r>
              <a:rPr lang="pt-PT" sz="1800" dirty="0">
                <a:latin typeface="Consolas" panose="020B0609020204030204" pitchFamily="49" charset="0"/>
              </a:rPr>
              <a:t> </a:t>
            </a:r>
            <a:r>
              <a:rPr lang="pt-PT" sz="1800" dirty="0" err="1">
                <a:latin typeface="Consolas" panose="020B0609020204030204" pitchFamily="49" charset="0"/>
              </a:rPr>
              <a:t>Operation</a:t>
            </a:r>
            <a:endParaRPr lang="pt-PT" sz="1800" dirty="0">
              <a:latin typeface="Consolas" panose="020B0609020204030204" pitchFamily="49" charset="0"/>
            </a:endParaRPr>
          </a:p>
          <a:p>
            <a:pPr marL="0" indent="0">
              <a:buNone/>
            </a:pPr>
            <a:r>
              <a:rPr lang="pt-PT" sz="1800" dirty="0">
                <a:latin typeface="Consolas" panose="020B0609020204030204" pitchFamily="49" charset="0"/>
              </a:rPr>
              <a:t>	</a:t>
            </a:r>
            <a:r>
              <a:rPr lang="pt-PT" sz="1800" dirty="0" err="1">
                <a:latin typeface="Consolas" panose="020B0609020204030204" pitchFamily="49" charset="0"/>
              </a:rPr>
              <a:t>udp-echo</a:t>
            </a:r>
            <a:r>
              <a:rPr lang="pt-PT" sz="1800" dirty="0">
                <a:latin typeface="Consolas" panose="020B0609020204030204" pitchFamily="49" charset="0"/>
              </a:rPr>
              <a:t> 	UDP </a:t>
            </a:r>
            <a:r>
              <a:rPr lang="pt-PT" sz="1800" dirty="0" err="1">
                <a:latin typeface="Consolas" panose="020B0609020204030204" pitchFamily="49" charset="0"/>
              </a:rPr>
              <a:t>Echo</a:t>
            </a:r>
            <a:r>
              <a:rPr lang="pt-PT" sz="1800" dirty="0">
                <a:latin typeface="Consolas" panose="020B0609020204030204" pitchFamily="49" charset="0"/>
              </a:rPr>
              <a:t> </a:t>
            </a:r>
            <a:r>
              <a:rPr lang="pt-PT" sz="1800" dirty="0" err="1">
                <a:latin typeface="Consolas" panose="020B0609020204030204" pitchFamily="49" charset="0"/>
              </a:rPr>
              <a:t>Operation</a:t>
            </a:r>
            <a:endParaRPr lang="pt-PT" sz="1800" dirty="0">
              <a:latin typeface="Consolas" panose="020B0609020204030204" pitchFamily="49" charset="0"/>
            </a:endParaRPr>
          </a:p>
          <a:p>
            <a:pPr marL="0" indent="0">
              <a:buNone/>
            </a:pPr>
            <a:r>
              <a:rPr lang="pt-PT" sz="1800" dirty="0">
                <a:latin typeface="Consolas" panose="020B0609020204030204" pitchFamily="49" charset="0"/>
              </a:rPr>
              <a:t>	</a:t>
            </a:r>
            <a:r>
              <a:rPr lang="pt-PT" sz="1800" dirty="0" err="1">
                <a:latin typeface="Consolas" panose="020B0609020204030204" pitchFamily="49" charset="0"/>
              </a:rPr>
              <a:t>udp-jitter</a:t>
            </a:r>
            <a:r>
              <a:rPr lang="pt-PT" sz="1800" dirty="0">
                <a:latin typeface="Consolas" panose="020B0609020204030204" pitchFamily="49" charset="0"/>
              </a:rPr>
              <a:t> 	UDP </a:t>
            </a:r>
            <a:r>
              <a:rPr lang="pt-PT" sz="1800" dirty="0" err="1">
                <a:latin typeface="Consolas" panose="020B0609020204030204" pitchFamily="49" charset="0"/>
              </a:rPr>
              <a:t>Jitter</a:t>
            </a:r>
            <a:r>
              <a:rPr lang="pt-PT" sz="1800" dirty="0">
                <a:latin typeface="Consolas" panose="020B0609020204030204" pitchFamily="49" charset="0"/>
              </a:rPr>
              <a:t> </a:t>
            </a:r>
            <a:r>
              <a:rPr lang="pt-PT" sz="1800" dirty="0" err="1">
                <a:latin typeface="Consolas" panose="020B0609020204030204" pitchFamily="49" charset="0"/>
              </a:rPr>
              <a:t>Operation</a:t>
            </a:r>
            <a:endParaRPr lang="pt-PT" sz="1800" dirty="0">
              <a:latin typeface="Consolas" panose="020B0609020204030204" pitchFamily="49" charset="0"/>
            </a:endParaRPr>
          </a:p>
        </p:txBody>
      </p:sp>
      <p:sp>
        <p:nvSpPr>
          <p:cNvPr id="2" name="Title 1"/>
          <p:cNvSpPr>
            <a:spLocks noGrp="1"/>
          </p:cNvSpPr>
          <p:nvPr>
            <p:ph type="title"/>
          </p:nvPr>
        </p:nvSpPr>
        <p:spPr>
          <a:xfrm>
            <a:off x="1219211" y="241109"/>
            <a:ext cx="6640734" cy="762000"/>
          </a:xfrm>
        </p:spPr>
        <p:txBody>
          <a:bodyPr/>
          <a:lstStyle/>
          <a:p>
            <a:r>
              <a:rPr lang="pt-PT" dirty="0"/>
              <a:t>IP SLA </a:t>
            </a:r>
            <a:r>
              <a:rPr lang="pt-PT" dirty="0" err="1"/>
              <a:t>Options</a:t>
            </a:r>
            <a:endParaRPr lang="pt-PT" dirty="0"/>
          </a:p>
        </p:txBody>
      </p:sp>
    </p:spTree>
    <p:extLst>
      <p:ext uri="{BB962C8B-B14F-4D97-AF65-F5344CB8AC3E}">
        <p14:creationId xmlns:p14="http://schemas.microsoft.com/office/powerpoint/2010/main" val="33485513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source is the Cisco IOS device that sends probe packets. </a:t>
            </a:r>
          </a:p>
          <a:p>
            <a:r>
              <a:rPr lang="en-US" dirty="0"/>
              <a:t>The destination of the probe may be another Cisco device or another network target such as a web server or IP host.</a:t>
            </a:r>
          </a:p>
          <a:p>
            <a:r>
              <a:rPr lang="en-US" dirty="0"/>
              <a:t>Although the destination of the majority of the tests can be any IP device, the measurement accuracy of some of the tests can be improved with an IP SLA responder. </a:t>
            </a:r>
          </a:p>
          <a:p>
            <a:r>
              <a:rPr lang="en-US" dirty="0"/>
              <a:t>An IP SLA responder is a device that runs Cisco IOS Software. </a:t>
            </a:r>
          </a:p>
          <a:p>
            <a:r>
              <a:rPr lang="en-US" dirty="0"/>
              <a:t>The responder adds a time stamp to the packets sent so the IP SLA source can take into account any latency that occurred while the responder is processing the test packets. </a:t>
            </a:r>
          </a:p>
          <a:p>
            <a:r>
              <a:rPr lang="en-US" dirty="0"/>
              <a:t>For this test to work properly, both the source and responder clocks need to be synchronized through Network </a:t>
            </a:r>
            <a:r>
              <a:rPr lang="pt-PT" dirty="0"/>
              <a:t>Time </a:t>
            </a:r>
            <a:r>
              <a:rPr lang="pt-PT" dirty="0" err="1"/>
              <a:t>Protocol</a:t>
            </a:r>
            <a:r>
              <a:rPr lang="pt-PT" dirty="0"/>
              <a:t> (NTP).</a:t>
            </a:r>
          </a:p>
        </p:txBody>
      </p:sp>
      <p:sp>
        <p:nvSpPr>
          <p:cNvPr id="2" name="Title 1"/>
          <p:cNvSpPr>
            <a:spLocks noGrp="1"/>
          </p:cNvSpPr>
          <p:nvPr>
            <p:ph type="title"/>
          </p:nvPr>
        </p:nvSpPr>
        <p:spPr/>
        <p:txBody>
          <a:bodyPr/>
          <a:lstStyle/>
          <a:p>
            <a:r>
              <a:rPr lang="en-US" dirty="0"/>
              <a:t>IP SLA Source and Responder</a:t>
            </a:r>
            <a:endParaRPr lang="pt-PT" dirty="0"/>
          </a:p>
        </p:txBody>
      </p:sp>
    </p:spTree>
    <p:extLst>
      <p:ext uri="{BB962C8B-B14F-4D97-AF65-F5344CB8AC3E}">
        <p14:creationId xmlns:p14="http://schemas.microsoft.com/office/powerpoint/2010/main" val="32731164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To implement IP SLA network performance measurement, you need to perform the following </a:t>
            </a:r>
            <a:r>
              <a:rPr lang="pt-PT" dirty="0" err="1"/>
              <a:t>tasks</a:t>
            </a:r>
            <a:r>
              <a:rPr lang="pt-PT" dirty="0"/>
              <a:t>:</a:t>
            </a:r>
          </a:p>
          <a:p>
            <a:r>
              <a:rPr lang="en-US" b="1" dirty="0"/>
              <a:t>Step 1. </a:t>
            </a:r>
            <a:r>
              <a:rPr lang="en-US" dirty="0"/>
              <a:t>Enable the IP SLAs responder, if required.</a:t>
            </a:r>
          </a:p>
          <a:p>
            <a:r>
              <a:rPr lang="en-US" b="1" dirty="0"/>
              <a:t>Step 2. </a:t>
            </a:r>
            <a:r>
              <a:rPr lang="en-US" dirty="0"/>
              <a:t>Configure the required IP SLA’s operation type.</a:t>
            </a:r>
          </a:p>
          <a:p>
            <a:r>
              <a:rPr lang="en-US" b="1" dirty="0"/>
              <a:t>Step 3. </a:t>
            </a:r>
            <a:r>
              <a:rPr lang="en-US" dirty="0"/>
              <a:t>Configure any options available for the specified operation type.</a:t>
            </a:r>
          </a:p>
          <a:p>
            <a:r>
              <a:rPr lang="en-US" b="1" dirty="0"/>
              <a:t>Step 4. </a:t>
            </a:r>
            <a:r>
              <a:rPr lang="en-US" dirty="0"/>
              <a:t>Configure threshold conditions, if required.</a:t>
            </a:r>
          </a:p>
          <a:p>
            <a:r>
              <a:rPr lang="en-US" b="1" dirty="0"/>
              <a:t>Step 5. </a:t>
            </a:r>
            <a:r>
              <a:rPr lang="en-US" dirty="0"/>
              <a:t>Schedule the operation to run, and then let the operation run for a period of </a:t>
            </a:r>
            <a:r>
              <a:rPr lang="pt-PT" dirty="0"/>
              <a:t>time to </a:t>
            </a:r>
            <a:r>
              <a:rPr lang="pt-PT" dirty="0" err="1"/>
              <a:t>gather</a:t>
            </a:r>
            <a:r>
              <a:rPr lang="pt-PT" dirty="0"/>
              <a:t> </a:t>
            </a:r>
            <a:r>
              <a:rPr lang="pt-PT" dirty="0" err="1"/>
              <a:t>statistics</a:t>
            </a:r>
            <a:r>
              <a:rPr lang="pt-PT" dirty="0"/>
              <a:t>.</a:t>
            </a:r>
          </a:p>
          <a:p>
            <a:r>
              <a:rPr lang="en-US" b="1" dirty="0"/>
              <a:t>Step 6. </a:t>
            </a:r>
            <a:r>
              <a:rPr lang="en-US" dirty="0"/>
              <a:t>Display and interpret the results of the operation using the Cisco IOS CLI or a network management system (NMS) with SNMP.</a:t>
            </a:r>
          </a:p>
        </p:txBody>
      </p:sp>
      <p:sp>
        <p:nvSpPr>
          <p:cNvPr id="2" name="Title 1"/>
          <p:cNvSpPr>
            <a:spLocks noGrp="1"/>
          </p:cNvSpPr>
          <p:nvPr>
            <p:ph type="title"/>
          </p:nvPr>
        </p:nvSpPr>
        <p:spPr/>
        <p:txBody>
          <a:bodyPr/>
          <a:lstStyle/>
          <a:p>
            <a:r>
              <a:rPr lang="pt-PT" dirty="0"/>
              <a:t>IP SLA </a:t>
            </a:r>
            <a:r>
              <a:rPr lang="pt-PT" dirty="0" err="1"/>
              <a:t>Configuration</a:t>
            </a:r>
            <a:endParaRPr lang="pt-PT" dirty="0"/>
          </a:p>
        </p:txBody>
      </p:sp>
    </p:spTree>
    <p:extLst>
      <p:ext uri="{BB962C8B-B14F-4D97-AF65-F5344CB8AC3E}">
        <p14:creationId xmlns:p14="http://schemas.microsoft.com/office/powerpoint/2010/main" val="362343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This protocol can advertise details such as configuration information, device capabilities, IP address, hostname, and device identity. </a:t>
            </a:r>
          </a:p>
          <a:p>
            <a:r>
              <a:rPr lang="en-US" dirty="0"/>
              <a:t>LLDP is used for a plethora of information sharing, it is not architected to send out real-time information such as performance data or counter data.</a:t>
            </a:r>
          </a:p>
          <a:p>
            <a:r>
              <a:rPr lang="en-US" dirty="0"/>
              <a:t>An advantage of LLDP over CDP is that it allows for customization. LLDP can carry a lot of information that is relevant to your network. </a:t>
            </a:r>
          </a:p>
          <a:p>
            <a:r>
              <a:rPr lang="en-US" dirty="0"/>
              <a:t>One drawback of LLDP in comparison to CDP is that it is not very lightweight.</a:t>
            </a:r>
            <a:endParaRPr lang="pt-PT" dirty="0"/>
          </a:p>
        </p:txBody>
      </p:sp>
      <p:sp>
        <p:nvSpPr>
          <p:cNvPr id="2" name="Title 1"/>
          <p:cNvSpPr>
            <a:spLocks noGrp="1"/>
          </p:cNvSpPr>
          <p:nvPr>
            <p:ph type="title"/>
          </p:nvPr>
        </p:nvSpPr>
        <p:spPr/>
        <p:txBody>
          <a:bodyPr/>
          <a:lstStyle/>
          <a:p>
            <a:r>
              <a:rPr lang="pt-PT" dirty="0" err="1"/>
              <a:t>Introduction</a:t>
            </a:r>
            <a:r>
              <a:rPr lang="pt-PT" dirty="0"/>
              <a:t> to LLDP</a:t>
            </a:r>
          </a:p>
        </p:txBody>
      </p:sp>
    </p:spTree>
    <p:extLst>
      <p:ext uri="{BB962C8B-B14F-4D97-AF65-F5344CB8AC3E}">
        <p14:creationId xmlns:p14="http://schemas.microsoft.com/office/powerpoint/2010/main" val="18034205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pt-PT" dirty="0"/>
          </a:p>
        </p:txBody>
      </p:sp>
      <p:sp>
        <p:nvSpPr>
          <p:cNvPr id="2" name="Title 1"/>
          <p:cNvSpPr>
            <a:spLocks noGrp="1"/>
          </p:cNvSpPr>
          <p:nvPr>
            <p:ph type="title"/>
          </p:nvPr>
        </p:nvSpPr>
        <p:spPr>
          <a:xfrm>
            <a:off x="915967" y="410002"/>
            <a:ext cx="6640734" cy="762000"/>
          </a:xfrm>
        </p:spPr>
        <p:txBody>
          <a:bodyPr/>
          <a:lstStyle/>
          <a:p>
            <a:r>
              <a:rPr lang="pt-PT" dirty="0"/>
              <a:t>IP SLA ICMP </a:t>
            </a:r>
            <a:r>
              <a:rPr lang="pt-PT" dirty="0" err="1"/>
              <a:t>Echo</a:t>
            </a:r>
            <a:r>
              <a:rPr lang="pt-PT" dirty="0"/>
              <a:t> </a:t>
            </a:r>
            <a:r>
              <a:rPr lang="pt-PT" dirty="0" err="1"/>
              <a:t>Confi</a:t>
            </a:r>
            <a:r>
              <a:rPr lang="pt-PT" dirty="0"/>
              <a:t> </a:t>
            </a:r>
            <a:r>
              <a:rPr lang="pt-PT" dirty="0" err="1"/>
              <a:t>guration</a:t>
            </a:r>
            <a:r>
              <a:rPr lang="pt-PT" dirty="0"/>
              <a:t> </a:t>
            </a:r>
            <a:r>
              <a:rPr lang="pt-PT" dirty="0" err="1"/>
              <a:t>Example</a:t>
            </a:r>
            <a:endParaRPr lang="pt-PT" dirty="0"/>
          </a:p>
        </p:txBody>
      </p:sp>
      <p:pic>
        <p:nvPicPr>
          <p:cNvPr id="4" name="Picture 3"/>
          <p:cNvPicPr>
            <a:picLocks noChangeAspect="1"/>
          </p:cNvPicPr>
          <p:nvPr/>
        </p:nvPicPr>
        <p:blipFill>
          <a:blip r:embed="rId3"/>
          <a:stretch>
            <a:fillRect/>
          </a:stretch>
        </p:blipFill>
        <p:spPr>
          <a:xfrm>
            <a:off x="293701" y="2456597"/>
            <a:ext cx="8526576" cy="1937982"/>
          </a:xfrm>
          <a:prstGeom prst="rect">
            <a:avLst/>
          </a:prstGeom>
        </p:spPr>
      </p:pic>
    </p:spTree>
    <p:extLst>
      <p:ext uri="{BB962C8B-B14F-4D97-AF65-F5344CB8AC3E}">
        <p14:creationId xmlns:p14="http://schemas.microsoft.com/office/powerpoint/2010/main" val="17229072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pt-PT" dirty="0"/>
          </a:p>
        </p:txBody>
      </p:sp>
      <p:sp>
        <p:nvSpPr>
          <p:cNvPr id="2" name="Title 1"/>
          <p:cNvSpPr>
            <a:spLocks noGrp="1"/>
          </p:cNvSpPr>
          <p:nvPr>
            <p:ph type="title"/>
          </p:nvPr>
        </p:nvSpPr>
        <p:spPr/>
        <p:txBody>
          <a:bodyPr/>
          <a:lstStyle/>
          <a:p>
            <a:r>
              <a:rPr lang="pt-PT" dirty="0" err="1"/>
              <a:t>Verify</a:t>
            </a:r>
            <a:r>
              <a:rPr lang="pt-PT" dirty="0"/>
              <a:t> IP SLA </a:t>
            </a:r>
            <a:r>
              <a:rPr lang="pt-PT" dirty="0" err="1"/>
              <a:t>Configuration</a:t>
            </a:r>
            <a:endParaRPr lang="pt-PT" dirty="0"/>
          </a:p>
        </p:txBody>
      </p:sp>
      <p:grpSp>
        <p:nvGrpSpPr>
          <p:cNvPr id="6" name="Group 5"/>
          <p:cNvGrpSpPr/>
          <p:nvPr/>
        </p:nvGrpSpPr>
        <p:grpSpPr>
          <a:xfrm>
            <a:off x="1678181" y="654050"/>
            <a:ext cx="5635238" cy="6016101"/>
            <a:chOff x="1102647" y="2043260"/>
            <a:chExt cx="6966001" cy="7436804"/>
          </a:xfrm>
        </p:grpSpPr>
        <p:pic>
          <p:nvPicPr>
            <p:cNvPr id="4" name="Picture 3"/>
            <p:cNvPicPr>
              <a:picLocks noChangeAspect="1"/>
            </p:cNvPicPr>
            <p:nvPr/>
          </p:nvPicPr>
          <p:blipFill>
            <a:blip r:embed="rId2"/>
            <a:stretch>
              <a:fillRect/>
            </a:stretch>
          </p:blipFill>
          <p:spPr>
            <a:xfrm>
              <a:off x="1102647" y="2043260"/>
              <a:ext cx="6966001" cy="2771480"/>
            </a:xfrm>
            <a:prstGeom prst="rect">
              <a:avLst/>
            </a:prstGeom>
          </p:spPr>
        </p:pic>
        <p:pic>
          <p:nvPicPr>
            <p:cNvPr id="5" name="Picture 4"/>
            <p:cNvPicPr>
              <a:picLocks noChangeAspect="1"/>
            </p:cNvPicPr>
            <p:nvPr/>
          </p:nvPicPr>
          <p:blipFill>
            <a:blip r:embed="rId3"/>
            <a:stretch>
              <a:fillRect/>
            </a:stretch>
          </p:blipFill>
          <p:spPr>
            <a:xfrm>
              <a:off x="1106314" y="4817184"/>
              <a:ext cx="6935040" cy="4662880"/>
            </a:xfrm>
            <a:prstGeom prst="rect">
              <a:avLst/>
            </a:prstGeom>
          </p:spPr>
        </p:pic>
      </p:grpSp>
    </p:spTree>
    <p:extLst>
      <p:ext uri="{BB962C8B-B14F-4D97-AF65-F5344CB8AC3E}">
        <p14:creationId xmlns:p14="http://schemas.microsoft.com/office/powerpoint/2010/main" val="16286631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pt-PT" dirty="0"/>
          </a:p>
        </p:txBody>
      </p:sp>
      <p:sp>
        <p:nvSpPr>
          <p:cNvPr id="2" name="Title 1"/>
          <p:cNvSpPr>
            <a:spLocks noGrp="1"/>
          </p:cNvSpPr>
          <p:nvPr>
            <p:ph type="title"/>
          </p:nvPr>
        </p:nvSpPr>
        <p:spPr>
          <a:xfrm>
            <a:off x="834945" y="605620"/>
            <a:ext cx="6640734" cy="762000"/>
          </a:xfrm>
        </p:spPr>
        <p:txBody>
          <a:bodyPr/>
          <a:lstStyle/>
          <a:p>
            <a:r>
              <a:rPr lang="pt-PT" dirty="0" err="1"/>
              <a:t>Verify</a:t>
            </a:r>
            <a:r>
              <a:rPr lang="pt-PT" dirty="0"/>
              <a:t> IP SLA </a:t>
            </a:r>
            <a:r>
              <a:rPr lang="pt-PT" dirty="0" err="1"/>
              <a:t>Configuration</a:t>
            </a:r>
            <a:endParaRPr lang="pt-PT" dirty="0"/>
          </a:p>
        </p:txBody>
      </p:sp>
      <p:pic>
        <p:nvPicPr>
          <p:cNvPr id="7" name="Picture 6"/>
          <p:cNvPicPr>
            <a:picLocks noChangeAspect="1"/>
          </p:cNvPicPr>
          <p:nvPr/>
        </p:nvPicPr>
        <p:blipFill>
          <a:blip r:embed="rId2"/>
          <a:stretch>
            <a:fillRect/>
          </a:stretch>
        </p:blipFill>
        <p:spPr>
          <a:xfrm>
            <a:off x="225029" y="1897039"/>
            <a:ext cx="8635856" cy="3043451"/>
          </a:xfrm>
          <a:prstGeom prst="rect">
            <a:avLst/>
          </a:prstGeom>
        </p:spPr>
      </p:pic>
    </p:spTree>
    <p:extLst>
      <p:ext uri="{BB962C8B-B14F-4D97-AF65-F5344CB8AC3E}">
        <p14:creationId xmlns:p14="http://schemas.microsoft.com/office/powerpoint/2010/main" val="26504199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pt-PT"/>
          </a:p>
        </p:txBody>
      </p:sp>
      <p:sp>
        <p:nvSpPr>
          <p:cNvPr id="2" name="Title 1"/>
          <p:cNvSpPr>
            <a:spLocks noGrp="1"/>
          </p:cNvSpPr>
          <p:nvPr>
            <p:ph type="title"/>
          </p:nvPr>
        </p:nvSpPr>
        <p:spPr/>
        <p:txBody>
          <a:bodyPr/>
          <a:lstStyle/>
          <a:p>
            <a:r>
              <a:rPr lang="en-US" dirty="0"/>
              <a:t>IP SLA Operation with Responder</a:t>
            </a:r>
            <a:endParaRPr lang="pt-PT" dirty="0"/>
          </a:p>
        </p:txBody>
      </p:sp>
      <p:pic>
        <p:nvPicPr>
          <p:cNvPr id="4" name="Picture 3"/>
          <p:cNvPicPr>
            <a:picLocks noChangeAspect="1"/>
          </p:cNvPicPr>
          <p:nvPr/>
        </p:nvPicPr>
        <p:blipFill>
          <a:blip r:embed="rId3"/>
          <a:stretch>
            <a:fillRect/>
          </a:stretch>
        </p:blipFill>
        <p:spPr>
          <a:xfrm>
            <a:off x="497002" y="1689507"/>
            <a:ext cx="8085152" cy="3605825"/>
          </a:xfrm>
          <a:prstGeom prst="rect">
            <a:avLst/>
          </a:prstGeom>
        </p:spPr>
      </p:pic>
    </p:spTree>
    <p:extLst>
      <p:ext uri="{BB962C8B-B14F-4D97-AF65-F5344CB8AC3E}">
        <p14:creationId xmlns:p14="http://schemas.microsoft.com/office/powerpoint/2010/main" val="34442632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1" y="4476466"/>
            <a:ext cx="8520354" cy="1838273"/>
          </a:xfrm>
        </p:spPr>
        <p:txBody>
          <a:bodyPr>
            <a:normAutofit/>
          </a:bodyPr>
          <a:lstStyle/>
          <a:p>
            <a:pPr marL="0" indent="0">
              <a:buNone/>
            </a:pPr>
            <a:r>
              <a:rPr lang="en-US" dirty="0"/>
              <a:t>T1 time is marked from 0 in milliseconds for simplicity. </a:t>
            </a:r>
          </a:p>
          <a:p>
            <a:pPr marL="0" indent="0">
              <a:buNone/>
            </a:pPr>
            <a:r>
              <a:rPr lang="en-US" dirty="0"/>
              <a:t>The RTT in this </a:t>
            </a:r>
            <a:r>
              <a:rPr lang="fr-FR" dirty="0" err="1"/>
              <a:t>example</a:t>
            </a:r>
            <a:r>
              <a:rPr lang="fr-FR" dirty="0"/>
              <a:t> </a:t>
            </a:r>
            <a:r>
              <a:rPr lang="fr-FR" dirty="0" err="1"/>
              <a:t>is</a:t>
            </a:r>
            <a:r>
              <a:rPr lang="fr-FR" dirty="0"/>
              <a:t> </a:t>
            </a:r>
            <a:r>
              <a:rPr lang="fr-FR" dirty="0" err="1"/>
              <a:t>calculated</a:t>
            </a:r>
            <a:r>
              <a:rPr lang="fr-FR" dirty="0"/>
              <a:t> as </a:t>
            </a:r>
          </a:p>
          <a:p>
            <a:pPr marL="0" indent="0">
              <a:buNone/>
            </a:pPr>
            <a:r>
              <a:rPr lang="fr-FR" dirty="0"/>
              <a:t>RTT = T5 – (T5-T4) - (T3-T2) = 1.5msec – (1.5msec-1.3msec) – </a:t>
            </a:r>
            <a:r>
              <a:rPr lang="pt-PT" dirty="0"/>
              <a:t>(0.7msec - 0.5msec) = 1.1msec .</a:t>
            </a:r>
          </a:p>
        </p:txBody>
      </p:sp>
      <p:sp>
        <p:nvSpPr>
          <p:cNvPr id="2" name="Title 1"/>
          <p:cNvSpPr>
            <a:spLocks noGrp="1"/>
          </p:cNvSpPr>
          <p:nvPr>
            <p:ph type="title"/>
          </p:nvPr>
        </p:nvSpPr>
        <p:spPr/>
        <p:txBody>
          <a:bodyPr/>
          <a:lstStyle/>
          <a:p>
            <a:r>
              <a:rPr lang="pt-PT" dirty="0"/>
              <a:t>IP SLA Time </a:t>
            </a:r>
            <a:r>
              <a:rPr lang="pt-PT" dirty="0" err="1"/>
              <a:t>Stamps</a:t>
            </a:r>
            <a:endParaRPr lang="pt-PT" dirty="0"/>
          </a:p>
        </p:txBody>
      </p:sp>
      <p:pic>
        <p:nvPicPr>
          <p:cNvPr id="4" name="Picture 3"/>
          <p:cNvPicPr>
            <a:picLocks noChangeAspect="1"/>
          </p:cNvPicPr>
          <p:nvPr/>
        </p:nvPicPr>
        <p:blipFill>
          <a:blip r:embed="rId2"/>
          <a:stretch>
            <a:fillRect/>
          </a:stretch>
        </p:blipFill>
        <p:spPr>
          <a:xfrm>
            <a:off x="1273298" y="860962"/>
            <a:ext cx="6749280" cy="1482240"/>
          </a:xfrm>
          <a:prstGeom prst="rect">
            <a:avLst/>
          </a:prstGeom>
        </p:spPr>
      </p:pic>
      <p:pic>
        <p:nvPicPr>
          <p:cNvPr id="5" name="Picture 4"/>
          <p:cNvPicPr>
            <a:picLocks noChangeAspect="1"/>
          </p:cNvPicPr>
          <p:nvPr/>
        </p:nvPicPr>
        <p:blipFill>
          <a:blip r:embed="rId3"/>
          <a:stretch>
            <a:fillRect/>
          </a:stretch>
        </p:blipFill>
        <p:spPr>
          <a:xfrm>
            <a:off x="1164937" y="2291741"/>
            <a:ext cx="6966001" cy="1899120"/>
          </a:xfrm>
          <a:prstGeom prst="rect">
            <a:avLst/>
          </a:prstGeom>
        </p:spPr>
      </p:pic>
    </p:spTree>
    <p:extLst>
      <p:ext uri="{BB962C8B-B14F-4D97-AF65-F5344CB8AC3E}">
        <p14:creationId xmlns:p14="http://schemas.microsoft.com/office/powerpoint/2010/main" val="22370950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pt-PT"/>
          </a:p>
        </p:txBody>
      </p:sp>
      <p:sp>
        <p:nvSpPr>
          <p:cNvPr id="2" name="Title 1"/>
          <p:cNvSpPr>
            <a:spLocks noGrp="1"/>
          </p:cNvSpPr>
          <p:nvPr>
            <p:ph type="title"/>
          </p:nvPr>
        </p:nvSpPr>
        <p:spPr>
          <a:xfrm>
            <a:off x="962266" y="545342"/>
            <a:ext cx="6640734" cy="762000"/>
          </a:xfrm>
        </p:spPr>
        <p:txBody>
          <a:bodyPr/>
          <a:lstStyle/>
          <a:p>
            <a:r>
              <a:rPr lang="en-US" dirty="0"/>
              <a:t>Configuring Authentication for IP SLA</a:t>
            </a:r>
            <a:endParaRPr lang="pt-PT" dirty="0"/>
          </a:p>
        </p:txBody>
      </p:sp>
      <p:pic>
        <p:nvPicPr>
          <p:cNvPr id="4" name="Picture 3"/>
          <p:cNvPicPr>
            <a:picLocks noChangeAspect="1"/>
          </p:cNvPicPr>
          <p:nvPr/>
        </p:nvPicPr>
        <p:blipFill>
          <a:blip r:embed="rId2"/>
          <a:stretch>
            <a:fillRect/>
          </a:stretch>
        </p:blipFill>
        <p:spPr>
          <a:xfrm>
            <a:off x="306784" y="2947916"/>
            <a:ext cx="8492971" cy="1364776"/>
          </a:xfrm>
          <a:prstGeom prst="rect">
            <a:avLst/>
          </a:prstGeom>
        </p:spPr>
      </p:pic>
    </p:spTree>
    <p:extLst>
      <p:ext uri="{BB962C8B-B14F-4D97-AF65-F5344CB8AC3E}">
        <p14:creationId xmlns:p14="http://schemas.microsoft.com/office/powerpoint/2010/main" val="13499661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pt-PT"/>
          </a:p>
        </p:txBody>
      </p:sp>
      <p:sp>
        <p:nvSpPr>
          <p:cNvPr id="2" name="Title 1"/>
          <p:cNvSpPr>
            <a:spLocks noGrp="1"/>
          </p:cNvSpPr>
          <p:nvPr>
            <p:ph type="title"/>
          </p:nvPr>
        </p:nvSpPr>
        <p:spPr>
          <a:xfrm>
            <a:off x="985415" y="448102"/>
            <a:ext cx="6640734" cy="762000"/>
          </a:xfrm>
        </p:spPr>
        <p:txBody>
          <a:bodyPr/>
          <a:lstStyle/>
          <a:p>
            <a:r>
              <a:rPr lang="pt-PT" dirty="0"/>
              <a:t>IP SLA UDP </a:t>
            </a:r>
            <a:r>
              <a:rPr lang="pt-PT" dirty="0" err="1"/>
              <a:t>Jitter</a:t>
            </a:r>
            <a:r>
              <a:rPr lang="pt-PT" dirty="0"/>
              <a:t> </a:t>
            </a:r>
            <a:r>
              <a:rPr lang="pt-PT" dirty="0" err="1"/>
              <a:t>Example</a:t>
            </a:r>
            <a:endParaRPr lang="pt-PT" dirty="0"/>
          </a:p>
        </p:txBody>
      </p:sp>
      <p:pic>
        <p:nvPicPr>
          <p:cNvPr id="4" name="Picture 3"/>
          <p:cNvPicPr>
            <a:picLocks noChangeAspect="1"/>
          </p:cNvPicPr>
          <p:nvPr/>
        </p:nvPicPr>
        <p:blipFill>
          <a:blip r:embed="rId3"/>
          <a:stretch>
            <a:fillRect/>
          </a:stretch>
        </p:blipFill>
        <p:spPr>
          <a:xfrm>
            <a:off x="425360" y="2456597"/>
            <a:ext cx="8228435" cy="2088108"/>
          </a:xfrm>
          <a:prstGeom prst="rect">
            <a:avLst/>
          </a:prstGeom>
        </p:spPr>
      </p:pic>
    </p:spTree>
    <p:extLst>
      <p:ext uri="{BB962C8B-B14F-4D97-AF65-F5344CB8AC3E}">
        <p14:creationId xmlns:p14="http://schemas.microsoft.com/office/powerpoint/2010/main" val="42854474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LLDP and the legacy CDP features are useful for discovering neighbor adjacencies </a:t>
            </a:r>
            <a:r>
              <a:rPr lang="pt-PT" dirty="0" err="1"/>
              <a:t>and</a:t>
            </a:r>
            <a:r>
              <a:rPr lang="pt-PT" dirty="0"/>
              <a:t> </a:t>
            </a:r>
            <a:r>
              <a:rPr lang="pt-PT" dirty="0" err="1"/>
              <a:t>their</a:t>
            </a:r>
            <a:r>
              <a:rPr lang="pt-PT" dirty="0"/>
              <a:t> </a:t>
            </a:r>
            <a:r>
              <a:rPr lang="pt-PT" dirty="0" err="1"/>
              <a:t>details</a:t>
            </a:r>
            <a:r>
              <a:rPr lang="pt-PT" dirty="0"/>
              <a:t>.</a:t>
            </a:r>
          </a:p>
          <a:p>
            <a:r>
              <a:rPr lang="en-US" dirty="0"/>
              <a:t>The UDLD aggressive mode feature is useful in adding resiliency to networks to avoid disasters in case of anomalous behaviors.</a:t>
            </a:r>
          </a:p>
          <a:p>
            <a:r>
              <a:rPr lang="en-US"/>
              <a:t>SPAN </a:t>
            </a:r>
            <a:r>
              <a:rPr lang="en-US" dirty="0"/>
              <a:t>and RSPAN are common debugging and traffic capture features that </a:t>
            </a:r>
            <a:r>
              <a:rPr lang="en-US"/>
              <a:t>are also leveraged </a:t>
            </a:r>
            <a:r>
              <a:rPr lang="en-US" dirty="0"/>
              <a:t>to capture traffic for network analytics.</a:t>
            </a:r>
          </a:p>
          <a:p>
            <a:r>
              <a:rPr lang="pt-PT"/>
              <a:t>The</a:t>
            </a:r>
            <a:r>
              <a:rPr lang="pt-PT" dirty="0"/>
              <a:t> IP SLA</a:t>
            </a:r>
            <a:endParaRPr lang="en-US" dirty="0"/>
          </a:p>
        </p:txBody>
      </p:sp>
      <p:sp>
        <p:nvSpPr>
          <p:cNvPr id="2" name="Title 1"/>
          <p:cNvSpPr>
            <a:spLocks noGrp="1"/>
          </p:cNvSpPr>
          <p:nvPr>
            <p:ph type="title"/>
          </p:nvPr>
        </p:nvSpPr>
        <p:spPr/>
        <p:txBody>
          <a:bodyPr/>
          <a:lstStyle/>
          <a:p>
            <a:r>
              <a:rPr lang="en-US" dirty="0"/>
              <a:t>Chapter 8 Summary</a:t>
            </a:r>
          </a:p>
        </p:txBody>
      </p:sp>
    </p:spTree>
    <p:extLst>
      <p:ext uri="{BB962C8B-B14F-4D97-AF65-F5344CB8AC3E}">
        <p14:creationId xmlns:p14="http://schemas.microsoft.com/office/powerpoint/2010/main" val="2004580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The following list captures a few important implementation properties of LLDP:</a:t>
            </a:r>
          </a:p>
          <a:p>
            <a:r>
              <a:rPr lang="pt-PT" dirty="0"/>
              <a:t>LLDP </a:t>
            </a:r>
            <a:r>
              <a:rPr lang="pt-PT" dirty="0" err="1"/>
              <a:t>is</a:t>
            </a:r>
            <a:r>
              <a:rPr lang="pt-PT" dirty="0"/>
              <a:t> </a:t>
            </a:r>
            <a:r>
              <a:rPr lang="pt-PT" dirty="0" err="1"/>
              <a:t>unidirectional</a:t>
            </a:r>
            <a:r>
              <a:rPr lang="pt-PT" dirty="0"/>
              <a:t>.</a:t>
            </a:r>
          </a:p>
          <a:p>
            <a:r>
              <a:rPr lang="en-US" dirty="0"/>
              <a:t>LLDP operates only in an advertising mode.</a:t>
            </a:r>
          </a:p>
          <a:p>
            <a:r>
              <a:rPr lang="en-US" dirty="0"/>
              <a:t>LLDP does not solicit for information or monitor state changes between LLDP </a:t>
            </a:r>
            <a:r>
              <a:rPr lang="pt-PT" dirty="0"/>
              <a:t>nodes.</a:t>
            </a:r>
          </a:p>
          <a:p>
            <a:r>
              <a:rPr lang="en-US" dirty="0"/>
              <a:t>LLDP leverages a Layer 2 multicast frame to notify neighbors of itself and its properties.</a:t>
            </a:r>
          </a:p>
          <a:p>
            <a:r>
              <a:rPr lang="en-US" dirty="0"/>
              <a:t>LLDP will receive and record all information it receives about its neighbors.</a:t>
            </a:r>
          </a:p>
          <a:p>
            <a:r>
              <a:rPr lang="en-US" dirty="0"/>
              <a:t>LLDP uses 01:80:c2:00:00:0e, 01:80:c2:00:00:03, or 01:80:c2:00:00:00 as the destination </a:t>
            </a:r>
            <a:r>
              <a:rPr lang="pt-PT" dirty="0" err="1"/>
              <a:t>multicast</a:t>
            </a:r>
            <a:r>
              <a:rPr lang="pt-PT" dirty="0"/>
              <a:t> MAC </a:t>
            </a:r>
            <a:r>
              <a:rPr lang="pt-PT" dirty="0" err="1"/>
              <a:t>address</a:t>
            </a:r>
            <a:r>
              <a:rPr lang="pt-PT" dirty="0"/>
              <a:t>.</a:t>
            </a:r>
          </a:p>
        </p:txBody>
      </p:sp>
      <p:sp>
        <p:nvSpPr>
          <p:cNvPr id="2" name="Title 1"/>
          <p:cNvSpPr>
            <a:spLocks noGrp="1"/>
          </p:cNvSpPr>
          <p:nvPr>
            <p:ph type="title"/>
          </p:nvPr>
        </p:nvSpPr>
        <p:spPr/>
        <p:txBody>
          <a:bodyPr/>
          <a:lstStyle/>
          <a:p>
            <a:r>
              <a:rPr lang="pt-PT" dirty="0" err="1"/>
              <a:t>Introduction</a:t>
            </a:r>
            <a:r>
              <a:rPr lang="pt-PT" dirty="0"/>
              <a:t> to LLDP</a:t>
            </a:r>
          </a:p>
        </p:txBody>
      </p:sp>
    </p:spTree>
    <p:extLst>
      <p:ext uri="{BB962C8B-B14F-4D97-AF65-F5344CB8AC3E}">
        <p14:creationId xmlns:p14="http://schemas.microsoft.com/office/powerpoint/2010/main" val="2903071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pt-PT" dirty="0" err="1"/>
              <a:t>The</a:t>
            </a:r>
            <a:r>
              <a:rPr lang="pt-PT" dirty="0"/>
              <a:t> </a:t>
            </a:r>
            <a:r>
              <a:rPr lang="pt-PT" dirty="0" err="1"/>
              <a:t>following</a:t>
            </a:r>
            <a:r>
              <a:rPr lang="pt-PT" dirty="0"/>
              <a:t> </a:t>
            </a:r>
            <a:r>
              <a:rPr lang="en-US" dirty="0"/>
              <a:t>list defines the most common information exchanged with LLDP </a:t>
            </a:r>
            <a:r>
              <a:rPr lang="pt-PT" dirty="0" err="1"/>
              <a:t>with</a:t>
            </a:r>
            <a:r>
              <a:rPr lang="pt-PT" dirty="0"/>
              <a:t> campus </a:t>
            </a:r>
            <a:r>
              <a:rPr lang="pt-PT" dirty="0" err="1"/>
              <a:t>switches</a:t>
            </a:r>
            <a:r>
              <a:rPr lang="pt-PT" dirty="0"/>
              <a:t>:</a:t>
            </a:r>
          </a:p>
          <a:p>
            <a:r>
              <a:rPr lang="pt-PT" dirty="0" err="1"/>
              <a:t>System</a:t>
            </a:r>
            <a:r>
              <a:rPr lang="pt-PT" dirty="0"/>
              <a:t> </a:t>
            </a:r>
            <a:r>
              <a:rPr lang="pt-PT" dirty="0" err="1"/>
              <a:t>name</a:t>
            </a:r>
            <a:r>
              <a:rPr lang="pt-PT" dirty="0"/>
              <a:t> </a:t>
            </a:r>
            <a:r>
              <a:rPr lang="pt-PT" dirty="0" err="1"/>
              <a:t>and</a:t>
            </a:r>
            <a:r>
              <a:rPr lang="pt-PT" dirty="0"/>
              <a:t> </a:t>
            </a:r>
            <a:r>
              <a:rPr lang="pt-PT" dirty="0" err="1"/>
              <a:t>description</a:t>
            </a:r>
            <a:endParaRPr lang="pt-PT" dirty="0"/>
          </a:p>
          <a:p>
            <a:r>
              <a:rPr lang="pt-PT" dirty="0" err="1"/>
              <a:t>Port</a:t>
            </a:r>
            <a:r>
              <a:rPr lang="pt-PT" dirty="0"/>
              <a:t> </a:t>
            </a:r>
            <a:r>
              <a:rPr lang="pt-PT" dirty="0" err="1"/>
              <a:t>name</a:t>
            </a:r>
            <a:r>
              <a:rPr lang="pt-PT" dirty="0"/>
              <a:t> </a:t>
            </a:r>
            <a:r>
              <a:rPr lang="pt-PT" dirty="0" err="1"/>
              <a:t>and</a:t>
            </a:r>
            <a:r>
              <a:rPr lang="pt-PT" dirty="0"/>
              <a:t> </a:t>
            </a:r>
            <a:r>
              <a:rPr lang="pt-PT" dirty="0" err="1"/>
              <a:t>description</a:t>
            </a:r>
            <a:endParaRPr lang="pt-PT" dirty="0"/>
          </a:p>
          <a:p>
            <a:r>
              <a:rPr lang="pt-PT" dirty="0" err="1"/>
              <a:t>Port</a:t>
            </a:r>
            <a:r>
              <a:rPr lang="pt-PT" dirty="0"/>
              <a:t> VLAN </a:t>
            </a:r>
            <a:r>
              <a:rPr lang="pt-PT" dirty="0" err="1"/>
              <a:t>and</a:t>
            </a:r>
            <a:r>
              <a:rPr lang="pt-PT" dirty="0"/>
              <a:t> VLAN </a:t>
            </a:r>
            <a:r>
              <a:rPr lang="pt-PT" dirty="0" err="1"/>
              <a:t>name</a:t>
            </a:r>
            <a:endParaRPr lang="pt-PT" dirty="0"/>
          </a:p>
          <a:p>
            <a:r>
              <a:rPr lang="pt-PT" dirty="0"/>
              <a:t>Management IP </a:t>
            </a:r>
            <a:r>
              <a:rPr lang="pt-PT" dirty="0" err="1"/>
              <a:t>address</a:t>
            </a:r>
            <a:endParaRPr lang="pt-PT" dirty="0"/>
          </a:p>
          <a:p>
            <a:r>
              <a:rPr lang="en-US" dirty="0"/>
              <a:t>System Capabilities (Wi-Fi, routing, switching, and so on)</a:t>
            </a:r>
          </a:p>
          <a:p>
            <a:r>
              <a:rPr lang="pt-PT" dirty="0" err="1"/>
              <a:t>Power</a:t>
            </a:r>
            <a:r>
              <a:rPr lang="pt-PT" dirty="0"/>
              <a:t> </a:t>
            </a:r>
            <a:r>
              <a:rPr lang="pt-PT" dirty="0" err="1"/>
              <a:t>over</a:t>
            </a:r>
            <a:r>
              <a:rPr lang="pt-PT" dirty="0"/>
              <a:t> Ethernet</a:t>
            </a:r>
          </a:p>
          <a:p>
            <a:r>
              <a:rPr lang="pt-PT" dirty="0"/>
              <a:t>Link </a:t>
            </a:r>
            <a:r>
              <a:rPr lang="pt-PT" dirty="0" err="1"/>
              <a:t>aggregation</a:t>
            </a:r>
            <a:endParaRPr lang="pt-PT" dirty="0"/>
          </a:p>
        </p:txBody>
      </p:sp>
      <p:sp>
        <p:nvSpPr>
          <p:cNvPr id="2" name="Title 1"/>
          <p:cNvSpPr>
            <a:spLocks noGrp="1"/>
          </p:cNvSpPr>
          <p:nvPr>
            <p:ph type="title"/>
          </p:nvPr>
        </p:nvSpPr>
        <p:spPr/>
        <p:txBody>
          <a:bodyPr/>
          <a:lstStyle/>
          <a:p>
            <a:r>
              <a:rPr lang="pt-PT" dirty="0" err="1"/>
              <a:t>Introduction</a:t>
            </a:r>
            <a:r>
              <a:rPr lang="pt-PT" dirty="0"/>
              <a:t> to LLDP</a:t>
            </a:r>
          </a:p>
        </p:txBody>
      </p:sp>
    </p:spTree>
    <p:extLst>
      <p:ext uri="{BB962C8B-B14F-4D97-AF65-F5344CB8AC3E}">
        <p14:creationId xmlns:p14="http://schemas.microsoft.com/office/powerpoint/2010/main" val="2173274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CDP is enabled by default on all Cisco devices, but LLDP may be either enabled or disabled by default, depending on the hardware platform and software version. </a:t>
            </a:r>
          </a:p>
          <a:p>
            <a:r>
              <a:rPr lang="en-US" dirty="0"/>
              <a:t>Therefore, to enable LLDP on a device, use the command </a:t>
            </a:r>
            <a:r>
              <a:rPr lang="en-US" b="1" dirty="0" err="1"/>
              <a:t>lldp</a:t>
            </a:r>
            <a:r>
              <a:rPr lang="en-US" b="1" dirty="0"/>
              <a:t> run </a:t>
            </a:r>
            <a:r>
              <a:rPr lang="en-US" dirty="0"/>
              <a:t>in global configuration mode. To disable it, use </a:t>
            </a:r>
            <a:r>
              <a:rPr lang="en-US" b="1" dirty="0"/>
              <a:t>no </a:t>
            </a:r>
            <a:r>
              <a:rPr lang="en-US" b="1" dirty="0" err="1"/>
              <a:t>lldp</a:t>
            </a:r>
            <a:r>
              <a:rPr lang="en-US" b="1" dirty="0"/>
              <a:t> run. </a:t>
            </a:r>
          </a:p>
          <a:p>
            <a:r>
              <a:rPr lang="en-US" dirty="0"/>
              <a:t>To disable LLDP on a specific interface, you need to disable both LLDP from receiving or transmitting LLDP by issuing both the </a:t>
            </a:r>
            <a:r>
              <a:rPr lang="en-US" b="1" dirty="0"/>
              <a:t>no </a:t>
            </a:r>
            <a:r>
              <a:rPr lang="en-US" b="1" dirty="0" err="1"/>
              <a:t>lldp</a:t>
            </a:r>
            <a:r>
              <a:rPr lang="en-US" b="1" dirty="0"/>
              <a:t> receive </a:t>
            </a:r>
            <a:r>
              <a:rPr lang="en-US" dirty="0"/>
              <a:t>and </a:t>
            </a:r>
            <a:r>
              <a:rPr lang="en-US" b="1" dirty="0"/>
              <a:t>no </a:t>
            </a:r>
            <a:r>
              <a:rPr lang="en-US" b="1" dirty="0" err="1"/>
              <a:t>lldp</a:t>
            </a:r>
            <a:r>
              <a:rPr lang="en-US" b="1" dirty="0"/>
              <a:t> transmit </a:t>
            </a:r>
            <a:r>
              <a:rPr lang="en-US" dirty="0"/>
              <a:t>commands.</a:t>
            </a:r>
            <a:endParaRPr lang="pt-PT" dirty="0"/>
          </a:p>
        </p:txBody>
      </p:sp>
      <p:sp>
        <p:nvSpPr>
          <p:cNvPr id="2" name="Title 1"/>
          <p:cNvSpPr>
            <a:spLocks noGrp="1"/>
          </p:cNvSpPr>
          <p:nvPr>
            <p:ph type="title"/>
          </p:nvPr>
        </p:nvSpPr>
        <p:spPr/>
        <p:txBody>
          <a:bodyPr/>
          <a:lstStyle/>
          <a:p>
            <a:r>
              <a:rPr lang="pt-PT" dirty="0"/>
              <a:t>Basic </a:t>
            </a:r>
            <a:r>
              <a:rPr lang="pt-PT" dirty="0" err="1"/>
              <a:t>Configuration</a:t>
            </a:r>
            <a:r>
              <a:rPr lang="pt-PT" dirty="0"/>
              <a:t> </a:t>
            </a:r>
            <a:r>
              <a:rPr lang="pt-PT" dirty="0" err="1"/>
              <a:t>of</a:t>
            </a:r>
            <a:r>
              <a:rPr lang="pt-PT" dirty="0"/>
              <a:t> LLDP</a:t>
            </a:r>
          </a:p>
        </p:txBody>
      </p:sp>
    </p:spTree>
    <p:extLst>
      <p:ext uri="{BB962C8B-B14F-4D97-AF65-F5344CB8AC3E}">
        <p14:creationId xmlns:p14="http://schemas.microsoft.com/office/powerpoint/2010/main" val="3748814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pt-PT"/>
          </a:p>
        </p:txBody>
      </p:sp>
      <p:sp>
        <p:nvSpPr>
          <p:cNvPr id="2" name="Title 1"/>
          <p:cNvSpPr>
            <a:spLocks noGrp="1"/>
          </p:cNvSpPr>
          <p:nvPr>
            <p:ph type="title"/>
          </p:nvPr>
        </p:nvSpPr>
        <p:spPr>
          <a:xfrm>
            <a:off x="846519" y="248770"/>
            <a:ext cx="6640734" cy="762000"/>
          </a:xfrm>
        </p:spPr>
        <p:txBody>
          <a:bodyPr/>
          <a:lstStyle/>
          <a:p>
            <a:r>
              <a:rPr lang="pt-PT" dirty="0"/>
              <a:t>Basic </a:t>
            </a:r>
            <a:r>
              <a:rPr lang="pt-PT" dirty="0" err="1"/>
              <a:t>Configuration</a:t>
            </a:r>
            <a:r>
              <a:rPr lang="pt-PT" dirty="0"/>
              <a:t> </a:t>
            </a:r>
            <a:r>
              <a:rPr lang="pt-PT" dirty="0" err="1"/>
              <a:t>of</a:t>
            </a:r>
            <a:r>
              <a:rPr lang="pt-PT" dirty="0"/>
              <a:t> LLDP</a:t>
            </a:r>
          </a:p>
        </p:txBody>
      </p:sp>
      <p:grpSp>
        <p:nvGrpSpPr>
          <p:cNvPr id="9" name="Group 8"/>
          <p:cNvGrpSpPr/>
          <p:nvPr/>
        </p:nvGrpSpPr>
        <p:grpSpPr>
          <a:xfrm>
            <a:off x="1221819" y="1010770"/>
            <a:ext cx="6640734" cy="5598460"/>
            <a:chOff x="1056577" y="234407"/>
            <a:chExt cx="6966001" cy="6398931"/>
          </a:xfrm>
        </p:grpSpPr>
        <p:pic>
          <p:nvPicPr>
            <p:cNvPr id="7" name="Picture 6"/>
            <p:cNvPicPr>
              <a:picLocks noChangeAspect="1"/>
            </p:cNvPicPr>
            <p:nvPr/>
          </p:nvPicPr>
          <p:blipFill>
            <a:blip r:embed="rId2"/>
            <a:stretch>
              <a:fillRect/>
            </a:stretch>
          </p:blipFill>
          <p:spPr>
            <a:xfrm>
              <a:off x="1056577" y="4155218"/>
              <a:ext cx="6966001" cy="2478120"/>
            </a:xfrm>
            <a:prstGeom prst="rect">
              <a:avLst/>
            </a:prstGeom>
          </p:spPr>
        </p:pic>
        <p:pic>
          <p:nvPicPr>
            <p:cNvPr id="8" name="Picture 7"/>
            <p:cNvPicPr>
              <a:picLocks noChangeAspect="1"/>
            </p:cNvPicPr>
            <p:nvPr/>
          </p:nvPicPr>
          <p:blipFill>
            <a:blip r:embed="rId3"/>
            <a:stretch>
              <a:fillRect/>
            </a:stretch>
          </p:blipFill>
          <p:spPr>
            <a:xfrm>
              <a:off x="1072057" y="234407"/>
              <a:ext cx="6935040" cy="3883160"/>
            </a:xfrm>
            <a:prstGeom prst="rect">
              <a:avLst/>
            </a:prstGeom>
          </p:spPr>
        </p:pic>
      </p:grpSp>
    </p:spTree>
    <p:extLst>
      <p:ext uri="{BB962C8B-B14F-4D97-AF65-F5344CB8AC3E}">
        <p14:creationId xmlns:p14="http://schemas.microsoft.com/office/powerpoint/2010/main" val="2072993461"/>
      </p:ext>
    </p:extLst>
  </p:cSld>
  <p:clrMapOvr>
    <a:masterClrMapping/>
  </p:clrMapOvr>
</p:sld>
</file>

<file path=ppt/theme/theme1.xml><?xml version="1.0" encoding="utf-8"?>
<a:theme xmlns:a="http://schemas.openxmlformats.org/drawingml/2006/main" name="Cisco Them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50">
            <a:alpha val="75000"/>
          </a:srgbClr>
        </a:solid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00B05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isco Theme" id="{3798063B-9500-4E09-BA2E-5B0C8FA18182}" vid="{2627DFCF-168D-4186-89E8-22E3DCA49BA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Cisco Theme</Template>
  <TotalTime>7999</TotalTime>
  <Pages>28</Pages>
  <Words>4076</Words>
  <Application>Microsoft Office PowerPoint</Application>
  <PresentationFormat>On-screen Show (4:3)</PresentationFormat>
  <Paragraphs>335</Paragraphs>
  <Slides>57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Consolas</vt:lpstr>
      <vt:lpstr>Courier New</vt:lpstr>
      <vt:lpstr>Cisco Theme</vt:lpstr>
      <vt:lpstr>Switching Features and Technologies for the Campus Network</vt:lpstr>
      <vt:lpstr>Chapter 8 Objectives</vt:lpstr>
      <vt:lpstr>Discovery Protocols</vt:lpstr>
      <vt:lpstr>Introduction to LLDP</vt:lpstr>
      <vt:lpstr>Introduction to LLDP</vt:lpstr>
      <vt:lpstr>Introduction to LLDP</vt:lpstr>
      <vt:lpstr>Introduction to LLDP</vt:lpstr>
      <vt:lpstr>Basic Configuration of LLDP</vt:lpstr>
      <vt:lpstr>Basic Configuration of LLDP</vt:lpstr>
      <vt:lpstr>LLDP Neighbors</vt:lpstr>
      <vt:lpstr>LLDP Traffic Info</vt:lpstr>
      <vt:lpstr>LLDP Key Features</vt:lpstr>
      <vt:lpstr>Power over Ethernet</vt:lpstr>
      <vt:lpstr>PoE benefits</vt:lpstr>
      <vt:lpstr>PoE Components</vt:lpstr>
      <vt:lpstr>PoE Standards</vt:lpstr>
      <vt:lpstr>PoE Negotiation</vt:lpstr>
      <vt:lpstr>PoE Power Classes</vt:lpstr>
      <vt:lpstr>Configuring and Verifying PoE</vt:lpstr>
      <vt:lpstr>SDM Templates</vt:lpstr>
      <vt:lpstr>SDM Template Types</vt:lpstr>
      <vt:lpstr>SDM Template Types</vt:lpstr>
      <vt:lpstr>Choosing the Right SDM Template</vt:lpstr>
      <vt:lpstr>System Resource Configuration on Other Platforms</vt:lpstr>
      <vt:lpstr>Displaying SDM Resources</vt:lpstr>
      <vt:lpstr>Displaying SDM Resources</vt:lpstr>
      <vt:lpstr>Monitoring Features</vt:lpstr>
      <vt:lpstr>SPAN and RSPAN Overview</vt:lpstr>
      <vt:lpstr>SPAN Terminology</vt:lpstr>
      <vt:lpstr>Remote SPAN Overview</vt:lpstr>
      <vt:lpstr>RSPAN</vt:lpstr>
      <vt:lpstr>SPAN Configuration</vt:lpstr>
      <vt:lpstr>SPAN Configuration</vt:lpstr>
      <vt:lpstr>RSPAN Configuration</vt:lpstr>
      <vt:lpstr>RSPAN Configuration</vt:lpstr>
      <vt:lpstr>RSPAN Verification</vt:lpstr>
      <vt:lpstr>Local SPAN</vt:lpstr>
      <vt:lpstr>Local SPAN</vt:lpstr>
      <vt:lpstr>SPAN Destination</vt:lpstr>
      <vt:lpstr>SPAN Destination</vt:lpstr>
      <vt:lpstr>Remote SPAN</vt:lpstr>
      <vt:lpstr>Remote SPAN</vt:lpstr>
      <vt:lpstr>IP SLA</vt:lpstr>
      <vt:lpstr>Introduction to IP SLA</vt:lpstr>
      <vt:lpstr>Introduction to IP SLA</vt:lpstr>
      <vt:lpstr>IP SLA Additional Uses</vt:lpstr>
      <vt:lpstr>IP SLA Options</vt:lpstr>
      <vt:lpstr>IP SLA Source and Responder</vt:lpstr>
      <vt:lpstr>IP SLA Configuration</vt:lpstr>
      <vt:lpstr>IP SLA ICMP Echo Confi guration Example</vt:lpstr>
      <vt:lpstr>Verify IP SLA Configuration</vt:lpstr>
      <vt:lpstr>Verify IP SLA Configuration</vt:lpstr>
      <vt:lpstr>IP SLA Operation with Responder</vt:lpstr>
      <vt:lpstr>IP SLA Time Stamps</vt:lpstr>
      <vt:lpstr>Configuring Authentication for IP SLA</vt:lpstr>
      <vt:lpstr>IP SLA UDP Jitter Example</vt:lpstr>
      <vt:lpstr>Chapter 8 Summary</vt:lpstr>
    </vt:vector>
  </TitlesOfParts>
  <Company>Cisco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 Chapter 1</dc:title>
  <dc:subject/>
  <dc:creator>Cisco Systems</dc:creator>
  <cp:keywords/>
  <dc:description/>
  <cp:lastModifiedBy>HA</cp:lastModifiedBy>
  <cp:revision>547</cp:revision>
  <cp:lastPrinted>1999-01-27T00:54:54Z</cp:lastPrinted>
  <dcterms:created xsi:type="dcterms:W3CDTF">2010-07-05T20:10:47Z</dcterms:created>
  <dcterms:modified xsi:type="dcterms:W3CDTF">2019-10-12T22:26:32Z</dcterms:modified>
</cp:coreProperties>
</file>