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1368" r:id="rId2"/>
    <p:sldId id="1314" r:id="rId3"/>
    <p:sldId id="1315" r:id="rId4"/>
    <p:sldId id="1379" r:id="rId5"/>
    <p:sldId id="1187" r:id="rId6"/>
    <p:sldId id="1316" r:id="rId7"/>
    <p:sldId id="1317" r:id="rId8"/>
    <p:sldId id="1318" r:id="rId9"/>
    <p:sldId id="1319" r:id="rId10"/>
    <p:sldId id="1320" r:id="rId11"/>
    <p:sldId id="1321" r:id="rId12"/>
    <p:sldId id="1322" r:id="rId13"/>
    <p:sldId id="1323" r:id="rId14"/>
    <p:sldId id="1324" r:id="rId15"/>
    <p:sldId id="1325" r:id="rId16"/>
    <p:sldId id="1326" r:id="rId17"/>
    <p:sldId id="1327" r:id="rId18"/>
    <p:sldId id="1377" r:id="rId19"/>
    <p:sldId id="1189" r:id="rId20"/>
    <p:sldId id="1328" r:id="rId21"/>
    <p:sldId id="1330" r:id="rId22"/>
    <p:sldId id="1331" r:id="rId23"/>
    <p:sldId id="1380" r:id="rId24"/>
    <p:sldId id="1375" r:id="rId25"/>
    <p:sldId id="1339" r:id="rId26"/>
    <p:sldId id="1365" r:id="rId27"/>
    <p:sldId id="1340" r:id="rId28"/>
    <p:sldId id="1341" r:id="rId29"/>
    <p:sldId id="1342" r:id="rId30"/>
    <p:sldId id="1343" r:id="rId31"/>
    <p:sldId id="13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92B0C-3CA9-45F1-9C1C-C854A89E2669}" type="datetimeFigureOut">
              <a:rPr lang="en-US" smtClean="0"/>
              <a:t>7/17/2020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D3A78-E80D-4602-BC95-B81CE9A46E31}" type="slidenum">
              <a:rPr lang="en-US" smtClean="0"/>
              <a:t>‹#›</a:t>
            </a:fld>
            <a:endParaRPr lang="en-US"/>
          </a:p>
        </p:txBody>
      </p:sp>
    </p:spTree>
    <p:extLst>
      <p:ext uri="{BB962C8B-B14F-4D97-AF65-F5344CB8AC3E}">
        <p14:creationId xmlns:p14="http://schemas.microsoft.com/office/powerpoint/2010/main" val="149179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14.1.2 - </a:t>
            </a:r>
            <a:r>
              <a:rPr lang="en-US" sz="1200" dirty="0"/>
              <a:t>The Increase in Automation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102632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132412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705899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50990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92959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42125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 (Cont.)</a:t>
            </a:r>
          </a:p>
          <a:p>
            <a:r>
              <a:rPr lang="en-US" dirty="0"/>
              <a:t>14.2.9 - Check Your Understanding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60571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14.3.1 - Video - APIs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14.3.2 - The API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77670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14.3.4 - Open, Internal, and Partner APIs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166413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14.3.5 - Types of Web Service APIs</a:t>
            </a:r>
          </a:p>
          <a:p>
            <a:r>
              <a:rPr lang="en-US" dirty="0"/>
              <a:t>14.3.6 - Check Your Understanding - APIs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5660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14.1.3 - Thinking Devices</a:t>
            </a:r>
          </a:p>
          <a:p>
            <a:r>
              <a:rPr lang="en-US" dirty="0"/>
              <a:t>14.1.4 - Check Your Understanding - Benefits of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51623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14.3.5 - Types of Web Service APIs</a:t>
            </a:r>
          </a:p>
          <a:p>
            <a:r>
              <a:rPr lang="en-US" dirty="0"/>
              <a:t>14.3.6 - Check Your Understanding - APIs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99628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450657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40678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14.5.3 - Network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502632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459356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382826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14.5.5 - </a:t>
            </a:r>
            <a:r>
              <a:rPr lang="en-US" sz="1200" dirty="0"/>
              <a:t>Compare Ansible, Chef, Puppet, and </a:t>
            </a:r>
            <a:r>
              <a:rPr lang="en-US" sz="1200" dirty="0" err="1"/>
              <a:t>SaltStack</a:t>
            </a:r>
            <a:endParaRPr lang="en-US" sz="1200" dirty="0"/>
          </a:p>
          <a:p>
            <a:r>
              <a:rPr lang="en-US" sz="1200" dirty="0"/>
              <a:t>14.5.6 - Check Your Understanding - Configuration Management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326476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14.5.5 - </a:t>
            </a:r>
            <a:r>
              <a:rPr lang="en-US" sz="1200" dirty="0"/>
              <a:t>Compare Ansible, Chef, Puppet, and </a:t>
            </a:r>
            <a:r>
              <a:rPr lang="en-US" sz="1200" dirty="0" err="1"/>
              <a:t>SaltStack</a:t>
            </a:r>
            <a:endParaRPr lang="en-US" sz="1200" dirty="0"/>
          </a:p>
          <a:p>
            <a:r>
              <a:rPr lang="en-US" sz="1200" dirty="0"/>
              <a:t>14.5.6 - Check Your Understanding - Configuration Management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4559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14.2.1 - Video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14.2.2 - The Data Formats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77161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14.2.3 - Data Format Rules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036188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14.2.4 - Compare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96935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482110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739803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24974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3887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33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066800"/>
            <a:ext cx="27432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066800"/>
            <a:ext cx="80264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30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8000" y="1066800"/>
            <a:ext cx="10972800" cy="762000"/>
          </a:xfrm>
        </p:spPr>
        <p:txBody>
          <a:bodyPr/>
          <a:lstStyle/>
          <a:p>
            <a:r>
              <a:rPr lang="en-US"/>
              <a:t>Click to edit Master title style</a:t>
            </a:r>
          </a:p>
        </p:txBody>
      </p:sp>
      <p:sp>
        <p:nvSpPr>
          <p:cNvPr id="3" name="Content Placeholder 2"/>
          <p:cNvSpPr>
            <a:spLocks noGrp="1"/>
          </p:cNvSpPr>
          <p:nvPr>
            <p:ph sz="quarter" idx="1"/>
          </p:nvPr>
        </p:nvSpPr>
        <p:spPr>
          <a:xfrm>
            <a:off x="508000" y="1981200"/>
            <a:ext cx="5384800"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981200"/>
            <a:ext cx="5384800"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8000" y="4343400"/>
            <a:ext cx="5384800"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096000" y="4343400"/>
            <a:ext cx="5384800"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8827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00154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600200"/>
            <a:ext cx="10972800" cy="4953000"/>
          </a:xfrm>
        </p:spPr>
        <p:txBody>
          <a:bodyPr/>
          <a:lstStyle>
            <a:lvl1pPr>
              <a:defRPr sz="2800"/>
            </a:lvl1pPr>
            <a:lvl2pPr>
              <a:defRPr sz="24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1668844" y="654050"/>
            <a:ext cx="8854312" cy="762000"/>
          </a:xfrm>
        </p:spPr>
        <p:txBody>
          <a:bodyPr/>
          <a:lstStyle/>
          <a:p>
            <a:r>
              <a:rPr lang="en-US"/>
              <a:t>Click to edit Master title style</a:t>
            </a:r>
            <a:endParaRPr lang="en-US" dirty="0"/>
          </a:p>
        </p:txBody>
      </p:sp>
      <p:sp>
        <p:nvSpPr>
          <p:cNvPr id="5" name="Slide Number Placeholder 1">
            <a:extLst>
              <a:ext uri="{FF2B5EF4-FFF2-40B4-BE49-F238E27FC236}">
                <a16:creationId xmlns:a16="http://schemas.microsoft.com/office/drawing/2014/main" id="{EF275103-24A4-490B-AABD-5A4E9A4EB3F8}"/>
              </a:ext>
            </a:extLst>
          </p:cNvPr>
          <p:cNvSpPr>
            <a:spLocks noGrp="1"/>
          </p:cNvSpPr>
          <p:nvPr>
            <p:ph type="sldNum" sz="quarter" idx="10"/>
          </p:nvPr>
        </p:nvSpPr>
        <p:spPr/>
        <p:txBody>
          <a:bodyPr/>
          <a:lstStyle>
            <a:lvl1pPr>
              <a:defRPr/>
            </a:lvl1pPr>
          </a:lstStyle>
          <a:p>
            <a:r>
              <a:rPr lang="en-US" altLang="en-US"/>
              <a:t>ICND2  9-</a:t>
            </a:r>
            <a:fld id="{D3894994-3FEB-4669-99E3-26ED49F2304F}" type="slidenum">
              <a:rPr lang="en-US" altLang="en-US"/>
              <a:pPr/>
              <a:t>‹#›</a:t>
            </a:fld>
            <a:endParaRPr lang="en-US" altLang="en-US"/>
          </a:p>
        </p:txBody>
      </p:sp>
    </p:spTree>
    <p:extLst>
      <p:ext uri="{BB962C8B-B14F-4D97-AF65-F5344CB8AC3E}">
        <p14:creationId xmlns:p14="http://schemas.microsoft.com/office/powerpoint/2010/main" val="188604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7804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981200"/>
            <a:ext cx="5384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981200"/>
            <a:ext cx="5384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454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59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491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18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479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8218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417439F-8BFF-455C-948A-8D084F1EB6C3}"/>
              </a:ext>
            </a:extLst>
          </p:cNvPr>
          <p:cNvSpPr>
            <a:spLocks noGrp="1" noChangeArrowheads="1"/>
          </p:cNvSpPr>
          <p:nvPr>
            <p:ph type="title"/>
          </p:nvPr>
        </p:nvSpPr>
        <p:spPr bwMode="auto">
          <a:xfrm>
            <a:off x="1185333" y="504825"/>
            <a:ext cx="9533467"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CE86BBD-46AB-4BDB-879B-C6E8F6CBF93B}"/>
              </a:ext>
            </a:extLst>
          </p:cNvPr>
          <p:cNvSpPr>
            <a:spLocks noGrp="1" noChangeArrowheads="1"/>
          </p:cNvSpPr>
          <p:nvPr>
            <p:ph type="body" idx="1"/>
          </p:nvPr>
        </p:nvSpPr>
        <p:spPr bwMode="auto">
          <a:xfrm>
            <a:off x="508000" y="1625600"/>
            <a:ext cx="10972800"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ciscologo">
            <a:extLst>
              <a:ext uri="{FF2B5EF4-FFF2-40B4-BE49-F238E27FC236}">
                <a16:creationId xmlns:a16="http://schemas.microsoft.com/office/drawing/2014/main" id="{3EF60C67-A298-40DF-8AB6-24485A17D9A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9834" y="0"/>
            <a:ext cx="167216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FF55292-FB2D-41DF-9A22-FF909340636C}"/>
              </a:ext>
            </a:extLst>
          </p:cNvPr>
          <p:cNvSpPr>
            <a:spLocks noGrp="1"/>
          </p:cNvSpPr>
          <p:nvPr>
            <p:ph type="sldNum" sz="quarter" idx="4"/>
          </p:nvPr>
        </p:nvSpPr>
        <p:spPr>
          <a:xfrm>
            <a:off x="9228667"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r>
              <a:rPr lang="en-US" altLang="en-US"/>
              <a:t>ICND2  9-</a:t>
            </a:r>
            <a:fld id="{1773FD4D-B60C-49C7-842E-C7A20E8CD632}" type="slidenum">
              <a:rPr lang="en-US" altLang="en-US"/>
              <a:pPr/>
              <a:t>‹#›</a:t>
            </a:fld>
            <a:endParaRPr lang="en-US" altLang="en-US"/>
          </a:p>
        </p:txBody>
      </p:sp>
    </p:spTree>
    <p:extLst>
      <p:ext uri="{BB962C8B-B14F-4D97-AF65-F5344CB8AC3E}">
        <p14:creationId xmlns:p14="http://schemas.microsoft.com/office/powerpoint/2010/main" val="1918593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cs typeface="Arial" charset="0"/>
        </a:defRPr>
      </a:lvl2pPr>
      <a:lvl3pPr algn="ctr" rtl="0" eaLnBrk="1" fontAlgn="base" hangingPunct="1">
        <a:spcBef>
          <a:spcPct val="0"/>
        </a:spcBef>
        <a:spcAft>
          <a:spcPct val="0"/>
        </a:spcAft>
        <a:defRPr sz="3600">
          <a:solidFill>
            <a:schemeClr val="tx2"/>
          </a:solidFill>
          <a:latin typeface="Arial" charset="0"/>
          <a:cs typeface="Arial" charset="0"/>
        </a:defRPr>
      </a:lvl3pPr>
      <a:lvl4pPr algn="ctr" rtl="0" eaLnBrk="1" fontAlgn="base" hangingPunct="1">
        <a:spcBef>
          <a:spcPct val="0"/>
        </a:spcBef>
        <a:spcAft>
          <a:spcPct val="0"/>
        </a:spcAft>
        <a:defRPr sz="3600">
          <a:solidFill>
            <a:schemeClr val="tx2"/>
          </a:solidFill>
          <a:latin typeface="Arial" charset="0"/>
          <a:cs typeface="Arial" charset="0"/>
        </a:defRPr>
      </a:lvl4pPr>
      <a:lvl5pPr algn="ctr" rtl="0" eaLnBrk="1" fontAlgn="base" hangingPunct="1">
        <a:spcBef>
          <a:spcPct val="0"/>
        </a:spcBef>
        <a:spcAft>
          <a:spcPct val="0"/>
        </a:spcAft>
        <a:defRPr sz="3600">
          <a:solidFill>
            <a:schemeClr val="tx2"/>
          </a:solidFill>
          <a:latin typeface="Arial" charset="0"/>
          <a:cs typeface="Arial" charset="0"/>
        </a:defRPr>
      </a:lvl5pPr>
      <a:lvl6pPr marL="457200" algn="ctr" rtl="0" eaLnBrk="1" fontAlgn="base" hangingPunct="1">
        <a:spcBef>
          <a:spcPct val="0"/>
        </a:spcBef>
        <a:spcAft>
          <a:spcPct val="0"/>
        </a:spcAft>
        <a:defRPr sz="3600">
          <a:solidFill>
            <a:schemeClr val="tx2"/>
          </a:solidFill>
          <a:latin typeface="Arial" charset="0"/>
          <a:cs typeface="Arial" charset="0"/>
        </a:defRPr>
      </a:lvl6pPr>
      <a:lvl7pPr marL="914400" algn="ctr" rtl="0" eaLnBrk="1" fontAlgn="base" hangingPunct="1">
        <a:spcBef>
          <a:spcPct val="0"/>
        </a:spcBef>
        <a:spcAft>
          <a:spcPct val="0"/>
        </a:spcAft>
        <a:defRPr sz="3600">
          <a:solidFill>
            <a:schemeClr val="tx2"/>
          </a:solidFill>
          <a:latin typeface="Arial" charset="0"/>
          <a:cs typeface="Arial" charset="0"/>
        </a:defRPr>
      </a:lvl7pPr>
      <a:lvl8pPr marL="1371600" algn="ctr" rtl="0" eaLnBrk="1" fontAlgn="base" hangingPunct="1">
        <a:spcBef>
          <a:spcPct val="0"/>
        </a:spcBef>
        <a:spcAft>
          <a:spcPct val="0"/>
        </a:spcAft>
        <a:defRPr sz="3600">
          <a:solidFill>
            <a:schemeClr val="tx2"/>
          </a:solidFill>
          <a:latin typeface="Arial" charset="0"/>
          <a:cs typeface="Arial" charset="0"/>
        </a:defRPr>
      </a:lvl8pPr>
      <a:lvl9pPr marL="1828800" algn="ctr" rtl="0" eaLnBrk="1" fontAlgn="base" hangingPunct="1">
        <a:spcBef>
          <a:spcPct val="0"/>
        </a:spcBef>
        <a:spcAft>
          <a:spcPct val="0"/>
        </a:spcAft>
        <a:defRPr sz="36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01064B-2021-4B95-8A3A-E48CD8AB6F05}"/>
              </a:ext>
            </a:extLst>
          </p:cNvPr>
          <p:cNvSpPr>
            <a:spLocks noGrp="1"/>
          </p:cNvSpPr>
          <p:nvPr>
            <p:ph type="title"/>
          </p:nvPr>
        </p:nvSpPr>
        <p:spPr>
          <a:xfrm>
            <a:off x="532341" y="3013459"/>
            <a:ext cx="11127317" cy="975783"/>
          </a:xfrm>
        </p:spPr>
        <p:txBody>
          <a:bodyPr/>
          <a:lstStyle/>
          <a:p>
            <a:r>
              <a:rPr lang="en-US" dirty="0"/>
              <a:t>Network Automation</a:t>
            </a:r>
          </a:p>
        </p:txBody>
      </p:sp>
    </p:spTree>
    <p:extLst>
      <p:ext uri="{BB962C8B-B14F-4D97-AF65-F5344CB8AC3E}">
        <p14:creationId xmlns:p14="http://schemas.microsoft.com/office/powerpoint/2010/main" val="278903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JSON Data Format (Cont.)</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473888" y="2592612"/>
            <a:ext cx="3446169" cy="3488337"/>
          </a:xfrm>
        </p:spPr>
        <p:txBody>
          <a:bodyPr/>
          <a:lstStyle/>
          <a:p>
            <a:pPr marL="0" indent="0" algn="l"/>
            <a:r>
              <a:rPr lang="en-US" sz="2133" dirty="0">
                <a:solidFill>
                  <a:srgbClr val="000000"/>
                </a:solidFill>
              </a:rPr>
              <a:t>Compare the IOS output above to the output in JSON format. Notice that each object (each key/value pair) is a different piece of data about the interface including its name, a description, and whether the interface is enabled.</a:t>
            </a:r>
          </a:p>
        </p:txBody>
      </p:sp>
      <p:sp>
        <p:nvSpPr>
          <p:cNvPr id="9" name="Rectangle 8">
            <a:extLst>
              <a:ext uri="{FF2B5EF4-FFF2-40B4-BE49-F238E27FC236}">
                <a16:creationId xmlns:a16="http://schemas.microsoft.com/office/drawing/2014/main" id="{BC8602CE-C5D5-2140-8B5C-F70B8A73FBE7}"/>
              </a:ext>
            </a:extLst>
          </p:cNvPr>
          <p:cNvSpPr/>
          <p:nvPr/>
        </p:nvSpPr>
        <p:spPr>
          <a:xfrm>
            <a:off x="473887" y="1027219"/>
            <a:ext cx="8707496" cy="954300"/>
          </a:xfrm>
          <a:prstGeom prst="rect">
            <a:avLst/>
          </a:prstGeom>
          <a:solidFill>
            <a:srgbClr val="000000"/>
          </a:solidFill>
        </p:spPr>
        <p:txBody>
          <a:bodyPr wrap="square">
            <a:spAutoFit/>
          </a:bodyPr>
          <a:lstStyle/>
          <a:p>
            <a:r>
              <a:rPr lang="en-US" sz="1867" dirty="0">
                <a:solidFill>
                  <a:srgbClr val="DFDFDF"/>
                </a:solidFill>
                <a:latin typeface="Courier New" panose="02070309020205020404" pitchFamily="49" charset="0"/>
              </a:rPr>
              <a:t>GigabitEthernet0/0/0 is up, line protocol is up (connected) </a:t>
            </a:r>
          </a:p>
          <a:p>
            <a:r>
              <a:rPr lang="en-US" sz="1867" dirty="0">
                <a:solidFill>
                  <a:srgbClr val="DFDFDF"/>
                </a:solidFill>
                <a:latin typeface="Courier New" panose="02070309020205020404" pitchFamily="49" charset="0"/>
              </a:rPr>
              <a:t>   Description: Wide Area Network </a:t>
            </a:r>
          </a:p>
          <a:p>
            <a:r>
              <a:rPr lang="en-US" sz="1867" dirty="0">
                <a:solidFill>
                  <a:srgbClr val="DFDFDF"/>
                </a:solidFill>
                <a:latin typeface="Courier New" panose="02070309020205020404" pitchFamily="49" charset="0"/>
              </a:rPr>
              <a:t>   Internet address is 172.16.0.2/24</a:t>
            </a:r>
            <a:endParaRPr lang="en-US" sz="1867" dirty="0"/>
          </a:p>
        </p:txBody>
      </p:sp>
      <p:sp>
        <p:nvSpPr>
          <p:cNvPr id="2" name="Rectangle 1">
            <a:extLst>
              <a:ext uri="{FF2B5EF4-FFF2-40B4-BE49-F238E27FC236}">
                <a16:creationId xmlns:a16="http://schemas.microsoft.com/office/drawing/2014/main" id="{83F1A063-B818-1E43-8568-0A081E890338}"/>
              </a:ext>
            </a:extLst>
          </p:cNvPr>
          <p:cNvSpPr/>
          <p:nvPr/>
        </p:nvSpPr>
        <p:spPr>
          <a:xfrm>
            <a:off x="4223243" y="2120787"/>
            <a:ext cx="7699024" cy="4402167"/>
          </a:xfrm>
          <a:prstGeom prst="rect">
            <a:avLst/>
          </a:prstGeom>
          <a:solidFill>
            <a:srgbClr val="000000"/>
          </a:solidFill>
        </p:spPr>
        <p:txBody>
          <a:bodyPr wrap="square">
            <a:spAutoFit/>
          </a:bodyPr>
          <a:lstStyle/>
          <a:p>
            <a:r>
              <a:rPr lang="en-US" sz="1867" dirty="0">
                <a:solidFill>
                  <a:srgbClr val="DFDFDF"/>
                </a:solidFill>
                <a:latin typeface="Courier New" panose="02070309020205020404" pitchFamily="49" charset="0"/>
              </a:rPr>
              <a:t>{ </a:t>
            </a:r>
          </a:p>
          <a:p>
            <a:r>
              <a:rPr lang="en-US" sz="1867" dirty="0">
                <a:solidFill>
                  <a:srgbClr val="F92672"/>
                </a:solidFill>
                <a:latin typeface="Courier New" panose="02070309020205020404" pitchFamily="49" charset="0"/>
              </a:rPr>
              <a:t>"</a:t>
            </a:r>
            <a:r>
              <a:rPr lang="en-US" sz="1867" dirty="0" err="1">
                <a:solidFill>
                  <a:srgbClr val="F92672"/>
                </a:solidFill>
                <a:latin typeface="Courier New" panose="02070309020205020404" pitchFamily="49" charset="0"/>
              </a:rPr>
              <a:t>ietf-interfaces:interface</a:t>
            </a:r>
            <a:r>
              <a:rPr lang="en-US" sz="1867" dirty="0">
                <a:solidFill>
                  <a:srgbClr val="F92672"/>
                </a:solidFill>
                <a:latin typeface="Courier New" panose="02070309020205020404" pitchFamily="49" charset="0"/>
              </a:rPr>
              <a:t>"</a:t>
            </a:r>
            <a:r>
              <a:rPr lang="en-US" sz="1867" dirty="0">
                <a:solidFill>
                  <a:srgbClr val="DFDFDF"/>
                </a:solidFill>
                <a:latin typeface="Courier New" panose="02070309020205020404" pitchFamily="49" charset="0"/>
              </a:rPr>
              <a:t>: { </a:t>
            </a:r>
          </a:p>
          <a:p>
            <a:r>
              <a:rPr lang="en-US" sz="1867" dirty="0">
                <a:solidFill>
                  <a:srgbClr val="F92672"/>
                </a:solidFill>
                <a:latin typeface="Courier New" panose="02070309020205020404" pitchFamily="49" charset="0"/>
              </a:rPr>
              <a:t>	"name"</a:t>
            </a:r>
            <a:r>
              <a:rPr lang="en-US" sz="1867" dirty="0">
                <a:solidFill>
                  <a:srgbClr val="DFDFDF"/>
                </a:solidFill>
                <a:latin typeface="Courier New" panose="02070309020205020404" pitchFamily="49" charset="0"/>
              </a:rPr>
              <a:t>: </a:t>
            </a:r>
            <a:r>
              <a:rPr lang="en-US" sz="1867" dirty="0">
                <a:solidFill>
                  <a:srgbClr val="E6DB74"/>
                </a:solidFill>
                <a:latin typeface="Courier New" panose="02070309020205020404" pitchFamily="49" charset="0"/>
              </a:rPr>
              <a:t>"GigabitEthernet0/0/0"</a:t>
            </a:r>
            <a:r>
              <a:rPr lang="en-US" sz="1867" dirty="0">
                <a:solidFill>
                  <a:srgbClr val="DFDFDF"/>
                </a:solidFill>
                <a:latin typeface="Courier New" panose="02070309020205020404" pitchFamily="49" charset="0"/>
              </a:rPr>
              <a:t>,</a:t>
            </a:r>
          </a:p>
          <a:p>
            <a:r>
              <a:rPr lang="en-US" sz="1867" dirty="0">
                <a:solidFill>
                  <a:srgbClr val="DFDFDF"/>
                </a:solidFill>
                <a:latin typeface="Courier New" panose="02070309020205020404" pitchFamily="49" charset="0"/>
              </a:rPr>
              <a:t>	</a:t>
            </a:r>
            <a:r>
              <a:rPr lang="en-US" sz="1867" dirty="0">
                <a:solidFill>
                  <a:srgbClr val="F92672"/>
                </a:solidFill>
                <a:latin typeface="Courier New" panose="02070309020205020404" pitchFamily="49" charset="0"/>
              </a:rPr>
              <a:t>"description"</a:t>
            </a:r>
            <a:r>
              <a:rPr lang="en-US" sz="1867" dirty="0">
                <a:solidFill>
                  <a:srgbClr val="DFDFDF"/>
                </a:solidFill>
                <a:latin typeface="Courier New" panose="02070309020205020404" pitchFamily="49" charset="0"/>
              </a:rPr>
              <a:t>: </a:t>
            </a:r>
            <a:r>
              <a:rPr lang="en-US" sz="1867" dirty="0">
                <a:solidFill>
                  <a:srgbClr val="E6DB74"/>
                </a:solidFill>
                <a:latin typeface="Courier New" panose="02070309020205020404" pitchFamily="49" charset="0"/>
              </a:rPr>
              <a:t>"Wide Area Network”, </a:t>
            </a:r>
          </a:p>
          <a:p>
            <a:r>
              <a:rPr lang="en-US" sz="1867" dirty="0">
                <a:solidFill>
                  <a:srgbClr val="E6DB74"/>
                </a:solidFill>
                <a:latin typeface="Courier New" panose="02070309020205020404" pitchFamily="49" charset="0"/>
              </a:rPr>
              <a:t>	"</a:t>
            </a:r>
            <a:r>
              <a:rPr lang="en-US" sz="1867" dirty="0">
                <a:solidFill>
                  <a:srgbClr val="DFDFDF"/>
                </a:solidFill>
                <a:latin typeface="Courier New" panose="02070309020205020404" pitchFamily="49" charset="0"/>
              </a:rPr>
              <a:t>enabled</a:t>
            </a:r>
            <a:r>
              <a:rPr lang="en-US" sz="1867" dirty="0">
                <a:solidFill>
                  <a:srgbClr val="E6DB74"/>
                </a:solidFill>
                <a:latin typeface="Courier New" panose="02070309020205020404" pitchFamily="49" charset="0"/>
              </a:rPr>
              <a:t>": true, </a:t>
            </a:r>
          </a:p>
          <a:p>
            <a:r>
              <a:rPr lang="en-US" sz="1867" dirty="0">
                <a:solidFill>
                  <a:srgbClr val="E6DB74"/>
                </a:solidFill>
                <a:latin typeface="Courier New" panose="02070309020205020404" pitchFamily="49" charset="0"/>
              </a:rPr>
              <a:t>	"</a:t>
            </a:r>
            <a:r>
              <a:rPr lang="en-US" sz="1867" dirty="0">
                <a:solidFill>
                  <a:srgbClr val="DFDFDF"/>
                </a:solidFill>
                <a:latin typeface="Courier New" panose="02070309020205020404" pitchFamily="49" charset="0"/>
              </a:rPr>
              <a:t>ietf-ip:ipv4</a:t>
            </a:r>
            <a:r>
              <a:rPr lang="en-US" sz="1867" dirty="0">
                <a:solidFill>
                  <a:srgbClr val="E6DB74"/>
                </a:solidFill>
                <a:latin typeface="Courier New" panose="02070309020205020404" pitchFamily="49" charset="0"/>
              </a:rPr>
              <a:t>": { </a:t>
            </a:r>
          </a:p>
          <a:p>
            <a:r>
              <a:rPr lang="en-US" sz="1867" dirty="0">
                <a:solidFill>
                  <a:srgbClr val="E6DB74"/>
                </a:solidFill>
                <a:latin typeface="Courier New" panose="02070309020205020404" pitchFamily="49" charset="0"/>
              </a:rPr>
              <a:t>		"</a:t>
            </a:r>
            <a:r>
              <a:rPr lang="en-US" sz="1867" dirty="0">
                <a:solidFill>
                  <a:srgbClr val="DFDFDF"/>
                </a:solidFill>
                <a:latin typeface="Courier New" panose="02070309020205020404" pitchFamily="49" charset="0"/>
              </a:rPr>
              <a:t>address</a:t>
            </a:r>
            <a:r>
              <a:rPr lang="en-US" sz="1867" dirty="0">
                <a:solidFill>
                  <a:srgbClr val="E6DB74"/>
                </a:solidFill>
                <a:latin typeface="Courier New" panose="02070309020205020404" pitchFamily="49" charset="0"/>
              </a:rPr>
              <a:t>": [ </a:t>
            </a:r>
          </a:p>
          <a:p>
            <a:r>
              <a:rPr lang="en-US" sz="1867" dirty="0">
                <a:solidFill>
                  <a:srgbClr val="E6DB74"/>
                </a:solidFill>
                <a:latin typeface="Courier New" panose="02070309020205020404" pitchFamily="49" charset="0"/>
              </a:rPr>
              <a:t>			{ </a:t>
            </a:r>
          </a:p>
          <a:p>
            <a:r>
              <a:rPr lang="en-US" sz="1867" dirty="0">
                <a:solidFill>
                  <a:srgbClr val="E6DB74"/>
                </a:solidFill>
                <a:latin typeface="Courier New" panose="02070309020205020404" pitchFamily="49" charset="0"/>
              </a:rPr>
              <a:t>			"</a:t>
            </a:r>
            <a:r>
              <a:rPr lang="en-US" sz="1867" dirty="0" err="1">
                <a:solidFill>
                  <a:srgbClr val="DFDFDF"/>
                </a:solidFill>
                <a:latin typeface="Courier New" panose="02070309020205020404" pitchFamily="49" charset="0"/>
              </a:rPr>
              <a:t>ip</a:t>
            </a:r>
            <a:r>
              <a:rPr lang="en-US" sz="1867" dirty="0">
                <a:solidFill>
                  <a:srgbClr val="E6DB74"/>
                </a:solidFill>
                <a:latin typeface="Courier New" panose="02070309020205020404" pitchFamily="49" charset="0"/>
              </a:rPr>
              <a:t>": "</a:t>
            </a:r>
            <a:r>
              <a:rPr lang="en-US" sz="1867" dirty="0">
                <a:solidFill>
                  <a:srgbClr val="AE81FF"/>
                </a:solidFill>
                <a:latin typeface="Courier New" panose="02070309020205020404" pitchFamily="49" charset="0"/>
              </a:rPr>
              <a:t>172.16.0.2</a:t>
            </a:r>
            <a:r>
              <a:rPr lang="en-US" sz="1867" dirty="0">
                <a:solidFill>
                  <a:srgbClr val="E6DB74"/>
                </a:solidFill>
                <a:latin typeface="Courier New" panose="02070309020205020404" pitchFamily="49" charset="0"/>
              </a:rPr>
              <a:t>", </a:t>
            </a:r>
          </a:p>
          <a:p>
            <a:r>
              <a:rPr lang="en-US" sz="1867" dirty="0">
                <a:solidFill>
                  <a:srgbClr val="E6DB74"/>
                </a:solidFill>
                <a:latin typeface="Courier New" panose="02070309020205020404" pitchFamily="49" charset="0"/>
              </a:rPr>
              <a:t>			"</a:t>
            </a:r>
            <a:r>
              <a:rPr lang="en-US" sz="1867" dirty="0">
                <a:solidFill>
                  <a:srgbClr val="DFDFDF"/>
                </a:solidFill>
                <a:latin typeface="Courier New" panose="02070309020205020404" pitchFamily="49" charset="0"/>
              </a:rPr>
              <a:t>netmask</a:t>
            </a:r>
            <a:r>
              <a:rPr lang="en-US" sz="1867" dirty="0">
                <a:solidFill>
                  <a:srgbClr val="E6DB74"/>
                </a:solidFill>
                <a:latin typeface="Courier New" panose="02070309020205020404" pitchFamily="49" charset="0"/>
              </a:rPr>
              <a:t>": "</a:t>
            </a:r>
            <a:r>
              <a:rPr lang="en-US" sz="1867" dirty="0">
                <a:solidFill>
                  <a:srgbClr val="AE81FF"/>
                </a:solidFill>
                <a:latin typeface="Courier New" panose="02070309020205020404" pitchFamily="49" charset="0"/>
              </a:rPr>
              <a:t>255.255.255.0</a:t>
            </a:r>
            <a:r>
              <a:rPr lang="en-US" sz="1867" dirty="0">
                <a:solidFill>
                  <a:srgbClr val="E6DB74"/>
                </a:solidFill>
                <a:latin typeface="Courier New" panose="02070309020205020404" pitchFamily="49" charset="0"/>
              </a:rPr>
              <a:t>" </a:t>
            </a:r>
          </a:p>
          <a:p>
            <a:r>
              <a:rPr lang="en-US" sz="1867" dirty="0">
                <a:solidFill>
                  <a:srgbClr val="E6DB74"/>
                </a:solidFill>
                <a:latin typeface="Courier New" panose="02070309020205020404" pitchFamily="49" charset="0"/>
              </a:rPr>
              <a:t>			} </a:t>
            </a:r>
          </a:p>
          <a:p>
            <a:r>
              <a:rPr lang="en-US" sz="1867" dirty="0">
                <a:solidFill>
                  <a:srgbClr val="E6DB74"/>
                </a:solidFill>
                <a:latin typeface="Courier New" panose="02070309020205020404" pitchFamily="49" charset="0"/>
              </a:rPr>
              <a:t>		] </a:t>
            </a:r>
          </a:p>
          <a:p>
            <a:r>
              <a:rPr lang="en-US" sz="1867" dirty="0">
                <a:solidFill>
                  <a:srgbClr val="E6DB74"/>
                </a:solidFill>
                <a:latin typeface="Courier New" panose="02070309020205020404" pitchFamily="49" charset="0"/>
              </a:rPr>
              <a:t>	} </a:t>
            </a:r>
          </a:p>
          <a:p>
            <a:r>
              <a:rPr lang="en-US" sz="1867" dirty="0">
                <a:solidFill>
                  <a:srgbClr val="E6DB74"/>
                </a:solidFill>
                <a:latin typeface="Courier New" panose="02070309020205020404" pitchFamily="49" charset="0"/>
              </a:rPr>
              <a:t>  } </a:t>
            </a:r>
          </a:p>
          <a:p>
            <a:r>
              <a:rPr lang="en-US" sz="1867" dirty="0">
                <a:solidFill>
                  <a:srgbClr val="E6DB74"/>
                </a:solidFill>
                <a:latin typeface="Courier New" panose="02070309020205020404" pitchFamily="49" charset="0"/>
              </a:rPr>
              <a:t>}</a:t>
            </a:r>
            <a:endParaRPr lang="en-US" sz="1867" dirty="0"/>
          </a:p>
        </p:txBody>
      </p:sp>
    </p:spTree>
    <p:custDataLst>
      <p:tags r:id="rId1"/>
    </p:custDataLst>
    <p:extLst>
      <p:ext uri="{BB962C8B-B14F-4D97-AF65-F5344CB8AC3E}">
        <p14:creationId xmlns:p14="http://schemas.microsoft.com/office/powerpoint/2010/main" val="26917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JSON Syntax Rules</a:t>
            </a:r>
          </a:p>
        </p:txBody>
      </p:sp>
      <p:sp>
        <p:nvSpPr>
          <p:cNvPr id="4" name="Content Placeholder 3">
            <a:extLst>
              <a:ext uri="{FF2B5EF4-FFF2-40B4-BE49-F238E27FC236}">
                <a16:creationId xmlns:a16="http://schemas.microsoft.com/office/drawing/2014/main" id="{3F42D1A2-7EC5-3E4A-9EAC-676BB7791F4C}"/>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These are some of the characteristics of JSON:</a:t>
            </a:r>
          </a:p>
          <a:p>
            <a:pPr marL="380990" indent="-380990" algn="l">
              <a:buFont typeface="Arial" panose="020B0604020202020204" pitchFamily="34" charset="0"/>
              <a:buChar char="•"/>
            </a:pPr>
            <a:r>
              <a:rPr lang="en-US" sz="2133" dirty="0">
                <a:solidFill>
                  <a:srgbClr val="000000"/>
                </a:solidFill>
              </a:rPr>
              <a:t>It uses a hierarchical structure and contains nested values.</a:t>
            </a:r>
          </a:p>
          <a:p>
            <a:pPr marL="380990" indent="-380990" algn="l">
              <a:buFont typeface="Arial" panose="020B0604020202020204" pitchFamily="34" charset="0"/>
              <a:buChar char="•"/>
            </a:pPr>
            <a:r>
              <a:rPr lang="en-US" sz="2133" dirty="0">
                <a:solidFill>
                  <a:srgbClr val="000000"/>
                </a:solidFill>
              </a:rPr>
              <a:t>It uses braces { } to hold objects and square brackets [ ] hold arrays.</a:t>
            </a:r>
          </a:p>
          <a:p>
            <a:pPr marL="380990" indent="-380990" algn="l">
              <a:buFont typeface="Arial" panose="020B0604020202020204" pitchFamily="34" charset="0"/>
              <a:buChar char="•"/>
            </a:pPr>
            <a:r>
              <a:rPr lang="en-US" sz="2133" dirty="0">
                <a:solidFill>
                  <a:srgbClr val="000000"/>
                </a:solidFill>
              </a:rPr>
              <a:t>Its data is written as key/value pairs.</a:t>
            </a:r>
          </a:p>
          <a:p>
            <a:pPr marL="380990" indent="-380990" algn="l">
              <a:buFont typeface="Arial" panose="020B0604020202020204" pitchFamily="34" charset="0"/>
              <a:buChar char="•"/>
            </a:pPr>
            <a:endParaRPr lang="en-US" sz="2133" dirty="0">
              <a:solidFill>
                <a:srgbClr val="000000"/>
              </a:solidFill>
            </a:endParaRPr>
          </a:p>
          <a:p>
            <a:pPr marL="0" indent="0" algn="l"/>
            <a:r>
              <a:rPr lang="en-US" sz="2133" dirty="0">
                <a:solidFill>
                  <a:srgbClr val="000000"/>
                </a:solidFill>
              </a:rPr>
              <a:t>With JSON, the data known as an object is one or more key/value pairs enclosed in braces { }. The syntax for a JSON object includes:</a:t>
            </a:r>
          </a:p>
          <a:p>
            <a:pPr marL="380990" indent="-380990" algn="l">
              <a:buFont typeface="Arial" panose="020B0604020202020204" pitchFamily="34" charset="0"/>
              <a:buChar char="•"/>
            </a:pPr>
            <a:r>
              <a:rPr lang="en-US" sz="2133" dirty="0">
                <a:solidFill>
                  <a:srgbClr val="000000"/>
                </a:solidFill>
              </a:rPr>
              <a:t>Keys must be strings within double quotation marks " ".</a:t>
            </a:r>
          </a:p>
          <a:p>
            <a:pPr marL="380990" indent="-380990" algn="l">
              <a:buFont typeface="Arial" panose="020B0604020202020204" pitchFamily="34" charset="0"/>
              <a:buChar char="•"/>
            </a:pPr>
            <a:r>
              <a:rPr lang="en-US" sz="2133" dirty="0">
                <a:solidFill>
                  <a:srgbClr val="000000"/>
                </a:solidFill>
              </a:rPr>
              <a:t>Values must be a valid JSON data type (string, number, array, Boolean, null, or another object).</a:t>
            </a:r>
          </a:p>
          <a:p>
            <a:pPr marL="380990" indent="-380990" algn="l">
              <a:buFont typeface="Arial" panose="020B0604020202020204" pitchFamily="34" charset="0"/>
              <a:buChar char="•"/>
            </a:pPr>
            <a:r>
              <a:rPr lang="en-US" sz="2133" dirty="0">
                <a:solidFill>
                  <a:srgbClr val="000000"/>
                </a:solidFill>
              </a:rPr>
              <a:t>Keys and values are separated by a colon.</a:t>
            </a:r>
          </a:p>
          <a:p>
            <a:pPr marL="380990" indent="-380990" algn="l">
              <a:buFont typeface="Arial" panose="020B0604020202020204" pitchFamily="34" charset="0"/>
              <a:buChar char="•"/>
            </a:pPr>
            <a:r>
              <a:rPr lang="en-US" sz="2133" dirty="0">
                <a:solidFill>
                  <a:srgbClr val="000000"/>
                </a:solidFill>
              </a:rPr>
              <a:t>Multiple key/value pairs within an object are separated by commas.</a:t>
            </a:r>
          </a:p>
          <a:p>
            <a:pPr marL="380990" indent="-380990" algn="l">
              <a:buFont typeface="Arial" panose="020B0604020202020204" pitchFamily="34" charset="0"/>
              <a:buChar char="•"/>
            </a:pPr>
            <a:r>
              <a:rPr lang="en-US" sz="2133" dirty="0">
                <a:solidFill>
                  <a:srgbClr val="000000"/>
                </a:solidFill>
              </a:rPr>
              <a:t>White space is not significant.</a:t>
            </a:r>
          </a:p>
          <a:p>
            <a:pPr marL="380990" indent="-380990"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229014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JSON Syntax Rules (Cont.)</a:t>
            </a:r>
          </a:p>
        </p:txBody>
      </p:sp>
      <p:sp>
        <p:nvSpPr>
          <p:cNvPr id="5" name="Content Placeholder 4">
            <a:extLst>
              <a:ext uri="{FF2B5EF4-FFF2-40B4-BE49-F238E27FC236}">
                <a16:creationId xmlns:a16="http://schemas.microsoft.com/office/drawing/2014/main" id="{88751350-ED1D-9741-A514-92919916F623}"/>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At times a key may contain more than one value. This is known as an array. An array in JSON is an ordered list of values. Characteristics of arrays in JSON include:</a:t>
            </a:r>
          </a:p>
          <a:p>
            <a:pPr marL="457189" indent="-457189" algn="l">
              <a:buFont typeface="Arial" panose="020B0604020202020204" pitchFamily="34" charset="0"/>
              <a:buChar char="•"/>
            </a:pPr>
            <a:r>
              <a:rPr lang="en-US" sz="2133" dirty="0">
                <a:solidFill>
                  <a:srgbClr val="000000"/>
                </a:solidFill>
              </a:rPr>
              <a:t>The key followed by a colon and a list of values enclosed in square brackets [ ].</a:t>
            </a:r>
          </a:p>
          <a:p>
            <a:pPr marL="457189" indent="-457189" algn="l">
              <a:buFont typeface="Arial" panose="020B0604020202020204" pitchFamily="34" charset="0"/>
              <a:buChar char="•"/>
            </a:pPr>
            <a:r>
              <a:rPr lang="en-US" sz="2133" dirty="0">
                <a:solidFill>
                  <a:srgbClr val="000000"/>
                </a:solidFill>
              </a:rPr>
              <a:t>The array is an ordered list of values.</a:t>
            </a:r>
          </a:p>
          <a:p>
            <a:pPr marL="457189" indent="-457189" algn="l">
              <a:buFont typeface="Arial" panose="020B0604020202020204" pitchFamily="34" charset="0"/>
              <a:buChar char="•"/>
            </a:pPr>
            <a:r>
              <a:rPr lang="en-US" sz="2133" dirty="0">
                <a:solidFill>
                  <a:srgbClr val="000000"/>
                </a:solidFill>
              </a:rPr>
              <a:t>The array can contain multiple value types including a string, number, Boolean, object or another array inside the array.</a:t>
            </a:r>
          </a:p>
          <a:p>
            <a:pPr marL="457189" indent="-457189" algn="l">
              <a:buFont typeface="Arial" panose="020B0604020202020204" pitchFamily="34" charset="0"/>
              <a:buChar char="•"/>
            </a:pPr>
            <a:r>
              <a:rPr lang="en-US" sz="2133" dirty="0">
                <a:solidFill>
                  <a:srgbClr val="000000"/>
                </a:solidFill>
              </a:rPr>
              <a:t>Each value in the array is separated by a comma.</a:t>
            </a: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166123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JSON Syntax Rules (Cont.)</a:t>
            </a:r>
          </a:p>
        </p:txBody>
      </p:sp>
      <p:sp>
        <p:nvSpPr>
          <p:cNvPr id="4" name="Content Placeholder 3">
            <a:extLst>
              <a:ext uri="{FF2B5EF4-FFF2-40B4-BE49-F238E27FC236}">
                <a16:creationId xmlns:a16="http://schemas.microsoft.com/office/drawing/2014/main" id="{0FA87AE8-9285-CE4A-9C15-AA934B2BCE6C}"/>
              </a:ext>
            </a:extLst>
          </p:cNvPr>
          <p:cNvSpPr>
            <a:spLocks noGrp="1"/>
          </p:cNvSpPr>
          <p:nvPr>
            <p:ph idx="1"/>
          </p:nvPr>
        </p:nvSpPr>
        <p:spPr>
          <a:xfrm>
            <a:off x="632883" y="975783"/>
            <a:ext cx="4003087" cy="4919863"/>
          </a:xfrm>
        </p:spPr>
        <p:txBody>
          <a:bodyPr/>
          <a:lstStyle/>
          <a:p>
            <a:pPr marL="0" indent="0" algn="l"/>
            <a:r>
              <a:rPr lang="en-US" sz="1867" dirty="0">
                <a:solidFill>
                  <a:srgbClr val="000000"/>
                </a:solidFill>
              </a:rPr>
              <a:t>For example, a list of IPv4 addresses might look like the following output. The key is “addresses”. Each item in the list is a separate object, separated by braces { }. The objects are two key/value pairs: an IPv4 address (“</a:t>
            </a:r>
            <a:r>
              <a:rPr lang="en-US" sz="1867" dirty="0" err="1">
                <a:solidFill>
                  <a:srgbClr val="000000"/>
                </a:solidFill>
              </a:rPr>
              <a:t>ip</a:t>
            </a:r>
            <a:r>
              <a:rPr lang="en-US" sz="1867" dirty="0">
                <a:solidFill>
                  <a:srgbClr val="000000"/>
                </a:solidFill>
              </a:rPr>
              <a:t>”) and a subnet mask (“netmask”) separated by a comma. The array of objects in the list is also separated by a comma following the closing brace for each object. </a:t>
            </a:r>
          </a:p>
        </p:txBody>
      </p:sp>
      <p:sp>
        <p:nvSpPr>
          <p:cNvPr id="6" name="Rectangle 5">
            <a:extLst>
              <a:ext uri="{FF2B5EF4-FFF2-40B4-BE49-F238E27FC236}">
                <a16:creationId xmlns:a16="http://schemas.microsoft.com/office/drawing/2014/main" id="{1E376086-FF69-7E47-9FB2-8244588986FB}"/>
              </a:ext>
            </a:extLst>
          </p:cNvPr>
          <p:cNvSpPr/>
          <p:nvPr/>
        </p:nvSpPr>
        <p:spPr>
          <a:xfrm>
            <a:off x="5242044" y="1076094"/>
            <a:ext cx="6096000" cy="4689489"/>
          </a:xfrm>
          <a:prstGeom prst="rect">
            <a:avLst/>
          </a:prstGeom>
          <a:solidFill>
            <a:srgbClr val="000000"/>
          </a:solidFill>
        </p:spPr>
        <p:txBody>
          <a:bodyPr>
            <a:spAutoFit/>
          </a:bodyPr>
          <a:lstStyle/>
          <a:p>
            <a:r>
              <a:rPr lang="en-US" sz="1867" b="1" dirty="0">
                <a:solidFill>
                  <a:srgbClr val="DFDFDF"/>
                </a:solidFill>
                <a:latin typeface="Courier New" panose="02070309020205020404" pitchFamily="49" charset="0"/>
              </a:rPr>
              <a:t>{ </a:t>
            </a:r>
          </a:p>
          <a:p>
            <a:r>
              <a:rPr lang="en-US" sz="1867" b="1" dirty="0">
                <a:solidFill>
                  <a:srgbClr val="F92672"/>
                </a:solidFill>
                <a:latin typeface="Courier New" panose="02070309020205020404" pitchFamily="49" charset="0"/>
              </a:rPr>
              <a:t>   "addresses"</a:t>
            </a:r>
            <a:r>
              <a:rPr lang="en-US" sz="1867" b="1" dirty="0">
                <a:solidFill>
                  <a:srgbClr val="DFDFDF"/>
                </a:solidFill>
                <a:latin typeface="Courier New" panose="02070309020205020404" pitchFamily="49" charset="0"/>
              </a:rPr>
              <a:t>: [ </a:t>
            </a:r>
          </a:p>
          <a:p>
            <a:r>
              <a:rPr lang="en-US" sz="1867" b="1" dirty="0">
                <a:solidFill>
                  <a:srgbClr val="DFDFDF"/>
                </a:solidFill>
                <a:latin typeface="Courier New" panose="02070309020205020404" pitchFamily="49" charset="0"/>
              </a:rPr>
              <a:t>      { </a:t>
            </a:r>
          </a:p>
          <a:p>
            <a:r>
              <a:rPr lang="en-US" sz="1867" b="1" dirty="0">
                <a:solidFill>
                  <a:srgbClr val="F92672"/>
                </a:solidFill>
                <a:latin typeface="Courier New" panose="02070309020205020404" pitchFamily="49" charset="0"/>
              </a:rPr>
              <a:t>         "</a:t>
            </a:r>
            <a:r>
              <a:rPr lang="en-US" sz="1867" b="1" dirty="0" err="1">
                <a:solidFill>
                  <a:srgbClr val="F92672"/>
                </a:solidFill>
                <a:latin typeface="Courier New" panose="02070309020205020404" pitchFamily="49" charset="0"/>
              </a:rPr>
              <a:t>ip</a:t>
            </a:r>
            <a:r>
              <a:rPr lang="en-US" sz="1867" b="1" dirty="0">
                <a:solidFill>
                  <a:srgbClr val="F92672"/>
                </a:solidFill>
                <a:latin typeface="Courier New" panose="02070309020205020404" pitchFamily="49" charset="0"/>
              </a:rPr>
              <a:t>"</a:t>
            </a:r>
            <a:r>
              <a:rPr lang="en-US" sz="1867" b="1" dirty="0">
                <a:solidFill>
                  <a:srgbClr val="DFDFDF"/>
                </a:solidFill>
                <a:latin typeface="Courier New" panose="02070309020205020404" pitchFamily="49" charset="0"/>
              </a:rPr>
              <a:t>: </a:t>
            </a:r>
            <a:r>
              <a:rPr lang="en-US" sz="1867" b="1" dirty="0">
                <a:solidFill>
                  <a:srgbClr val="E6DB74"/>
                </a:solidFill>
                <a:latin typeface="Courier New" panose="02070309020205020404" pitchFamily="49" charset="0"/>
              </a:rPr>
              <a:t>"172.16.0.2"</a:t>
            </a:r>
            <a:r>
              <a:rPr lang="en-US" sz="1867" b="1" dirty="0">
                <a:solidFill>
                  <a:srgbClr val="DFDFDF"/>
                </a:solidFill>
                <a:latin typeface="Courier New" panose="02070309020205020404" pitchFamily="49" charset="0"/>
              </a:rPr>
              <a:t>, </a:t>
            </a:r>
          </a:p>
          <a:p>
            <a:r>
              <a:rPr lang="en-US" sz="1867" b="1" dirty="0">
                <a:solidFill>
                  <a:srgbClr val="F92672"/>
                </a:solidFill>
                <a:latin typeface="Courier New" panose="02070309020205020404" pitchFamily="49" charset="0"/>
              </a:rPr>
              <a:t>         "netmask"</a:t>
            </a:r>
            <a:r>
              <a:rPr lang="en-US" sz="1867" b="1" dirty="0">
                <a:solidFill>
                  <a:srgbClr val="DFDFDF"/>
                </a:solidFill>
                <a:latin typeface="Courier New" panose="02070309020205020404" pitchFamily="49" charset="0"/>
              </a:rPr>
              <a:t>: </a:t>
            </a:r>
            <a:r>
              <a:rPr lang="en-US" sz="1867" b="1" dirty="0">
                <a:solidFill>
                  <a:srgbClr val="E6DB74"/>
                </a:solidFill>
                <a:latin typeface="Courier New" panose="02070309020205020404" pitchFamily="49" charset="0"/>
              </a:rPr>
              <a:t>"255.255.255.0"</a:t>
            </a:r>
            <a:r>
              <a:rPr lang="en-US" sz="1867" b="1" dirty="0">
                <a:solidFill>
                  <a:srgbClr val="DFDFDF"/>
                </a:solidFill>
                <a:latin typeface="Courier New" panose="02070309020205020404" pitchFamily="49" charset="0"/>
              </a:rPr>
              <a:t> </a:t>
            </a:r>
          </a:p>
          <a:p>
            <a:r>
              <a:rPr lang="en-US" sz="1867" b="1" dirty="0">
                <a:solidFill>
                  <a:srgbClr val="DFDFDF"/>
                </a:solidFill>
                <a:latin typeface="Courier New" panose="02070309020205020404" pitchFamily="49" charset="0"/>
              </a:rPr>
              <a:t>      }, </a:t>
            </a:r>
          </a:p>
          <a:p>
            <a:r>
              <a:rPr lang="en-US" sz="1867" b="1" dirty="0">
                <a:solidFill>
                  <a:srgbClr val="DFDFDF"/>
                </a:solidFill>
                <a:latin typeface="Courier New" panose="02070309020205020404" pitchFamily="49" charset="0"/>
              </a:rPr>
              <a:t>      { </a:t>
            </a:r>
          </a:p>
          <a:p>
            <a:r>
              <a:rPr lang="en-US" sz="1867" b="1" dirty="0">
                <a:solidFill>
                  <a:srgbClr val="F92672"/>
                </a:solidFill>
                <a:latin typeface="Courier New" panose="02070309020205020404" pitchFamily="49" charset="0"/>
              </a:rPr>
              <a:t>         "</a:t>
            </a:r>
            <a:r>
              <a:rPr lang="en-US" sz="1867" b="1" dirty="0" err="1">
                <a:solidFill>
                  <a:srgbClr val="F92672"/>
                </a:solidFill>
                <a:latin typeface="Courier New" panose="02070309020205020404" pitchFamily="49" charset="0"/>
              </a:rPr>
              <a:t>ip</a:t>
            </a:r>
            <a:r>
              <a:rPr lang="en-US" sz="1867" b="1" dirty="0">
                <a:solidFill>
                  <a:srgbClr val="F92672"/>
                </a:solidFill>
                <a:latin typeface="Courier New" panose="02070309020205020404" pitchFamily="49" charset="0"/>
              </a:rPr>
              <a:t>"</a:t>
            </a:r>
            <a:r>
              <a:rPr lang="en-US" sz="1867" b="1" dirty="0">
                <a:solidFill>
                  <a:srgbClr val="DFDFDF"/>
                </a:solidFill>
                <a:latin typeface="Courier New" panose="02070309020205020404" pitchFamily="49" charset="0"/>
              </a:rPr>
              <a:t>: </a:t>
            </a:r>
            <a:r>
              <a:rPr lang="en-US" sz="1867" b="1" dirty="0">
                <a:solidFill>
                  <a:srgbClr val="E6DB74"/>
                </a:solidFill>
                <a:latin typeface="Courier New" panose="02070309020205020404" pitchFamily="49" charset="0"/>
              </a:rPr>
              <a:t>"172.16.0.3"</a:t>
            </a:r>
            <a:r>
              <a:rPr lang="en-US" sz="1867" b="1" dirty="0">
                <a:solidFill>
                  <a:srgbClr val="DFDFDF"/>
                </a:solidFill>
                <a:latin typeface="Courier New" panose="02070309020205020404" pitchFamily="49" charset="0"/>
              </a:rPr>
              <a:t>, </a:t>
            </a:r>
          </a:p>
          <a:p>
            <a:r>
              <a:rPr lang="en-US" sz="1867" b="1" dirty="0">
                <a:solidFill>
                  <a:srgbClr val="F92672"/>
                </a:solidFill>
                <a:latin typeface="Courier New" panose="02070309020205020404" pitchFamily="49" charset="0"/>
              </a:rPr>
              <a:t>         "netmask"</a:t>
            </a:r>
            <a:r>
              <a:rPr lang="en-US" sz="1867" b="1" dirty="0">
                <a:solidFill>
                  <a:srgbClr val="DFDFDF"/>
                </a:solidFill>
                <a:latin typeface="Courier New" panose="02070309020205020404" pitchFamily="49" charset="0"/>
              </a:rPr>
              <a:t>: </a:t>
            </a:r>
            <a:r>
              <a:rPr lang="en-US" sz="1867" b="1" dirty="0">
                <a:solidFill>
                  <a:srgbClr val="E6DB74"/>
                </a:solidFill>
                <a:latin typeface="Courier New" panose="02070309020205020404" pitchFamily="49" charset="0"/>
              </a:rPr>
              <a:t>"255.255.255.0"</a:t>
            </a:r>
            <a:r>
              <a:rPr lang="en-US" sz="1867" b="1" dirty="0">
                <a:solidFill>
                  <a:srgbClr val="DFDFDF"/>
                </a:solidFill>
                <a:latin typeface="Courier New" panose="02070309020205020404" pitchFamily="49" charset="0"/>
              </a:rPr>
              <a:t> </a:t>
            </a:r>
          </a:p>
          <a:p>
            <a:r>
              <a:rPr lang="en-US" sz="1867" b="1" dirty="0">
                <a:solidFill>
                  <a:srgbClr val="DFDFDF"/>
                </a:solidFill>
                <a:latin typeface="Courier New" panose="02070309020205020404" pitchFamily="49" charset="0"/>
              </a:rPr>
              <a:t>      }, </a:t>
            </a:r>
          </a:p>
          <a:p>
            <a:r>
              <a:rPr lang="en-US" sz="1867" b="1" dirty="0">
                <a:solidFill>
                  <a:srgbClr val="DFDFDF"/>
                </a:solidFill>
                <a:latin typeface="Courier New" panose="02070309020205020404" pitchFamily="49" charset="0"/>
              </a:rPr>
              <a:t>      { </a:t>
            </a:r>
          </a:p>
          <a:p>
            <a:r>
              <a:rPr lang="en-US" sz="1867" b="1" dirty="0">
                <a:solidFill>
                  <a:srgbClr val="F92672"/>
                </a:solidFill>
                <a:latin typeface="Courier New" panose="02070309020205020404" pitchFamily="49" charset="0"/>
              </a:rPr>
              <a:t>         "</a:t>
            </a:r>
            <a:r>
              <a:rPr lang="en-US" sz="1867" b="1" dirty="0" err="1">
                <a:solidFill>
                  <a:srgbClr val="F92672"/>
                </a:solidFill>
                <a:latin typeface="Courier New" panose="02070309020205020404" pitchFamily="49" charset="0"/>
              </a:rPr>
              <a:t>ip</a:t>
            </a:r>
            <a:r>
              <a:rPr lang="en-US" sz="1867" b="1" dirty="0">
                <a:solidFill>
                  <a:srgbClr val="F92672"/>
                </a:solidFill>
                <a:latin typeface="Courier New" panose="02070309020205020404" pitchFamily="49" charset="0"/>
              </a:rPr>
              <a:t>"</a:t>
            </a:r>
            <a:r>
              <a:rPr lang="en-US" sz="1867" b="1" dirty="0">
                <a:solidFill>
                  <a:srgbClr val="DFDFDF"/>
                </a:solidFill>
                <a:latin typeface="Courier New" panose="02070309020205020404" pitchFamily="49" charset="0"/>
              </a:rPr>
              <a:t>: </a:t>
            </a:r>
            <a:r>
              <a:rPr lang="en-US" sz="1867" b="1" dirty="0">
                <a:solidFill>
                  <a:srgbClr val="E6DB74"/>
                </a:solidFill>
                <a:latin typeface="Courier New" panose="02070309020205020404" pitchFamily="49" charset="0"/>
              </a:rPr>
              <a:t>"172.16.0.4"</a:t>
            </a:r>
            <a:r>
              <a:rPr lang="en-US" sz="1867" b="1" dirty="0">
                <a:solidFill>
                  <a:srgbClr val="DFDFDF"/>
                </a:solidFill>
                <a:latin typeface="Courier New" panose="02070309020205020404" pitchFamily="49" charset="0"/>
              </a:rPr>
              <a:t>, </a:t>
            </a:r>
          </a:p>
          <a:p>
            <a:r>
              <a:rPr lang="en-US" sz="1867" b="1" dirty="0">
                <a:solidFill>
                  <a:srgbClr val="F92672"/>
                </a:solidFill>
                <a:latin typeface="Courier New" panose="02070309020205020404" pitchFamily="49" charset="0"/>
              </a:rPr>
              <a:t>         "netmask"</a:t>
            </a:r>
            <a:r>
              <a:rPr lang="en-US" sz="1867" b="1" dirty="0">
                <a:solidFill>
                  <a:srgbClr val="DFDFDF"/>
                </a:solidFill>
                <a:latin typeface="Courier New" panose="02070309020205020404" pitchFamily="49" charset="0"/>
              </a:rPr>
              <a:t>: </a:t>
            </a:r>
            <a:r>
              <a:rPr lang="en-US" sz="1867" b="1" dirty="0">
                <a:solidFill>
                  <a:srgbClr val="E6DB74"/>
                </a:solidFill>
                <a:latin typeface="Courier New" panose="02070309020205020404" pitchFamily="49" charset="0"/>
              </a:rPr>
              <a:t>"255.255.255.0"</a:t>
            </a:r>
            <a:r>
              <a:rPr lang="en-US" sz="1867" b="1" dirty="0">
                <a:solidFill>
                  <a:srgbClr val="DFDFDF"/>
                </a:solidFill>
                <a:latin typeface="Courier New" panose="02070309020205020404" pitchFamily="49" charset="0"/>
              </a:rPr>
              <a:t> </a:t>
            </a:r>
          </a:p>
          <a:p>
            <a:r>
              <a:rPr lang="en-US" sz="1867" b="1" dirty="0">
                <a:solidFill>
                  <a:srgbClr val="DFDFDF"/>
                </a:solidFill>
                <a:latin typeface="Courier New" panose="02070309020205020404" pitchFamily="49" charset="0"/>
              </a:rPr>
              <a:t>      } </a:t>
            </a:r>
          </a:p>
          <a:p>
            <a:r>
              <a:rPr lang="en-US" sz="1867" b="1" dirty="0">
                <a:solidFill>
                  <a:srgbClr val="DFDFDF"/>
                </a:solidFill>
                <a:latin typeface="Courier New" panose="02070309020205020404" pitchFamily="49" charset="0"/>
              </a:rPr>
              <a:t>   ] </a:t>
            </a:r>
          </a:p>
          <a:p>
            <a:r>
              <a:rPr lang="en-US" sz="1867" b="1" dirty="0">
                <a:solidFill>
                  <a:srgbClr val="DFDFDF"/>
                </a:solidFill>
                <a:latin typeface="Courier New" panose="02070309020205020404" pitchFamily="49" charset="0"/>
              </a:rPr>
              <a:t>}</a:t>
            </a:r>
            <a:endParaRPr lang="en-US" sz="1867" b="1" dirty="0"/>
          </a:p>
        </p:txBody>
      </p:sp>
    </p:spTree>
    <p:custDataLst>
      <p:tags r:id="rId1"/>
    </p:custDataLst>
    <p:extLst>
      <p:ext uri="{BB962C8B-B14F-4D97-AF65-F5344CB8AC3E}">
        <p14:creationId xmlns:p14="http://schemas.microsoft.com/office/powerpoint/2010/main" val="42268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YAML Data Format</a:t>
            </a:r>
          </a:p>
        </p:txBody>
      </p:sp>
      <p:sp>
        <p:nvSpPr>
          <p:cNvPr id="5" name="Content Placeholder 4">
            <a:extLst>
              <a:ext uri="{FF2B5EF4-FFF2-40B4-BE49-F238E27FC236}">
                <a16:creationId xmlns:a16="http://schemas.microsoft.com/office/drawing/2014/main" id="{2AA2E53E-A661-8347-8E17-34423A1C633A}"/>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YAML is another type of human readable data format used by applications for storing, transferring, and reading data. Some of the characteristic of YAML include:</a:t>
            </a:r>
          </a:p>
          <a:p>
            <a:pPr marL="457189" indent="-457189" algn="l">
              <a:buFont typeface="Arial" panose="020B0604020202020204" pitchFamily="34" charset="0"/>
              <a:buChar char="•"/>
            </a:pPr>
            <a:r>
              <a:rPr lang="en-US" sz="2133" dirty="0">
                <a:solidFill>
                  <a:srgbClr val="000000"/>
                </a:solidFill>
              </a:rPr>
              <a:t>It is like JSON and is considered a superset of JSON.</a:t>
            </a:r>
          </a:p>
          <a:p>
            <a:pPr marL="457189" indent="-457189" algn="l">
              <a:buFont typeface="Arial" panose="020B0604020202020204" pitchFamily="34" charset="0"/>
              <a:buChar char="•"/>
            </a:pPr>
            <a:r>
              <a:rPr lang="en-US" sz="2133" dirty="0">
                <a:solidFill>
                  <a:srgbClr val="000000"/>
                </a:solidFill>
              </a:rPr>
              <a:t>It has a minimalist format making it easy to both read and write.</a:t>
            </a:r>
          </a:p>
          <a:p>
            <a:pPr marL="457189" indent="-457189" algn="l">
              <a:buFont typeface="Arial" panose="020B0604020202020204" pitchFamily="34" charset="0"/>
              <a:buChar char="•"/>
            </a:pPr>
            <a:r>
              <a:rPr lang="en-US" sz="2133" dirty="0">
                <a:solidFill>
                  <a:srgbClr val="000000"/>
                </a:solidFill>
              </a:rPr>
              <a:t>It uses indentation to define its structure, without the use of brackets or commas.</a:t>
            </a: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274177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YAML Data Format (Cont.)</a:t>
            </a:r>
          </a:p>
        </p:txBody>
      </p:sp>
      <p:sp>
        <p:nvSpPr>
          <p:cNvPr id="4" name="Content Placeholder 3">
            <a:extLst>
              <a:ext uri="{FF2B5EF4-FFF2-40B4-BE49-F238E27FC236}">
                <a16:creationId xmlns:a16="http://schemas.microsoft.com/office/drawing/2014/main" id="{1CB5A68D-8F23-0E46-A4DF-BB94C4D90712}"/>
              </a:ext>
            </a:extLst>
          </p:cNvPr>
          <p:cNvSpPr>
            <a:spLocks noGrp="1"/>
          </p:cNvSpPr>
          <p:nvPr>
            <p:ph idx="1"/>
          </p:nvPr>
        </p:nvSpPr>
        <p:spPr>
          <a:xfrm>
            <a:off x="5907606" y="991266"/>
            <a:ext cx="5765353" cy="2230692"/>
          </a:xfrm>
        </p:spPr>
        <p:txBody>
          <a:bodyPr/>
          <a:lstStyle/>
          <a:p>
            <a:pPr marL="380990" indent="-380990" algn="l">
              <a:buFont typeface="Arial" panose="020B0604020202020204" pitchFamily="34" charset="0"/>
              <a:buChar char="•"/>
            </a:pPr>
            <a:r>
              <a:rPr lang="en-US" sz="1867" dirty="0">
                <a:solidFill>
                  <a:srgbClr val="000000"/>
                </a:solidFill>
              </a:rPr>
              <a:t>IOS output in JSON is to the left. The same data in YAML format is below. It is easier to read. </a:t>
            </a:r>
          </a:p>
          <a:p>
            <a:pPr marL="380990" indent="-380990" algn="l">
              <a:buFont typeface="Arial" panose="020B0604020202020204" pitchFamily="34" charset="0"/>
              <a:buChar char="•"/>
            </a:pPr>
            <a:r>
              <a:rPr lang="en-US" sz="1867" dirty="0">
                <a:solidFill>
                  <a:srgbClr val="000000"/>
                </a:solidFill>
              </a:rPr>
              <a:t>Similar to JSON, a YAML object is one or more key value pairs. Key value pairs are separated by a colon without the use of quotation marks. In YAML, a hyphen is used to separate each element in a list.</a:t>
            </a:r>
          </a:p>
        </p:txBody>
      </p:sp>
      <p:sp>
        <p:nvSpPr>
          <p:cNvPr id="6" name="Rectangle 5">
            <a:extLst>
              <a:ext uri="{FF2B5EF4-FFF2-40B4-BE49-F238E27FC236}">
                <a16:creationId xmlns:a16="http://schemas.microsoft.com/office/drawing/2014/main" id="{FA422FEF-54F8-8A40-AE69-A8A5D69BD29A}"/>
              </a:ext>
            </a:extLst>
          </p:cNvPr>
          <p:cNvSpPr/>
          <p:nvPr/>
        </p:nvSpPr>
        <p:spPr>
          <a:xfrm>
            <a:off x="218005" y="943091"/>
            <a:ext cx="5471595" cy="5755422"/>
          </a:xfrm>
          <a:prstGeom prst="rect">
            <a:avLst/>
          </a:prstGeom>
          <a:solidFill>
            <a:srgbClr val="000000"/>
          </a:solidFill>
        </p:spPr>
        <p:txBody>
          <a:bodyPr wrap="square">
            <a:spAutoFit/>
          </a:bodyPr>
          <a:lstStyle/>
          <a:p>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a:t>
            </a:r>
            <a:r>
              <a:rPr lang="en-US" sz="1600" b="1" dirty="0" err="1">
                <a:solidFill>
                  <a:srgbClr val="F92672"/>
                </a:solidFill>
                <a:latin typeface="Courier New" panose="02070309020205020404" pitchFamily="49" charset="0"/>
              </a:rPr>
              <a:t>ietf-interfaces:interface</a:t>
            </a:r>
            <a:r>
              <a:rPr lang="en-US" sz="1600" b="1" dirty="0">
                <a:solidFill>
                  <a:srgbClr val="F92672"/>
                </a:solidFill>
                <a:latin typeface="Courier New" panose="02070309020205020404" pitchFamily="49" charset="0"/>
              </a:rPr>
              <a:t>"</a:t>
            </a:r>
            <a:r>
              <a:rPr lang="en-US" sz="1600" b="1" dirty="0">
                <a:solidFill>
                  <a:srgbClr val="DFDFDF"/>
                </a:solidFill>
                <a:latin typeface="Courier New" panose="02070309020205020404" pitchFamily="49" charset="0"/>
              </a:rPr>
              <a:t>: { </a:t>
            </a:r>
          </a:p>
          <a:p>
            <a:r>
              <a:rPr lang="en-US" sz="1600" b="1" dirty="0">
                <a:solidFill>
                  <a:srgbClr val="F92672"/>
                </a:solidFill>
                <a:latin typeface="Courier New" panose="02070309020205020404" pitchFamily="49" charset="0"/>
              </a:rPr>
              <a:t>      "name"</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"GigabitEthernet2"</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"description"</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"Wide Area Network"</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"enabled"</a:t>
            </a:r>
            <a:r>
              <a:rPr lang="en-US" sz="1600" b="1" dirty="0">
                <a:solidFill>
                  <a:srgbClr val="DFDFDF"/>
                </a:solidFill>
                <a:latin typeface="Courier New" panose="02070309020205020404" pitchFamily="49" charset="0"/>
              </a:rPr>
              <a:t>: </a:t>
            </a:r>
            <a:r>
              <a:rPr lang="en-US" sz="1600" b="1" dirty="0">
                <a:solidFill>
                  <a:srgbClr val="AE81FF"/>
                </a:solidFill>
                <a:latin typeface="Courier New" panose="02070309020205020404" pitchFamily="49" charset="0"/>
              </a:rPr>
              <a:t>true</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"ietf-ip:ipv4"</a:t>
            </a:r>
            <a:r>
              <a:rPr lang="en-US" sz="1600" b="1" dirty="0">
                <a:solidFill>
                  <a:srgbClr val="DFDFDF"/>
                </a:solidFill>
                <a:latin typeface="Courier New" panose="02070309020205020404" pitchFamily="49" charset="0"/>
              </a:rPr>
              <a:t>: { </a:t>
            </a:r>
          </a:p>
          <a:p>
            <a:r>
              <a:rPr lang="en-US" sz="1600" b="1" dirty="0">
                <a:solidFill>
                  <a:srgbClr val="F92672"/>
                </a:solidFill>
                <a:latin typeface="Courier New" panose="02070309020205020404" pitchFamily="49" charset="0"/>
              </a:rPr>
              <a:t>         "address"</a:t>
            </a:r>
            <a:r>
              <a:rPr lang="en-US" sz="1600" b="1" dirty="0">
                <a:solidFill>
                  <a:srgbClr val="DFDFDF"/>
                </a:solidFill>
                <a:latin typeface="Courier New" panose="02070309020205020404" pitchFamily="49" charset="0"/>
              </a:rPr>
              <a:t>: [ </a:t>
            </a:r>
          </a:p>
          <a:p>
            <a:r>
              <a:rPr lang="en-US" sz="1600" b="1" dirty="0">
                <a:solidFill>
                  <a:srgbClr val="DFDFDF"/>
                </a:solidFill>
                <a:latin typeface="Courier New" panose="02070309020205020404" pitchFamily="49" charset="0"/>
              </a:rPr>
              <a:t>            { </a:t>
            </a:r>
          </a:p>
          <a:p>
            <a:r>
              <a:rPr lang="en-US" sz="1600" b="1" dirty="0">
                <a:solidFill>
                  <a:srgbClr val="F92672"/>
                </a:solidFill>
                <a:latin typeface="Courier New" panose="02070309020205020404" pitchFamily="49" charset="0"/>
              </a:rPr>
              <a:t>               "</a:t>
            </a:r>
            <a:r>
              <a:rPr lang="en-US" sz="1600" b="1" dirty="0" err="1">
                <a:solidFill>
                  <a:srgbClr val="F92672"/>
                </a:solidFill>
                <a:latin typeface="Courier New" panose="02070309020205020404" pitchFamily="49" charset="0"/>
              </a:rPr>
              <a:t>ip</a:t>
            </a:r>
            <a:r>
              <a:rPr lang="en-US" sz="1600" b="1" dirty="0">
                <a:solidFill>
                  <a:srgbClr val="F92672"/>
                </a:solidFill>
                <a:latin typeface="Courier New" panose="02070309020205020404" pitchFamily="49" charset="0"/>
              </a:rPr>
              <a:t>"</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"172.16.0.2"</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"netmask"</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"255.255.255.0"</a:t>
            </a:r>
            <a:r>
              <a:rPr lang="en-US" sz="1600" b="1" dirty="0">
                <a:solidFill>
                  <a:srgbClr val="DFDFDF"/>
                </a:solidFill>
                <a:latin typeface="Courier New" panose="02070309020205020404" pitchFamily="49" charset="0"/>
              </a:rPr>
              <a:t> </a:t>
            </a:r>
          </a:p>
          <a:p>
            <a:r>
              <a:rPr lang="en-US" sz="1600" b="1" dirty="0">
                <a:solidFill>
                  <a:srgbClr val="DFDFDF"/>
                </a:solidFill>
                <a:latin typeface="Courier New" panose="02070309020205020404" pitchFamily="49" charset="0"/>
              </a:rPr>
              <a:t>            }, </a:t>
            </a:r>
          </a:p>
          <a:p>
            <a:r>
              <a:rPr lang="en-US" sz="1600" b="1" dirty="0">
                <a:solidFill>
                  <a:srgbClr val="DFDFDF"/>
                </a:solidFill>
                <a:latin typeface="Courier New" panose="02070309020205020404" pitchFamily="49" charset="0"/>
              </a:rPr>
              <a:t>            { </a:t>
            </a:r>
          </a:p>
          <a:p>
            <a:r>
              <a:rPr lang="en-US" sz="1600" b="1" dirty="0">
                <a:solidFill>
                  <a:srgbClr val="F92672"/>
                </a:solidFill>
                <a:latin typeface="Courier New" panose="02070309020205020404" pitchFamily="49" charset="0"/>
              </a:rPr>
              <a:t>               "</a:t>
            </a:r>
            <a:r>
              <a:rPr lang="en-US" sz="1600" b="1" dirty="0" err="1">
                <a:solidFill>
                  <a:srgbClr val="F92672"/>
                </a:solidFill>
                <a:latin typeface="Courier New" panose="02070309020205020404" pitchFamily="49" charset="0"/>
              </a:rPr>
              <a:t>ip</a:t>
            </a:r>
            <a:r>
              <a:rPr lang="en-US" sz="1600" b="1" dirty="0">
                <a:solidFill>
                  <a:srgbClr val="F92672"/>
                </a:solidFill>
                <a:latin typeface="Courier New" panose="02070309020205020404" pitchFamily="49" charset="0"/>
              </a:rPr>
              <a:t>"</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"172.16.0.3"</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"netmask"</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"255.255.255.0"</a:t>
            </a:r>
            <a:r>
              <a:rPr lang="en-US" sz="1600" b="1" dirty="0">
                <a:solidFill>
                  <a:srgbClr val="DFDFDF"/>
                </a:solidFill>
                <a:latin typeface="Courier New" panose="02070309020205020404" pitchFamily="49" charset="0"/>
              </a:rPr>
              <a:t> </a:t>
            </a:r>
          </a:p>
          <a:p>
            <a:r>
              <a:rPr lang="en-US" sz="1600" b="1" dirty="0">
                <a:solidFill>
                  <a:srgbClr val="DFDFDF"/>
                </a:solidFill>
                <a:latin typeface="Courier New" panose="02070309020205020404" pitchFamily="49" charset="0"/>
              </a:rPr>
              <a:t>            }, </a:t>
            </a:r>
          </a:p>
          <a:p>
            <a:r>
              <a:rPr lang="en-US" sz="1600" b="1" dirty="0">
                <a:solidFill>
                  <a:srgbClr val="DFDFDF"/>
                </a:solidFill>
                <a:latin typeface="Courier New" panose="02070309020205020404" pitchFamily="49" charset="0"/>
              </a:rPr>
              <a:t>            { </a:t>
            </a:r>
          </a:p>
          <a:p>
            <a:r>
              <a:rPr lang="en-US" sz="1600" b="1" dirty="0">
                <a:solidFill>
                  <a:srgbClr val="F92672"/>
                </a:solidFill>
                <a:latin typeface="Courier New" panose="02070309020205020404" pitchFamily="49" charset="0"/>
              </a:rPr>
              <a:t>               "</a:t>
            </a:r>
            <a:r>
              <a:rPr lang="en-US" sz="1600" b="1" dirty="0" err="1">
                <a:solidFill>
                  <a:srgbClr val="F92672"/>
                </a:solidFill>
                <a:latin typeface="Courier New" panose="02070309020205020404" pitchFamily="49" charset="0"/>
              </a:rPr>
              <a:t>ip</a:t>
            </a:r>
            <a:r>
              <a:rPr lang="en-US" sz="1600" b="1" dirty="0">
                <a:solidFill>
                  <a:srgbClr val="F92672"/>
                </a:solidFill>
                <a:latin typeface="Courier New" panose="02070309020205020404" pitchFamily="49" charset="0"/>
              </a:rPr>
              <a:t>"</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"172.16.0.4"</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"netmask"</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"255.255.255.0"</a:t>
            </a:r>
            <a:r>
              <a:rPr lang="en-US" sz="1600" b="1" dirty="0">
                <a:solidFill>
                  <a:srgbClr val="DFDFDF"/>
                </a:solidFill>
                <a:latin typeface="Courier New" panose="02070309020205020404" pitchFamily="49" charset="0"/>
              </a:rPr>
              <a:t> </a:t>
            </a:r>
          </a:p>
          <a:p>
            <a:r>
              <a:rPr lang="en-US" sz="1600" b="1" dirty="0">
                <a:solidFill>
                  <a:srgbClr val="DFDFDF"/>
                </a:solidFill>
                <a:latin typeface="Courier New" panose="02070309020205020404" pitchFamily="49" charset="0"/>
              </a:rPr>
              <a:t>            } </a:t>
            </a:r>
          </a:p>
          <a:p>
            <a:r>
              <a:rPr lang="en-US" sz="1600" b="1" dirty="0">
                <a:solidFill>
                  <a:srgbClr val="DFDFDF"/>
                </a:solidFill>
                <a:latin typeface="Courier New" panose="02070309020205020404" pitchFamily="49" charset="0"/>
              </a:rPr>
              <a:t>         ] </a:t>
            </a:r>
          </a:p>
          <a:p>
            <a:r>
              <a:rPr lang="en-US" sz="1600" b="1" dirty="0">
                <a:solidFill>
                  <a:srgbClr val="DFDFDF"/>
                </a:solidFill>
                <a:latin typeface="Courier New" panose="02070309020205020404" pitchFamily="49" charset="0"/>
              </a:rPr>
              <a:t>      } </a:t>
            </a:r>
          </a:p>
          <a:p>
            <a:r>
              <a:rPr lang="en-US" sz="1600" b="1" dirty="0">
                <a:solidFill>
                  <a:srgbClr val="DFDFDF"/>
                </a:solidFill>
                <a:latin typeface="Courier New" panose="02070309020205020404" pitchFamily="49" charset="0"/>
              </a:rPr>
              <a:t>   } </a:t>
            </a:r>
          </a:p>
          <a:p>
            <a:r>
              <a:rPr lang="en-US" sz="1600" b="1" dirty="0">
                <a:solidFill>
                  <a:srgbClr val="DFDFDF"/>
                </a:solidFill>
                <a:latin typeface="Courier New" panose="02070309020205020404" pitchFamily="49" charset="0"/>
              </a:rPr>
              <a:t>}</a:t>
            </a:r>
            <a:endParaRPr lang="en-US" sz="1600" b="1" dirty="0"/>
          </a:p>
        </p:txBody>
      </p:sp>
      <p:sp>
        <p:nvSpPr>
          <p:cNvPr id="7" name="Rectangle 6">
            <a:extLst>
              <a:ext uri="{FF2B5EF4-FFF2-40B4-BE49-F238E27FC236}">
                <a16:creationId xmlns:a16="http://schemas.microsoft.com/office/drawing/2014/main" id="{D695C2EC-0CD0-554C-88B1-552787387B58}"/>
              </a:ext>
            </a:extLst>
          </p:cNvPr>
          <p:cNvSpPr/>
          <p:nvPr/>
        </p:nvSpPr>
        <p:spPr>
          <a:xfrm>
            <a:off x="5877995" y="3429000"/>
            <a:ext cx="6096000" cy="3046988"/>
          </a:xfrm>
          <a:prstGeom prst="rect">
            <a:avLst/>
          </a:prstGeom>
          <a:solidFill>
            <a:srgbClr val="000000"/>
          </a:solidFill>
        </p:spPr>
        <p:txBody>
          <a:bodyPr>
            <a:spAutoFit/>
          </a:bodyPr>
          <a:lstStyle/>
          <a:p>
            <a:r>
              <a:rPr lang="en-US" sz="1600" b="1" dirty="0" err="1">
                <a:solidFill>
                  <a:srgbClr val="F92672"/>
                </a:solidFill>
                <a:latin typeface="Courier New" panose="02070309020205020404" pitchFamily="49" charset="0"/>
              </a:rPr>
              <a:t>ietf-interfaces:interface</a:t>
            </a:r>
            <a:r>
              <a:rPr lang="en-US" sz="1600" b="1" dirty="0">
                <a:solidFill>
                  <a:srgbClr val="F92672"/>
                </a:solidFill>
                <a:latin typeface="Courier New" panose="02070309020205020404" pitchFamily="49" charset="0"/>
              </a:rPr>
              <a:t>:</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name:</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GigabitEthernet2</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description:</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Wide</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Area</a:t>
            </a:r>
            <a:r>
              <a:rPr lang="en-US" sz="1600" b="1" dirty="0">
                <a:solidFill>
                  <a:srgbClr val="DFDFDF"/>
                </a:solidFill>
                <a:latin typeface="Courier New" panose="02070309020205020404" pitchFamily="49" charset="0"/>
              </a:rPr>
              <a:t> </a:t>
            </a:r>
            <a:r>
              <a:rPr lang="en-US" sz="1600" b="1" dirty="0">
                <a:solidFill>
                  <a:srgbClr val="E6DB74"/>
                </a:solidFill>
                <a:latin typeface="Courier New" panose="02070309020205020404" pitchFamily="49" charset="0"/>
              </a:rPr>
              <a:t>Network</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enabled:</a:t>
            </a:r>
            <a:r>
              <a:rPr lang="en-US" sz="1600" b="1" dirty="0">
                <a:solidFill>
                  <a:srgbClr val="DFDFDF"/>
                </a:solidFill>
                <a:latin typeface="Courier New" panose="02070309020205020404" pitchFamily="49" charset="0"/>
              </a:rPr>
              <a:t> </a:t>
            </a:r>
            <a:r>
              <a:rPr lang="en-US" sz="1600" b="1" dirty="0">
                <a:solidFill>
                  <a:srgbClr val="AE81FF"/>
                </a:solidFill>
                <a:latin typeface="Courier New" panose="02070309020205020404" pitchFamily="49" charset="0"/>
              </a:rPr>
              <a:t>true</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ietf-ip:ipv4:</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address:</a:t>
            </a:r>
            <a:r>
              <a:rPr lang="en-US" sz="1600" b="1" dirty="0">
                <a:solidFill>
                  <a:srgbClr val="DFDFDF"/>
                </a:solidFill>
                <a:latin typeface="Courier New" panose="02070309020205020404" pitchFamily="49" charset="0"/>
              </a:rPr>
              <a:t> </a:t>
            </a:r>
          </a:p>
          <a:p>
            <a:r>
              <a:rPr lang="en-US" sz="1600" b="1" dirty="0">
                <a:solidFill>
                  <a:srgbClr val="DFDFDF"/>
                </a:solidFill>
                <a:latin typeface="Courier New" panose="02070309020205020404" pitchFamily="49" charset="0"/>
              </a:rPr>
              <a:t>         - </a:t>
            </a:r>
            <a:r>
              <a:rPr lang="en-US" sz="1600" b="1" dirty="0" err="1">
                <a:solidFill>
                  <a:srgbClr val="F92672"/>
                </a:solidFill>
                <a:latin typeface="Courier New" panose="02070309020205020404" pitchFamily="49" charset="0"/>
              </a:rPr>
              <a:t>ip</a:t>
            </a:r>
            <a:r>
              <a:rPr lang="en-US" sz="1600" b="1" dirty="0">
                <a:solidFill>
                  <a:srgbClr val="F92672"/>
                </a:solidFill>
                <a:latin typeface="Courier New" panose="02070309020205020404" pitchFamily="49" charset="0"/>
              </a:rPr>
              <a:t>:</a:t>
            </a:r>
            <a:r>
              <a:rPr lang="en-US" sz="1600" b="1" dirty="0">
                <a:solidFill>
                  <a:srgbClr val="DFDFDF"/>
                </a:solidFill>
                <a:latin typeface="Courier New" panose="02070309020205020404" pitchFamily="49" charset="0"/>
              </a:rPr>
              <a:t> </a:t>
            </a:r>
            <a:r>
              <a:rPr lang="en-US" sz="1600" b="1" dirty="0">
                <a:solidFill>
                  <a:srgbClr val="AE81FF"/>
                </a:solidFill>
                <a:latin typeface="Courier New" panose="02070309020205020404" pitchFamily="49" charset="0"/>
              </a:rPr>
              <a:t>172.16.0.2</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netmask:</a:t>
            </a:r>
            <a:r>
              <a:rPr lang="en-US" sz="1600" b="1" dirty="0">
                <a:solidFill>
                  <a:srgbClr val="DFDFDF"/>
                </a:solidFill>
                <a:latin typeface="Courier New" panose="02070309020205020404" pitchFamily="49" charset="0"/>
              </a:rPr>
              <a:t> </a:t>
            </a:r>
            <a:r>
              <a:rPr lang="en-US" sz="1600" b="1" dirty="0">
                <a:solidFill>
                  <a:srgbClr val="AE81FF"/>
                </a:solidFill>
                <a:latin typeface="Courier New" panose="02070309020205020404" pitchFamily="49" charset="0"/>
              </a:rPr>
              <a:t>255.255.255.0</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 </a:t>
            </a:r>
            <a:r>
              <a:rPr lang="en-US" sz="1600" b="1" dirty="0" err="1">
                <a:solidFill>
                  <a:srgbClr val="F92672"/>
                </a:solidFill>
                <a:latin typeface="Courier New" panose="02070309020205020404" pitchFamily="49" charset="0"/>
              </a:rPr>
              <a:t>ip</a:t>
            </a:r>
            <a:r>
              <a:rPr lang="en-US" sz="1600" b="1" dirty="0">
                <a:solidFill>
                  <a:srgbClr val="F92672"/>
                </a:solidFill>
                <a:latin typeface="Courier New" panose="02070309020205020404" pitchFamily="49" charset="0"/>
              </a:rPr>
              <a:t>:</a:t>
            </a:r>
            <a:r>
              <a:rPr lang="en-US" sz="1600" b="1" dirty="0">
                <a:solidFill>
                  <a:srgbClr val="DFDFDF"/>
                </a:solidFill>
                <a:latin typeface="Courier New" panose="02070309020205020404" pitchFamily="49" charset="0"/>
              </a:rPr>
              <a:t> </a:t>
            </a:r>
            <a:r>
              <a:rPr lang="en-US" sz="1600" b="1" dirty="0">
                <a:solidFill>
                  <a:srgbClr val="AE81FF"/>
                </a:solidFill>
                <a:latin typeface="Courier New" panose="02070309020205020404" pitchFamily="49" charset="0"/>
              </a:rPr>
              <a:t>172.16.0.3</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netmask:</a:t>
            </a:r>
            <a:r>
              <a:rPr lang="en-US" sz="1600" b="1" dirty="0">
                <a:solidFill>
                  <a:srgbClr val="DFDFDF"/>
                </a:solidFill>
                <a:latin typeface="Courier New" panose="02070309020205020404" pitchFamily="49" charset="0"/>
              </a:rPr>
              <a:t> </a:t>
            </a:r>
            <a:r>
              <a:rPr lang="en-US" sz="1600" b="1" dirty="0">
                <a:solidFill>
                  <a:srgbClr val="AE81FF"/>
                </a:solidFill>
                <a:latin typeface="Courier New" panose="02070309020205020404" pitchFamily="49" charset="0"/>
              </a:rPr>
              <a:t>255.255.255.0</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 </a:t>
            </a:r>
            <a:r>
              <a:rPr lang="en-US" sz="1600" b="1" dirty="0" err="1">
                <a:solidFill>
                  <a:srgbClr val="F92672"/>
                </a:solidFill>
                <a:latin typeface="Courier New" panose="02070309020205020404" pitchFamily="49" charset="0"/>
              </a:rPr>
              <a:t>ip</a:t>
            </a:r>
            <a:r>
              <a:rPr lang="en-US" sz="1600" b="1" dirty="0">
                <a:solidFill>
                  <a:srgbClr val="F92672"/>
                </a:solidFill>
                <a:latin typeface="Courier New" panose="02070309020205020404" pitchFamily="49" charset="0"/>
              </a:rPr>
              <a:t>:</a:t>
            </a:r>
            <a:r>
              <a:rPr lang="en-US" sz="1600" b="1" dirty="0">
                <a:solidFill>
                  <a:srgbClr val="DFDFDF"/>
                </a:solidFill>
                <a:latin typeface="Courier New" panose="02070309020205020404" pitchFamily="49" charset="0"/>
              </a:rPr>
              <a:t> </a:t>
            </a:r>
            <a:r>
              <a:rPr lang="en-US" sz="1600" b="1" dirty="0">
                <a:solidFill>
                  <a:srgbClr val="AE81FF"/>
                </a:solidFill>
                <a:latin typeface="Courier New" panose="02070309020205020404" pitchFamily="49" charset="0"/>
              </a:rPr>
              <a:t>172.16.0.4</a:t>
            </a:r>
            <a:r>
              <a:rPr lang="en-US" sz="1600" b="1" dirty="0">
                <a:solidFill>
                  <a:srgbClr val="DFDFDF"/>
                </a:solidFill>
                <a:latin typeface="Courier New" panose="02070309020205020404" pitchFamily="49" charset="0"/>
              </a:rPr>
              <a:t> </a:t>
            </a:r>
          </a:p>
          <a:p>
            <a:r>
              <a:rPr lang="en-US" sz="1600" b="1" dirty="0">
                <a:solidFill>
                  <a:srgbClr val="F92672"/>
                </a:solidFill>
                <a:latin typeface="Courier New" panose="02070309020205020404" pitchFamily="49" charset="0"/>
              </a:rPr>
              <a:t>           netmask:</a:t>
            </a:r>
            <a:r>
              <a:rPr lang="en-US" sz="1600" b="1" dirty="0">
                <a:solidFill>
                  <a:srgbClr val="DFDFDF"/>
                </a:solidFill>
                <a:latin typeface="Courier New" panose="02070309020205020404" pitchFamily="49" charset="0"/>
              </a:rPr>
              <a:t> </a:t>
            </a:r>
            <a:r>
              <a:rPr lang="en-US" sz="1600" b="1" dirty="0">
                <a:solidFill>
                  <a:srgbClr val="AE81FF"/>
                </a:solidFill>
                <a:latin typeface="Courier New" panose="02070309020205020404" pitchFamily="49" charset="0"/>
              </a:rPr>
              <a:t>255.255.255.0</a:t>
            </a:r>
            <a:endParaRPr lang="en-US" sz="1600" b="1" dirty="0"/>
          </a:p>
        </p:txBody>
      </p:sp>
    </p:spTree>
    <p:custDataLst>
      <p:tags r:id="rId1"/>
    </p:custDataLst>
    <p:extLst>
      <p:ext uri="{BB962C8B-B14F-4D97-AF65-F5344CB8AC3E}">
        <p14:creationId xmlns:p14="http://schemas.microsoft.com/office/powerpoint/2010/main" val="248633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XML Data Format</a:t>
            </a:r>
          </a:p>
        </p:txBody>
      </p:sp>
      <p:sp>
        <p:nvSpPr>
          <p:cNvPr id="4" name="Content Placeholder 3">
            <a:extLst>
              <a:ext uri="{FF2B5EF4-FFF2-40B4-BE49-F238E27FC236}">
                <a16:creationId xmlns:a16="http://schemas.microsoft.com/office/drawing/2014/main" id="{E5B60B1E-C8FF-264A-84CF-25FDFA406686}"/>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XML is one more type of human readable data format used to store, transfer, and read data by applications. Some of the characteristics of XML include:</a:t>
            </a:r>
          </a:p>
          <a:p>
            <a:pPr marL="457189" indent="-457189" algn="l">
              <a:buFont typeface="Arial" panose="020B0604020202020204" pitchFamily="34" charset="0"/>
              <a:buChar char="•"/>
            </a:pPr>
            <a:r>
              <a:rPr lang="en-US" sz="2133" dirty="0">
                <a:solidFill>
                  <a:srgbClr val="000000"/>
                </a:solidFill>
              </a:rPr>
              <a:t>It is like HTML , which is the standardized markup language for creating web pages and web applications.</a:t>
            </a:r>
          </a:p>
          <a:p>
            <a:pPr marL="457189" indent="-457189" algn="l">
              <a:buFont typeface="Arial" panose="020B0604020202020204" pitchFamily="34" charset="0"/>
              <a:buChar char="•"/>
            </a:pPr>
            <a:r>
              <a:rPr lang="en-US" sz="2133" dirty="0">
                <a:solidFill>
                  <a:srgbClr val="000000"/>
                </a:solidFill>
              </a:rPr>
              <a:t>It is self-descriptive. It encloses data within a related set of tags: </a:t>
            </a:r>
            <a:r>
              <a:rPr lang="en-US" sz="2133" b="1" dirty="0">
                <a:solidFill>
                  <a:srgbClr val="000000"/>
                </a:solidFill>
              </a:rPr>
              <a:t>&lt;tag&gt;data&lt;/tag&gt;</a:t>
            </a:r>
            <a:endParaRPr lang="en-US" sz="2133" dirty="0">
              <a:solidFill>
                <a:srgbClr val="000000"/>
              </a:solidFill>
            </a:endParaRPr>
          </a:p>
          <a:p>
            <a:pPr marL="457189" indent="-457189" algn="l">
              <a:buFont typeface="Arial" panose="020B0604020202020204" pitchFamily="34" charset="0"/>
              <a:buChar char="•"/>
            </a:pPr>
            <a:r>
              <a:rPr lang="en-US" sz="2133" dirty="0">
                <a:solidFill>
                  <a:srgbClr val="000000"/>
                </a:solidFill>
              </a:rPr>
              <a:t>Unlike HTML, XML uses no predefined tags or document structure.</a:t>
            </a:r>
          </a:p>
          <a:p>
            <a:pPr marL="0" indent="0" algn="l"/>
            <a:endParaRPr lang="en-US" sz="2133" dirty="0">
              <a:solidFill>
                <a:srgbClr val="000000"/>
              </a:solidFill>
            </a:endParaRPr>
          </a:p>
          <a:p>
            <a:pPr marL="0" indent="0" algn="l"/>
            <a:r>
              <a:rPr lang="en-US" sz="2133" dirty="0">
                <a:solidFill>
                  <a:srgbClr val="000000"/>
                </a:solidFill>
              </a:rPr>
              <a:t>XML objects are one or more key/value pairs, with the beginning tag used as the name of the key: </a:t>
            </a:r>
            <a:r>
              <a:rPr lang="en-US" sz="2133" b="1" dirty="0">
                <a:solidFill>
                  <a:srgbClr val="000000"/>
                </a:solidFill>
              </a:rPr>
              <a:t>&lt;key&gt;value&lt;/key&gt;</a:t>
            </a:r>
            <a:endParaRPr lang="en-US" sz="2133" dirty="0">
              <a:solidFill>
                <a:srgbClr val="000000"/>
              </a:solidFill>
            </a:endParaRP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322538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XML Data Format (Cont.)</a:t>
            </a:r>
          </a:p>
        </p:txBody>
      </p:sp>
      <p:sp>
        <p:nvSpPr>
          <p:cNvPr id="5" name="Content Placeholder 4">
            <a:extLst>
              <a:ext uri="{FF2B5EF4-FFF2-40B4-BE49-F238E27FC236}">
                <a16:creationId xmlns:a16="http://schemas.microsoft.com/office/drawing/2014/main" id="{F77F3AE3-823E-874C-97DA-7847F75B94B4}"/>
              </a:ext>
            </a:extLst>
          </p:cNvPr>
          <p:cNvSpPr>
            <a:spLocks noGrp="1"/>
          </p:cNvSpPr>
          <p:nvPr>
            <p:ph idx="1"/>
          </p:nvPr>
        </p:nvSpPr>
        <p:spPr>
          <a:xfrm>
            <a:off x="632883" y="975783"/>
            <a:ext cx="4830940" cy="4919863"/>
          </a:xfrm>
        </p:spPr>
        <p:txBody>
          <a:bodyPr/>
          <a:lstStyle/>
          <a:p>
            <a:pPr marL="0" indent="0" algn="l"/>
            <a:r>
              <a:rPr lang="en-US" sz="2133" dirty="0">
                <a:solidFill>
                  <a:srgbClr val="000000"/>
                </a:solidFill>
              </a:rPr>
              <a:t>The output shows the same data for GigabitEthernet2 formatted as an XML data structure. Notice how the values are enclosed within the object tags. In this example, each key/value pair is on a separate line and some lines are indented. This is not required but is done for readability. The list uses repeated instances of </a:t>
            </a:r>
            <a:r>
              <a:rPr lang="en-US" sz="2133" b="1" dirty="0">
                <a:solidFill>
                  <a:srgbClr val="000000"/>
                </a:solidFill>
              </a:rPr>
              <a:t>&lt;tag&gt;&lt;/tag&gt;</a:t>
            </a:r>
            <a:r>
              <a:rPr lang="en-US" sz="2133" dirty="0">
                <a:solidFill>
                  <a:srgbClr val="000000"/>
                </a:solidFill>
              </a:rPr>
              <a:t> for each element in the list. The elements within these repeated instances represent one or more key/value pairs.</a:t>
            </a:r>
          </a:p>
        </p:txBody>
      </p:sp>
      <p:sp>
        <p:nvSpPr>
          <p:cNvPr id="6" name="Rectangle 5">
            <a:extLst>
              <a:ext uri="{FF2B5EF4-FFF2-40B4-BE49-F238E27FC236}">
                <a16:creationId xmlns:a16="http://schemas.microsoft.com/office/drawing/2014/main" id="{37FABDB1-D27A-FF49-91E0-2ECC224B4D29}"/>
              </a:ext>
            </a:extLst>
          </p:cNvPr>
          <p:cNvSpPr/>
          <p:nvPr/>
        </p:nvSpPr>
        <p:spPr>
          <a:xfrm>
            <a:off x="5563659" y="848110"/>
            <a:ext cx="6096000" cy="5016758"/>
          </a:xfrm>
          <a:prstGeom prst="rect">
            <a:avLst/>
          </a:prstGeom>
          <a:solidFill>
            <a:srgbClr val="000000"/>
          </a:solidFill>
        </p:spPr>
        <p:txBody>
          <a:bodyPr>
            <a:spAutoFit/>
          </a:bodyPr>
          <a:lstStyle/>
          <a:p>
            <a:r>
              <a:rPr lang="en-US" sz="1600" b="1" dirty="0">
                <a:solidFill>
                  <a:srgbClr val="75715E"/>
                </a:solidFill>
                <a:latin typeface="Courier New" panose="02070309020205020404" pitchFamily="49" charset="0"/>
              </a:rPr>
              <a:t>&lt;?xml version="1.0" encoding="UTF-8" ?&gt;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&lt;</a:t>
            </a:r>
            <a:r>
              <a:rPr lang="en-US" sz="1600" b="1" dirty="0" err="1">
                <a:solidFill>
                  <a:srgbClr val="F92672"/>
                </a:solidFill>
                <a:latin typeface="Courier New" panose="02070309020205020404" pitchFamily="49" charset="0"/>
              </a:rPr>
              <a:t>ietf-interfaces:interface</a:t>
            </a:r>
            <a:r>
              <a:rPr lang="en-US" sz="1600" b="1" dirty="0">
                <a:solidFill>
                  <a:srgbClr val="F8F8F2"/>
                </a:solidFill>
                <a:latin typeface="Courier New" panose="02070309020205020404" pitchFamily="49" charset="0"/>
              </a:rPr>
              <a:t>&gt;</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name</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GigabitEthernet2</a:t>
            </a:r>
            <a:r>
              <a:rPr lang="en-US" sz="1600" b="1" dirty="0">
                <a:solidFill>
                  <a:srgbClr val="F8F8F2"/>
                </a:solidFill>
                <a:latin typeface="Courier New" panose="02070309020205020404" pitchFamily="49" charset="0"/>
              </a:rPr>
              <a:t>&lt;/</a:t>
            </a:r>
            <a:r>
              <a:rPr lang="en-US" sz="1600" b="1" dirty="0">
                <a:solidFill>
                  <a:srgbClr val="F92672"/>
                </a:solidFill>
                <a:latin typeface="Courier New" panose="02070309020205020404" pitchFamily="49" charset="0"/>
              </a:rPr>
              <a:t>name</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description</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Wide Area Network</a:t>
            </a:r>
            <a:r>
              <a:rPr lang="en-US" sz="1600" b="1" dirty="0">
                <a:solidFill>
                  <a:srgbClr val="F8F8F2"/>
                </a:solidFill>
                <a:latin typeface="Courier New" panose="02070309020205020404" pitchFamily="49" charset="0"/>
              </a:rPr>
              <a:t>&lt;/</a:t>
            </a:r>
            <a:r>
              <a:rPr lang="en-US" sz="1600" b="1" dirty="0">
                <a:solidFill>
                  <a:srgbClr val="F92672"/>
                </a:solidFill>
                <a:latin typeface="Courier New" panose="02070309020205020404" pitchFamily="49" charset="0"/>
              </a:rPr>
              <a:t>description</a:t>
            </a:r>
            <a:r>
              <a:rPr lang="en-US" sz="1600" b="1" dirty="0">
                <a:solidFill>
                  <a:srgbClr val="F8F8F2"/>
                </a:solidFill>
                <a:latin typeface="Courier New" panose="02070309020205020404" pitchFamily="49" charset="0"/>
              </a:rPr>
              <a:t>&gt;</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enabled</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true</a:t>
            </a:r>
            <a:r>
              <a:rPr lang="en-US" sz="1600" b="1" dirty="0">
                <a:solidFill>
                  <a:srgbClr val="F8F8F2"/>
                </a:solidFill>
                <a:latin typeface="Courier New" panose="02070309020205020404" pitchFamily="49" charset="0"/>
              </a:rPr>
              <a:t>&lt;/</a:t>
            </a:r>
            <a:r>
              <a:rPr lang="en-US" sz="1600" b="1" dirty="0">
                <a:solidFill>
                  <a:srgbClr val="F92672"/>
                </a:solidFill>
                <a:latin typeface="Courier New" panose="02070309020205020404" pitchFamily="49" charset="0"/>
              </a:rPr>
              <a:t>enabled</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ietf-ip:ipv4</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address</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err="1">
                <a:solidFill>
                  <a:srgbClr val="F92672"/>
                </a:solidFill>
                <a:latin typeface="Courier New" panose="02070309020205020404" pitchFamily="49" charset="0"/>
              </a:rPr>
              <a:t>ip</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172.16.0.2</a:t>
            </a:r>
            <a:r>
              <a:rPr lang="en-US" sz="1600" b="1" dirty="0">
                <a:solidFill>
                  <a:srgbClr val="F8F8F2"/>
                </a:solidFill>
                <a:latin typeface="Courier New" panose="02070309020205020404" pitchFamily="49" charset="0"/>
              </a:rPr>
              <a:t>&lt;/</a:t>
            </a:r>
            <a:r>
              <a:rPr lang="en-US" sz="1600" b="1" dirty="0" err="1">
                <a:solidFill>
                  <a:srgbClr val="F92672"/>
                </a:solidFill>
                <a:latin typeface="Courier New" panose="02070309020205020404" pitchFamily="49" charset="0"/>
              </a:rPr>
              <a:t>ip</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netmask</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255.255.255.0</a:t>
            </a:r>
            <a:r>
              <a:rPr lang="en-US" sz="1600" b="1" dirty="0">
                <a:solidFill>
                  <a:srgbClr val="F8F8F2"/>
                </a:solidFill>
                <a:latin typeface="Courier New" panose="02070309020205020404" pitchFamily="49" charset="0"/>
              </a:rPr>
              <a:t>&lt;/</a:t>
            </a:r>
            <a:r>
              <a:rPr lang="en-US" sz="1600" b="1" dirty="0">
                <a:solidFill>
                  <a:srgbClr val="F92672"/>
                </a:solidFill>
                <a:latin typeface="Courier New" panose="02070309020205020404" pitchFamily="49" charset="0"/>
              </a:rPr>
              <a:t>netmask</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address</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address</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err="1">
                <a:solidFill>
                  <a:srgbClr val="F92672"/>
                </a:solidFill>
                <a:latin typeface="Courier New" panose="02070309020205020404" pitchFamily="49" charset="0"/>
              </a:rPr>
              <a:t>ip</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172.16.0.3</a:t>
            </a:r>
            <a:r>
              <a:rPr lang="en-US" sz="1600" b="1" dirty="0">
                <a:solidFill>
                  <a:srgbClr val="F8F8F2"/>
                </a:solidFill>
                <a:latin typeface="Courier New" panose="02070309020205020404" pitchFamily="49" charset="0"/>
              </a:rPr>
              <a:t>&lt;/</a:t>
            </a:r>
            <a:r>
              <a:rPr lang="en-US" sz="1600" b="1" dirty="0" err="1">
                <a:solidFill>
                  <a:srgbClr val="F92672"/>
                </a:solidFill>
                <a:latin typeface="Courier New" panose="02070309020205020404" pitchFamily="49" charset="0"/>
              </a:rPr>
              <a:t>ip</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DFDFDF"/>
                </a:solidFill>
                <a:latin typeface="Courier New" panose="02070309020205020404" pitchFamily="49" charset="0"/>
              </a:rPr>
              <a:t>         </a:t>
            </a:r>
            <a:r>
              <a:rPr lang="en-US" sz="1600" b="1" dirty="0">
                <a:solidFill>
                  <a:srgbClr val="F8F8F2"/>
                </a:solidFill>
                <a:latin typeface="Courier New" panose="02070309020205020404" pitchFamily="49" charset="0"/>
              </a:rPr>
              <a:t>&lt;</a:t>
            </a:r>
            <a:r>
              <a:rPr lang="en-US" sz="1600" b="1" dirty="0">
                <a:solidFill>
                  <a:srgbClr val="F92672"/>
                </a:solidFill>
                <a:latin typeface="Courier New" panose="02070309020205020404" pitchFamily="49" charset="0"/>
              </a:rPr>
              <a:t>netmask</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255.255.255.0</a:t>
            </a:r>
            <a:r>
              <a:rPr lang="en-US" sz="1600" b="1" dirty="0">
                <a:solidFill>
                  <a:srgbClr val="F8F8F2"/>
                </a:solidFill>
                <a:latin typeface="Courier New" panose="02070309020205020404" pitchFamily="49" charset="0"/>
              </a:rPr>
              <a:t>&lt;/</a:t>
            </a:r>
            <a:r>
              <a:rPr lang="en-US" sz="1600" b="1" dirty="0">
                <a:solidFill>
                  <a:srgbClr val="F92672"/>
                </a:solidFill>
                <a:latin typeface="Courier New" panose="02070309020205020404" pitchFamily="49" charset="0"/>
              </a:rPr>
              <a:t>netmask</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address</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address</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err="1">
                <a:solidFill>
                  <a:srgbClr val="F92672"/>
                </a:solidFill>
                <a:latin typeface="Courier New" panose="02070309020205020404" pitchFamily="49" charset="0"/>
              </a:rPr>
              <a:t>ip</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172.16.0.4</a:t>
            </a:r>
            <a:r>
              <a:rPr lang="en-US" sz="1600" b="1" dirty="0">
                <a:solidFill>
                  <a:srgbClr val="F8F8F2"/>
                </a:solidFill>
                <a:latin typeface="Courier New" panose="02070309020205020404" pitchFamily="49" charset="0"/>
              </a:rPr>
              <a:t>&lt;/</a:t>
            </a:r>
            <a:r>
              <a:rPr lang="en-US" sz="1600" b="1" dirty="0" err="1">
                <a:solidFill>
                  <a:srgbClr val="F92672"/>
                </a:solidFill>
                <a:latin typeface="Courier New" panose="02070309020205020404" pitchFamily="49" charset="0"/>
              </a:rPr>
              <a:t>ip</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netmask</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255.255.255.0</a:t>
            </a:r>
            <a:r>
              <a:rPr lang="en-US" sz="1600" b="1" dirty="0">
                <a:solidFill>
                  <a:srgbClr val="F8F8F2"/>
                </a:solidFill>
                <a:latin typeface="Courier New" panose="02070309020205020404" pitchFamily="49" charset="0"/>
              </a:rPr>
              <a:t>&lt;/</a:t>
            </a:r>
            <a:r>
              <a:rPr lang="en-US" sz="1600" b="1" dirty="0">
                <a:solidFill>
                  <a:srgbClr val="F92672"/>
                </a:solidFill>
                <a:latin typeface="Courier New" panose="02070309020205020404" pitchFamily="49" charset="0"/>
              </a:rPr>
              <a:t>netmask</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address</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   &lt;/</a:t>
            </a:r>
            <a:r>
              <a:rPr lang="en-US" sz="1600" b="1" dirty="0">
                <a:solidFill>
                  <a:srgbClr val="F92672"/>
                </a:solidFill>
                <a:latin typeface="Courier New" panose="02070309020205020404" pitchFamily="49" charset="0"/>
              </a:rPr>
              <a:t>ietf-ip:ipv4</a:t>
            </a:r>
            <a:r>
              <a:rPr lang="en-US" sz="1600" b="1" dirty="0">
                <a:solidFill>
                  <a:srgbClr val="F8F8F2"/>
                </a:solidFill>
                <a:latin typeface="Courier New" panose="02070309020205020404" pitchFamily="49" charset="0"/>
              </a:rPr>
              <a:t>&gt;</a:t>
            </a:r>
            <a:r>
              <a:rPr lang="en-US" sz="1600" b="1" dirty="0">
                <a:solidFill>
                  <a:srgbClr val="DFDFDF"/>
                </a:solidFill>
                <a:latin typeface="Courier New" panose="02070309020205020404" pitchFamily="49" charset="0"/>
              </a:rPr>
              <a:t> </a:t>
            </a:r>
          </a:p>
          <a:p>
            <a:r>
              <a:rPr lang="en-US" sz="1600" b="1" dirty="0">
                <a:solidFill>
                  <a:srgbClr val="F8F8F2"/>
                </a:solidFill>
                <a:latin typeface="Courier New" panose="02070309020205020404" pitchFamily="49" charset="0"/>
              </a:rPr>
              <a:t>&lt;/</a:t>
            </a:r>
            <a:r>
              <a:rPr lang="en-US" sz="1600" b="1" dirty="0" err="1">
                <a:solidFill>
                  <a:srgbClr val="F92672"/>
                </a:solidFill>
                <a:latin typeface="Courier New" panose="02070309020205020404" pitchFamily="49" charset="0"/>
              </a:rPr>
              <a:t>ietf-interfaces:interface</a:t>
            </a:r>
            <a:r>
              <a:rPr lang="en-US" sz="1600" b="1" dirty="0">
                <a:solidFill>
                  <a:srgbClr val="F8F8F2"/>
                </a:solidFill>
                <a:latin typeface="Courier New" panose="02070309020205020404" pitchFamily="49" charset="0"/>
              </a:rPr>
              <a:t>&gt;</a:t>
            </a:r>
            <a:endParaRPr lang="en-US" sz="1600" b="1" dirty="0"/>
          </a:p>
        </p:txBody>
      </p:sp>
    </p:spTree>
    <p:custDataLst>
      <p:tags r:id="rId1"/>
    </p:custDataLst>
    <p:extLst>
      <p:ext uri="{BB962C8B-B14F-4D97-AF65-F5344CB8AC3E}">
        <p14:creationId xmlns:p14="http://schemas.microsoft.com/office/powerpoint/2010/main" val="129898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C984D9-9CE7-4823-B56A-A5B5A76826D3}"/>
              </a:ext>
            </a:extLst>
          </p:cNvPr>
          <p:cNvSpPr>
            <a:spLocks noGrp="1"/>
          </p:cNvSpPr>
          <p:nvPr>
            <p:ph type="title"/>
          </p:nvPr>
        </p:nvSpPr>
        <p:spPr>
          <a:xfrm>
            <a:off x="214037" y="2941108"/>
            <a:ext cx="11127317" cy="975783"/>
          </a:xfrm>
        </p:spPr>
        <p:txBody>
          <a:bodyPr/>
          <a:lstStyle/>
          <a:p>
            <a:r>
              <a:rPr lang="en-US" dirty="0"/>
              <a:t>APIs</a:t>
            </a:r>
          </a:p>
        </p:txBody>
      </p:sp>
    </p:spTree>
    <p:extLst>
      <p:ext uri="{BB962C8B-B14F-4D97-AF65-F5344CB8AC3E}">
        <p14:creationId xmlns:p14="http://schemas.microsoft.com/office/powerpoint/2010/main" val="98801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APIs</a:t>
            </a:r>
            <a:br>
              <a:rPr lang="en-US" dirty="0"/>
            </a:br>
            <a:r>
              <a:rPr lang="en-US" sz="3200" dirty="0" err="1"/>
              <a:t>APIs</a:t>
            </a:r>
            <a:endParaRPr lang="en-US" sz="3200" dirty="0"/>
          </a:p>
        </p:txBody>
      </p:sp>
      <p:sp>
        <p:nvSpPr>
          <p:cNvPr id="4" name="Content Placeholder 3">
            <a:extLst>
              <a:ext uri="{FF2B5EF4-FFF2-40B4-BE49-F238E27FC236}">
                <a16:creationId xmlns:a16="http://schemas.microsoft.com/office/drawing/2014/main" id="{676FAE1B-1F0E-F541-B732-DEA70A19D1F2}"/>
              </a:ext>
            </a:extLst>
          </p:cNvPr>
          <p:cNvSpPr>
            <a:spLocks noGrp="1"/>
          </p:cNvSpPr>
          <p:nvPr>
            <p:ph idx="1"/>
          </p:nvPr>
        </p:nvSpPr>
        <p:spPr>
          <a:xfrm>
            <a:off x="632883" y="975783"/>
            <a:ext cx="11040076" cy="4919863"/>
          </a:xfrm>
        </p:spPr>
        <p:txBody>
          <a:bodyPr/>
          <a:lstStyle/>
          <a:p>
            <a:pPr marL="0" indent="0" algn="l"/>
            <a:endParaRPr lang="en-US" sz="2133" dirty="0">
              <a:solidFill>
                <a:srgbClr val="000000"/>
              </a:solidFill>
            </a:endParaRPr>
          </a:p>
          <a:p>
            <a:pPr marL="457189" indent="-457189" algn="l">
              <a:buFont typeface="Arial" panose="020B0604020202020204" pitchFamily="34" charset="0"/>
              <a:buChar char="•"/>
            </a:pPr>
            <a:r>
              <a:rPr lang="en-US" sz="2133" dirty="0">
                <a:solidFill>
                  <a:srgbClr val="000000"/>
                </a:solidFill>
              </a:rPr>
              <a:t>Define API</a:t>
            </a:r>
          </a:p>
          <a:p>
            <a:pPr marL="457189" indent="-457189" algn="l">
              <a:buFont typeface="Arial" panose="020B0604020202020204" pitchFamily="34" charset="0"/>
              <a:buChar char="•"/>
            </a:pPr>
            <a:r>
              <a:rPr lang="en-US" sz="2133" dirty="0">
                <a:solidFill>
                  <a:srgbClr val="000000"/>
                </a:solidFill>
              </a:rPr>
              <a:t>See examples of popular APIs:</a:t>
            </a:r>
          </a:p>
          <a:p>
            <a:pPr marL="554633" lvl="1" indent="-457189">
              <a:buFont typeface="Arial" panose="020B0604020202020204" pitchFamily="34" charset="0"/>
              <a:buChar char="•"/>
            </a:pPr>
            <a:r>
              <a:rPr lang="en-US" sz="2133" dirty="0">
                <a:solidFill>
                  <a:srgbClr val="000000"/>
                </a:solidFill>
              </a:rPr>
              <a:t>SOAP</a:t>
            </a:r>
          </a:p>
          <a:p>
            <a:pPr marL="554633" lvl="1" indent="-457189">
              <a:buFont typeface="Arial" panose="020B0604020202020204" pitchFamily="34" charset="0"/>
              <a:buChar char="•"/>
            </a:pPr>
            <a:r>
              <a:rPr lang="en-US" sz="2133" dirty="0">
                <a:solidFill>
                  <a:srgbClr val="000000"/>
                </a:solidFill>
              </a:rPr>
              <a:t>REST</a:t>
            </a:r>
          </a:p>
          <a:p>
            <a:pPr marL="554633" lvl="1" indent="-457189">
              <a:buFont typeface="Arial" panose="020B0604020202020204" pitchFamily="34" charset="0"/>
              <a:buChar char="•"/>
            </a:pPr>
            <a:r>
              <a:rPr lang="en-US" sz="2133" dirty="0">
                <a:solidFill>
                  <a:srgbClr val="000000"/>
                </a:solidFill>
              </a:rPr>
              <a:t>NETCONF</a:t>
            </a:r>
          </a:p>
          <a:p>
            <a:pPr marL="554633" lvl="1" indent="-457189">
              <a:buFont typeface="Arial" panose="020B0604020202020204" pitchFamily="34" charset="0"/>
              <a:buChar char="•"/>
            </a:pPr>
            <a:r>
              <a:rPr lang="en-US" sz="2133" dirty="0">
                <a:solidFill>
                  <a:srgbClr val="000000"/>
                </a:solidFill>
              </a:rPr>
              <a:t>RESTCONF</a:t>
            </a:r>
          </a:p>
          <a:p>
            <a:pPr marL="457189" indent="-457189" algn="l">
              <a:buFont typeface="Arial" panose="020B0604020202020204" pitchFamily="34" charset="0"/>
              <a:buChar char="•"/>
            </a:pPr>
            <a:r>
              <a:rPr lang="en-US" sz="2133" dirty="0">
                <a:solidFill>
                  <a:srgbClr val="000000"/>
                </a:solidFill>
              </a:rPr>
              <a:t>Execute an API call in a browser and in Postman.</a:t>
            </a:r>
            <a:endParaRPr lang="en-US" sz="1333" dirty="0">
              <a:solidFill>
                <a:srgbClr val="000000"/>
              </a:solidFill>
            </a:endParaRPr>
          </a:p>
        </p:txBody>
      </p:sp>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Automation Overview</a:t>
            </a:r>
            <a:br>
              <a:rPr lang="en-US" dirty="0"/>
            </a:br>
            <a:r>
              <a:rPr lang="en-US" sz="3200" dirty="0"/>
              <a:t>The Increase in Automation</a:t>
            </a:r>
          </a:p>
        </p:txBody>
      </p:sp>
      <p:sp>
        <p:nvSpPr>
          <p:cNvPr id="5" name="Content Placeholder 4">
            <a:extLst>
              <a:ext uri="{FF2B5EF4-FFF2-40B4-BE49-F238E27FC236}">
                <a16:creationId xmlns:a16="http://schemas.microsoft.com/office/drawing/2014/main" id="{064B4138-EC20-D240-A2A9-7657CF9D1A9F}"/>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These are some of the benefits of automation:</a:t>
            </a:r>
          </a:p>
          <a:p>
            <a:pPr marL="457189" indent="-457189" algn="l">
              <a:buFont typeface="Arial" panose="020B0604020202020204" pitchFamily="34" charset="0"/>
              <a:buChar char="•"/>
            </a:pPr>
            <a:r>
              <a:rPr lang="en-US" sz="2133" dirty="0">
                <a:solidFill>
                  <a:srgbClr val="000000"/>
                </a:solidFill>
              </a:rPr>
              <a:t>Machines can work 24 hours a day without breaks, which results in greater output.</a:t>
            </a:r>
          </a:p>
          <a:p>
            <a:pPr marL="457189" indent="-457189" algn="l">
              <a:buFont typeface="Arial" panose="020B0604020202020204" pitchFamily="34" charset="0"/>
              <a:buChar char="•"/>
            </a:pPr>
            <a:r>
              <a:rPr lang="en-US" sz="2133" dirty="0">
                <a:solidFill>
                  <a:srgbClr val="000000"/>
                </a:solidFill>
              </a:rPr>
              <a:t>Machines provide a more uniform product.</a:t>
            </a:r>
          </a:p>
          <a:p>
            <a:pPr marL="457189" indent="-457189" algn="l">
              <a:buFont typeface="Arial" panose="020B0604020202020204" pitchFamily="34" charset="0"/>
              <a:buChar char="•"/>
            </a:pPr>
            <a:r>
              <a:rPr lang="en-US" sz="2133" dirty="0">
                <a:solidFill>
                  <a:srgbClr val="000000"/>
                </a:solidFill>
              </a:rPr>
              <a:t>Automation allows the collection of vast amounts of data that can be quickly analyzed to provide information which can help guide an event or process.</a:t>
            </a:r>
          </a:p>
          <a:p>
            <a:pPr marL="457189" indent="-457189" algn="l">
              <a:buFont typeface="Arial" panose="020B0604020202020204" pitchFamily="34" charset="0"/>
              <a:buChar char="•"/>
            </a:pPr>
            <a:r>
              <a:rPr lang="en-US" sz="2133" dirty="0">
                <a:solidFill>
                  <a:srgbClr val="000000"/>
                </a:solidFill>
              </a:rPr>
              <a:t>Robots are used in dangerous conditions such as mining, firefighting, and cleaning up industrial accidents. This reduces the risk to humans.</a:t>
            </a:r>
          </a:p>
          <a:p>
            <a:pPr marL="457189" indent="-457189" algn="l">
              <a:buFont typeface="Arial" panose="020B0604020202020204" pitchFamily="34" charset="0"/>
              <a:buChar char="•"/>
            </a:pPr>
            <a:r>
              <a:rPr lang="en-US" sz="2133" dirty="0">
                <a:solidFill>
                  <a:srgbClr val="000000"/>
                </a:solidFill>
              </a:rPr>
              <a:t>Under certain circumstances, smart devices can alter their behavior to reduce energy usage, make a medical diagnosis, and improve automobile driving safety.</a:t>
            </a: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89632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APIs</a:t>
            </a:r>
            <a:br>
              <a:rPr lang="en-US" dirty="0"/>
            </a:br>
            <a:r>
              <a:rPr lang="en-US" sz="3200" dirty="0"/>
              <a:t>The API Concept</a:t>
            </a:r>
          </a:p>
        </p:txBody>
      </p:sp>
      <p:sp>
        <p:nvSpPr>
          <p:cNvPr id="5" name="Content Placeholder 4">
            <a:extLst>
              <a:ext uri="{FF2B5EF4-FFF2-40B4-BE49-F238E27FC236}">
                <a16:creationId xmlns:a16="http://schemas.microsoft.com/office/drawing/2014/main" id="{EC8CA70F-ED4E-2D4C-A397-D051C16F2964}"/>
              </a:ext>
            </a:extLst>
          </p:cNvPr>
          <p:cNvSpPr>
            <a:spLocks noGrp="1"/>
          </p:cNvSpPr>
          <p:nvPr>
            <p:ph idx="1"/>
          </p:nvPr>
        </p:nvSpPr>
        <p:spPr>
          <a:xfrm>
            <a:off x="632883" y="975783"/>
            <a:ext cx="11040076" cy="2220855"/>
          </a:xfrm>
        </p:spPr>
        <p:txBody>
          <a:bodyPr/>
          <a:lstStyle/>
          <a:p>
            <a:pPr marL="457189" indent="-457189" algn="l">
              <a:buFont typeface="Arial" panose="020B0604020202020204" pitchFamily="34" charset="0"/>
              <a:buChar char="•"/>
            </a:pPr>
            <a:r>
              <a:rPr lang="en-US" sz="2133" dirty="0">
                <a:solidFill>
                  <a:srgbClr val="000000"/>
                </a:solidFill>
              </a:rPr>
              <a:t>An API is software that allows other applications to access its data or services. It is a set of rules describing how one application can interact with another, and the instructions to allow the interaction to occur. The user sends an API request to a server asking for specific information and receives an API response in return from the server along with the requested information.</a:t>
            </a:r>
          </a:p>
          <a:p>
            <a:pPr marL="457189" indent="-457189" algn="l">
              <a:buFont typeface="Arial" panose="020B0604020202020204" pitchFamily="34" charset="0"/>
              <a:buChar char="•"/>
            </a:pPr>
            <a:r>
              <a:rPr lang="en-US" sz="2133" dirty="0">
                <a:solidFill>
                  <a:srgbClr val="000000"/>
                </a:solidFill>
              </a:rPr>
              <a:t>An API is similar to a waiter in a restaurant, as shown in the following figure. </a:t>
            </a:r>
          </a:p>
          <a:p>
            <a:pPr marL="457189" indent="-457189" algn="l">
              <a:buFont typeface="Arial" panose="020B0604020202020204" pitchFamily="34" charset="0"/>
              <a:buChar char="•"/>
            </a:pPr>
            <a:endParaRPr lang="en-US" sz="2133" dirty="0">
              <a:solidFill>
                <a:srgbClr val="000000"/>
              </a:solidFill>
            </a:endParaRPr>
          </a:p>
        </p:txBody>
      </p:sp>
      <p:pic>
        <p:nvPicPr>
          <p:cNvPr id="7" name="Picture 6">
            <a:extLst>
              <a:ext uri="{FF2B5EF4-FFF2-40B4-BE49-F238E27FC236}">
                <a16:creationId xmlns:a16="http://schemas.microsoft.com/office/drawing/2014/main" id="{5B739265-E414-D44F-8631-201650329CF7}"/>
              </a:ext>
            </a:extLst>
          </p:cNvPr>
          <p:cNvPicPr>
            <a:picLocks noChangeAspect="1"/>
          </p:cNvPicPr>
          <p:nvPr/>
        </p:nvPicPr>
        <p:blipFill>
          <a:blip r:embed="rId4"/>
          <a:stretch>
            <a:fillRect/>
          </a:stretch>
        </p:blipFill>
        <p:spPr>
          <a:xfrm>
            <a:off x="2604785" y="3286952"/>
            <a:ext cx="6982431" cy="2824104"/>
          </a:xfrm>
          <a:prstGeom prst="rect">
            <a:avLst/>
          </a:prstGeom>
        </p:spPr>
      </p:pic>
    </p:spTree>
    <p:custDataLst>
      <p:tags r:id="rId1"/>
    </p:custDataLst>
    <p:extLst>
      <p:ext uri="{BB962C8B-B14F-4D97-AF65-F5344CB8AC3E}">
        <p14:creationId xmlns:p14="http://schemas.microsoft.com/office/powerpoint/2010/main" val="300580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APIs</a:t>
            </a:r>
            <a:br>
              <a:rPr lang="en-US" dirty="0"/>
            </a:br>
            <a:r>
              <a:rPr lang="en-US" sz="3200" dirty="0"/>
              <a:t>Open, Internal, and Partner APIs</a:t>
            </a:r>
          </a:p>
        </p:txBody>
      </p:sp>
      <p:sp>
        <p:nvSpPr>
          <p:cNvPr id="5" name="Content Placeholder 4">
            <a:extLst>
              <a:ext uri="{FF2B5EF4-FFF2-40B4-BE49-F238E27FC236}">
                <a16:creationId xmlns:a16="http://schemas.microsoft.com/office/drawing/2014/main" id="{F48C9A76-2B95-5B4A-BA0D-E2F7B7D3355C}"/>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An important consideration when developing an API is the distinction between open, internal, and partner APIs:</a:t>
            </a:r>
          </a:p>
          <a:p>
            <a:pPr marL="457189" indent="-457189" algn="l">
              <a:buFont typeface="Arial" panose="020B0604020202020204" pitchFamily="34" charset="0"/>
              <a:buChar char="•"/>
            </a:pPr>
            <a:r>
              <a:rPr lang="en-US" sz="2133" b="1" dirty="0">
                <a:solidFill>
                  <a:srgbClr val="000000"/>
                </a:solidFill>
              </a:rPr>
              <a:t>Open APIs or Public APIs -</a:t>
            </a:r>
            <a:r>
              <a:rPr lang="en-US" sz="2133" dirty="0">
                <a:solidFill>
                  <a:srgbClr val="000000"/>
                </a:solidFill>
              </a:rPr>
              <a:t> These APIs are publicly available and can be used with no restrictions. Because these APIs are public, many API providers require the user to get a free key, or token, prior to using the API. This is to help control the number of API requests they receive and process. </a:t>
            </a:r>
          </a:p>
          <a:p>
            <a:pPr marL="457189" indent="-457189" algn="l">
              <a:buFont typeface="Arial" panose="020B0604020202020204" pitchFamily="34" charset="0"/>
              <a:buChar char="•"/>
            </a:pPr>
            <a:r>
              <a:rPr lang="en-US" sz="2133" b="1" dirty="0">
                <a:solidFill>
                  <a:srgbClr val="000000"/>
                </a:solidFill>
              </a:rPr>
              <a:t>Internal or Private APIs -</a:t>
            </a:r>
            <a:r>
              <a:rPr lang="en-US" sz="2133" dirty="0">
                <a:solidFill>
                  <a:srgbClr val="000000"/>
                </a:solidFill>
              </a:rPr>
              <a:t> These are APIs that are used by an organization or company to access data and services for internal use only. An example of an internal API is allowing authorized salespeople access to internal sales data on their mobile devices.</a:t>
            </a:r>
          </a:p>
          <a:p>
            <a:pPr marL="457189" indent="-457189" algn="l">
              <a:buFont typeface="Arial" panose="020B0604020202020204" pitchFamily="34" charset="0"/>
              <a:buChar char="•"/>
            </a:pPr>
            <a:r>
              <a:rPr lang="en-US" sz="2133" b="1" dirty="0">
                <a:solidFill>
                  <a:srgbClr val="000000"/>
                </a:solidFill>
              </a:rPr>
              <a:t>Partner APIs -</a:t>
            </a:r>
            <a:r>
              <a:rPr lang="en-US" sz="2133" dirty="0">
                <a:solidFill>
                  <a:srgbClr val="000000"/>
                </a:solidFill>
              </a:rPr>
              <a:t> These are APIs that are used between a company and its business partners or contractors to facilitate business between them. The business partner must have a license or other form of permission to use the API. A travel service using an airline’s API is an example of a partner API.</a:t>
            </a: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21086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APIs</a:t>
            </a:r>
            <a:br>
              <a:rPr lang="en-US" dirty="0"/>
            </a:br>
            <a:r>
              <a:rPr lang="en-US" sz="3200" dirty="0"/>
              <a:t>Types of Web Service APIs</a:t>
            </a:r>
          </a:p>
        </p:txBody>
      </p:sp>
      <p:sp>
        <p:nvSpPr>
          <p:cNvPr id="4" name="Content Placeholder 3">
            <a:extLst>
              <a:ext uri="{FF2B5EF4-FFF2-40B4-BE49-F238E27FC236}">
                <a16:creationId xmlns:a16="http://schemas.microsoft.com/office/drawing/2014/main" id="{8A25BCBA-635D-9C41-9AF8-02DDA8413129}"/>
              </a:ext>
            </a:extLst>
          </p:cNvPr>
          <p:cNvSpPr>
            <a:spLocks noGrp="1"/>
          </p:cNvSpPr>
          <p:nvPr>
            <p:ph idx="1"/>
          </p:nvPr>
        </p:nvSpPr>
        <p:spPr>
          <a:xfrm>
            <a:off x="530930" y="1578899"/>
            <a:ext cx="11130140" cy="2331861"/>
          </a:xfrm>
        </p:spPr>
        <p:txBody>
          <a:bodyPr/>
          <a:lstStyle/>
          <a:p>
            <a:pPr marL="0" indent="0" algn="l"/>
            <a:r>
              <a:rPr lang="en-US" sz="2133" dirty="0">
                <a:solidFill>
                  <a:srgbClr val="000000"/>
                </a:solidFill>
              </a:rPr>
              <a:t>A web service is a service that is available over the internet, using the World Wide Web. There are four types of web service APIs:</a:t>
            </a:r>
          </a:p>
          <a:p>
            <a:pPr marL="457189" indent="-457189" algn="l">
              <a:buFont typeface="Arial" panose="020B0604020202020204" pitchFamily="34" charset="0"/>
              <a:buChar char="•"/>
            </a:pPr>
            <a:r>
              <a:rPr lang="en-US" sz="2133" dirty="0">
                <a:solidFill>
                  <a:srgbClr val="000000"/>
                </a:solidFill>
              </a:rPr>
              <a:t>Simple Object Access Protocol (SOAP)</a:t>
            </a:r>
          </a:p>
          <a:p>
            <a:pPr marL="457189" indent="-457189" algn="l">
              <a:buFont typeface="Arial" panose="020B0604020202020204" pitchFamily="34" charset="0"/>
              <a:buChar char="•"/>
            </a:pPr>
            <a:r>
              <a:rPr lang="en-US" sz="2133" dirty="0">
                <a:solidFill>
                  <a:srgbClr val="000000"/>
                </a:solidFill>
              </a:rPr>
              <a:t>Representational State Transfer (REST)</a:t>
            </a:r>
          </a:p>
          <a:p>
            <a:pPr marL="457189" indent="-457189" algn="l">
              <a:buFont typeface="Arial" panose="020B0604020202020204" pitchFamily="34" charset="0"/>
              <a:buChar char="•"/>
            </a:pPr>
            <a:r>
              <a:rPr lang="en-US" sz="2133" dirty="0" err="1">
                <a:solidFill>
                  <a:srgbClr val="000000"/>
                </a:solidFill>
              </a:rPr>
              <a:t>eXtensible</a:t>
            </a:r>
            <a:r>
              <a:rPr lang="en-US" sz="2133" dirty="0">
                <a:solidFill>
                  <a:srgbClr val="000000"/>
                </a:solidFill>
              </a:rPr>
              <a:t> Markup Language-Remote Procedure Call (XML-RPC)</a:t>
            </a:r>
          </a:p>
          <a:p>
            <a:pPr marL="457189" indent="-457189" algn="l">
              <a:buFont typeface="Arial" panose="020B0604020202020204" pitchFamily="34" charset="0"/>
              <a:buChar char="•"/>
            </a:pPr>
            <a:r>
              <a:rPr lang="en-US" sz="2133" dirty="0">
                <a:solidFill>
                  <a:srgbClr val="000000"/>
                </a:solidFill>
              </a:rPr>
              <a:t>JavaScript Object Notation-Remote Procedure Call (JSON-RPC)</a:t>
            </a: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142883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APIs</a:t>
            </a:r>
            <a:br>
              <a:rPr lang="en-US" dirty="0"/>
            </a:br>
            <a:r>
              <a:rPr lang="en-US" sz="3200" dirty="0"/>
              <a:t>Types of Web Service APIs</a:t>
            </a:r>
          </a:p>
        </p:txBody>
      </p:sp>
      <p:graphicFrame>
        <p:nvGraphicFramePr>
          <p:cNvPr id="6" name="Table 5">
            <a:extLst>
              <a:ext uri="{FF2B5EF4-FFF2-40B4-BE49-F238E27FC236}">
                <a16:creationId xmlns:a16="http://schemas.microsoft.com/office/drawing/2014/main" id="{E62FD5B6-DFE6-1146-9F2F-9DAF1001D76B}"/>
              </a:ext>
            </a:extLst>
          </p:cNvPr>
          <p:cNvGraphicFramePr>
            <a:graphicFrameLocks noGrp="1"/>
          </p:cNvGraphicFramePr>
          <p:nvPr>
            <p:extLst>
              <p:ext uri="{D42A27DB-BD31-4B8C-83A1-F6EECF244321}">
                <p14:modId xmlns:p14="http://schemas.microsoft.com/office/powerpoint/2010/main" val="2380642200"/>
              </p:ext>
            </p:extLst>
          </p:nvPr>
        </p:nvGraphicFramePr>
        <p:xfrm>
          <a:off x="632883" y="1730046"/>
          <a:ext cx="10716214" cy="4165600"/>
        </p:xfrm>
        <a:graphic>
          <a:graphicData uri="http://schemas.openxmlformats.org/drawingml/2006/table">
            <a:tbl>
              <a:tblPr firstRow="1" bandRow="1">
                <a:tableStyleId>{5C22544A-7EE6-4342-B048-85BDC9FD1C3A}</a:tableStyleId>
              </a:tblPr>
              <a:tblGrid>
                <a:gridCol w="1865725">
                  <a:extLst>
                    <a:ext uri="{9D8B030D-6E8A-4147-A177-3AD203B41FA5}">
                      <a16:colId xmlns:a16="http://schemas.microsoft.com/office/drawing/2014/main" val="275086831"/>
                    </a:ext>
                  </a:extLst>
                </a:gridCol>
                <a:gridCol w="2032000">
                  <a:extLst>
                    <a:ext uri="{9D8B030D-6E8A-4147-A177-3AD203B41FA5}">
                      <a16:colId xmlns:a16="http://schemas.microsoft.com/office/drawing/2014/main" val="823278254"/>
                    </a:ext>
                  </a:extLst>
                </a:gridCol>
                <a:gridCol w="2532003">
                  <a:extLst>
                    <a:ext uri="{9D8B030D-6E8A-4147-A177-3AD203B41FA5}">
                      <a16:colId xmlns:a16="http://schemas.microsoft.com/office/drawing/2014/main" val="4076322524"/>
                    </a:ext>
                  </a:extLst>
                </a:gridCol>
                <a:gridCol w="2143243">
                  <a:extLst>
                    <a:ext uri="{9D8B030D-6E8A-4147-A177-3AD203B41FA5}">
                      <a16:colId xmlns:a16="http://schemas.microsoft.com/office/drawing/2014/main" val="2181766267"/>
                    </a:ext>
                  </a:extLst>
                </a:gridCol>
                <a:gridCol w="2143243">
                  <a:extLst>
                    <a:ext uri="{9D8B030D-6E8A-4147-A177-3AD203B41FA5}">
                      <a16:colId xmlns:a16="http://schemas.microsoft.com/office/drawing/2014/main" val="3669035380"/>
                    </a:ext>
                  </a:extLst>
                </a:gridCol>
              </a:tblGrid>
              <a:tr h="858520">
                <a:tc>
                  <a:txBody>
                    <a:bodyPr/>
                    <a:lstStyle/>
                    <a:p>
                      <a:pPr algn="l" fontAlgn="ctr"/>
                      <a:r>
                        <a:rPr lang="en-US" sz="2400">
                          <a:effectLst/>
                        </a:rPr>
                        <a:t>Characteristic</a:t>
                      </a:r>
                    </a:p>
                  </a:txBody>
                  <a:tcPr marL="63500" marR="63500" marT="63500" marB="63500" anchor="ctr"/>
                </a:tc>
                <a:tc>
                  <a:txBody>
                    <a:bodyPr/>
                    <a:lstStyle/>
                    <a:p>
                      <a:pPr algn="l" fontAlgn="ctr"/>
                      <a:r>
                        <a:rPr lang="en-US" sz="2400" dirty="0">
                          <a:effectLst/>
                        </a:rPr>
                        <a:t>SOAP</a:t>
                      </a:r>
                    </a:p>
                  </a:txBody>
                  <a:tcPr marL="63500" marR="63500" marT="63500" marB="63500" anchor="ctr"/>
                </a:tc>
                <a:tc>
                  <a:txBody>
                    <a:bodyPr/>
                    <a:lstStyle/>
                    <a:p>
                      <a:pPr algn="l" fontAlgn="ctr"/>
                      <a:r>
                        <a:rPr lang="en-US" sz="2400" dirty="0">
                          <a:effectLst/>
                        </a:rPr>
                        <a:t>REST</a:t>
                      </a:r>
                    </a:p>
                  </a:txBody>
                  <a:tcPr marL="63500" marR="63500" marT="63500" marB="63500" anchor="ctr"/>
                </a:tc>
                <a:tc>
                  <a:txBody>
                    <a:bodyPr/>
                    <a:lstStyle/>
                    <a:p>
                      <a:pPr algn="l" fontAlgn="ctr"/>
                      <a:r>
                        <a:rPr lang="en-US" sz="2400">
                          <a:effectLst/>
                        </a:rPr>
                        <a:t>XML-RPC</a:t>
                      </a:r>
                    </a:p>
                  </a:txBody>
                  <a:tcPr marL="63500" marR="63500" marT="63500" marB="63500" anchor="ctr"/>
                </a:tc>
                <a:tc>
                  <a:txBody>
                    <a:bodyPr/>
                    <a:lstStyle/>
                    <a:p>
                      <a:pPr algn="l" fontAlgn="ctr"/>
                      <a:r>
                        <a:rPr lang="en-US" sz="2400" dirty="0">
                          <a:effectLst/>
                        </a:rPr>
                        <a:t>JSON-RPC</a:t>
                      </a:r>
                    </a:p>
                  </a:txBody>
                  <a:tcPr marL="63500" marR="63500" marT="63500" marB="63500" anchor="ctr"/>
                </a:tc>
                <a:extLst>
                  <a:ext uri="{0D108BD9-81ED-4DB2-BD59-A6C34878D82A}">
                    <a16:rowId xmlns:a16="http://schemas.microsoft.com/office/drawing/2014/main" val="1877802678"/>
                  </a:ext>
                </a:extLst>
              </a:tr>
              <a:tr h="1224280">
                <a:tc>
                  <a:txBody>
                    <a:bodyPr/>
                    <a:lstStyle/>
                    <a:p>
                      <a:pPr fontAlgn="ctr"/>
                      <a:r>
                        <a:rPr lang="en-US" sz="2400" b="0">
                          <a:effectLst/>
                        </a:rPr>
                        <a:t>Data Format</a:t>
                      </a:r>
                    </a:p>
                  </a:txBody>
                  <a:tcPr marL="63500" marR="63500" marT="63500" marB="63500" anchor="ctr"/>
                </a:tc>
                <a:tc>
                  <a:txBody>
                    <a:bodyPr/>
                    <a:lstStyle/>
                    <a:p>
                      <a:pPr fontAlgn="ctr"/>
                      <a:r>
                        <a:rPr lang="en-US" sz="2400" b="0" dirty="0">
                          <a:effectLst/>
                        </a:rPr>
                        <a:t>XML</a:t>
                      </a:r>
                    </a:p>
                  </a:txBody>
                  <a:tcPr marL="63500" marR="63500" marT="63500" marB="63500" anchor="ctr"/>
                </a:tc>
                <a:tc>
                  <a:txBody>
                    <a:bodyPr/>
                    <a:lstStyle/>
                    <a:p>
                      <a:pPr fontAlgn="ctr"/>
                      <a:r>
                        <a:rPr lang="en-US" sz="2400" b="0">
                          <a:effectLst/>
                        </a:rPr>
                        <a:t>JSON, XML, YAML, and others</a:t>
                      </a:r>
                    </a:p>
                  </a:txBody>
                  <a:tcPr marL="63500" marR="63500" marT="63500" marB="63500" anchor="ctr"/>
                </a:tc>
                <a:tc>
                  <a:txBody>
                    <a:bodyPr/>
                    <a:lstStyle/>
                    <a:p>
                      <a:pPr fontAlgn="ctr"/>
                      <a:r>
                        <a:rPr lang="en-US" sz="2400" b="0">
                          <a:effectLst/>
                        </a:rPr>
                        <a:t>XML</a:t>
                      </a:r>
                    </a:p>
                  </a:txBody>
                  <a:tcPr marL="63500" marR="63500" marT="63500" marB="63500" anchor="ctr"/>
                </a:tc>
                <a:tc>
                  <a:txBody>
                    <a:bodyPr/>
                    <a:lstStyle/>
                    <a:p>
                      <a:pPr fontAlgn="ctr"/>
                      <a:r>
                        <a:rPr lang="en-US" sz="2400" b="0">
                          <a:effectLst/>
                        </a:rPr>
                        <a:t>JSON</a:t>
                      </a:r>
                    </a:p>
                  </a:txBody>
                  <a:tcPr marL="63500" marR="63500" marT="63500" marB="63500" anchor="ctr"/>
                </a:tc>
                <a:extLst>
                  <a:ext uri="{0D108BD9-81ED-4DB2-BD59-A6C34878D82A}">
                    <a16:rowId xmlns:a16="http://schemas.microsoft.com/office/drawing/2014/main" val="4119755214"/>
                  </a:ext>
                </a:extLst>
              </a:tr>
              <a:tr h="858520">
                <a:tc>
                  <a:txBody>
                    <a:bodyPr/>
                    <a:lstStyle/>
                    <a:p>
                      <a:pPr fontAlgn="ctr"/>
                      <a:r>
                        <a:rPr lang="en-US" sz="2400" b="0">
                          <a:effectLst/>
                        </a:rPr>
                        <a:t>First released</a:t>
                      </a:r>
                    </a:p>
                  </a:txBody>
                  <a:tcPr marL="63500" marR="63500" marT="63500" marB="63500" anchor="ctr"/>
                </a:tc>
                <a:tc>
                  <a:txBody>
                    <a:bodyPr/>
                    <a:lstStyle/>
                    <a:p>
                      <a:pPr fontAlgn="ctr"/>
                      <a:r>
                        <a:rPr lang="en-US" sz="2400" b="0">
                          <a:effectLst/>
                        </a:rPr>
                        <a:t>1998</a:t>
                      </a:r>
                    </a:p>
                  </a:txBody>
                  <a:tcPr marL="63500" marR="63500" marT="63500" marB="63500" anchor="ctr"/>
                </a:tc>
                <a:tc>
                  <a:txBody>
                    <a:bodyPr/>
                    <a:lstStyle/>
                    <a:p>
                      <a:pPr fontAlgn="ctr"/>
                      <a:r>
                        <a:rPr lang="en-US" sz="2400" b="0">
                          <a:effectLst/>
                        </a:rPr>
                        <a:t>2000</a:t>
                      </a:r>
                    </a:p>
                  </a:txBody>
                  <a:tcPr marL="63500" marR="63500" marT="63500" marB="63500" anchor="ctr"/>
                </a:tc>
                <a:tc>
                  <a:txBody>
                    <a:bodyPr/>
                    <a:lstStyle/>
                    <a:p>
                      <a:pPr fontAlgn="ctr"/>
                      <a:r>
                        <a:rPr lang="en-US" sz="2400" b="0">
                          <a:effectLst/>
                        </a:rPr>
                        <a:t>1998</a:t>
                      </a:r>
                    </a:p>
                  </a:txBody>
                  <a:tcPr marL="63500" marR="63500" marT="63500" marB="63500" anchor="ctr"/>
                </a:tc>
                <a:tc>
                  <a:txBody>
                    <a:bodyPr/>
                    <a:lstStyle/>
                    <a:p>
                      <a:pPr fontAlgn="ctr"/>
                      <a:r>
                        <a:rPr lang="en-US" sz="2400" b="0">
                          <a:effectLst/>
                        </a:rPr>
                        <a:t>2005</a:t>
                      </a:r>
                    </a:p>
                  </a:txBody>
                  <a:tcPr marL="63500" marR="63500" marT="63500" marB="63500" anchor="ctr"/>
                </a:tc>
                <a:extLst>
                  <a:ext uri="{0D108BD9-81ED-4DB2-BD59-A6C34878D82A}">
                    <a16:rowId xmlns:a16="http://schemas.microsoft.com/office/drawing/2014/main" val="2407226342"/>
                  </a:ext>
                </a:extLst>
              </a:tr>
              <a:tr h="1224280">
                <a:tc>
                  <a:txBody>
                    <a:bodyPr/>
                    <a:lstStyle/>
                    <a:p>
                      <a:pPr fontAlgn="ctr"/>
                      <a:r>
                        <a:rPr lang="en-US" sz="2400" b="0">
                          <a:effectLst/>
                        </a:rPr>
                        <a:t>Strengths</a:t>
                      </a:r>
                    </a:p>
                  </a:txBody>
                  <a:tcPr marL="63500" marR="63500" marT="63500" marB="63500" anchor="ctr"/>
                </a:tc>
                <a:tc>
                  <a:txBody>
                    <a:bodyPr/>
                    <a:lstStyle/>
                    <a:p>
                      <a:pPr fontAlgn="ctr"/>
                      <a:r>
                        <a:rPr lang="en-US" sz="2400" b="0" dirty="0">
                          <a:effectLst/>
                        </a:rPr>
                        <a:t>Well-established</a:t>
                      </a:r>
                    </a:p>
                  </a:txBody>
                  <a:tcPr marL="63500" marR="63500" marT="63500" marB="63500" anchor="ctr"/>
                </a:tc>
                <a:tc>
                  <a:txBody>
                    <a:bodyPr/>
                    <a:lstStyle/>
                    <a:p>
                      <a:pPr fontAlgn="ctr"/>
                      <a:r>
                        <a:rPr lang="en-US" sz="2400" b="0">
                          <a:effectLst/>
                        </a:rPr>
                        <a:t>Flexible formatting and most widely used</a:t>
                      </a:r>
                    </a:p>
                  </a:txBody>
                  <a:tcPr marL="63500" marR="63500" marT="63500" marB="63500" anchor="ctr"/>
                </a:tc>
                <a:tc>
                  <a:txBody>
                    <a:bodyPr/>
                    <a:lstStyle/>
                    <a:p>
                      <a:pPr fontAlgn="ctr"/>
                      <a:r>
                        <a:rPr lang="en-US" sz="2400" b="0">
                          <a:effectLst/>
                        </a:rPr>
                        <a:t>Well-established, simplicity</a:t>
                      </a:r>
                    </a:p>
                  </a:txBody>
                  <a:tcPr marL="63500" marR="63500" marT="63500" marB="63500" anchor="ctr"/>
                </a:tc>
                <a:tc>
                  <a:txBody>
                    <a:bodyPr/>
                    <a:lstStyle/>
                    <a:p>
                      <a:pPr fontAlgn="ctr"/>
                      <a:r>
                        <a:rPr lang="en-US" sz="2400" b="0" dirty="0">
                          <a:effectLst/>
                        </a:rPr>
                        <a:t>Simplicity</a:t>
                      </a:r>
                    </a:p>
                  </a:txBody>
                  <a:tcPr marL="63500" marR="63500" marT="63500" marB="63500" anchor="ctr"/>
                </a:tc>
                <a:extLst>
                  <a:ext uri="{0D108BD9-81ED-4DB2-BD59-A6C34878D82A}">
                    <a16:rowId xmlns:a16="http://schemas.microsoft.com/office/drawing/2014/main" val="4097512272"/>
                  </a:ext>
                </a:extLst>
              </a:tr>
            </a:tbl>
          </a:graphicData>
        </a:graphic>
      </p:graphicFrame>
      <p:sp>
        <p:nvSpPr>
          <p:cNvPr id="2" name="Content Placeholder 1">
            <a:extLst>
              <a:ext uri="{FF2B5EF4-FFF2-40B4-BE49-F238E27FC236}">
                <a16:creationId xmlns:a16="http://schemas.microsoft.com/office/drawing/2014/main" id="{5E74D8FB-55A5-4EC0-83FA-07863AF5954A}"/>
              </a:ext>
            </a:extLst>
          </p:cNvPr>
          <p:cNvSpPr>
            <a:spLocks noGrp="1"/>
          </p:cNvSpPr>
          <p:nvPr>
            <p:ph idx="1"/>
          </p:nvPr>
        </p:nvSpPr>
        <p:spPr/>
        <p:txBody>
          <a:bodyPr/>
          <a:lstStyle/>
          <a:p>
            <a:endParaRPr lang="en-US" dirty="0"/>
          </a:p>
        </p:txBody>
      </p:sp>
    </p:spTree>
    <p:custDataLst>
      <p:tags r:id="rId1"/>
    </p:custDataLst>
    <p:extLst>
      <p:ext uri="{BB962C8B-B14F-4D97-AF65-F5344CB8AC3E}">
        <p14:creationId xmlns:p14="http://schemas.microsoft.com/office/powerpoint/2010/main" val="307893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B72382-0EAE-4381-8570-6305FF992B8B}"/>
              </a:ext>
            </a:extLst>
          </p:cNvPr>
          <p:cNvSpPr>
            <a:spLocks noGrp="1"/>
          </p:cNvSpPr>
          <p:nvPr>
            <p:ph type="title"/>
          </p:nvPr>
        </p:nvSpPr>
        <p:spPr>
          <a:xfrm>
            <a:off x="408590" y="2711902"/>
            <a:ext cx="11127317" cy="975783"/>
          </a:xfrm>
        </p:spPr>
        <p:txBody>
          <a:bodyPr/>
          <a:lstStyle/>
          <a:p>
            <a:r>
              <a:rPr lang="en-US" dirty="0"/>
              <a:t>CONFIGURATION MANAGEMENT TOOLS</a:t>
            </a:r>
          </a:p>
        </p:txBody>
      </p:sp>
    </p:spTree>
    <p:extLst>
      <p:ext uri="{BB962C8B-B14F-4D97-AF65-F5344CB8AC3E}">
        <p14:creationId xmlns:p14="http://schemas.microsoft.com/office/powerpoint/2010/main" val="358012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Configuration Management Tools</a:t>
            </a:r>
            <a:br>
              <a:rPr lang="en-US" dirty="0"/>
            </a:br>
            <a:r>
              <a:rPr lang="en-US" sz="32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632884" y="975783"/>
            <a:ext cx="2762523" cy="4451624"/>
          </a:xfrm>
        </p:spPr>
        <p:txBody>
          <a:bodyPr/>
          <a:lstStyle/>
          <a:p>
            <a:pPr marL="0" indent="0" algn="l"/>
            <a:r>
              <a:rPr lang="en-US" sz="1867" dirty="0">
                <a:solidFill>
                  <a:srgbClr val="000000"/>
                </a:solidFill>
              </a:rPr>
              <a:t>Network devices have traditionally been configured by a network administrator using the CLI. Whenever there is a change or new feature, the necessary configuration commands must be manually entered on all of the appropriate devices. This becomes a major issue on larger networks or with more complex configurations.</a:t>
            </a:r>
          </a:p>
        </p:txBody>
      </p:sp>
      <p:pic>
        <p:nvPicPr>
          <p:cNvPr id="5" name="Picture 4">
            <a:extLst>
              <a:ext uri="{FF2B5EF4-FFF2-40B4-BE49-F238E27FC236}">
                <a16:creationId xmlns:a16="http://schemas.microsoft.com/office/drawing/2014/main" id="{5EC0350C-5F91-4D40-B715-92A8F3412B7D}"/>
              </a:ext>
            </a:extLst>
          </p:cNvPr>
          <p:cNvPicPr>
            <a:picLocks noChangeAspect="1"/>
          </p:cNvPicPr>
          <p:nvPr/>
        </p:nvPicPr>
        <p:blipFill>
          <a:blip r:embed="rId4"/>
          <a:stretch>
            <a:fillRect/>
          </a:stretch>
        </p:blipFill>
        <p:spPr>
          <a:xfrm>
            <a:off x="5074202" y="1069873"/>
            <a:ext cx="5789623" cy="5183444"/>
          </a:xfrm>
          <a:prstGeom prst="rect">
            <a:avLst/>
          </a:prstGeom>
        </p:spPr>
      </p:pic>
    </p:spTree>
    <p:custDataLst>
      <p:tags r:id="rId1"/>
    </p:custDataLst>
    <p:extLst>
      <p:ext uri="{BB962C8B-B14F-4D97-AF65-F5344CB8AC3E}">
        <p14:creationId xmlns:p14="http://schemas.microsoft.com/office/powerpoint/2010/main" val="382616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Configuration Management Tools</a:t>
            </a:r>
            <a:br>
              <a:rPr lang="en-US" dirty="0"/>
            </a:br>
            <a:r>
              <a:rPr lang="en-US" sz="32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632884" y="975783"/>
            <a:ext cx="4401233" cy="4919863"/>
          </a:xfrm>
        </p:spPr>
        <p:txBody>
          <a:bodyPr/>
          <a:lstStyle/>
          <a:p>
            <a:pPr marL="0" indent="0" algn="l"/>
            <a:r>
              <a:rPr lang="en-US" sz="1867" dirty="0">
                <a:solidFill>
                  <a:srgbClr val="000000"/>
                </a:solidFill>
              </a:rPr>
              <a:t>Simple Network Management Protocol (SNMP) lets administrators manage nodes on an IP network. With a network management station (NMS), network administrators use SNMP to monitor and manage network performance, find and solve network problems, and perform queries for statistics. SNMP is not typically used for configuration due to security concerns and difficulty in implementation.</a:t>
            </a:r>
          </a:p>
          <a:p>
            <a:pPr marL="0" indent="0" algn="l"/>
            <a:r>
              <a:rPr lang="en-US" sz="1867" dirty="0">
                <a:solidFill>
                  <a:srgbClr val="000000"/>
                </a:solidFill>
              </a:rPr>
              <a:t>You can also use APIs to automate the deployment and management of network resources. Instead of manually configuring ports, access lists, QoS, and load balancing policies, you can use tools to automate configurations. </a:t>
            </a:r>
          </a:p>
        </p:txBody>
      </p:sp>
      <p:pic>
        <p:nvPicPr>
          <p:cNvPr id="2" name="Picture 1">
            <a:extLst>
              <a:ext uri="{FF2B5EF4-FFF2-40B4-BE49-F238E27FC236}">
                <a16:creationId xmlns:a16="http://schemas.microsoft.com/office/drawing/2014/main" id="{426179A8-3C31-4D65-B6FC-4D82A4538680}"/>
              </a:ext>
            </a:extLst>
          </p:cNvPr>
          <p:cNvPicPr>
            <a:picLocks noChangeAspect="1"/>
          </p:cNvPicPr>
          <p:nvPr/>
        </p:nvPicPr>
        <p:blipFill>
          <a:blip r:embed="rId4"/>
          <a:stretch>
            <a:fillRect/>
          </a:stretch>
        </p:blipFill>
        <p:spPr>
          <a:xfrm>
            <a:off x="5236409" y="978065"/>
            <a:ext cx="5958340" cy="4925995"/>
          </a:xfrm>
          <a:prstGeom prst="rect">
            <a:avLst/>
          </a:prstGeom>
        </p:spPr>
      </p:pic>
    </p:spTree>
    <p:custDataLst>
      <p:tags r:id="rId1"/>
    </p:custDataLst>
    <p:extLst>
      <p:ext uri="{BB962C8B-B14F-4D97-AF65-F5344CB8AC3E}">
        <p14:creationId xmlns:p14="http://schemas.microsoft.com/office/powerpoint/2010/main" val="75832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Configuration Management Tools</a:t>
            </a:r>
            <a:br>
              <a:rPr lang="en-US" dirty="0"/>
            </a:br>
            <a:r>
              <a:rPr lang="en-US" sz="3200" dirty="0"/>
              <a:t>Network Automation</a:t>
            </a:r>
          </a:p>
        </p:txBody>
      </p:sp>
      <p:sp>
        <p:nvSpPr>
          <p:cNvPr id="5" name="Content Placeholder 4">
            <a:extLst>
              <a:ext uri="{FF2B5EF4-FFF2-40B4-BE49-F238E27FC236}">
                <a16:creationId xmlns:a16="http://schemas.microsoft.com/office/drawing/2014/main" id="{745782FC-08A4-8E48-B281-918A3DCF9D3C}"/>
              </a:ext>
            </a:extLst>
          </p:cNvPr>
          <p:cNvSpPr>
            <a:spLocks noGrp="1"/>
          </p:cNvSpPr>
          <p:nvPr>
            <p:ph idx="1"/>
          </p:nvPr>
        </p:nvSpPr>
        <p:spPr>
          <a:xfrm>
            <a:off x="632883" y="975783"/>
            <a:ext cx="5568480" cy="4919863"/>
          </a:xfrm>
        </p:spPr>
        <p:txBody>
          <a:bodyPr/>
          <a:lstStyle/>
          <a:p>
            <a:pPr marL="0" indent="0" algn="l"/>
            <a:r>
              <a:rPr lang="en-US" sz="2133" dirty="0">
                <a:solidFill>
                  <a:srgbClr val="000000"/>
                </a:solidFill>
              </a:rPr>
              <a:t>We are rapidly moving away from a world where a network administrator manages a few dozen network devices, to one where they are deploying and managing a great number of complex network devices (both physical and virtual) with the help of software. This transformation is quickly spreading to all places in the network. There are new and different methods for network administrators to automatically monitor, manage, and configure the network. These include protocols and technologies such as REST, Ansible, Puppet, Chef, Python, JSON, XML, and more.</a:t>
            </a:r>
          </a:p>
        </p:txBody>
      </p:sp>
      <p:pic>
        <p:nvPicPr>
          <p:cNvPr id="7" name="Picture 6">
            <a:extLst>
              <a:ext uri="{FF2B5EF4-FFF2-40B4-BE49-F238E27FC236}">
                <a16:creationId xmlns:a16="http://schemas.microsoft.com/office/drawing/2014/main" id="{8D4D2202-8EF4-894F-815A-9E518FA138BD}"/>
              </a:ext>
            </a:extLst>
          </p:cNvPr>
          <p:cNvPicPr>
            <a:picLocks noChangeAspect="1"/>
          </p:cNvPicPr>
          <p:nvPr/>
        </p:nvPicPr>
        <p:blipFill>
          <a:blip r:embed="rId4"/>
          <a:stretch>
            <a:fillRect/>
          </a:stretch>
        </p:blipFill>
        <p:spPr>
          <a:xfrm>
            <a:off x="6291675" y="1278467"/>
            <a:ext cx="5177131" cy="3955061"/>
          </a:xfrm>
          <a:prstGeom prst="rect">
            <a:avLst/>
          </a:prstGeom>
        </p:spPr>
      </p:pic>
    </p:spTree>
    <p:custDataLst>
      <p:tags r:id="rId1"/>
    </p:custDataLst>
    <p:extLst>
      <p:ext uri="{BB962C8B-B14F-4D97-AF65-F5344CB8AC3E}">
        <p14:creationId xmlns:p14="http://schemas.microsoft.com/office/powerpoint/2010/main" val="145001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Configuration Management Tools</a:t>
            </a:r>
            <a:br>
              <a:rPr lang="en-US" dirty="0"/>
            </a:br>
            <a:r>
              <a:rPr lang="en-US" sz="3200" dirty="0"/>
              <a:t>Configuration Management Tools</a:t>
            </a:r>
          </a:p>
        </p:txBody>
      </p:sp>
      <p:sp>
        <p:nvSpPr>
          <p:cNvPr id="4" name="Content Placeholder 3">
            <a:extLst>
              <a:ext uri="{FF2B5EF4-FFF2-40B4-BE49-F238E27FC236}">
                <a16:creationId xmlns:a16="http://schemas.microsoft.com/office/drawing/2014/main" id="{BAA55F8C-2E1D-8448-AA60-DCF849878E8F}"/>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Configuration management tools make use of RESTful API requests to automate tasks and can scale across thousands of devices. These are some characteristics of the network that administrators benefit from automating:</a:t>
            </a:r>
          </a:p>
          <a:p>
            <a:pPr marL="554633" lvl="1" indent="-457189">
              <a:buFont typeface="Arial" panose="020B0604020202020204" pitchFamily="34" charset="0"/>
              <a:buChar char="•"/>
            </a:pPr>
            <a:r>
              <a:rPr lang="en-US" dirty="0">
                <a:solidFill>
                  <a:srgbClr val="000000"/>
                </a:solidFill>
              </a:rPr>
              <a:t>Software and version control</a:t>
            </a:r>
          </a:p>
          <a:p>
            <a:pPr marL="554633" lvl="1" indent="-457189">
              <a:buFont typeface="Arial" panose="020B0604020202020204" pitchFamily="34" charset="0"/>
              <a:buChar char="•"/>
            </a:pPr>
            <a:r>
              <a:rPr lang="en-US" dirty="0">
                <a:solidFill>
                  <a:srgbClr val="000000"/>
                </a:solidFill>
              </a:rPr>
              <a:t>Device attributes such as names, addressing, and security</a:t>
            </a:r>
          </a:p>
          <a:p>
            <a:pPr marL="554633" lvl="1" indent="-457189">
              <a:buFont typeface="Arial" panose="020B0604020202020204" pitchFamily="34" charset="0"/>
              <a:buChar char="•"/>
            </a:pPr>
            <a:r>
              <a:rPr lang="en-US" dirty="0">
                <a:solidFill>
                  <a:srgbClr val="000000"/>
                </a:solidFill>
              </a:rPr>
              <a:t>Protocol configurations</a:t>
            </a:r>
          </a:p>
          <a:p>
            <a:pPr marL="554633" lvl="1" indent="-457189">
              <a:buFont typeface="Arial" panose="020B0604020202020204" pitchFamily="34" charset="0"/>
              <a:buChar char="•"/>
            </a:pPr>
            <a:r>
              <a:rPr lang="en-US" dirty="0">
                <a:solidFill>
                  <a:srgbClr val="000000"/>
                </a:solidFill>
              </a:rPr>
              <a:t>ACL configurations</a:t>
            </a:r>
          </a:p>
          <a:p>
            <a:pPr marL="0" indent="0" algn="l"/>
            <a:r>
              <a:rPr lang="en-US" sz="2133" dirty="0">
                <a:solidFill>
                  <a:srgbClr val="000000"/>
                </a:solidFill>
              </a:rPr>
              <a:t>Configuration management tools typically include automation and orchestration. Automation is when a tool automatically performs a task on a system. Orchestration is the arranging of the automated tasks that results in a coordinate process or workflow.</a:t>
            </a: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361801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Configuration Management Tools</a:t>
            </a:r>
            <a:br>
              <a:rPr lang="en-US" dirty="0"/>
            </a:br>
            <a:r>
              <a:rPr lang="en-US" sz="3200" dirty="0"/>
              <a:t>Configuration Management Tools (Cont.)</a:t>
            </a:r>
          </a:p>
        </p:txBody>
      </p:sp>
      <p:sp>
        <p:nvSpPr>
          <p:cNvPr id="5" name="Content Placeholder 4">
            <a:extLst>
              <a:ext uri="{FF2B5EF4-FFF2-40B4-BE49-F238E27FC236}">
                <a16:creationId xmlns:a16="http://schemas.microsoft.com/office/drawing/2014/main" id="{F48FCB15-1F5F-5548-A251-5FD099A283ED}"/>
              </a:ext>
            </a:extLst>
          </p:cNvPr>
          <p:cNvSpPr>
            <a:spLocks noGrp="1"/>
          </p:cNvSpPr>
          <p:nvPr>
            <p:ph idx="1"/>
          </p:nvPr>
        </p:nvSpPr>
        <p:spPr>
          <a:xfrm>
            <a:off x="632883" y="975783"/>
            <a:ext cx="11040076" cy="3054351"/>
          </a:xfrm>
        </p:spPr>
        <p:txBody>
          <a:bodyPr/>
          <a:lstStyle/>
          <a:p>
            <a:pPr marL="0" indent="0" algn="l"/>
            <a:r>
              <a:rPr lang="en-US" sz="2133" dirty="0">
                <a:solidFill>
                  <a:srgbClr val="000000"/>
                </a:solidFill>
              </a:rPr>
              <a:t>There are several tools available to make configuration management easier:</a:t>
            </a:r>
          </a:p>
          <a:p>
            <a:pPr marL="457189" indent="-457189" algn="l">
              <a:buFont typeface="Arial" panose="020B0604020202020204" pitchFamily="34" charset="0"/>
              <a:buChar char="•"/>
            </a:pPr>
            <a:r>
              <a:rPr lang="en-US" sz="2133" dirty="0">
                <a:solidFill>
                  <a:srgbClr val="000000"/>
                </a:solidFill>
              </a:rPr>
              <a:t>Ansible</a:t>
            </a:r>
          </a:p>
          <a:p>
            <a:pPr marL="457189" indent="-457189" algn="l">
              <a:buFont typeface="Arial" panose="020B0604020202020204" pitchFamily="34" charset="0"/>
              <a:buChar char="•"/>
            </a:pPr>
            <a:r>
              <a:rPr lang="en-US" sz="2133" dirty="0">
                <a:solidFill>
                  <a:srgbClr val="000000"/>
                </a:solidFill>
              </a:rPr>
              <a:t>Chef</a:t>
            </a:r>
          </a:p>
          <a:p>
            <a:pPr marL="457189" indent="-457189" algn="l">
              <a:buFont typeface="Arial" panose="020B0604020202020204" pitchFamily="34" charset="0"/>
              <a:buChar char="•"/>
            </a:pPr>
            <a:r>
              <a:rPr lang="en-US" sz="2133" dirty="0">
                <a:solidFill>
                  <a:srgbClr val="000000"/>
                </a:solidFill>
              </a:rPr>
              <a:t>Puppet</a:t>
            </a:r>
          </a:p>
          <a:p>
            <a:pPr marL="457189" indent="-457189" algn="l">
              <a:buFont typeface="Arial" panose="020B0604020202020204" pitchFamily="34" charset="0"/>
              <a:buChar char="•"/>
            </a:pPr>
            <a:r>
              <a:rPr lang="en-US" sz="2133" dirty="0" err="1">
                <a:solidFill>
                  <a:srgbClr val="000000"/>
                </a:solidFill>
              </a:rPr>
              <a:t>SaltStack</a:t>
            </a:r>
            <a:endParaRPr lang="en-US" sz="2133" dirty="0">
              <a:solidFill>
                <a:srgbClr val="000000"/>
              </a:solidFill>
            </a:endParaRPr>
          </a:p>
          <a:p>
            <a:pPr marL="0" indent="0" algn="l"/>
            <a:r>
              <a:rPr lang="en-US" sz="2133" dirty="0">
                <a:solidFill>
                  <a:srgbClr val="000000"/>
                </a:solidFill>
              </a:rPr>
              <a:t>The goal of all of these tools is to reduce the complexity and time involved in configuring and maintaining a large-scale network infrastructure with hundreds, even thousands of devices. These same tools can benefit smaller networks as well.</a:t>
            </a:r>
          </a:p>
        </p:txBody>
      </p:sp>
      <p:pic>
        <p:nvPicPr>
          <p:cNvPr id="7" name="Picture 6">
            <a:extLst>
              <a:ext uri="{FF2B5EF4-FFF2-40B4-BE49-F238E27FC236}">
                <a16:creationId xmlns:a16="http://schemas.microsoft.com/office/drawing/2014/main" id="{8DBB445E-E2D0-A34A-AFE5-1DD92DA9076D}"/>
              </a:ext>
            </a:extLst>
          </p:cNvPr>
          <p:cNvPicPr>
            <a:picLocks noChangeAspect="1"/>
          </p:cNvPicPr>
          <p:nvPr/>
        </p:nvPicPr>
        <p:blipFill>
          <a:blip r:embed="rId4"/>
          <a:stretch>
            <a:fillRect/>
          </a:stretch>
        </p:blipFill>
        <p:spPr>
          <a:xfrm>
            <a:off x="1819948" y="4231451"/>
            <a:ext cx="8552104" cy="1397940"/>
          </a:xfrm>
          <a:prstGeom prst="rect">
            <a:avLst/>
          </a:prstGeom>
        </p:spPr>
      </p:pic>
    </p:spTree>
    <p:custDataLst>
      <p:tags r:id="rId1"/>
    </p:custDataLst>
    <p:extLst>
      <p:ext uri="{BB962C8B-B14F-4D97-AF65-F5344CB8AC3E}">
        <p14:creationId xmlns:p14="http://schemas.microsoft.com/office/powerpoint/2010/main" val="19820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Automation Overview</a:t>
            </a:r>
            <a:br>
              <a:rPr lang="en-US" dirty="0"/>
            </a:br>
            <a:r>
              <a:rPr lang="en-US" sz="3200" dirty="0"/>
              <a:t>Thinking Devices</a:t>
            </a:r>
          </a:p>
        </p:txBody>
      </p:sp>
      <p:sp>
        <p:nvSpPr>
          <p:cNvPr id="4" name="Content Placeholder 3">
            <a:extLst>
              <a:ext uri="{FF2B5EF4-FFF2-40B4-BE49-F238E27FC236}">
                <a16:creationId xmlns:a16="http://schemas.microsoft.com/office/drawing/2014/main" id="{7799055A-0E09-F846-9F7F-86A47F4F5CF3}"/>
              </a:ext>
            </a:extLst>
          </p:cNvPr>
          <p:cNvSpPr>
            <a:spLocks noGrp="1"/>
          </p:cNvSpPr>
          <p:nvPr>
            <p:ph idx="1"/>
          </p:nvPr>
        </p:nvSpPr>
        <p:spPr>
          <a:xfrm>
            <a:off x="632883" y="975783"/>
            <a:ext cx="11040076" cy="4919863"/>
          </a:xfrm>
        </p:spPr>
        <p:txBody>
          <a:bodyPr/>
          <a:lstStyle/>
          <a:p>
            <a:pPr marL="457189" indent="-457189" algn="l">
              <a:buFont typeface="Arial" panose="020B0604020202020204" pitchFamily="34" charset="0"/>
              <a:buChar char="•"/>
            </a:pPr>
            <a:r>
              <a:rPr lang="en-US" sz="2133" dirty="0">
                <a:solidFill>
                  <a:srgbClr val="000000"/>
                </a:solidFill>
              </a:rPr>
              <a:t>Many devices now incorporate smart technology to help to govern their behavior. This can be as simple as a smart appliance lowering its power consumption during periods of peak demand or as complex as a self-driving car.</a:t>
            </a:r>
          </a:p>
          <a:p>
            <a:pPr marL="457189" indent="-457189" algn="l">
              <a:buFont typeface="Arial" panose="020B0604020202020204" pitchFamily="34" charset="0"/>
              <a:buChar char="•"/>
            </a:pPr>
            <a:r>
              <a:rPr lang="en-US" sz="2133" dirty="0">
                <a:solidFill>
                  <a:srgbClr val="000000"/>
                </a:solidFill>
              </a:rPr>
              <a:t>Whenever a device takes a course of action based on an outside piece of information, then that device is referred to as a smart device. Many devices that we interact with now have the word smart in their names. This indicates that the device has the ability to alter its behavior depending on its environment.</a:t>
            </a:r>
          </a:p>
          <a:p>
            <a:pPr marL="457189" indent="-457189" algn="l">
              <a:buFont typeface="Arial" panose="020B0604020202020204" pitchFamily="34" charset="0"/>
              <a:buChar char="•"/>
            </a:pPr>
            <a:r>
              <a:rPr lang="en-US" sz="2133" dirty="0">
                <a:solidFill>
                  <a:srgbClr val="000000"/>
                </a:solidFill>
              </a:rPr>
              <a:t>In order for devices to “think”, they need to be programmed using network automation tools.</a:t>
            </a: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369037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45915" y="651754"/>
            <a:ext cx="11127317" cy="975783"/>
          </a:xfrm>
        </p:spPr>
        <p:txBody>
          <a:bodyPr/>
          <a:lstStyle/>
          <a:p>
            <a:r>
              <a:rPr lang="en-US" sz="2133" dirty="0"/>
              <a:t>Configuration Management Tools</a:t>
            </a:r>
            <a:br>
              <a:rPr lang="en-US" dirty="0"/>
            </a:br>
            <a:r>
              <a:rPr lang="en-US" sz="3200" dirty="0"/>
              <a:t>Compare Ansible, Chef, Puppet, and </a:t>
            </a:r>
            <a:r>
              <a:rPr lang="en-US" sz="3200" dirty="0" err="1"/>
              <a:t>SaltStack</a:t>
            </a:r>
            <a:endParaRPr lang="en-US" sz="3200" dirty="0"/>
          </a:p>
        </p:txBody>
      </p:sp>
      <p:sp>
        <p:nvSpPr>
          <p:cNvPr id="4" name="Content Placeholder 3">
            <a:extLst>
              <a:ext uri="{FF2B5EF4-FFF2-40B4-BE49-F238E27FC236}">
                <a16:creationId xmlns:a16="http://schemas.microsoft.com/office/drawing/2014/main" id="{A77FF710-856C-4244-98EB-E9F9DA32A9F4}"/>
              </a:ext>
            </a:extLst>
          </p:cNvPr>
          <p:cNvSpPr>
            <a:spLocks noGrp="1"/>
          </p:cNvSpPr>
          <p:nvPr>
            <p:ph idx="1"/>
          </p:nvPr>
        </p:nvSpPr>
        <p:spPr>
          <a:xfrm>
            <a:off x="575962" y="2250107"/>
            <a:ext cx="11040076" cy="1507773"/>
          </a:xfrm>
        </p:spPr>
        <p:txBody>
          <a:bodyPr/>
          <a:lstStyle/>
          <a:p>
            <a:pPr marL="0" indent="0" algn="l"/>
            <a:r>
              <a:rPr lang="en-US" sz="2133" dirty="0">
                <a:solidFill>
                  <a:srgbClr val="000000"/>
                </a:solidFill>
              </a:rPr>
              <a:t>Ansible, Chef, Puppet, and </a:t>
            </a:r>
            <a:r>
              <a:rPr lang="en-US" sz="2133" dirty="0" err="1">
                <a:solidFill>
                  <a:srgbClr val="000000"/>
                </a:solidFill>
              </a:rPr>
              <a:t>SaltStack</a:t>
            </a:r>
            <a:r>
              <a:rPr lang="en-US" sz="2133" dirty="0">
                <a:solidFill>
                  <a:srgbClr val="000000"/>
                </a:solidFill>
              </a:rPr>
              <a:t> all come with API documentation for configuring RESTful API requests. All of them support JSON and YAML as well as other data formats. The following table shows a summary of a comparison of major characteristics of Ansible, Puppet, Chef, and </a:t>
            </a:r>
            <a:r>
              <a:rPr lang="en-US" sz="2133" dirty="0" err="1">
                <a:solidFill>
                  <a:srgbClr val="000000"/>
                </a:solidFill>
              </a:rPr>
              <a:t>SaltStack</a:t>
            </a:r>
            <a:r>
              <a:rPr lang="en-US" sz="2133" dirty="0">
                <a:solidFill>
                  <a:srgbClr val="000000"/>
                </a:solidFill>
              </a:rPr>
              <a:t> configuration management tools.</a:t>
            </a:r>
          </a:p>
        </p:txBody>
      </p:sp>
    </p:spTree>
    <p:custDataLst>
      <p:tags r:id="rId1"/>
    </p:custDataLst>
    <p:extLst>
      <p:ext uri="{BB962C8B-B14F-4D97-AF65-F5344CB8AC3E}">
        <p14:creationId xmlns:p14="http://schemas.microsoft.com/office/powerpoint/2010/main" val="387255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Configuration Management Tools</a:t>
            </a:r>
            <a:br>
              <a:rPr lang="en-US" dirty="0"/>
            </a:br>
            <a:r>
              <a:rPr lang="en-US" sz="3200" dirty="0"/>
              <a:t>Compare Ansible, Chef, Puppet, and </a:t>
            </a:r>
            <a:r>
              <a:rPr lang="en-US" sz="3200" dirty="0" err="1"/>
              <a:t>SaltStack</a:t>
            </a:r>
            <a:endParaRPr lang="en-US" sz="3200" dirty="0"/>
          </a:p>
        </p:txBody>
      </p:sp>
      <p:graphicFrame>
        <p:nvGraphicFramePr>
          <p:cNvPr id="6" name="Table 5">
            <a:extLst>
              <a:ext uri="{FF2B5EF4-FFF2-40B4-BE49-F238E27FC236}">
                <a16:creationId xmlns:a16="http://schemas.microsoft.com/office/drawing/2014/main" id="{62C40D5B-2500-714A-AD3B-1752EF411A16}"/>
              </a:ext>
            </a:extLst>
          </p:cNvPr>
          <p:cNvGraphicFramePr>
            <a:graphicFrameLocks noGrp="1"/>
          </p:cNvGraphicFramePr>
          <p:nvPr>
            <p:extLst>
              <p:ext uri="{D42A27DB-BD31-4B8C-83A1-F6EECF244321}">
                <p14:modId xmlns:p14="http://schemas.microsoft.com/office/powerpoint/2010/main" val="4030503009"/>
              </p:ext>
            </p:extLst>
          </p:nvPr>
        </p:nvGraphicFramePr>
        <p:xfrm>
          <a:off x="791863" y="1535509"/>
          <a:ext cx="10608274" cy="5025813"/>
        </p:xfrm>
        <a:graphic>
          <a:graphicData uri="http://schemas.openxmlformats.org/drawingml/2006/table">
            <a:tbl>
              <a:tblPr firstRow="1" bandRow="1">
                <a:tableStyleId>{5C22544A-7EE6-4342-B048-85BDC9FD1C3A}</a:tableStyleId>
              </a:tblPr>
              <a:tblGrid>
                <a:gridCol w="2265552">
                  <a:extLst>
                    <a:ext uri="{9D8B030D-6E8A-4147-A177-3AD203B41FA5}">
                      <a16:colId xmlns:a16="http://schemas.microsoft.com/office/drawing/2014/main" val="284862409"/>
                    </a:ext>
                  </a:extLst>
                </a:gridCol>
                <a:gridCol w="1977757">
                  <a:extLst>
                    <a:ext uri="{9D8B030D-6E8A-4147-A177-3AD203B41FA5}">
                      <a16:colId xmlns:a16="http://schemas.microsoft.com/office/drawing/2014/main" val="2609531391"/>
                    </a:ext>
                  </a:extLst>
                </a:gridCol>
                <a:gridCol w="2121655">
                  <a:extLst>
                    <a:ext uri="{9D8B030D-6E8A-4147-A177-3AD203B41FA5}">
                      <a16:colId xmlns:a16="http://schemas.microsoft.com/office/drawing/2014/main" val="3913651396"/>
                    </a:ext>
                  </a:extLst>
                </a:gridCol>
                <a:gridCol w="2121655">
                  <a:extLst>
                    <a:ext uri="{9D8B030D-6E8A-4147-A177-3AD203B41FA5}">
                      <a16:colId xmlns:a16="http://schemas.microsoft.com/office/drawing/2014/main" val="1443001328"/>
                    </a:ext>
                  </a:extLst>
                </a:gridCol>
                <a:gridCol w="2121655">
                  <a:extLst>
                    <a:ext uri="{9D8B030D-6E8A-4147-A177-3AD203B41FA5}">
                      <a16:colId xmlns:a16="http://schemas.microsoft.com/office/drawing/2014/main" val="2727984988"/>
                    </a:ext>
                  </a:extLst>
                </a:gridCol>
              </a:tblGrid>
              <a:tr h="494453">
                <a:tc>
                  <a:txBody>
                    <a:bodyPr/>
                    <a:lstStyle/>
                    <a:p>
                      <a:pPr algn="l" fontAlgn="ctr"/>
                      <a:r>
                        <a:rPr lang="en-US" sz="2400" dirty="0">
                          <a:effectLst/>
                        </a:rPr>
                        <a:t>Characteristic</a:t>
                      </a:r>
                    </a:p>
                  </a:txBody>
                  <a:tcPr marL="63500" marR="63500" marT="63500" marB="63500" anchor="ctr"/>
                </a:tc>
                <a:tc>
                  <a:txBody>
                    <a:bodyPr/>
                    <a:lstStyle/>
                    <a:p>
                      <a:pPr algn="l" fontAlgn="ctr"/>
                      <a:r>
                        <a:rPr lang="en-US" sz="2400">
                          <a:effectLst/>
                        </a:rPr>
                        <a:t>Ansible</a:t>
                      </a:r>
                    </a:p>
                  </a:txBody>
                  <a:tcPr marL="63500" marR="63500" marT="63500" marB="63500" anchor="ctr"/>
                </a:tc>
                <a:tc>
                  <a:txBody>
                    <a:bodyPr/>
                    <a:lstStyle/>
                    <a:p>
                      <a:pPr algn="l" fontAlgn="ctr"/>
                      <a:r>
                        <a:rPr lang="en-US" sz="2400">
                          <a:effectLst/>
                        </a:rPr>
                        <a:t>Chef</a:t>
                      </a:r>
                    </a:p>
                  </a:txBody>
                  <a:tcPr marL="63500" marR="63500" marT="63500" marB="63500" anchor="ctr"/>
                </a:tc>
                <a:tc>
                  <a:txBody>
                    <a:bodyPr/>
                    <a:lstStyle/>
                    <a:p>
                      <a:pPr algn="l" fontAlgn="ctr"/>
                      <a:r>
                        <a:rPr lang="en-US" sz="2400">
                          <a:effectLst/>
                        </a:rPr>
                        <a:t>Puppet</a:t>
                      </a:r>
                    </a:p>
                  </a:txBody>
                  <a:tcPr marL="63500" marR="63500" marT="63500" marB="63500" anchor="ctr"/>
                </a:tc>
                <a:tc>
                  <a:txBody>
                    <a:bodyPr/>
                    <a:lstStyle/>
                    <a:p>
                      <a:pPr algn="l" fontAlgn="ctr"/>
                      <a:r>
                        <a:rPr lang="en-US" sz="2400">
                          <a:effectLst/>
                        </a:rPr>
                        <a:t>SaltStack</a:t>
                      </a:r>
                    </a:p>
                  </a:txBody>
                  <a:tcPr marL="63500" marR="63500" marT="63500" marB="63500" anchor="ctr"/>
                </a:tc>
                <a:extLst>
                  <a:ext uri="{0D108BD9-81ED-4DB2-BD59-A6C34878D82A}">
                    <a16:rowId xmlns:a16="http://schemas.microsoft.com/office/drawing/2014/main" val="3926896049"/>
                  </a:ext>
                </a:extLst>
              </a:tr>
              <a:tr h="1224280">
                <a:tc>
                  <a:txBody>
                    <a:bodyPr/>
                    <a:lstStyle/>
                    <a:p>
                      <a:pPr fontAlgn="ctr"/>
                      <a:r>
                        <a:rPr lang="en-US" sz="2400" b="1" dirty="0">
                          <a:solidFill>
                            <a:schemeClr val="bg1"/>
                          </a:solidFill>
                          <a:effectLst/>
                        </a:rPr>
                        <a:t>What programming language?</a:t>
                      </a:r>
                      <a:endParaRPr lang="en-US" sz="2400" b="0" dirty="0">
                        <a:solidFill>
                          <a:schemeClr val="bg1"/>
                        </a:solidFill>
                        <a:effectLst/>
                      </a:endParaRPr>
                    </a:p>
                  </a:txBody>
                  <a:tcPr marL="63500" marR="63500" marT="63500" marB="63500" anchor="ctr">
                    <a:solidFill>
                      <a:schemeClr val="accent1"/>
                    </a:solidFill>
                  </a:tcPr>
                </a:tc>
                <a:tc>
                  <a:txBody>
                    <a:bodyPr/>
                    <a:lstStyle/>
                    <a:p>
                      <a:pPr fontAlgn="ctr"/>
                      <a:r>
                        <a:rPr lang="en-US" sz="2400" b="0">
                          <a:effectLst/>
                        </a:rPr>
                        <a:t>Python + YAML</a:t>
                      </a:r>
                    </a:p>
                  </a:txBody>
                  <a:tcPr marL="63500" marR="63500" marT="63500" marB="63500" anchor="ctr"/>
                </a:tc>
                <a:tc>
                  <a:txBody>
                    <a:bodyPr/>
                    <a:lstStyle/>
                    <a:p>
                      <a:pPr fontAlgn="ctr"/>
                      <a:r>
                        <a:rPr lang="en-US" sz="2400" b="0" dirty="0">
                          <a:effectLst/>
                        </a:rPr>
                        <a:t>Ruby</a:t>
                      </a:r>
                    </a:p>
                  </a:txBody>
                  <a:tcPr marL="63500" marR="63500" marT="63500" marB="63500" anchor="ctr"/>
                </a:tc>
                <a:tc>
                  <a:txBody>
                    <a:bodyPr/>
                    <a:lstStyle/>
                    <a:p>
                      <a:pPr fontAlgn="ctr"/>
                      <a:r>
                        <a:rPr lang="en-US" sz="2400" b="0">
                          <a:effectLst/>
                        </a:rPr>
                        <a:t>Ruby</a:t>
                      </a:r>
                    </a:p>
                  </a:txBody>
                  <a:tcPr marL="63500" marR="63500" marT="63500" marB="63500" anchor="ctr"/>
                </a:tc>
                <a:tc>
                  <a:txBody>
                    <a:bodyPr/>
                    <a:lstStyle/>
                    <a:p>
                      <a:pPr fontAlgn="ctr"/>
                      <a:r>
                        <a:rPr lang="en-US" sz="2400" b="0">
                          <a:effectLst/>
                        </a:rPr>
                        <a:t>Python</a:t>
                      </a:r>
                    </a:p>
                  </a:txBody>
                  <a:tcPr marL="63500" marR="63500" marT="63500" marB="63500" anchor="ctr"/>
                </a:tc>
                <a:extLst>
                  <a:ext uri="{0D108BD9-81ED-4DB2-BD59-A6C34878D82A}">
                    <a16:rowId xmlns:a16="http://schemas.microsoft.com/office/drawing/2014/main" val="1590977119"/>
                  </a:ext>
                </a:extLst>
              </a:tr>
              <a:tr h="858520">
                <a:tc>
                  <a:txBody>
                    <a:bodyPr/>
                    <a:lstStyle/>
                    <a:p>
                      <a:pPr fontAlgn="ctr"/>
                      <a:r>
                        <a:rPr lang="en-US" sz="2400" b="1">
                          <a:solidFill>
                            <a:schemeClr val="bg1"/>
                          </a:solidFill>
                          <a:effectLst/>
                        </a:rPr>
                        <a:t>Agent-based or agentless?</a:t>
                      </a:r>
                      <a:endParaRPr lang="en-US" sz="2400" b="0">
                        <a:solidFill>
                          <a:schemeClr val="bg1"/>
                        </a:solidFill>
                        <a:effectLst/>
                      </a:endParaRPr>
                    </a:p>
                  </a:txBody>
                  <a:tcPr marL="63500" marR="63500" marT="63500" marB="63500" anchor="ctr">
                    <a:solidFill>
                      <a:schemeClr val="accent1"/>
                    </a:solidFill>
                  </a:tcPr>
                </a:tc>
                <a:tc>
                  <a:txBody>
                    <a:bodyPr/>
                    <a:lstStyle/>
                    <a:p>
                      <a:pPr fontAlgn="ctr"/>
                      <a:r>
                        <a:rPr lang="en-US" sz="2400" b="0">
                          <a:effectLst/>
                        </a:rPr>
                        <a:t>Agentless</a:t>
                      </a:r>
                    </a:p>
                  </a:txBody>
                  <a:tcPr marL="63500" marR="63500" marT="63500" marB="63500" anchor="ctr"/>
                </a:tc>
                <a:tc>
                  <a:txBody>
                    <a:bodyPr/>
                    <a:lstStyle/>
                    <a:p>
                      <a:pPr fontAlgn="ctr"/>
                      <a:r>
                        <a:rPr lang="en-US" sz="2400" b="0">
                          <a:effectLst/>
                        </a:rPr>
                        <a:t>Agent-based</a:t>
                      </a:r>
                    </a:p>
                  </a:txBody>
                  <a:tcPr marL="63500" marR="63500" marT="63500" marB="63500" anchor="ctr"/>
                </a:tc>
                <a:tc>
                  <a:txBody>
                    <a:bodyPr/>
                    <a:lstStyle/>
                    <a:p>
                      <a:pPr fontAlgn="ctr"/>
                      <a:r>
                        <a:rPr lang="en-US" sz="2400" b="0">
                          <a:effectLst/>
                        </a:rPr>
                        <a:t>Supports both</a:t>
                      </a:r>
                    </a:p>
                  </a:txBody>
                  <a:tcPr marL="63500" marR="63500" marT="63500" marB="63500" anchor="ctr"/>
                </a:tc>
                <a:tc>
                  <a:txBody>
                    <a:bodyPr/>
                    <a:lstStyle/>
                    <a:p>
                      <a:pPr fontAlgn="ctr"/>
                      <a:r>
                        <a:rPr lang="en-US" sz="2400" b="0">
                          <a:effectLst/>
                        </a:rPr>
                        <a:t>Supports both</a:t>
                      </a:r>
                    </a:p>
                  </a:txBody>
                  <a:tcPr marL="63500" marR="63500" marT="63500" marB="63500" anchor="ctr"/>
                </a:tc>
                <a:extLst>
                  <a:ext uri="{0D108BD9-81ED-4DB2-BD59-A6C34878D82A}">
                    <a16:rowId xmlns:a16="http://schemas.microsoft.com/office/drawing/2014/main" val="148363067"/>
                  </a:ext>
                </a:extLst>
              </a:tr>
              <a:tr h="1224280">
                <a:tc>
                  <a:txBody>
                    <a:bodyPr/>
                    <a:lstStyle/>
                    <a:p>
                      <a:pPr fontAlgn="ctr"/>
                      <a:r>
                        <a:rPr lang="en-US" sz="2400" b="1">
                          <a:solidFill>
                            <a:schemeClr val="bg1"/>
                          </a:solidFill>
                          <a:effectLst/>
                        </a:rPr>
                        <a:t>How are devices managed?</a:t>
                      </a:r>
                      <a:endParaRPr lang="en-US" sz="2400" b="0">
                        <a:solidFill>
                          <a:schemeClr val="bg1"/>
                        </a:solidFill>
                        <a:effectLst/>
                      </a:endParaRPr>
                    </a:p>
                  </a:txBody>
                  <a:tcPr marL="63500" marR="63500" marT="63500" marB="63500" anchor="ctr">
                    <a:solidFill>
                      <a:schemeClr val="accent1"/>
                    </a:solidFill>
                  </a:tcPr>
                </a:tc>
                <a:tc>
                  <a:txBody>
                    <a:bodyPr/>
                    <a:lstStyle/>
                    <a:p>
                      <a:pPr fontAlgn="ctr"/>
                      <a:r>
                        <a:rPr lang="en-US" sz="2400" b="0">
                          <a:effectLst/>
                        </a:rPr>
                        <a:t>Any device can be “controller”</a:t>
                      </a:r>
                    </a:p>
                  </a:txBody>
                  <a:tcPr marL="63500" marR="63500" marT="63500" marB="63500" anchor="ctr"/>
                </a:tc>
                <a:tc>
                  <a:txBody>
                    <a:bodyPr/>
                    <a:lstStyle/>
                    <a:p>
                      <a:pPr fontAlgn="ctr"/>
                      <a:r>
                        <a:rPr lang="en-US" sz="2400" b="0">
                          <a:effectLst/>
                        </a:rPr>
                        <a:t>Chef Master</a:t>
                      </a:r>
                    </a:p>
                  </a:txBody>
                  <a:tcPr marL="63500" marR="63500" marT="63500" marB="63500" anchor="ctr"/>
                </a:tc>
                <a:tc>
                  <a:txBody>
                    <a:bodyPr/>
                    <a:lstStyle/>
                    <a:p>
                      <a:pPr fontAlgn="ctr"/>
                      <a:r>
                        <a:rPr lang="en-US" sz="2400" b="0">
                          <a:effectLst/>
                        </a:rPr>
                        <a:t>Puppet Master</a:t>
                      </a:r>
                    </a:p>
                  </a:txBody>
                  <a:tcPr marL="63500" marR="63500" marT="63500" marB="63500" anchor="ctr"/>
                </a:tc>
                <a:tc>
                  <a:txBody>
                    <a:bodyPr/>
                    <a:lstStyle/>
                    <a:p>
                      <a:pPr fontAlgn="ctr"/>
                      <a:r>
                        <a:rPr lang="en-US" sz="2400" b="0">
                          <a:effectLst/>
                        </a:rPr>
                        <a:t>Salt Master</a:t>
                      </a:r>
                    </a:p>
                  </a:txBody>
                  <a:tcPr marL="63500" marR="63500" marT="63500" marB="63500" anchor="ctr"/>
                </a:tc>
                <a:extLst>
                  <a:ext uri="{0D108BD9-81ED-4DB2-BD59-A6C34878D82A}">
                    <a16:rowId xmlns:a16="http://schemas.microsoft.com/office/drawing/2014/main" val="605966880"/>
                  </a:ext>
                </a:extLst>
              </a:tr>
              <a:tr h="1224280">
                <a:tc>
                  <a:txBody>
                    <a:bodyPr/>
                    <a:lstStyle/>
                    <a:p>
                      <a:pPr fontAlgn="ctr"/>
                      <a:r>
                        <a:rPr lang="en-US" sz="2400" b="1" dirty="0">
                          <a:solidFill>
                            <a:schemeClr val="bg1"/>
                          </a:solidFill>
                          <a:effectLst/>
                        </a:rPr>
                        <a:t>What is created by the tool?</a:t>
                      </a:r>
                      <a:endParaRPr lang="en-US" sz="2400" b="0" dirty="0">
                        <a:solidFill>
                          <a:schemeClr val="bg1"/>
                        </a:solidFill>
                        <a:effectLst/>
                      </a:endParaRPr>
                    </a:p>
                  </a:txBody>
                  <a:tcPr marL="63500" marR="63500" marT="63500" marB="63500" anchor="ctr">
                    <a:solidFill>
                      <a:schemeClr val="accent1"/>
                    </a:solidFill>
                  </a:tcPr>
                </a:tc>
                <a:tc>
                  <a:txBody>
                    <a:bodyPr/>
                    <a:lstStyle/>
                    <a:p>
                      <a:pPr fontAlgn="ctr"/>
                      <a:r>
                        <a:rPr lang="en-US" sz="2400" b="0">
                          <a:effectLst/>
                        </a:rPr>
                        <a:t>Playbook</a:t>
                      </a:r>
                    </a:p>
                  </a:txBody>
                  <a:tcPr marL="63500" marR="63500" marT="63500" marB="63500" anchor="ctr"/>
                </a:tc>
                <a:tc>
                  <a:txBody>
                    <a:bodyPr/>
                    <a:lstStyle/>
                    <a:p>
                      <a:pPr fontAlgn="ctr"/>
                      <a:r>
                        <a:rPr lang="en-US" sz="2400" b="0">
                          <a:effectLst/>
                        </a:rPr>
                        <a:t>Cookbook</a:t>
                      </a:r>
                    </a:p>
                  </a:txBody>
                  <a:tcPr marL="63500" marR="63500" marT="63500" marB="63500" anchor="ctr"/>
                </a:tc>
                <a:tc>
                  <a:txBody>
                    <a:bodyPr/>
                    <a:lstStyle/>
                    <a:p>
                      <a:pPr fontAlgn="ctr"/>
                      <a:r>
                        <a:rPr lang="en-US" sz="2400" b="0">
                          <a:effectLst/>
                        </a:rPr>
                        <a:t>Manifest</a:t>
                      </a:r>
                    </a:p>
                  </a:txBody>
                  <a:tcPr marL="63500" marR="63500" marT="63500" marB="63500" anchor="ctr"/>
                </a:tc>
                <a:tc>
                  <a:txBody>
                    <a:bodyPr/>
                    <a:lstStyle/>
                    <a:p>
                      <a:pPr fontAlgn="ctr"/>
                      <a:r>
                        <a:rPr lang="en-US" sz="2400" b="0" dirty="0">
                          <a:effectLst/>
                        </a:rPr>
                        <a:t>Pillar</a:t>
                      </a:r>
                    </a:p>
                  </a:txBody>
                  <a:tcPr marL="63500" marR="63500" marT="63500" marB="63500" anchor="ctr"/>
                </a:tc>
                <a:extLst>
                  <a:ext uri="{0D108BD9-81ED-4DB2-BD59-A6C34878D82A}">
                    <a16:rowId xmlns:a16="http://schemas.microsoft.com/office/drawing/2014/main" val="698735648"/>
                  </a:ext>
                </a:extLst>
              </a:tr>
            </a:tbl>
          </a:graphicData>
        </a:graphic>
      </p:graphicFrame>
    </p:spTree>
    <p:custDataLst>
      <p:tags r:id="rId1"/>
    </p:custDataLst>
    <p:extLst>
      <p:ext uri="{BB962C8B-B14F-4D97-AF65-F5344CB8AC3E}">
        <p14:creationId xmlns:p14="http://schemas.microsoft.com/office/powerpoint/2010/main" val="350889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3BFD34-9E8E-4BA1-9388-1951F40181F0}"/>
              </a:ext>
            </a:extLst>
          </p:cNvPr>
          <p:cNvSpPr>
            <a:spLocks noGrp="1"/>
          </p:cNvSpPr>
          <p:nvPr>
            <p:ph type="title"/>
          </p:nvPr>
        </p:nvSpPr>
        <p:spPr>
          <a:xfrm>
            <a:off x="330768" y="2941108"/>
            <a:ext cx="11127317" cy="975783"/>
          </a:xfrm>
        </p:spPr>
        <p:txBody>
          <a:bodyPr/>
          <a:lstStyle/>
          <a:p>
            <a:r>
              <a:rPr lang="en-US" dirty="0"/>
              <a:t>Data Formats</a:t>
            </a:r>
          </a:p>
        </p:txBody>
      </p:sp>
    </p:spTree>
    <p:extLst>
      <p:ext uri="{BB962C8B-B14F-4D97-AF65-F5344CB8AC3E}">
        <p14:creationId xmlns:p14="http://schemas.microsoft.com/office/powerpoint/2010/main" val="251934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Video - Data Formats</a:t>
            </a:r>
          </a:p>
        </p:txBody>
      </p:sp>
      <p:sp>
        <p:nvSpPr>
          <p:cNvPr id="4" name="Content Placeholder 3">
            <a:extLst>
              <a:ext uri="{FF2B5EF4-FFF2-40B4-BE49-F238E27FC236}">
                <a16:creationId xmlns:a16="http://schemas.microsoft.com/office/drawing/2014/main" id="{D9448DD2-C910-A043-93F3-233CED4CD01A}"/>
              </a:ext>
            </a:extLst>
          </p:cNvPr>
          <p:cNvSpPr>
            <a:spLocks noGrp="1"/>
          </p:cNvSpPr>
          <p:nvPr>
            <p:ph idx="1"/>
          </p:nvPr>
        </p:nvSpPr>
        <p:spPr>
          <a:xfrm>
            <a:off x="632883" y="975783"/>
            <a:ext cx="11040076" cy="4919863"/>
          </a:xfrm>
        </p:spPr>
        <p:txBody>
          <a:bodyPr/>
          <a:lstStyle/>
          <a:p>
            <a:pPr marL="0" indent="0" algn="l"/>
            <a:r>
              <a:rPr lang="en-US" sz="2133" dirty="0">
                <a:solidFill>
                  <a:srgbClr val="000000"/>
                </a:solidFill>
              </a:rPr>
              <a:t>This video covers the following:</a:t>
            </a:r>
          </a:p>
          <a:p>
            <a:pPr marL="457189" indent="-457189" algn="l">
              <a:buFont typeface="Arial" panose="020B0604020202020204" pitchFamily="34" charset="0"/>
              <a:buChar char="•"/>
            </a:pPr>
            <a:r>
              <a:rPr lang="en-US" sz="2133" dirty="0">
                <a:solidFill>
                  <a:srgbClr val="000000"/>
                </a:solidFill>
              </a:rPr>
              <a:t>HTML</a:t>
            </a:r>
          </a:p>
          <a:p>
            <a:pPr marL="457189" indent="-457189" algn="l">
              <a:buFont typeface="Arial" panose="020B0604020202020204" pitchFamily="34" charset="0"/>
              <a:buChar char="•"/>
            </a:pPr>
            <a:r>
              <a:rPr lang="en-US" sz="2133" dirty="0">
                <a:solidFill>
                  <a:srgbClr val="000000"/>
                </a:solidFill>
              </a:rPr>
              <a:t>XML</a:t>
            </a:r>
          </a:p>
          <a:p>
            <a:pPr marL="457189" indent="-457189" algn="l">
              <a:buFont typeface="Arial" panose="020B0604020202020204" pitchFamily="34" charset="0"/>
              <a:buChar char="•"/>
            </a:pPr>
            <a:r>
              <a:rPr lang="en-US" sz="2133" dirty="0">
                <a:solidFill>
                  <a:srgbClr val="000000"/>
                </a:solidFill>
              </a:rPr>
              <a:t>JSON</a:t>
            </a:r>
          </a:p>
          <a:p>
            <a:pPr marL="457189" indent="-457189" algn="l">
              <a:buFont typeface="Arial" panose="020B0604020202020204" pitchFamily="34" charset="0"/>
              <a:buChar char="•"/>
            </a:pPr>
            <a:r>
              <a:rPr lang="en-US" sz="2133" dirty="0">
                <a:solidFill>
                  <a:srgbClr val="000000"/>
                </a:solidFill>
              </a:rPr>
              <a:t>YAML</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The Data Formats Concept</a:t>
            </a:r>
          </a:p>
        </p:txBody>
      </p:sp>
      <p:sp>
        <p:nvSpPr>
          <p:cNvPr id="5" name="Content Placeholder 4">
            <a:extLst>
              <a:ext uri="{FF2B5EF4-FFF2-40B4-BE49-F238E27FC236}">
                <a16:creationId xmlns:a16="http://schemas.microsoft.com/office/drawing/2014/main" id="{7377F7DD-1C1D-3D47-8DE7-EDD036054260}"/>
              </a:ext>
            </a:extLst>
          </p:cNvPr>
          <p:cNvSpPr>
            <a:spLocks noGrp="1"/>
          </p:cNvSpPr>
          <p:nvPr>
            <p:ph idx="1"/>
          </p:nvPr>
        </p:nvSpPr>
        <p:spPr>
          <a:xfrm>
            <a:off x="632883" y="975783"/>
            <a:ext cx="11040076" cy="4919863"/>
          </a:xfrm>
        </p:spPr>
        <p:txBody>
          <a:bodyPr/>
          <a:lstStyle/>
          <a:p>
            <a:pPr marL="457189" indent="-457189" algn="l">
              <a:buFont typeface="Arial" panose="020B0604020202020204" pitchFamily="34" charset="0"/>
              <a:buChar char="•"/>
            </a:pPr>
            <a:r>
              <a:rPr lang="en-US" sz="2133" dirty="0">
                <a:solidFill>
                  <a:srgbClr val="000000"/>
                </a:solidFill>
              </a:rPr>
              <a:t>Data formats are simply a way to store and exchange data in a structured format. One such format is called Hypertext Markup Language (HTML). HTML is a standard markup language for describing the structure of web pages.</a:t>
            </a:r>
          </a:p>
          <a:p>
            <a:pPr marL="457189" indent="-457189" algn="l">
              <a:buFont typeface="Arial" panose="020B0604020202020204" pitchFamily="34" charset="0"/>
              <a:buChar char="•"/>
            </a:pPr>
            <a:r>
              <a:rPr lang="en-US" sz="2133" dirty="0">
                <a:solidFill>
                  <a:srgbClr val="000000"/>
                </a:solidFill>
              </a:rPr>
              <a:t>These are some common data formats that are used in many applications including network automation and programmability:</a:t>
            </a:r>
          </a:p>
          <a:p>
            <a:pPr marL="554633" lvl="1" indent="-457189">
              <a:buFont typeface="Arial" panose="020B0604020202020204" pitchFamily="34" charset="0"/>
              <a:buChar char="•"/>
            </a:pPr>
            <a:r>
              <a:rPr lang="en-US" dirty="0">
                <a:solidFill>
                  <a:srgbClr val="000000"/>
                </a:solidFill>
              </a:rPr>
              <a:t>JavaScript Object Notation (JSON)</a:t>
            </a:r>
          </a:p>
          <a:p>
            <a:pPr marL="554633" lvl="1" indent="-457189">
              <a:buFont typeface="Arial" panose="020B0604020202020204" pitchFamily="34" charset="0"/>
              <a:buChar char="•"/>
            </a:pPr>
            <a:r>
              <a:rPr lang="en-US" dirty="0" err="1">
                <a:solidFill>
                  <a:srgbClr val="000000"/>
                </a:solidFill>
              </a:rPr>
              <a:t>eXtensible</a:t>
            </a:r>
            <a:r>
              <a:rPr lang="en-US" dirty="0">
                <a:solidFill>
                  <a:srgbClr val="000000"/>
                </a:solidFill>
              </a:rPr>
              <a:t> Markup Language (XML)</a:t>
            </a:r>
          </a:p>
          <a:p>
            <a:pPr marL="554633" lvl="1" indent="-457189">
              <a:buFont typeface="Arial" panose="020B0604020202020204" pitchFamily="34" charset="0"/>
              <a:buChar char="•"/>
            </a:pPr>
            <a:r>
              <a:rPr lang="en-US" dirty="0">
                <a:solidFill>
                  <a:srgbClr val="000000"/>
                </a:solidFill>
              </a:rPr>
              <a:t>YAML </a:t>
            </a:r>
            <a:r>
              <a:rPr lang="en-US" dirty="0" err="1">
                <a:solidFill>
                  <a:srgbClr val="000000"/>
                </a:solidFill>
              </a:rPr>
              <a:t>Ain’t</a:t>
            </a:r>
            <a:r>
              <a:rPr lang="en-US" dirty="0">
                <a:solidFill>
                  <a:srgbClr val="000000"/>
                </a:solidFill>
              </a:rPr>
              <a:t> Markup Language (YAML)</a:t>
            </a:r>
          </a:p>
          <a:p>
            <a:pPr marL="457189" indent="-457189" algn="l">
              <a:buFont typeface="Arial" panose="020B0604020202020204" pitchFamily="34" charset="0"/>
              <a:buChar char="•"/>
            </a:pPr>
            <a:r>
              <a:rPr lang="en-US" sz="2133" dirty="0">
                <a:solidFill>
                  <a:srgbClr val="000000"/>
                </a:solidFill>
              </a:rPr>
              <a:t>The data format that is selected will depend on the format that is used by the application, tool, or script that you are using. Many systems will be able to support more than one data format, which allows the user to choose their preferred one.</a:t>
            </a:r>
          </a:p>
          <a:p>
            <a:pPr marL="457189" indent="-457189" algn="l">
              <a:buFont typeface="Arial" panose="020B0604020202020204" pitchFamily="34" charset="0"/>
              <a:buChar char="•"/>
            </a:pPr>
            <a:endParaRPr lang="en-US" sz="2133" dirty="0">
              <a:solidFill>
                <a:srgbClr val="000000"/>
              </a:solidFill>
            </a:endParaRPr>
          </a:p>
        </p:txBody>
      </p:sp>
    </p:spTree>
    <p:custDataLst>
      <p:tags r:id="rId1"/>
    </p:custDataLst>
    <p:extLst>
      <p:ext uri="{BB962C8B-B14F-4D97-AF65-F5344CB8AC3E}">
        <p14:creationId xmlns:p14="http://schemas.microsoft.com/office/powerpoint/2010/main" val="36148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Data Format Rules</a:t>
            </a:r>
          </a:p>
        </p:txBody>
      </p:sp>
      <p:sp>
        <p:nvSpPr>
          <p:cNvPr id="4" name="Content Placeholder 3">
            <a:extLst>
              <a:ext uri="{FF2B5EF4-FFF2-40B4-BE49-F238E27FC236}">
                <a16:creationId xmlns:a16="http://schemas.microsoft.com/office/drawing/2014/main" id="{8AEDEB10-12C9-E145-BD9F-04D941CBB888}"/>
              </a:ext>
            </a:extLst>
          </p:cNvPr>
          <p:cNvSpPr>
            <a:spLocks noGrp="1"/>
          </p:cNvSpPr>
          <p:nvPr>
            <p:ph idx="1"/>
          </p:nvPr>
        </p:nvSpPr>
        <p:spPr>
          <a:xfrm>
            <a:off x="632883" y="975784"/>
            <a:ext cx="11040076" cy="2957120"/>
          </a:xfrm>
        </p:spPr>
        <p:txBody>
          <a:bodyPr/>
          <a:lstStyle/>
          <a:p>
            <a:pPr marL="0" indent="0" algn="l"/>
            <a:r>
              <a:rPr lang="en-US" sz="2133" dirty="0">
                <a:solidFill>
                  <a:srgbClr val="000000"/>
                </a:solidFill>
              </a:rPr>
              <a:t>Data formats have rules and structure similar to what we have with programming and written languages. Each data format will have specific characteristics:</a:t>
            </a:r>
          </a:p>
          <a:p>
            <a:pPr marL="457189" indent="-457189" algn="l">
              <a:buFont typeface="Arial" panose="020B0604020202020204" pitchFamily="34" charset="0"/>
              <a:buChar char="•"/>
            </a:pPr>
            <a:r>
              <a:rPr lang="en-US" sz="2133" dirty="0">
                <a:solidFill>
                  <a:srgbClr val="000000"/>
                </a:solidFill>
              </a:rPr>
              <a:t>Syntax, which includes the types of brackets used, such as [ ], ( ), { }, the use of white space, or indentation, quotes, commas, and more.</a:t>
            </a:r>
          </a:p>
          <a:p>
            <a:pPr marL="457189" indent="-457189" algn="l">
              <a:buFont typeface="Arial" panose="020B0604020202020204" pitchFamily="34" charset="0"/>
              <a:buChar char="•"/>
            </a:pPr>
            <a:r>
              <a:rPr lang="en-US" sz="2133" dirty="0">
                <a:solidFill>
                  <a:srgbClr val="000000"/>
                </a:solidFill>
              </a:rPr>
              <a:t>How objects are represented, such as characters, strings, lists, and arrays.</a:t>
            </a:r>
          </a:p>
          <a:p>
            <a:pPr marL="457189" indent="-457189" algn="l">
              <a:buFont typeface="Arial" panose="020B0604020202020204" pitchFamily="34" charset="0"/>
              <a:buChar char="•"/>
            </a:pPr>
            <a:r>
              <a:rPr lang="en-US" sz="2133" dirty="0">
                <a:solidFill>
                  <a:srgbClr val="000000"/>
                </a:solidFill>
              </a:rPr>
              <a:t>How key/value pairs are represented. The key is usually on the left side and it identifies or describes the data. The value on the right is the data itself and can be a character, string, number, list or another type of data.</a:t>
            </a:r>
          </a:p>
          <a:p>
            <a:pPr marL="457189" indent="-457189" algn="l">
              <a:buFont typeface="Arial" panose="020B0604020202020204" pitchFamily="34" charset="0"/>
              <a:buChar char="•"/>
            </a:pPr>
            <a:endParaRPr lang="en-US" sz="2133" dirty="0">
              <a:solidFill>
                <a:srgbClr val="000000"/>
              </a:solidFill>
            </a:endParaRPr>
          </a:p>
        </p:txBody>
      </p:sp>
      <p:pic>
        <p:nvPicPr>
          <p:cNvPr id="7" name="Picture 6">
            <a:extLst>
              <a:ext uri="{FF2B5EF4-FFF2-40B4-BE49-F238E27FC236}">
                <a16:creationId xmlns:a16="http://schemas.microsoft.com/office/drawing/2014/main" id="{F93BADE7-A0BD-4749-B067-BB88EB8E746F}"/>
              </a:ext>
            </a:extLst>
          </p:cNvPr>
          <p:cNvPicPr>
            <a:picLocks noChangeAspect="1"/>
          </p:cNvPicPr>
          <p:nvPr/>
        </p:nvPicPr>
        <p:blipFill>
          <a:blip r:embed="rId4"/>
          <a:stretch>
            <a:fillRect/>
          </a:stretch>
        </p:blipFill>
        <p:spPr>
          <a:xfrm>
            <a:off x="713558" y="4159955"/>
            <a:ext cx="10458916" cy="1063037"/>
          </a:xfrm>
          <a:prstGeom prst="rect">
            <a:avLst/>
          </a:prstGeom>
        </p:spPr>
      </p:pic>
    </p:spTree>
    <p:custDataLst>
      <p:tags r:id="rId1"/>
    </p:custDataLst>
    <p:extLst>
      <p:ext uri="{BB962C8B-B14F-4D97-AF65-F5344CB8AC3E}">
        <p14:creationId xmlns:p14="http://schemas.microsoft.com/office/powerpoint/2010/main" val="93807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Compare Data Formats</a:t>
            </a:r>
          </a:p>
        </p:txBody>
      </p:sp>
      <p:sp>
        <p:nvSpPr>
          <p:cNvPr id="10" name="TextBox 9">
            <a:extLst>
              <a:ext uri="{FF2B5EF4-FFF2-40B4-BE49-F238E27FC236}">
                <a16:creationId xmlns:a16="http://schemas.microsoft.com/office/drawing/2014/main" id="{C3C7CC43-A3A3-1D4F-BF7D-EFB84B5B11FA}"/>
              </a:ext>
            </a:extLst>
          </p:cNvPr>
          <p:cNvSpPr txBox="1"/>
          <p:nvPr/>
        </p:nvSpPr>
        <p:spPr>
          <a:xfrm>
            <a:off x="1666758" y="4310495"/>
            <a:ext cx="1854995" cy="420564"/>
          </a:xfrm>
          <a:prstGeom prst="rect">
            <a:avLst/>
          </a:prstGeom>
          <a:noFill/>
        </p:spPr>
        <p:txBody>
          <a:bodyPr wrap="none" rtlCol="0">
            <a:spAutoFit/>
          </a:bodyPr>
          <a:lstStyle/>
          <a:p>
            <a:r>
              <a:rPr lang="en-US" sz="2133" dirty="0"/>
              <a:t>JSON Format</a:t>
            </a:r>
          </a:p>
        </p:txBody>
      </p:sp>
      <p:sp>
        <p:nvSpPr>
          <p:cNvPr id="6" name="Rectangle 5">
            <a:extLst>
              <a:ext uri="{FF2B5EF4-FFF2-40B4-BE49-F238E27FC236}">
                <a16:creationId xmlns:a16="http://schemas.microsoft.com/office/drawing/2014/main" id="{BE48C843-24AB-E647-98ED-89E3FAF36760}"/>
              </a:ext>
            </a:extLst>
          </p:cNvPr>
          <p:cNvSpPr/>
          <p:nvPr/>
        </p:nvSpPr>
        <p:spPr>
          <a:xfrm>
            <a:off x="218253" y="1984552"/>
            <a:ext cx="5230519" cy="2678234"/>
          </a:xfrm>
          <a:prstGeom prst="rect">
            <a:avLst/>
          </a:prstGeom>
          <a:solidFill>
            <a:srgbClr val="000000"/>
          </a:solidFill>
        </p:spPr>
        <p:txBody>
          <a:bodyPr wrap="square">
            <a:spAutoFit/>
          </a:bodyPr>
          <a:lstStyle/>
          <a:p>
            <a:r>
              <a:rPr lang="en-US" sz="1867" dirty="0">
                <a:solidFill>
                  <a:srgbClr val="DFDFDF"/>
                </a:solidFill>
                <a:latin typeface="Courier New" panose="02070309020205020404" pitchFamily="49" charset="0"/>
              </a:rPr>
              <a:t>{ </a:t>
            </a:r>
          </a:p>
          <a:p>
            <a:r>
              <a:rPr lang="en-US" sz="1867" dirty="0">
                <a:solidFill>
                  <a:srgbClr val="F92672"/>
                </a:solidFill>
                <a:latin typeface="Courier New" panose="02070309020205020404" pitchFamily="49" charset="0"/>
              </a:rPr>
              <a:t>	"message"</a:t>
            </a:r>
            <a:r>
              <a:rPr lang="en-US" sz="1867" dirty="0">
                <a:solidFill>
                  <a:srgbClr val="DFDFDF"/>
                </a:solidFill>
                <a:latin typeface="Courier New" panose="02070309020205020404" pitchFamily="49" charset="0"/>
              </a:rPr>
              <a:t>: </a:t>
            </a:r>
            <a:r>
              <a:rPr lang="en-US" sz="1867" dirty="0">
                <a:solidFill>
                  <a:srgbClr val="E6DB74"/>
                </a:solidFill>
                <a:latin typeface="Courier New" panose="02070309020205020404" pitchFamily="49" charset="0"/>
              </a:rPr>
              <a:t>"success"</a:t>
            </a:r>
            <a:r>
              <a:rPr lang="en-US" sz="1867" dirty="0">
                <a:solidFill>
                  <a:srgbClr val="DFDFDF"/>
                </a:solidFill>
                <a:latin typeface="Courier New" panose="02070309020205020404" pitchFamily="49" charset="0"/>
              </a:rPr>
              <a:t>, 	</a:t>
            </a:r>
          </a:p>
          <a:p>
            <a:r>
              <a:rPr lang="en-US" sz="1867" dirty="0">
                <a:solidFill>
                  <a:srgbClr val="DFDFDF"/>
                </a:solidFill>
                <a:latin typeface="Courier New" panose="02070309020205020404" pitchFamily="49" charset="0"/>
              </a:rPr>
              <a:t>	</a:t>
            </a:r>
            <a:r>
              <a:rPr lang="en-US" sz="1867" dirty="0">
                <a:solidFill>
                  <a:srgbClr val="F92672"/>
                </a:solidFill>
                <a:latin typeface="Courier New" panose="02070309020205020404" pitchFamily="49" charset="0"/>
              </a:rPr>
              <a:t>"timestamp"</a:t>
            </a:r>
            <a:r>
              <a:rPr lang="en-US" sz="1867" dirty="0">
                <a:solidFill>
                  <a:srgbClr val="DFDFDF"/>
                </a:solidFill>
                <a:latin typeface="Courier New" panose="02070309020205020404" pitchFamily="49" charset="0"/>
              </a:rPr>
              <a:t>: </a:t>
            </a:r>
            <a:r>
              <a:rPr lang="en-US" sz="1867" dirty="0">
                <a:solidFill>
                  <a:srgbClr val="AE81FF"/>
                </a:solidFill>
                <a:latin typeface="Courier New" panose="02070309020205020404" pitchFamily="49" charset="0"/>
              </a:rPr>
              <a:t>1560789260</a:t>
            </a:r>
            <a:r>
              <a:rPr lang="en-US" sz="1867" dirty="0">
                <a:solidFill>
                  <a:srgbClr val="DFDFDF"/>
                </a:solidFill>
                <a:latin typeface="Courier New" panose="02070309020205020404" pitchFamily="49" charset="0"/>
              </a:rPr>
              <a:t>, 	</a:t>
            </a:r>
          </a:p>
          <a:p>
            <a:r>
              <a:rPr lang="en-US" sz="1867" dirty="0">
                <a:solidFill>
                  <a:srgbClr val="DFDFDF"/>
                </a:solidFill>
                <a:latin typeface="Courier New" panose="02070309020205020404" pitchFamily="49" charset="0"/>
              </a:rPr>
              <a:t>	</a:t>
            </a:r>
            <a:r>
              <a:rPr lang="en-US" sz="1867" dirty="0">
                <a:solidFill>
                  <a:srgbClr val="F92672"/>
                </a:solidFill>
                <a:latin typeface="Courier New" panose="02070309020205020404" pitchFamily="49" charset="0"/>
              </a:rPr>
              <a:t>"</a:t>
            </a:r>
            <a:r>
              <a:rPr lang="en-US" sz="1867" dirty="0" err="1">
                <a:solidFill>
                  <a:srgbClr val="F92672"/>
                </a:solidFill>
                <a:latin typeface="Courier New" panose="02070309020205020404" pitchFamily="49" charset="0"/>
              </a:rPr>
              <a:t>iss_position</a:t>
            </a:r>
            <a:r>
              <a:rPr lang="en-US" sz="1867" dirty="0">
                <a:solidFill>
                  <a:srgbClr val="F92672"/>
                </a:solidFill>
                <a:latin typeface="Courier New" panose="02070309020205020404" pitchFamily="49" charset="0"/>
              </a:rPr>
              <a:t>"</a:t>
            </a:r>
            <a:r>
              <a:rPr lang="en-US" sz="1867" dirty="0">
                <a:solidFill>
                  <a:srgbClr val="DFDFDF"/>
                </a:solidFill>
                <a:latin typeface="Courier New" panose="02070309020205020404" pitchFamily="49" charset="0"/>
              </a:rPr>
              <a:t>: { </a:t>
            </a:r>
          </a:p>
          <a:p>
            <a:r>
              <a:rPr lang="en-US" sz="1867" dirty="0">
                <a:solidFill>
                  <a:srgbClr val="F92672"/>
                </a:solidFill>
                <a:latin typeface="Courier New" panose="02070309020205020404" pitchFamily="49" charset="0"/>
              </a:rPr>
              <a:t>		"latitude"</a:t>
            </a:r>
            <a:r>
              <a:rPr lang="en-US" sz="1867" dirty="0">
                <a:solidFill>
                  <a:srgbClr val="DFDFDF"/>
                </a:solidFill>
                <a:latin typeface="Courier New" panose="02070309020205020404" pitchFamily="49" charset="0"/>
              </a:rPr>
              <a:t>: </a:t>
            </a:r>
            <a:r>
              <a:rPr lang="en-US" sz="1867" dirty="0">
                <a:solidFill>
                  <a:srgbClr val="E6DB74"/>
                </a:solidFill>
                <a:latin typeface="Courier New" panose="02070309020205020404" pitchFamily="49" charset="0"/>
              </a:rPr>
              <a:t>"25.9990"</a:t>
            </a:r>
            <a:r>
              <a:rPr lang="en-US" sz="1867" dirty="0">
                <a:solidFill>
                  <a:srgbClr val="DFDFDF"/>
                </a:solidFill>
                <a:latin typeface="Courier New" panose="02070309020205020404" pitchFamily="49" charset="0"/>
              </a:rPr>
              <a:t>, 			</a:t>
            </a:r>
            <a:r>
              <a:rPr lang="en-US" sz="1867" dirty="0">
                <a:solidFill>
                  <a:srgbClr val="F92672"/>
                </a:solidFill>
                <a:latin typeface="Courier New" panose="02070309020205020404" pitchFamily="49" charset="0"/>
              </a:rPr>
              <a:t>"longitude"</a:t>
            </a:r>
            <a:r>
              <a:rPr lang="en-US" sz="1867" dirty="0">
                <a:solidFill>
                  <a:srgbClr val="DFDFDF"/>
                </a:solidFill>
                <a:latin typeface="Courier New" panose="02070309020205020404" pitchFamily="49" charset="0"/>
              </a:rPr>
              <a:t>: </a:t>
            </a:r>
            <a:r>
              <a:rPr lang="en-US" sz="1867" dirty="0">
                <a:solidFill>
                  <a:srgbClr val="E6DB74"/>
                </a:solidFill>
                <a:latin typeface="Courier New" panose="02070309020205020404" pitchFamily="49" charset="0"/>
              </a:rPr>
              <a:t>"-132.6992"</a:t>
            </a:r>
            <a:r>
              <a:rPr lang="en-US" sz="1867" dirty="0">
                <a:solidFill>
                  <a:srgbClr val="DFDFDF"/>
                </a:solidFill>
                <a:latin typeface="Courier New" panose="02070309020205020404" pitchFamily="49" charset="0"/>
              </a:rPr>
              <a:t> </a:t>
            </a:r>
          </a:p>
          <a:p>
            <a:r>
              <a:rPr lang="en-US" sz="1867" dirty="0">
                <a:solidFill>
                  <a:srgbClr val="DFDFDF"/>
                </a:solidFill>
                <a:latin typeface="Courier New" panose="02070309020205020404" pitchFamily="49" charset="0"/>
              </a:rPr>
              <a:t>	} </a:t>
            </a:r>
          </a:p>
          <a:p>
            <a:r>
              <a:rPr lang="en-US" sz="1867" dirty="0">
                <a:solidFill>
                  <a:srgbClr val="DFDFDF"/>
                </a:solidFill>
                <a:latin typeface="Courier New" panose="02070309020205020404" pitchFamily="49" charset="0"/>
              </a:rPr>
              <a:t>}</a:t>
            </a:r>
            <a:endParaRPr lang="en-US" sz="1867" dirty="0"/>
          </a:p>
        </p:txBody>
      </p:sp>
      <p:sp>
        <p:nvSpPr>
          <p:cNvPr id="11" name="TextBox 10">
            <a:extLst>
              <a:ext uri="{FF2B5EF4-FFF2-40B4-BE49-F238E27FC236}">
                <a16:creationId xmlns:a16="http://schemas.microsoft.com/office/drawing/2014/main" id="{94FE1421-B608-284C-A7EE-50B952E3B6B5}"/>
              </a:ext>
            </a:extLst>
          </p:cNvPr>
          <p:cNvSpPr txBox="1"/>
          <p:nvPr/>
        </p:nvSpPr>
        <p:spPr>
          <a:xfrm>
            <a:off x="7574609" y="2743735"/>
            <a:ext cx="1840568" cy="420564"/>
          </a:xfrm>
          <a:prstGeom prst="rect">
            <a:avLst/>
          </a:prstGeom>
          <a:noFill/>
        </p:spPr>
        <p:txBody>
          <a:bodyPr wrap="none" rtlCol="0">
            <a:spAutoFit/>
          </a:bodyPr>
          <a:lstStyle/>
          <a:p>
            <a:r>
              <a:rPr lang="en-US" sz="2133" dirty="0"/>
              <a:t>YAML Format</a:t>
            </a:r>
          </a:p>
        </p:txBody>
      </p:sp>
      <p:sp>
        <p:nvSpPr>
          <p:cNvPr id="8" name="Rectangle 7">
            <a:extLst>
              <a:ext uri="{FF2B5EF4-FFF2-40B4-BE49-F238E27FC236}">
                <a16:creationId xmlns:a16="http://schemas.microsoft.com/office/drawing/2014/main" id="{8241268F-4B58-1848-B638-912D08FB5303}"/>
              </a:ext>
            </a:extLst>
          </p:cNvPr>
          <p:cNvSpPr/>
          <p:nvPr/>
        </p:nvSpPr>
        <p:spPr>
          <a:xfrm>
            <a:off x="6457246" y="1192910"/>
            <a:ext cx="4485449" cy="1528945"/>
          </a:xfrm>
          <a:prstGeom prst="rect">
            <a:avLst/>
          </a:prstGeom>
          <a:solidFill>
            <a:srgbClr val="000000"/>
          </a:solidFill>
        </p:spPr>
        <p:txBody>
          <a:bodyPr wrap="square">
            <a:spAutoFit/>
          </a:bodyPr>
          <a:lstStyle/>
          <a:p>
            <a:r>
              <a:rPr lang="en-US" sz="1867" dirty="0">
                <a:solidFill>
                  <a:srgbClr val="F92672"/>
                </a:solidFill>
                <a:latin typeface="Courier New" panose="02070309020205020404" pitchFamily="49" charset="0"/>
              </a:rPr>
              <a:t>message:</a:t>
            </a:r>
            <a:r>
              <a:rPr lang="en-US" sz="1867" dirty="0">
                <a:solidFill>
                  <a:srgbClr val="DFDFDF"/>
                </a:solidFill>
                <a:latin typeface="Courier New" panose="02070309020205020404" pitchFamily="49" charset="0"/>
              </a:rPr>
              <a:t> </a:t>
            </a:r>
            <a:r>
              <a:rPr lang="en-US" sz="1867" dirty="0">
                <a:solidFill>
                  <a:srgbClr val="E6DB74"/>
                </a:solidFill>
                <a:latin typeface="Courier New" panose="02070309020205020404" pitchFamily="49" charset="0"/>
              </a:rPr>
              <a:t>success</a:t>
            </a:r>
            <a:r>
              <a:rPr lang="en-US" sz="1867" dirty="0">
                <a:solidFill>
                  <a:srgbClr val="DFDFDF"/>
                </a:solidFill>
                <a:latin typeface="Courier New" panose="02070309020205020404" pitchFamily="49" charset="0"/>
              </a:rPr>
              <a:t> </a:t>
            </a:r>
          </a:p>
          <a:p>
            <a:r>
              <a:rPr lang="en-US" sz="1867" dirty="0">
                <a:solidFill>
                  <a:srgbClr val="F92672"/>
                </a:solidFill>
                <a:latin typeface="Courier New" panose="02070309020205020404" pitchFamily="49" charset="0"/>
              </a:rPr>
              <a:t>timestamp:</a:t>
            </a:r>
            <a:r>
              <a:rPr lang="en-US" sz="1867" dirty="0">
                <a:solidFill>
                  <a:srgbClr val="DFDFDF"/>
                </a:solidFill>
                <a:latin typeface="Courier New" panose="02070309020205020404" pitchFamily="49" charset="0"/>
              </a:rPr>
              <a:t> </a:t>
            </a:r>
            <a:r>
              <a:rPr lang="en-US" sz="1867" dirty="0">
                <a:solidFill>
                  <a:srgbClr val="AE81FF"/>
                </a:solidFill>
                <a:latin typeface="Courier New" panose="02070309020205020404" pitchFamily="49" charset="0"/>
              </a:rPr>
              <a:t>1560789260</a:t>
            </a:r>
            <a:r>
              <a:rPr lang="en-US" sz="1867" dirty="0">
                <a:solidFill>
                  <a:srgbClr val="DFDFDF"/>
                </a:solidFill>
                <a:latin typeface="Courier New" panose="02070309020205020404" pitchFamily="49" charset="0"/>
              </a:rPr>
              <a:t> </a:t>
            </a:r>
            <a:r>
              <a:rPr lang="en-US" sz="1867" dirty="0" err="1">
                <a:solidFill>
                  <a:srgbClr val="F92672"/>
                </a:solidFill>
                <a:latin typeface="Courier New" panose="02070309020205020404" pitchFamily="49" charset="0"/>
              </a:rPr>
              <a:t>iss_position</a:t>
            </a:r>
            <a:r>
              <a:rPr lang="en-US" sz="1867" dirty="0">
                <a:solidFill>
                  <a:srgbClr val="F92672"/>
                </a:solidFill>
                <a:latin typeface="Courier New" panose="02070309020205020404" pitchFamily="49" charset="0"/>
              </a:rPr>
              <a:t>:</a:t>
            </a:r>
            <a:r>
              <a:rPr lang="en-US" sz="1867" dirty="0">
                <a:solidFill>
                  <a:srgbClr val="DFDFDF"/>
                </a:solidFill>
                <a:latin typeface="Courier New" panose="02070309020205020404" pitchFamily="49" charset="0"/>
              </a:rPr>
              <a:t> </a:t>
            </a:r>
          </a:p>
          <a:p>
            <a:r>
              <a:rPr lang="en-US" sz="1867" dirty="0">
                <a:solidFill>
                  <a:srgbClr val="DFDFDF"/>
                </a:solidFill>
                <a:latin typeface="Courier New" panose="02070309020205020404" pitchFamily="49" charset="0"/>
              </a:rPr>
              <a:t>	</a:t>
            </a:r>
            <a:r>
              <a:rPr lang="en-US" sz="1867" dirty="0">
                <a:solidFill>
                  <a:srgbClr val="F92672"/>
                </a:solidFill>
                <a:latin typeface="Courier New" panose="02070309020205020404" pitchFamily="49" charset="0"/>
              </a:rPr>
              <a:t>latitude:</a:t>
            </a:r>
            <a:r>
              <a:rPr lang="en-US" sz="1867" dirty="0">
                <a:solidFill>
                  <a:srgbClr val="DFDFDF"/>
                </a:solidFill>
                <a:latin typeface="Courier New" panose="02070309020205020404" pitchFamily="49" charset="0"/>
              </a:rPr>
              <a:t> </a:t>
            </a:r>
            <a:r>
              <a:rPr lang="en-US" sz="1867" dirty="0">
                <a:solidFill>
                  <a:srgbClr val="E6DB74"/>
                </a:solidFill>
                <a:latin typeface="Courier New" panose="02070309020205020404" pitchFamily="49" charset="0"/>
              </a:rPr>
              <a:t>'25.9990’</a:t>
            </a:r>
            <a:r>
              <a:rPr lang="en-US" sz="1867" dirty="0">
                <a:solidFill>
                  <a:srgbClr val="DFDFDF"/>
                </a:solidFill>
                <a:latin typeface="Courier New" panose="02070309020205020404" pitchFamily="49" charset="0"/>
              </a:rPr>
              <a:t> 	</a:t>
            </a:r>
            <a:r>
              <a:rPr lang="en-US" sz="1867" dirty="0">
                <a:solidFill>
                  <a:srgbClr val="F92672"/>
                </a:solidFill>
                <a:latin typeface="Courier New" panose="02070309020205020404" pitchFamily="49" charset="0"/>
              </a:rPr>
              <a:t>longitude:</a:t>
            </a:r>
            <a:r>
              <a:rPr lang="en-US" sz="1867" dirty="0">
                <a:solidFill>
                  <a:srgbClr val="DFDFDF"/>
                </a:solidFill>
                <a:latin typeface="Courier New" panose="02070309020205020404" pitchFamily="49" charset="0"/>
              </a:rPr>
              <a:t> </a:t>
            </a:r>
            <a:r>
              <a:rPr lang="en-US" sz="1867" dirty="0">
                <a:solidFill>
                  <a:srgbClr val="E6DB74"/>
                </a:solidFill>
                <a:latin typeface="Courier New" panose="02070309020205020404" pitchFamily="49" charset="0"/>
              </a:rPr>
              <a:t>'-132.6992'</a:t>
            </a:r>
            <a:endParaRPr lang="en-US" sz="1867" dirty="0"/>
          </a:p>
        </p:txBody>
      </p:sp>
      <p:sp>
        <p:nvSpPr>
          <p:cNvPr id="12" name="TextBox 11">
            <a:extLst>
              <a:ext uri="{FF2B5EF4-FFF2-40B4-BE49-F238E27FC236}">
                <a16:creationId xmlns:a16="http://schemas.microsoft.com/office/drawing/2014/main" id="{9137BE52-873B-8B41-9477-1624BCD5B33B}"/>
              </a:ext>
            </a:extLst>
          </p:cNvPr>
          <p:cNvSpPr txBox="1"/>
          <p:nvPr/>
        </p:nvSpPr>
        <p:spPr>
          <a:xfrm>
            <a:off x="7984815" y="5946895"/>
            <a:ext cx="1678152" cy="420564"/>
          </a:xfrm>
          <a:prstGeom prst="rect">
            <a:avLst/>
          </a:prstGeom>
          <a:noFill/>
        </p:spPr>
        <p:txBody>
          <a:bodyPr wrap="none" rtlCol="0">
            <a:spAutoFit/>
          </a:bodyPr>
          <a:lstStyle/>
          <a:p>
            <a:r>
              <a:rPr lang="en-US" sz="2133" dirty="0"/>
              <a:t>XML Format</a:t>
            </a:r>
          </a:p>
        </p:txBody>
      </p:sp>
      <p:sp>
        <p:nvSpPr>
          <p:cNvPr id="9" name="Rectangle 8">
            <a:extLst>
              <a:ext uri="{FF2B5EF4-FFF2-40B4-BE49-F238E27FC236}">
                <a16:creationId xmlns:a16="http://schemas.microsoft.com/office/drawing/2014/main" id="{53519BAC-D5DD-0C45-8E3E-6417A6711392}"/>
              </a:ext>
            </a:extLst>
          </p:cNvPr>
          <p:cNvSpPr/>
          <p:nvPr/>
        </p:nvSpPr>
        <p:spPr>
          <a:xfrm>
            <a:off x="5563659" y="3238462"/>
            <a:ext cx="6585184" cy="2678234"/>
          </a:xfrm>
          <a:prstGeom prst="rect">
            <a:avLst/>
          </a:prstGeom>
          <a:solidFill>
            <a:srgbClr val="000000"/>
          </a:solidFill>
        </p:spPr>
        <p:txBody>
          <a:bodyPr wrap="square">
            <a:spAutoFit/>
          </a:bodyPr>
          <a:lstStyle/>
          <a:p>
            <a:r>
              <a:rPr lang="en-US" sz="1867" dirty="0">
                <a:solidFill>
                  <a:srgbClr val="75715E"/>
                </a:solidFill>
                <a:latin typeface="Courier New" panose="02070309020205020404" pitchFamily="49" charset="0"/>
              </a:rPr>
              <a:t>&lt;?xml version="1.0" encoding="UTF-8" ?&gt;</a:t>
            </a:r>
            <a:r>
              <a:rPr lang="en-US" sz="1867" dirty="0">
                <a:solidFill>
                  <a:srgbClr val="DFDFDF"/>
                </a:solidFill>
                <a:latin typeface="Courier New" panose="02070309020205020404" pitchFamily="49" charset="0"/>
              </a:rPr>
              <a:t> </a:t>
            </a:r>
            <a:r>
              <a:rPr lang="en-US" sz="1867" dirty="0">
                <a:solidFill>
                  <a:srgbClr val="F8F8F2"/>
                </a:solidFill>
                <a:latin typeface="Courier New" panose="02070309020205020404" pitchFamily="49" charset="0"/>
              </a:rPr>
              <a:t>&lt;</a:t>
            </a:r>
            <a:r>
              <a:rPr lang="en-US" sz="1867" dirty="0">
                <a:solidFill>
                  <a:srgbClr val="F92672"/>
                </a:solidFill>
                <a:latin typeface="Courier New" panose="02070309020205020404" pitchFamily="49" charset="0"/>
              </a:rPr>
              <a:t>root</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 </a:t>
            </a:r>
          </a:p>
          <a:p>
            <a:r>
              <a:rPr lang="en-US" sz="1867" dirty="0">
                <a:solidFill>
                  <a:srgbClr val="F8F8F2"/>
                </a:solidFill>
                <a:latin typeface="Courier New" panose="02070309020205020404" pitchFamily="49" charset="0"/>
              </a:rPr>
              <a:t>&lt;</a:t>
            </a:r>
            <a:r>
              <a:rPr lang="en-US" sz="1867" dirty="0">
                <a:solidFill>
                  <a:srgbClr val="F92672"/>
                </a:solidFill>
                <a:latin typeface="Courier New" panose="02070309020205020404" pitchFamily="49" charset="0"/>
              </a:rPr>
              <a:t>message</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success</a:t>
            </a:r>
            <a:r>
              <a:rPr lang="en-US" sz="1867" dirty="0">
                <a:solidFill>
                  <a:srgbClr val="F8F8F2"/>
                </a:solidFill>
                <a:latin typeface="Courier New" panose="02070309020205020404" pitchFamily="49" charset="0"/>
              </a:rPr>
              <a:t>&lt;/</a:t>
            </a:r>
            <a:r>
              <a:rPr lang="en-US" sz="1867" dirty="0">
                <a:solidFill>
                  <a:srgbClr val="F92672"/>
                </a:solidFill>
                <a:latin typeface="Courier New" panose="02070309020205020404" pitchFamily="49" charset="0"/>
              </a:rPr>
              <a:t>message</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 </a:t>
            </a:r>
            <a:r>
              <a:rPr lang="en-US" sz="1867" dirty="0">
                <a:solidFill>
                  <a:srgbClr val="F8F8F2"/>
                </a:solidFill>
                <a:latin typeface="Courier New" panose="02070309020205020404" pitchFamily="49" charset="0"/>
              </a:rPr>
              <a:t>&lt;</a:t>
            </a:r>
            <a:r>
              <a:rPr lang="en-US" sz="1867" dirty="0">
                <a:solidFill>
                  <a:srgbClr val="F92672"/>
                </a:solidFill>
                <a:latin typeface="Courier New" panose="02070309020205020404" pitchFamily="49" charset="0"/>
              </a:rPr>
              <a:t>timestamp</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1560789260</a:t>
            </a:r>
            <a:r>
              <a:rPr lang="en-US" sz="1867" dirty="0">
                <a:solidFill>
                  <a:srgbClr val="F8F8F2"/>
                </a:solidFill>
                <a:latin typeface="Courier New" panose="02070309020205020404" pitchFamily="49" charset="0"/>
              </a:rPr>
              <a:t>&lt;/</a:t>
            </a:r>
            <a:r>
              <a:rPr lang="en-US" sz="1867" dirty="0">
                <a:solidFill>
                  <a:srgbClr val="F92672"/>
                </a:solidFill>
                <a:latin typeface="Courier New" panose="02070309020205020404" pitchFamily="49" charset="0"/>
              </a:rPr>
              <a:t>timestamp</a:t>
            </a:r>
            <a:r>
              <a:rPr lang="en-US" sz="1867" dirty="0">
                <a:solidFill>
                  <a:srgbClr val="F8F8F2"/>
                </a:solidFill>
                <a:latin typeface="Courier New" panose="02070309020205020404" pitchFamily="49" charset="0"/>
              </a:rPr>
              <a:t>&gt;</a:t>
            </a:r>
          </a:p>
          <a:p>
            <a:r>
              <a:rPr lang="en-US" sz="1867" dirty="0">
                <a:solidFill>
                  <a:srgbClr val="F8F8F2"/>
                </a:solidFill>
                <a:latin typeface="Courier New" panose="02070309020205020404" pitchFamily="49" charset="0"/>
              </a:rPr>
              <a:t>&lt;</a:t>
            </a:r>
            <a:r>
              <a:rPr lang="en-US" sz="1867" dirty="0" err="1">
                <a:solidFill>
                  <a:srgbClr val="F92672"/>
                </a:solidFill>
                <a:latin typeface="Courier New" panose="02070309020205020404" pitchFamily="49" charset="0"/>
              </a:rPr>
              <a:t>iss_position</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 </a:t>
            </a:r>
          </a:p>
          <a:p>
            <a:r>
              <a:rPr lang="en-US" sz="1867" dirty="0">
                <a:solidFill>
                  <a:srgbClr val="F8F8F2"/>
                </a:solidFill>
                <a:latin typeface="Courier New" panose="02070309020205020404" pitchFamily="49" charset="0"/>
              </a:rPr>
              <a:t>   &lt;</a:t>
            </a:r>
            <a:r>
              <a:rPr lang="en-US" sz="1867" dirty="0">
                <a:solidFill>
                  <a:srgbClr val="F92672"/>
                </a:solidFill>
                <a:latin typeface="Courier New" panose="02070309020205020404" pitchFamily="49" charset="0"/>
              </a:rPr>
              <a:t>latitude</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25.9990</a:t>
            </a:r>
            <a:r>
              <a:rPr lang="en-US" sz="1867" dirty="0">
                <a:solidFill>
                  <a:srgbClr val="F8F8F2"/>
                </a:solidFill>
                <a:latin typeface="Courier New" panose="02070309020205020404" pitchFamily="49" charset="0"/>
              </a:rPr>
              <a:t>&lt;/</a:t>
            </a:r>
            <a:r>
              <a:rPr lang="en-US" sz="1867" dirty="0">
                <a:solidFill>
                  <a:srgbClr val="F92672"/>
                </a:solidFill>
                <a:latin typeface="Courier New" panose="02070309020205020404" pitchFamily="49" charset="0"/>
              </a:rPr>
              <a:t>latitude</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 </a:t>
            </a:r>
          </a:p>
          <a:p>
            <a:r>
              <a:rPr lang="en-US" sz="1867" dirty="0">
                <a:solidFill>
                  <a:srgbClr val="F8F8F2"/>
                </a:solidFill>
                <a:latin typeface="Courier New" panose="02070309020205020404" pitchFamily="49" charset="0"/>
              </a:rPr>
              <a:t>   &lt;</a:t>
            </a:r>
            <a:r>
              <a:rPr lang="en-US" sz="1867" dirty="0">
                <a:solidFill>
                  <a:srgbClr val="F92672"/>
                </a:solidFill>
                <a:latin typeface="Courier New" panose="02070309020205020404" pitchFamily="49" charset="0"/>
              </a:rPr>
              <a:t>longitude</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-132.6992</a:t>
            </a:r>
            <a:r>
              <a:rPr lang="en-US" sz="1867" dirty="0">
                <a:solidFill>
                  <a:srgbClr val="F8F8F2"/>
                </a:solidFill>
                <a:latin typeface="Courier New" panose="02070309020205020404" pitchFamily="49" charset="0"/>
              </a:rPr>
              <a:t>&lt;/</a:t>
            </a:r>
            <a:r>
              <a:rPr lang="en-US" sz="1867" dirty="0">
                <a:solidFill>
                  <a:srgbClr val="F92672"/>
                </a:solidFill>
                <a:latin typeface="Courier New" panose="02070309020205020404" pitchFamily="49" charset="0"/>
              </a:rPr>
              <a:t>longitude</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 </a:t>
            </a:r>
            <a:r>
              <a:rPr lang="en-US" sz="1867" dirty="0">
                <a:solidFill>
                  <a:srgbClr val="F8F8F2"/>
                </a:solidFill>
                <a:latin typeface="Courier New" panose="02070309020205020404" pitchFamily="49" charset="0"/>
              </a:rPr>
              <a:t>&lt;/</a:t>
            </a:r>
            <a:r>
              <a:rPr lang="en-US" sz="1867" dirty="0" err="1">
                <a:solidFill>
                  <a:srgbClr val="F92672"/>
                </a:solidFill>
                <a:latin typeface="Courier New" panose="02070309020205020404" pitchFamily="49" charset="0"/>
              </a:rPr>
              <a:t>iss_position</a:t>
            </a:r>
            <a:r>
              <a:rPr lang="en-US" sz="1867" dirty="0">
                <a:solidFill>
                  <a:srgbClr val="F8F8F2"/>
                </a:solidFill>
                <a:latin typeface="Courier New" panose="02070309020205020404" pitchFamily="49" charset="0"/>
              </a:rPr>
              <a:t>&gt;</a:t>
            </a:r>
            <a:r>
              <a:rPr lang="en-US" sz="1867" dirty="0">
                <a:solidFill>
                  <a:srgbClr val="DFDFDF"/>
                </a:solidFill>
                <a:latin typeface="Courier New" panose="02070309020205020404" pitchFamily="49" charset="0"/>
              </a:rPr>
              <a:t> </a:t>
            </a:r>
          </a:p>
          <a:p>
            <a:r>
              <a:rPr lang="en-US" sz="1867" dirty="0">
                <a:solidFill>
                  <a:srgbClr val="F8F8F2"/>
                </a:solidFill>
                <a:latin typeface="Courier New" panose="02070309020205020404" pitchFamily="49" charset="0"/>
              </a:rPr>
              <a:t>&lt;/</a:t>
            </a:r>
            <a:r>
              <a:rPr lang="en-US" sz="1867" dirty="0">
                <a:solidFill>
                  <a:srgbClr val="F92672"/>
                </a:solidFill>
                <a:latin typeface="Courier New" panose="02070309020205020404" pitchFamily="49" charset="0"/>
              </a:rPr>
              <a:t>root</a:t>
            </a:r>
            <a:r>
              <a:rPr lang="en-US" sz="1867" dirty="0">
                <a:solidFill>
                  <a:srgbClr val="F8F8F2"/>
                </a:solidFill>
                <a:latin typeface="Courier New" panose="02070309020205020404" pitchFamily="49" charset="0"/>
              </a:rPr>
              <a:t>&gt;</a:t>
            </a:r>
            <a:endParaRPr lang="en-US" sz="1867" dirty="0"/>
          </a:p>
        </p:txBody>
      </p:sp>
    </p:spTree>
    <p:custDataLst>
      <p:tags r:id="rId1"/>
    </p:custDataLst>
    <p:extLst>
      <p:ext uri="{BB962C8B-B14F-4D97-AF65-F5344CB8AC3E}">
        <p14:creationId xmlns:p14="http://schemas.microsoft.com/office/powerpoint/2010/main" val="324760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Data Formats</a:t>
            </a:r>
            <a:br>
              <a:rPr lang="en-US" dirty="0"/>
            </a:br>
            <a:r>
              <a:rPr lang="en-US" sz="3200" dirty="0"/>
              <a:t>JSON Data Format </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632883" y="975783"/>
            <a:ext cx="11040076" cy="4919863"/>
          </a:xfrm>
        </p:spPr>
        <p:txBody>
          <a:bodyPr/>
          <a:lstStyle/>
          <a:p>
            <a:pPr marL="380990" indent="-380990" algn="l">
              <a:buFont typeface="Arial" panose="020B0604020202020204" pitchFamily="34" charset="0"/>
              <a:buChar char="•"/>
            </a:pPr>
            <a:r>
              <a:rPr lang="en-US" sz="2133" dirty="0">
                <a:solidFill>
                  <a:srgbClr val="000000"/>
                </a:solidFill>
              </a:rPr>
              <a:t>JSON is a human readable data format used by applications for storing, transferring and reading data. JSON is a very popular format used by web services and APIs to provide public data. This is because it is easy to parse and can be used with most modern programming languages, including Python.</a:t>
            </a:r>
          </a:p>
        </p:txBody>
      </p:sp>
    </p:spTree>
    <p:custDataLst>
      <p:tags r:id="rId1"/>
    </p:custDataLst>
    <p:extLst>
      <p:ext uri="{BB962C8B-B14F-4D97-AF65-F5344CB8AC3E}">
        <p14:creationId xmlns:p14="http://schemas.microsoft.com/office/powerpoint/2010/main" val="121181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isco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alpha val="75000"/>
          </a:srgbClr>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B05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isco Theme" id="{3798063B-9500-4E09-BA2E-5B0C8FA18182}" vid="{2627DFCF-168D-4186-89E8-22E3DCA49B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Cisco Theme</Template>
  <TotalTime>28</TotalTime>
  <Words>3393</Words>
  <Application>Microsoft Office PowerPoint</Application>
  <PresentationFormat>Widescreen</PresentationFormat>
  <Paragraphs>390</Paragraphs>
  <Slides>31</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Courier New</vt:lpstr>
      <vt:lpstr>Cisco Theme</vt:lpstr>
      <vt:lpstr>Network Automation</vt:lpstr>
      <vt:lpstr>Automation Overview The Increase in Automation</vt:lpstr>
      <vt:lpstr>Automation Overview Thinking Devices</vt:lpstr>
      <vt:lpstr>Data Formats</vt:lpstr>
      <vt:lpstr>Data Formats Video - Data Formats</vt:lpstr>
      <vt:lpstr>Data Formats The Data Formats Concept</vt:lpstr>
      <vt:lpstr>Data Formats Data Format Rules</vt:lpstr>
      <vt:lpstr>Data Formats Compare Data Formats</vt:lpstr>
      <vt:lpstr>Data Formats JSON Data Format </vt:lpstr>
      <vt:lpstr>Data Formats JSON Data Format (Cont.)</vt:lpstr>
      <vt:lpstr>Data Formats JSON Syntax Rules</vt:lpstr>
      <vt:lpstr>Data Formats JSON Syntax Rules (Cont.)</vt:lpstr>
      <vt:lpstr>Data Formats JSON Syntax Rules (Cont.)</vt:lpstr>
      <vt:lpstr>Data Formats YAML Data Format</vt:lpstr>
      <vt:lpstr>Data Formats YAML Data Format (Cont.)</vt:lpstr>
      <vt:lpstr>Data Formats XML Data Format</vt:lpstr>
      <vt:lpstr>Data Formats XML Data Format (Cont.)</vt:lpstr>
      <vt:lpstr>APIs</vt:lpstr>
      <vt:lpstr>APIs APIs</vt:lpstr>
      <vt:lpstr>APIs The API Concept</vt:lpstr>
      <vt:lpstr>APIs Open, Internal, and Partner APIs</vt:lpstr>
      <vt:lpstr>APIs Types of Web Service APIs</vt:lpstr>
      <vt:lpstr>APIs Types of Web Service APIs</vt:lpstr>
      <vt:lpstr>CONFIGURATION MANAGEMENT TOOLS</vt:lpstr>
      <vt:lpstr>Configuration Management Tools Traditional Network Configuration</vt:lpstr>
      <vt:lpstr>Configuration Management Tools Traditional Network Configuration</vt:lpstr>
      <vt:lpstr>Configuration Management Tools Network Automation</vt:lpstr>
      <vt:lpstr>Configuration Management Tools Configuration Management Tools</vt:lpstr>
      <vt:lpstr>Configuration Management Tools Configuration Management Tools (Cont.)</vt:lpstr>
      <vt:lpstr>Configuration Management Tools Compare Ansible, Chef, Puppet, and SaltStack</vt:lpstr>
      <vt:lpstr>Configuration Management Tools Compare Ansible, Chef, Puppet, and SaltStack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c:creator>
  <cp:lastModifiedBy>HA</cp:lastModifiedBy>
  <cp:revision>6</cp:revision>
  <dcterms:created xsi:type="dcterms:W3CDTF">2019-01-12T17:49:19Z</dcterms:created>
  <dcterms:modified xsi:type="dcterms:W3CDTF">2020-07-17T14:47:40Z</dcterms:modified>
</cp:coreProperties>
</file>