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991" r:id="rId3"/>
    <p:sldId id="1013" r:id="rId4"/>
    <p:sldId id="1014" r:id="rId5"/>
    <p:sldId id="999" r:id="rId6"/>
    <p:sldId id="1001" r:id="rId7"/>
    <p:sldId id="1002" r:id="rId8"/>
    <p:sldId id="1003" r:id="rId9"/>
    <p:sldId id="1015" r:id="rId10"/>
    <p:sldId id="1016" r:id="rId11"/>
    <p:sldId id="1017" r:id="rId12"/>
    <p:sldId id="1018" r:id="rId13"/>
    <p:sldId id="1019" r:id="rId14"/>
    <p:sldId id="1020" r:id="rId15"/>
    <p:sldId id="10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B8730-60F4-4FBD-9A45-7E13F42AF16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EED8E-5657-4F09-BD1F-F5B2FD638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2593-F8E4-42C6-91B9-99F2D1CA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7F2E-3B8A-4AA4-B139-66F1224A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C214-50AE-4F3A-815C-C8992A12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FE5A-95AD-4694-9DCE-B02A7337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CFCE-8726-48C5-9083-493AB9B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6DF6-7447-4819-9802-F4F80354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49118-D514-40E7-BE5A-C44B59EC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22AB-DBB0-4BB8-BB0A-568F7467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0C79-DCEA-4E12-9426-5AC7C10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5E43-B24C-44DA-ACF7-6646142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7DF83-4011-48C5-8D71-16E74CD3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A15D-F407-4BCA-B204-BC658FE7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4238-5B9D-432F-BBB8-052BBCC0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C91D-8B9F-4D6A-B068-22A16D36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904F-A9FC-4F66-B4C7-B45CA66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9A11-35A7-411A-921E-3378A947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D2C6-DCE8-46E3-BE13-8C19127A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529A-CB7D-4308-9C9A-15735182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2FF8-A0F8-4563-8677-E4DB85F2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2C3A-ED09-4B51-B0D6-B4393F6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EA56-DCF2-4553-9FED-65F1D3E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89D6-CA99-4B74-B2A2-C44D0905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F90D-2198-4EE5-ADE1-B5763EF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CB60-30B8-4FE9-9030-CE65ADF3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93F-764E-417E-8B2B-FA1200D2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16FA-42F8-4A11-9133-6D71570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7198-0F93-4F16-AFF5-1A2EB2DD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B46D-A579-4423-BA18-6950A977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FC03-C387-471B-BC9B-1558CE43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48F77-B94F-4614-BF88-E543729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59C8E-890F-4752-B01B-3D6EF90D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35F3-3BE3-46F2-842F-A82724B2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ED8C-3EB3-4E0B-B9A2-3B9FAC7B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A94A-DAF9-43C6-8208-C8342F6E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73C70-A513-448B-A0ED-0CF4D34FF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6420B-AE1D-4D1E-B1ED-24CD1DE2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0BE7A-10FB-41CA-A469-A183C8B2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F7537-CDD5-4733-A240-6DBA12B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276F8-15E3-48C9-A8D3-45FE7633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DA88-3331-4CE2-8F3F-A1CCD1E6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4F717-C70B-46BA-8E89-07459BF3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EE9B5-AD25-41D4-86DD-E0ED857F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A76F-A4D7-44C7-868A-A144098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428D4-6577-40FB-8CE8-C97998F5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2A6BA-422C-4FCC-9E45-1528F117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CB14-C903-439F-A330-9E1444FF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8E40-C16C-4F92-8D33-D34C06E3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98C3-4738-429C-899A-4B2FDF2C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6AEA7-AB94-4307-8AC3-449DF40A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17DB-3A52-4BC9-A180-B85F83BA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0AF4-8525-4075-8056-96551F3F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CDC5-84CD-40F7-A898-B72B0A4F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749C-1A27-473C-8DBE-0AC5704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C46B8-5B8D-439C-831B-3E6D9B85F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BC67-CBA0-4781-9CF2-6DC65EB62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7127-BAC4-4683-8080-7D8BD541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4F01-32BA-4FDB-9806-E3DE2749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FDB6-9EB9-42B1-A343-E00FB2D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ED03D-6818-4312-9A25-E46DEFC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CE8C-38BC-44F2-8A91-4D3A0259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284A-BC91-4019-A699-FB4AFD6B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C055-9A18-4F12-987C-13A34B939EF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2447-6E96-49A4-96E1-40E306BE4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F8F4-BE87-456F-8A84-3C7F6386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864B-11E3-4AA6-B99C-D43827D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5C1A-5874-4358-9B7A-D4C53619B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QoS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34AE-B866-45EF-A966-533866635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4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Classification and Marking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318788"/>
            <a:ext cx="8611240" cy="5262938"/>
          </a:xfrm>
        </p:spPr>
        <p:txBody>
          <a:bodyPr/>
          <a:lstStyle/>
          <a:p>
            <a:r>
              <a:rPr lang="en-US" sz="2000" dirty="0"/>
              <a:t>How traffic is marked usually depends on the technology.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decision of whether to mark traffic at Layers 2 or 3 or both is not trivial and should be made after consideration of the following points: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Layer 2 marking of frames can be performed for non-IP traffic.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Layer 2 marking of frames is the only </a:t>
            </a:r>
            <a:r>
              <a:rPr lang="en-US" sz="1600" dirty="0" err="1"/>
              <a:t>QoS</a:t>
            </a:r>
            <a:r>
              <a:rPr lang="en-US" sz="1600" dirty="0"/>
              <a:t> option available for switches that are not “IP aware”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Layer 3 marking will carry the QoS information end-to-end.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744288" y="1961207"/>
            <a:ext cx="8470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130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Marking at Layer 2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318788"/>
            <a:ext cx="8611240" cy="1477530"/>
          </a:xfrm>
        </p:spPr>
        <p:txBody>
          <a:bodyPr/>
          <a:lstStyle/>
          <a:p>
            <a:r>
              <a:rPr lang="en-US" sz="2000" dirty="0"/>
              <a:t>802.1Q standard is an IEEE specification for implementing VLANs in Layer 2 switched networks. </a:t>
            </a:r>
          </a:p>
          <a:p>
            <a:r>
              <a:rPr lang="en-US" sz="2000" dirty="0"/>
              <a:t>Two fields are inserted into the Ethernet frame following the source address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508260" y="2893099"/>
            <a:ext cx="7493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14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Marking at Layer 2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611851"/>
            <a:ext cx="4202580" cy="4774499"/>
          </a:xfrm>
        </p:spPr>
        <p:txBody>
          <a:bodyPr/>
          <a:lstStyle/>
          <a:p>
            <a:r>
              <a:rPr lang="en-US" sz="2000" dirty="0"/>
              <a:t>Tag protocol identifier (TPID) is currently fixed and assigned the value 0x8100. </a:t>
            </a:r>
          </a:p>
          <a:p>
            <a:r>
              <a:rPr lang="en-US" sz="2000" dirty="0"/>
              <a:t>The Tag control information (TCI) contains 3-bits PRI (Priority) field that identifies the Class of Service (</a:t>
            </a:r>
            <a:r>
              <a:rPr lang="en-US" sz="2000" dirty="0" err="1"/>
              <a:t>CoS</a:t>
            </a:r>
            <a:r>
              <a:rPr lang="en-US" sz="2000" dirty="0"/>
              <a:t>) markings.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CoS</a:t>
            </a:r>
            <a:r>
              <a:rPr lang="en-US" sz="2000" dirty="0"/>
              <a:t> marking allows a Layer 2 Ethernet frame to be marked with eight levels of priority (values 0–7).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103650" y="1514164"/>
            <a:ext cx="4564351" cy="41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74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Marking at Layer 3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611851"/>
            <a:ext cx="8623452" cy="1550798"/>
          </a:xfrm>
        </p:spPr>
        <p:txBody>
          <a:bodyPr/>
          <a:lstStyle/>
          <a:p>
            <a:r>
              <a:rPr lang="en-US" sz="2000" dirty="0"/>
              <a:t>IPv4 and IPv6 specify an 8-bit field in their packet headers to mark packets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IPv4: “Type of Service”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IPv6  “Traffic Class”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19034" y="2180995"/>
            <a:ext cx="5748966" cy="2852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782876" y="5084777"/>
            <a:ext cx="8382000" cy="151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0837" y="4834826"/>
            <a:ext cx="395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Service and Traffic Class Content</a:t>
            </a:r>
          </a:p>
        </p:txBody>
      </p:sp>
    </p:spTree>
    <p:extLst>
      <p:ext uri="{BB962C8B-B14F-4D97-AF65-F5344CB8AC3E}">
        <p14:creationId xmlns:p14="http://schemas.microsoft.com/office/powerpoint/2010/main" val="280914534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Marking at Layer 3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611851"/>
            <a:ext cx="4275854" cy="4994297"/>
          </a:xfrm>
        </p:spPr>
        <p:txBody>
          <a:bodyPr/>
          <a:lstStyle/>
          <a:p>
            <a:r>
              <a:rPr lang="en-US" sz="2000" dirty="0"/>
              <a:t>The first 3 significant left-hand high-order bits are referred to as the IP Precedence field. </a:t>
            </a:r>
          </a:p>
          <a:p>
            <a:r>
              <a:rPr lang="en-US" sz="2000" dirty="0"/>
              <a:t>The 8 bits provides a total of eight possible classes of service.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80619" y="1553773"/>
            <a:ext cx="4287381" cy="38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236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Shaping and Policing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655" y="1269943"/>
            <a:ext cx="8452479" cy="5030930"/>
          </a:xfrm>
        </p:spPr>
        <p:txBody>
          <a:bodyPr/>
          <a:lstStyle/>
          <a:p>
            <a:r>
              <a:rPr lang="en-US" sz="2000" dirty="0"/>
              <a:t>Traffic shaping and traffic policing are two mechanisms provided by Cisco IOS </a:t>
            </a:r>
            <a:r>
              <a:rPr lang="en-US" sz="2000" dirty="0" err="1"/>
              <a:t>QoS</a:t>
            </a:r>
            <a:r>
              <a:rPr lang="en-US" sz="2000" dirty="0"/>
              <a:t> software to prevent congestion.</a:t>
            </a:r>
          </a:p>
          <a:p>
            <a:r>
              <a:rPr lang="en-US" sz="2000" dirty="0"/>
              <a:t>Traffic shaping retains excess packets in a queue and then schedules the excess for later transmission over increments of time.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The result of traffic shaping is a smoothed packet output rate.</a:t>
            </a: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  <a:p>
            <a:pPr marL="457200" lvl="1" indent="0"/>
            <a:endParaRPr lang="en-US" sz="1600" dirty="0"/>
          </a:p>
          <a:p>
            <a:pPr marL="404813" indent="-285750">
              <a:buFont typeface="Arial"/>
              <a:buChar char="•"/>
            </a:pPr>
            <a:r>
              <a:rPr lang="en-US" dirty="0"/>
              <a:t>Traffic policing propagates bursts.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When the traffic rate reaches the configured maximum rate, excess traffic is dropped (or remarked).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 The result is an output rate that appears as a saw-tooth with crests and troughs.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647262" y="2772035"/>
            <a:ext cx="4138481" cy="1313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555115" y="5344660"/>
            <a:ext cx="3944549" cy="11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414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Transmission Quality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Prioritizing Traffic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7868" y="1330998"/>
            <a:ext cx="8489116" cy="2942850"/>
          </a:xfrm>
        </p:spPr>
        <p:txBody>
          <a:bodyPr/>
          <a:lstStyle/>
          <a:p>
            <a:r>
              <a:rPr lang="en-US" sz="2000" dirty="0"/>
              <a:t>Applications such as voice and live video transmissions, create higher expectations for the quality of the delivered services.</a:t>
            </a:r>
          </a:p>
          <a:p>
            <a:r>
              <a:rPr lang="en-US" sz="2000" dirty="0"/>
              <a:t>Congestion occurs when the demand for bandwidth exceeds the amount available. </a:t>
            </a:r>
          </a:p>
          <a:p>
            <a:r>
              <a:rPr lang="en-US" sz="2000" dirty="0"/>
              <a:t>When the volume of traffic is greater than what can be transported across the network, devices queue the packets.</a:t>
            </a:r>
          </a:p>
          <a:p>
            <a:r>
              <a:rPr lang="en-US" sz="2000" dirty="0"/>
              <a:t>If the number of packets to be queued continues to increase, the memory queues fill up and packets are dropped.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197093" y="4164884"/>
            <a:ext cx="5043617" cy="26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0240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 Tools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318788"/>
            <a:ext cx="8611240" cy="537284"/>
          </a:xfrm>
        </p:spPr>
        <p:txBody>
          <a:bodyPr/>
          <a:lstStyle/>
          <a:p>
            <a:r>
              <a:rPr lang="en-US" sz="2000" dirty="0"/>
              <a:t>Three categories of </a:t>
            </a:r>
            <a:r>
              <a:rPr lang="en-US" sz="2000" dirty="0" err="1"/>
              <a:t>QoS</a:t>
            </a:r>
            <a:r>
              <a:rPr lang="en-US" sz="2000" dirty="0"/>
              <a:t> tools: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793138" y="1861017"/>
            <a:ext cx="848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065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 Tools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318788"/>
            <a:ext cx="8611240" cy="2234612"/>
          </a:xfrm>
        </p:spPr>
        <p:txBody>
          <a:bodyPr/>
          <a:lstStyle/>
          <a:p>
            <a:r>
              <a:rPr lang="en-US" sz="2000" dirty="0"/>
              <a:t>Ingress packets (i.e. gray squares) are classified and their respective IP header is marked (i.e., colored squares).  </a:t>
            </a:r>
          </a:p>
          <a:p>
            <a:r>
              <a:rPr lang="en-US" sz="2000" dirty="0"/>
              <a:t>To avoid congestion, packets are then allocated resources based on defined policies. </a:t>
            </a:r>
          </a:p>
          <a:p>
            <a:r>
              <a:rPr lang="en-US" sz="2000" dirty="0"/>
              <a:t>Packets are then queued and forwarded out the egress interface based on their defined </a:t>
            </a:r>
            <a:r>
              <a:rPr lang="en-US" sz="2000" dirty="0" err="1"/>
              <a:t>QoS</a:t>
            </a:r>
            <a:r>
              <a:rPr lang="en-US" sz="2000" dirty="0"/>
              <a:t> shaping and policing policy.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000282" y="3437816"/>
            <a:ext cx="7937924" cy="31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4871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Queuing Algorithms 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First In First Out (FIFO)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929" y="4452436"/>
            <a:ext cx="8611240" cy="2405565"/>
          </a:xfrm>
        </p:spPr>
        <p:txBody>
          <a:bodyPr/>
          <a:lstStyle/>
          <a:p>
            <a:r>
              <a:rPr lang="en-US" sz="2000" dirty="0"/>
              <a:t>FIFO queuing involves buffering and forwarding of packets in the order of arrival.</a:t>
            </a:r>
          </a:p>
          <a:p>
            <a:r>
              <a:rPr lang="en-US" sz="2000" dirty="0"/>
              <a:t>FIFO does not recognize priority or classes of traffic. </a:t>
            </a:r>
          </a:p>
          <a:p>
            <a:r>
              <a:rPr lang="en-US" sz="2000" dirty="0"/>
              <a:t>Traffic is sent out in the order it is received.</a:t>
            </a:r>
            <a:endParaRPr lang="en-US" sz="1200" dirty="0"/>
          </a:p>
          <a:p>
            <a:r>
              <a:rPr lang="en-US" sz="2000" dirty="0"/>
              <a:t>FIFO, which is the fastest method of queuing, is effective for large links that have little delay and minimal congestion.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013907" y="1543058"/>
            <a:ext cx="5647917" cy="27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265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23491" y="1465984"/>
            <a:ext cx="5486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Queuing Algorithms 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Weighted Fair Queuing (WFQ)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929" y="4187263"/>
            <a:ext cx="8611240" cy="2342844"/>
          </a:xfrm>
        </p:spPr>
        <p:txBody>
          <a:bodyPr>
            <a:normAutofit/>
          </a:bodyPr>
          <a:lstStyle/>
          <a:p>
            <a:r>
              <a:rPr lang="en-US" sz="2000" dirty="0"/>
              <a:t>WFQ is an automated scheduling method that provides fair bandwidth allocation to all network traffic.</a:t>
            </a:r>
          </a:p>
          <a:p>
            <a:r>
              <a:rPr lang="en-US" sz="2000" dirty="0"/>
              <a:t>WFQ allows you to give low-volume, interactive traffic, such as Telnet sessions and voice, priority over high-volume traffic, such as FTP sessions. </a:t>
            </a:r>
          </a:p>
          <a:p>
            <a:r>
              <a:rPr lang="en-US" sz="2000" dirty="0"/>
              <a:t>WFQ classifies traffic into different flows based on packet header addressing</a:t>
            </a:r>
          </a:p>
          <a:p>
            <a:r>
              <a:rPr lang="en-US" sz="2000" dirty="0"/>
              <a:t>Low-bandwidth traffic streams receive preferential service.</a:t>
            </a:r>
          </a:p>
        </p:txBody>
      </p:sp>
    </p:spTree>
    <p:extLst>
      <p:ext uri="{BB962C8B-B14F-4D97-AF65-F5344CB8AC3E}">
        <p14:creationId xmlns:p14="http://schemas.microsoft.com/office/powerpoint/2010/main" val="36175414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>
                <a:latin typeface="Arial" charset="0"/>
              </a:rPr>
              <a:t>Queuing Algorithms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Class-Based </a:t>
            </a:r>
            <a:r>
              <a:rPr lang="en-US" sz="3000" dirty="0">
                <a:latin typeface="Arial" charset="0"/>
              </a:rPr>
              <a:t>Weighted Fair Queuing (CBWFQ)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929" y="3956363"/>
            <a:ext cx="8611240" cy="250909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CBWFQ extends the standard WFQ functionality to provide support for user-defined traffic classes.</a:t>
            </a:r>
          </a:p>
          <a:p>
            <a:r>
              <a:rPr lang="en-US" sz="2000" dirty="0"/>
              <a:t>A FIFO queue is reserved for each class, and traffic belonging to a class is directed to the queue for that class.</a:t>
            </a:r>
          </a:p>
          <a:p>
            <a:r>
              <a:rPr lang="en-US" sz="2000" dirty="0"/>
              <a:t>To characterize a class, you assign it bandwidth, weight, and maximum packet limit. </a:t>
            </a:r>
          </a:p>
          <a:p>
            <a:r>
              <a:rPr lang="en-US" sz="2000" dirty="0"/>
              <a:t>The bandwidth assigned to a class is the guaranteed bandwidth delivered to the class during congestion.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67358" y="1264649"/>
            <a:ext cx="6465128" cy="2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612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>
                <a:latin typeface="Arial" charset="0"/>
              </a:rPr>
              <a:t>Queuing Algorithms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Low Latency </a:t>
            </a:r>
            <a:r>
              <a:rPr lang="en-US" sz="3000" dirty="0">
                <a:latin typeface="Arial" charset="0"/>
              </a:rPr>
              <a:t>Queuing (LLQ)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8929" y="3760987"/>
            <a:ext cx="8611240" cy="2732178"/>
          </a:xfrm>
        </p:spPr>
        <p:txBody>
          <a:bodyPr>
            <a:normAutofit/>
          </a:bodyPr>
          <a:lstStyle/>
          <a:p>
            <a:r>
              <a:rPr lang="en-US" sz="2000" dirty="0"/>
              <a:t>LLQ feature brings strict priority queuing (PQ) to CBWFQ. </a:t>
            </a:r>
          </a:p>
          <a:p>
            <a:r>
              <a:rPr lang="en-US" sz="2000" dirty="0"/>
              <a:t>With LLQ, delay-sensitive data is sent first, before packets in other queues are treated. </a:t>
            </a:r>
          </a:p>
          <a:p>
            <a:r>
              <a:rPr lang="en-US" sz="2000" dirty="0"/>
              <a:t>LLQ allows delay-sensitive data such as voice to be sent first (before packets in other queues), giving delay-sensitive data preferential treatment over other traffic. </a:t>
            </a:r>
          </a:p>
          <a:p>
            <a:r>
              <a:rPr lang="en-US" sz="2000" dirty="0"/>
              <a:t>Although it is possible to </a:t>
            </a:r>
            <a:r>
              <a:rPr lang="en-US" sz="2000" dirty="0" err="1"/>
              <a:t>enqueue</a:t>
            </a:r>
            <a:r>
              <a:rPr lang="en-US" sz="2000" dirty="0"/>
              <a:t> various types of real-time traffic to the strict priority queue, Cisco recommends that only voice traffic be directed to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294791" y="1351580"/>
            <a:ext cx="5370383" cy="23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727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656" y="382181"/>
            <a:ext cx="8772157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err="1">
                <a:latin typeface="Arial" charset="0"/>
              </a:rPr>
              <a:t>QoS</a:t>
            </a:r>
            <a:r>
              <a:rPr lang="en-US" sz="1800" dirty="0">
                <a:latin typeface="Arial" charset="0"/>
              </a:rPr>
              <a:t> Implementation Techniques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Classification and Marking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0080" y="1318788"/>
            <a:ext cx="8611240" cy="5153039"/>
          </a:xfrm>
        </p:spPr>
        <p:txBody>
          <a:bodyPr/>
          <a:lstStyle/>
          <a:p>
            <a:r>
              <a:rPr lang="en-US" sz="2000" dirty="0"/>
              <a:t>Before a packet can have a </a:t>
            </a:r>
            <a:r>
              <a:rPr lang="en-US" sz="2000" dirty="0" err="1"/>
              <a:t>QoS</a:t>
            </a:r>
            <a:r>
              <a:rPr lang="en-US" sz="2000" dirty="0"/>
              <a:t> policy applied to it, the packet has to be classified. </a:t>
            </a:r>
          </a:p>
          <a:p>
            <a:r>
              <a:rPr lang="en-US" sz="2000" dirty="0"/>
              <a:t>Classification determines what class of traffic packets or frames belong to. </a:t>
            </a:r>
          </a:p>
          <a:p>
            <a:r>
              <a:rPr lang="en-US" sz="2000" dirty="0"/>
              <a:t>Only after traffic is positively identified can policies be applied to it.</a:t>
            </a:r>
          </a:p>
          <a:p>
            <a:r>
              <a:rPr lang="en-US" sz="2000" dirty="0"/>
              <a:t>Methods of classifying traffic flows at Layer 2 and 3 include using interfaces, ACLs, and class maps. </a:t>
            </a:r>
          </a:p>
          <a:p>
            <a:r>
              <a:rPr lang="en-US" sz="2000" dirty="0"/>
              <a:t>Marking means that we are adding a value to the packet header. </a:t>
            </a:r>
          </a:p>
          <a:p>
            <a:r>
              <a:rPr lang="en-US" sz="2000" dirty="0"/>
              <a:t>Devices receiving the packet look at this field to see if it matches a defined policy. </a:t>
            </a:r>
          </a:p>
          <a:p>
            <a:r>
              <a:rPr lang="en-US" sz="2000" dirty="0"/>
              <a:t>Marking should be done as close to the source device as possible. </a:t>
            </a:r>
          </a:p>
          <a:p>
            <a:r>
              <a:rPr lang="en-US" sz="2000" dirty="0"/>
              <a:t>This establishes the trust boundary.</a:t>
            </a:r>
          </a:p>
        </p:txBody>
      </p:sp>
    </p:spTree>
    <p:extLst>
      <p:ext uri="{BB962C8B-B14F-4D97-AF65-F5344CB8AC3E}">
        <p14:creationId xmlns:p14="http://schemas.microsoft.com/office/powerpoint/2010/main" val="135966552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907</Words>
  <Application>Microsoft Office PowerPoint</Application>
  <PresentationFormat>Widescreen</PresentationFormat>
  <Paragraphs>94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QoS Basics</vt:lpstr>
      <vt:lpstr>Network Transmission Quality Prioritizing Traffic</vt:lpstr>
      <vt:lpstr>QoS Implementation Techniques QoS Tools</vt:lpstr>
      <vt:lpstr>QoS Implementation Techniques QoS Tools</vt:lpstr>
      <vt:lpstr>Queuing Algorithms  First In First Out (FIFO)</vt:lpstr>
      <vt:lpstr>Queuing Algorithms  Weighted Fair Queuing (WFQ)</vt:lpstr>
      <vt:lpstr>Queuing Algorithms  Class-Based Weighted Fair Queuing (CBWFQ)</vt:lpstr>
      <vt:lpstr>Queuing Algorithms  Low Latency Queuing (LLQ)</vt:lpstr>
      <vt:lpstr>QoS Implementation Techniques Classification and Marking</vt:lpstr>
      <vt:lpstr>QoS Implementation Techniques Classification and Marking</vt:lpstr>
      <vt:lpstr>QoS Implementation Techniques Marking at Layer 2</vt:lpstr>
      <vt:lpstr>QoS Implementation Techniques Marking at Layer 2</vt:lpstr>
      <vt:lpstr>QoS Implementation Techniques Marking at Layer 3</vt:lpstr>
      <vt:lpstr>QoS Implementation Techniques Marking at Layer 3</vt:lpstr>
      <vt:lpstr>QoS Implementation Techniques Shaping and Policing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</dc:creator>
  <cp:lastModifiedBy>HA</cp:lastModifiedBy>
  <cp:revision>2</cp:revision>
  <dcterms:created xsi:type="dcterms:W3CDTF">2019-05-10T12:08:38Z</dcterms:created>
  <dcterms:modified xsi:type="dcterms:W3CDTF">2019-05-10T12:12:41Z</dcterms:modified>
</cp:coreProperties>
</file>