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2A2-B4C8-4E80-AE90-034D8692992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15C-68CD-403C-B3D8-9DAABA743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2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2A2-B4C8-4E80-AE90-034D8692992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15C-68CD-403C-B3D8-9DAABA743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8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2A2-B4C8-4E80-AE90-034D8692992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15C-68CD-403C-B3D8-9DAABA743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0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2A2-B4C8-4E80-AE90-034D8692992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15C-68CD-403C-B3D8-9DAABA743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6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2A2-B4C8-4E80-AE90-034D8692992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15C-68CD-403C-B3D8-9DAABA743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1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2A2-B4C8-4E80-AE90-034D8692992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15C-68CD-403C-B3D8-9DAABA743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2A2-B4C8-4E80-AE90-034D8692992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15C-68CD-403C-B3D8-9DAABA743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1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2A2-B4C8-4E80-AE90-034D8692992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15C-68CD-403C-B3D8-9DAABA743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9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2A2-B4C8-4E80-AE90-034D8692992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15C-68CD-403C-B3D8-9DAABA743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71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2A2-B4C8-4E80-AE90-034D8692992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15C-68CD-403C-B3D8-9DAABA743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0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2A2-B4C8-4E80-AE90-034D8692992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115C-68CD-403C-B3D8-9DAABA743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1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62A2-B4C8-4E80-AE90-034D8692992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115C-68CD-403C-B3D8-9DAABA743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6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录像回放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Quick Study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6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解决方案概观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2233431" y="1433568"/>
            <a:ext cx="7814569" cy="4376982"/>
            <a:chOff x="2233431" y="1433568"/>
            <a:chExt cx="7814569" cy="4376982"/>
          </a:xfrm>
        </p:grpSpPr>
        <p:sp>
          <p:nvSpPr>
            <p:cNvPr id="16" name="圆角矩形 15"/>
            <p:cNvSpPr/>
            <p:nvPr/>
          </p:nvSpPr>
          <p:spPr>
            <a:xfrm>
              <a:off x="4532671" y="4896150"/>
              <a:ext cx="2218944" cy="9144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SRS</a:t>
              </a:r>
            </a:p>
            <a:p>
              <a:pPr algn="ctr"/>
              <a:r>
                <a:rPr lang="zh-CN" altLang="en-US" dirty="0"/>
                <a:t>流</a:t>
              </a:r>
              <a:r>
                <a:rPr lang="zh-CN" altLang="en-US" dirty="0" smtClean="0"/>
                <a:t>媒体转发服务器</a:t>
              </a:r>
              <a:endParaRPr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9133600" y="2115892"/>
              <a:ext cx="9144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NVR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559755" y="2114801"/>
              <a:ext cx="9144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CMS</a:t>
              </a:r>
              <a:endParaRPr lang="zh-CN" altLang="en-US" dirty="0"/>
            </a:p>
          </p:txBody>
        </p:sp>
        <p:sp>
          <p:nvSpPr>
            <p:cNvPr id="19" name="笑脸 18"/>
            <p:cNvSpPr/>
            <p:nvPr/>
          </p:nvSpPr>
          <p:spPr>
            <a:xfrm>
              <a:off x="2233431" y="3248525"/>
              <a:ext cx="900000" cy="9000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前端</a:t>
              </a:r>
            </a:p>
          </p:txBody>
        </p:sp>
        <p:cxnSp>
          <p:nvCxnSpPr>
            <p:cNvPr id="71" name="肘形连接符 70"/>
            <p:cNvCxnSpPr>
              <a:stCxn id="19" idx="6"/>
              <a:endCxn id="18" idx="1"/>
            </p:cNvCxnSpPr>
            <p:nvPr/>
          </p:nvCxnSpPr>
          <p:spPr>
            <a:xfrm flipV="1">
              <a:off x="3133431" y="2572001"/>
              <a:ext cx="1426324" cy="1126524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肘形连接符 72"/>
            <p:cNvCxnSpPr>
              <a:stCxn id="18" idx="2"/>
              <a:endCxn id="16" idx="0"/>
            </p:cNvCxnSpPr>
            <p:nvPr/>
          </p:nvCxnSpPr>
          <p:spPr>
            <a:xfrm rot="16200000" flipH="1">
              <a:off x="4396075" y="3650081"/>
              <a:ext cx="1866949" cy="625188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肘形连接符 76"/>
            <p:cNvCxnSpPr>
              <a:stCxn id="21" idx="2"/>
              <a:endCxn id="16" idx="3"/>
            </p:cNvCxnSpPr>
            <p:nvPr/>
          </p:nvCxnSpPr>
          <p:spPr>
            <a:xfrm rot="5400000">
              <a:off x="6493575" y="4371284"/>
              <a:ext cx="1240106" cy="72402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肘形连接符 78"/>
            <p:cNvCxnSpPr>
              <a:stCxn id="19" idx="4"/>
              <a:endCxn id="16" idx="1"/>
            </p:cNvCxnSpPr>
            <p:nvPr/>
          </p:nvCxnSpPr>
          <p:spPr>
            <a:xfrm rot="16200000" flipH="1">
              <a:off x="3005639" y="3826317"/>
              <a:ext cx="1204825" cy="184924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/>
            <p:cNvCxnSpPr>
              <a:stCxn id="18" idx="0"/>
              <a:endCxn id="20" idx="1"/>
            </p:cNvCxnSpPr>
            <p:nvPr/>
          </p:nvCxnSpPr>
          <p:spPr>
            <a:xfrm rot="5400000" flipH="1" flipV="1">
              <a:off x="5793150" y="970600"/>
              <a:ext cx="368007" cy="192039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3773719" y="2542032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HTTP</a:t>
              </a:r>
              <a:endParaRPr lang="zh-CN" altLang="en-US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4985226" y="3963859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HTTP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526875" y="143356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HTTP</a:t>
              </a:r>
              <a:endParaRPr lang="zh-CN" altLang="en-US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937351" y="4984018"/>
              <a:ext cx="538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RTP</a:t>
              </a:r>
              <a:endParaRPr lang="zh-CN" altLang="en-US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843016" y="5036882"/>
              <a:ext cx="15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RTMP/FLV/HLS</a:t>
              </a:r>
              <a:endParaRPr lang="zh-CN" altLang="en-US" dirty="0"/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6937351" y="128959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国标网关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20" idx="3"/>
            <a:endCxn id="17" idx="1"/>
          </p:cNvCxnSpPr>
          <p:nvPr/>
        </p:nvCxnSpPr>
        <p:spPr>
          <a:xfrm>
            <a:off x="7851751" y="1746794"/>
            <a:ext cx="1281849" cy="8262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7097790" y="3198844"/>
            <a:ext cx="218767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流媒体分发服务器</a:t>
            </a:r>
            <a:endParaRPr lang="zh-CN" altLang="en-US" dirty="0"/>
          </a:p>
        </p:txBody>
      </p:sp>
      <p:cxnSp>
        <p:nvCxnSpPr>
          <p:cNvPr id="13" name="肘形连接符 12"/>
          <p:cNvCxnSpPr>
            <a:stCxn id="17" idx="2"/>
            <a:endCxn id="21" idx="3"/>
          </p:cNvCxnSpPr>
          <p:nvPr/>
        </p:nvCxnSpPr>
        <p:spPr>
          <a:xfrm rot="5400000">
            <a:off x="9125255" y="3190499"/>
            <a:ext cx="625752" cy="3053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141301" y="189181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18" idx="3"/>
            <a:endCxn id="21" idx="1"/>
          </p:cNvCxnSpPr>
          <p:nvPr/>
        </p:nvCxnSpPr>
        <p:spPr>
          <a:xfrm>
            <a:off x="5474155" y="2572001"/>
            <a:ext cx="1623635" cy="10840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048017" y="2815859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TCP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9321655" y="3185191"/>
            <a:ext cx="53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8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录像回放点播</a:t>
            </a:r>
            <a:r>
              <a:rPr lang="zh-CN" altLang="en-US" dirty="0" smtClean="0"/>
              <a:t>消息流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28" y="1124734"/>
            <a:ext cx="3408672" cy="5276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2038" y="1690688"/>
            <a:ext cx="58142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前端发送点播指令到</a:t>
            </a:r>
            <a:r>
              <a:rPr lang="en-US" altLang="zh-CN" dirty="0" smtClean="0"/>
              <a:t>CMS</a:t>
            </a:r>
          </a:p>
          <a:p>
            <a:r>
              <a:rPr lang="en-US" altLang="zh-CN" dirty="0" smtClean="0"/>
              <a:t>2. CMS</a:t>
            </a:r>
            <a:r>
              <a:rPr lang="zh-CN" altLang="en-US" dirty="0" smtClean="0"/>
              <a:t>向</a:t>
            </a:r>
            <a:r>
              <a:rPr lang="en-US" altLang="zh-CN" dirty="0" smtClean="0"/>
              <a:t>SRS</a:t>
            </a:r>
            <a:r>
              <a:rPr lang="zh-CN" altLang="en-US" dirty="0" smtClean="0"/>
              <a:t>发送创建媒体通道的请求，</a:t>
            </a:r>
            <a:endParaRPr lang="en-US" altLang="zh-CN" dirty="0" smtClean="0"/>
          </a:p>
          <a:p>
            <a:r>
              <a:rPr lang="en-US" altLang="zh-CN" dirty="0" smtClean="0"/>
              <a:t>3. SRS</a:t>
            </a:r>
            <a:r>
              <a:rPr lang="zh-CN" altLang="en-US" dirty="0" smtClean="0"/>
              <a:t>返回推流的地址、端口以及播放视频流的地址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 CMS</a:t>
            </a:r>
            <a:r>
              <a:rPr lang="zh-CN" altLang="en-US" dirty="0" smtClean="0"/>
              <a:t>向国标网关发送指令，通知</a:t>
            </a:r>
            <a:r>
              <a:rPr lang="en-US" altLang="zh-CN" dirty="0" smtClean="0"/>
              <a:t>NVR</a:t>
            </a:r>
            <a:r>
              <a:rPr lang="zh-CN" altLang="en-US" dirty="0" smtClean="0"/>
              <a:t>进行推流。</a:t>
            </a:r>
            <a:r>
              <a:rPr lang="zh-CN" altLang="en-US" b="1" dirty="0" smtClean="0">
                <a:solidFill>
                  <a:srgbClr val="FF0000"/>
                </a:solidFill>
              </a:rPr>
              <a:t>由于点播存在同一通道不同时段的场景，因此</a:t>
            </a:r>
            <a:r>
              <a:rPr lang="en-US" altLang="zh-CN" b="1" dirty="0" smtClean="0">
                <a:solidFill>
                  <a:srgbClr val="FF0000"/>
                </a:solidFill>
              </a:rPr>
              <a:t>CMS</a:t>
            </a:r>
            <a:r>
              <a:rPr lang="zh-CN" altLang="en-US" b="1" dirty="0" smtClean="0">
                <a:solidFill>
                  <a:srgbClr val="FF0000"/>
                </a:solidFill>
              </a:rPr>
              <a:t>针对每个点播请求会创建相应的</a:t>
            </a:r>
            <a:r>
              <a:rPr lang="en-US" altLang="zh-CN" b="1" dirty="0" smtClean="0">
                <a:solidFill>
                  <a:srgbClr val="FF0000"/>
                </a:solidFill>
              </a:rPr>
              <a:t>SSRC</a:t>
            </a:r>
            <a:r>
              <a:rPr lang="zh-CN" altLang="en-US" b="1" dirty="0" smtClean="0">
                <a:solidFill>
                  <a:srgbClr val="FF0000"/>
                </a:solidFill>
              </a:rPr>
              <a:t>来标识，</a:t>
            </a:r>
            <a:r>
              <a:rPr lang="en-US" altLang="zh-CN" b="1" dirty="0" smtClean="0">
                <a:solidFill>
                  <a:srgbClr val="FF0000"/>
                </a:solidFill>
              </a:rPr>
              <a:t>CMS</a:t>
            </a:r>
            <a:r>
              <a:rPr lang="zh-CN" altLang="en-US" b="1" dirty="0" smtClean="0">
                <a:solidFill>
                  <a:srgbClr val="FF0000"/>
                </a:solidFill>
              </a:rPr>
              <a:t>通过</a:t>
            </a:r>
            <a:r>
              <a:rPr lang="en-US" altLang="zh-CN" b="1" dirty="0" smtClean="0">
                <a:solidFill>
                  <a:srgbClr val="FF0000"/>
                </a:solidFill>
              </a:rPr>
              <a:t>SSRC</a:t>
            </a:r>
            <a:r>
              <a:rPr lang="zh-CN" altLang="en-US" b="1" dirty="0" smtClean="0">
                <a:solidFill>
                  <a:srgbClr val="FF0000"/>
                </a:solidFill>
              </a:rPr>
              <a:t>来区分每个点播的流。</a:t>
            </a:r>
            <a:r>
              <a:rPr lang="en-US" altLang="zh-CN" b="1" dirty="0" smtClean="0">
                <a:solidFill>
                  <a:srgbClr val="FF0000"/>
                </a:solidFill>
              </a:rPr>
              <a:t>CMS</a:t>
            </a:r>
            <a:r>
              <a:rPr lang="zh-CN" altLang="en-US" b="1" dirty="0" smtClean="0">
                <a:solidFill>
                  <a:srgbClr val="FF0000"/>
                </a:solidFill>
              </a:rPr>
              <a:t>向国标网关发送推流指令时，会将该</a:t>
            </a:r>
            <a:r>
              <a:rPr lang="en-US" altLang="zh-CN" b="1" dirty="0" smtClean="0">
                <a:solidFill>
                  <a:srgbClr val="FF0000"/>
                </a:solidFill>
              </a:rPr>
              <a:t>SSRC</a:t>
            </a:r>
            <a:r>
              <a:rPr lang="zh-CN" altLang="en-US" b="1" dirty="0" smtClean="0">
                <a:solidFill>
                  <a:srgbClr val="FF0000"/>
                </a:solidFill>
              </a:rPr>
              <a:t>传递给国标网关，国标网关也维护这一个以</a:t>
            </a:r>
            <a:r>
              <a:rPr lang="en-US" altLang="zh-CN" b="1" dirty="0" smtClean="0">
                <a:solidFill>
                  <a:srgbClr val="FF0000"/>
                </a:solidFill>
              </a:rPr>
              <a:t>SSRC</a:t>
            </a:r>
            <a:r>
              <a:rPr lang="zh-CN" altLang="en-US" b="1" dirty="0" smtClean="0">
                <a:solidFill>
                  <a:srgbClr val="FF0000"/>
                </a:solidFill>
              </a:rPr>
              <a:t>为主键的点播列表。因此，发送给国标网关的停止推流命令也必须带有这个</a:t>
            </a:r>
            <a:r>
              <a:rPr lang="en-US" altLang="zh-CN" b="1" dirty="0" smtClean="0">
                <a:solidFill>
                  <a:srgbClr val="FF0000"/>
                </a:solidFill>
              </a:rPr>
              <a:t>SSRC</a:t>
            </a:r>
            <a:r>
              <a:rPr lang="zh-CN" altLang="en-US" b="1" dirty="0" smtClean="0">
                <a:solidFill>
                  <a:srgbClr val="FF0000"/>
                </a:solidFill>
              </a:rPr>
              <a:t>参数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5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快进</a:t>
            </a:r>
            <a:r>
              <a:rPr lang="en-US" altLang="zh-CN" dirty="0" smtClean="0"/>
              <a:t>/</a:t>
            </a:r>
            <a:r>
              <a:rPr lang="zh-CN" altLang="en-US" dirty="0" smtClean="0"/>
              <a:t>慢放消息</a:t>
            </a:r>
            <a:r>
              <a:rPr lang="zh-CN" altLang="en-US" dirty="0"/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val="11364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177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录像回放</vt:lpstr>
      <vt:lpstr>解决方案概观</vt:lpstr>
      <vt:lpstr>录像回放点播消息流</vt:lpstr>
      <vt:lpstr>快进/慢放消息流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录像回放</dc:title>
  <dc:creator>787</dc:creator>
  <cp:lastModifiedBy>787</cp:lastModifiedBy>
  <cp:revision>37</cp:revision>
  <dcterms:created xsi:type="dcterms:W3CDTF">2021-02-19T07:52:52Z</dcterms:created>
  <dcterms:modified xsi:type="dcterms:W3CDTF">2021-02-24T08:16:26Z</dcterms:modified>
</cp:coreProperties>
</file>