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71" r:id="rId3"/>
    <p:sldId id="274" r:id="rId4"/>
    <p:sldId id="270" r:id="rId5"/>
    <p:sldId id="272" r:id="rId6"/>
    <p:sldId id="277" r:id="rId7"/>
    <p:sldId id="276" r:id="rId8"/>
    <p:sldId id="275" r:id="rId9"/>
    <p:sldId id="273" r:id="rId10"/>
  </p:sldIdLst>
  <p:sldSz cx="12192000" cy="6858000"/>
  <p:notesSz cx="6858000" cy="9144000"/>
  <p:embeddedFontLst>
    <p:embeddedFont>
      <p:font typeface="나눔고딕 ExtraBold" panose="020B0600000101010101" charset="-127"/>
      <p:bold r:id="rId11"/>
    </p:embeddedFont>
    <p:embeddedFont>
      <p:font typeface="나눔바른고딕" panose="020B0600000101010101" charset="-127"/>
      <p:regular r:id="rId12"/>
      <p:bold r:id="rId13"/>
    </p:embeddedFont>
    <p:embeddedFont>
      <p:font typeface="Cambria Math" panose="02040503050406030204" pitchFamily="18" charset="0"/>
      <p:regular r:id="rId14"/>
    </p:embeddedFont>
    <p:embeddedFont>
      <p:font typeface="HY견고딕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F37"/>
    <a:srgbClr val="2F5597"/>
    <a:srgbClr val="D4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9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2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6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8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3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D4E5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B614-DBB6-4314-BF1A-5CD6C1BF8755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1053969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89308" y="5116234"/>
            <a:ext cx="2037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B0600000101010101" charset="-127"/>
                <a:ea typeface="나눔고딕 ExtraBold" panose="020B0600000101010101" charset="-127"/>
              </a:rPr>
              <a:t>2015111966</a:t>
            </a:r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 spc="-15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B0600000101010101" charset="-127"/>
                <a:ea typeface="나눔고딕 ExtraBold" panose="020B0600000101010101" charset="-127"/>
              </a:rPr>
              <a:t>엄대용</a:t>
            </a:r>
            <a:endParaRPr lang="en-US" altLang="ko-KR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r>
              <a:rPr lang="en-US" altLang="ko-KR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B0600000101010101" charset="-127"/>
                <a:ea typeface="나눔고딕 ExtraBold" panose="020B0600000101010101" charset="-127"/>
              </a:rPr>
              <a:t>2015112038 </a:t>
            </a:r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B0600000101010101" charset="-127"/>
                <a:ea typeface="나눔고딕 ExtraBold" panose="020B0600000101010101" charset="-127"/>
              </a:rPr>
              <a:t>김명환</a:t>
            </a:r>
            <a:endParaRPr lang="en-US" altLang="ko-KR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r>
              <a:rPr lang="en-US" altLang="ko-KR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B0600000101010101" charset="-127"/>
                <a:ea typeface="나눔고딕 ExtraBold" panose="020B0600000101010101" charset="-127"/>
              </a:rPr>
              <a:t>2016110754 </a:t>
            </a:r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B0600000101010101" charset="-127"/>
                <a:ea typeface="나눔고딕 ExtraBold" panose="020B0600000101010101" charset="-127"/>
              </a:rPr>
              <a:t>양진웅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10065" y="6039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8406" y="2030867"/>
            <a:ext cx="53772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      5</a:t>
            </a:r>
            <a:r>
              <a:rPr lang="ko-KR" altLang="en-US" sz="3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sz="3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옴의 법칙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446638" y="3398108"/>
            <a:ext cx="709134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3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1053968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05225" y="76178"/>
            <a:ext cx="238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gradFill>
                  <a:gsLst>
                    <a:gs pos="0">
                      <a:srgbClr val="2F5597"/>
                    </a:gs>
                    <a:gs pos="100000">
                      <a:srgbClr val="2F5597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600" b="1" spc="-150" dirty="0">
              <a:gradFill>
                <a:gsLst>
                  <a:gs pos="0">
                    <a:srgbClr val="2F5597"/>
                  </a:gs>
                  <a:gs pos="100000">
                    <a:srgbClr val="2F5597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1672981" y="2425664"/>
            <a:ext cx="733335" cy="7800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39648" y="2584864"/>
            <a:ext cx="16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실험목적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4059333" y="2425664"/>
            <a:ext cx="733335" cy="7800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26000" y="2584864"/>
            <a:ext cx="16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실험재료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6445685" y="2425664"/>
            <a:ext cx="733335" cy="7800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12352" y="2584864"/>
            <a:ext cx="16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이론요약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8666606" y="2425664"/>
            <a:ext cx="733335" cy="78006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033273" y="2584864"/>
            <a:ext cx="16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실험순서</a:t>
            </a:r>
          </a:p>
        </p:txBody>
      </p:sp>
    </p:spTree>
    <p:extLst>
      <p:ext uri="{BB962C8B-B14F-4D97-AF65-F5344CB8AC3E}">
        <p14:creationId xmlns:p14="http://schemas.microsoft.com/office/powerpoint/2010/main" val="223437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238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01) 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실험 목적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526" y="1589337"/>
            <a:ext cx="115828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endParaRPr lang="en-US" altLang="ko-KR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저항의 전압과 전류를 측정하고 둘 사이의 관계를 그래프로 그린다</a:t>
            </a: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 algn="ctr">
              <a:buAutoNum type="arabicPeriod"/>
            </a:pPr>
            <a:endParaRPr lang="en-US" altLang="ko-KR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저항의 전류</a:t>
            </a: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전압 그래프로부터 저항의 값을 구한다</a:t>
            </a:r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8" t="2116" r="40563" b="56955"/>
          <a:stretch/>
        </p:blipFill>
        <p:spPr>
          <a:xfrm rot="647305">
            <a:off x="10273015" y="3777338"/>
            <a:ext cx="465567" cy="5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9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9" y="127927"/>
            <a:ext cx="223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02) 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실험재료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26" y="1098474"/>
            <a:ext cx="11582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      저항</a:t>
            </a:r>
            <a:r>
              <a:rPr lang="en-US" altLang="ko-KR" sz="2400" dirty="0"/>
              <a:t>(1.0k</a:t>
            </a:r>
            <a:r>
              <a:rPr lang="el-GR" altLang="ko-KR" sz="2400" dirty="0"/>
              <a:t>Ω</a:t>
            </a:r>
            <a:r>
              <a:rPr lang="en-US" altLang="ko-KR" sz="2400" dirty="0"/>
              <a:t> , 1.5k</a:t>
            </a:r>
            <a:r>
              <a:rPr lang="el-GR" altLang="ko-KR" sz="2400" dirty="0"/>
              <a:t>Ω</a:t>
            </a:r>
            <a:r>
              <a:rPr lang="en-US" altLang="ko-KR" sz="2400" dirty="0"/>
              <a:t>,2.2k</a:t>
            </a:r>
            <a:r>
              <a:rPr lang="el-GR" altLang="ko-KR" sz="2400" dirty="0"/>
              <a:t>Ω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      </a:t>
            </a:r>
            <a:r>
              <a:rPr lang="ko-KR" altLang="en-US" sz="2400" dirty="0" err="1"/>
              <a:t>멀티미터</a:t>
            </a:r>
            <a:r>
              <a:rPr lang="en-US" altLang="ko-KR" sz="2400" dirty="0"/>
              <a:t>(</a:t>
            </a:r>
            <a:r>
              <a:rPr lang="ko-KR" altLang="en-US" sz="2400" dirty="0"/>
              <a:t>직류전압계</a:t>
            </a:r>
            <a:r>
              <a:rPr lang="en-US" altLang="ko-KR" sz="2400" dirty="0"/>
              <a:t>, </a:t>
            </a:r>
            <a:r>
              <a:rPr lang="ko-KR" altLang="en-US" sz="2400" dirty="0"/>
              <a:t>직류전류계</a:t>
            </a:r>
            <a:r>
              <a:rPr lang="en-US" altLang="ko-KR" sz="2400" dirty="0"/>
              <a:t>, </a:t>
            </a:r>
            <a:r>
              <a:rPr lang="ko-KR" altLang="en-US" sz="2400" dirty="0"/>
              <a:t>저항계</a:t>
            </a:r>
            <a:r>
              <a:rPr lang="en-US" altLang="ko-KR" sz="2400" dirty="0"/>
              <a:t>) 2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ko-KR" altLang="en-US" sz="2400" dirty="0"/>
              <a:t>      직류전압전원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endParaRPr lang="en-US" altLang="ko-KR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9849" y="5493801"/>
            <a:ext cx="967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1.0k</a:t>
            </a:r>
            <a:r>
              <a:rPr lang="el-GR" altLang="ko-KR" sz="2000" dirty="0"/>
              <a:t> Ω</a:t>
            </a:r>
            <a:r>
              <a:rPr lang="en-US" altLang="ko-KR" sz="2000" dirty="0"/>
              <a:t>                            1.5k</a:t>
            </a:r>
            <a:r>
              <a:rPr lang="el-GR" altLang="ko-KR" sz="2000" dirty="0"/>
              <a:t> Ω</a:t>
            </a:r>
            <a:r>
              <a:rPr lang="en-US" altLang="ko-KR" sz="2000" dirty="0"/>
              <a:t>                                2.2k</a:t>
            </a:r>
            <a:r>
              <a:rPr lang="el-GR" altLang="ko-KR" sz="2000" dirty="0"/>
              <a:t> Ω</a:t>
            </a:r>
            <a:r>
              <a:rPr lang="en-US" altLang="ko-KR" sz="2000" dirty="0"/>
              <a:t>                                   </a:t>
            </a:r>
            <a:endParaRPr lang="en-US" altLang="ko-KR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0C4608-9397-4DEA-9744-7A25AE566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49" y="3298597"/>
            <a:ext cx="2898774" cy="19643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C69D53-4BF0-48E0-AE2D-30323D830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08" y="3231838"/>
            <a:ext cx="4044642" cy="22717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B71EFC6-268A-44DE-90B0-76ED0350C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635" y="3281649"/>
            <a:ext cx="3421516" cy="19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2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238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이론 요약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82128" y="1051257"/>
            <a:ext cx="10546046" cy="5678815"/>
            <a:chOff x="6107054" y="7207662"/>
            <a:chExt cx="6084946" cy="3454486"/>
          </a:xfrm>
        </p:grpSpPr>
        <p:sp>
          <p:nvSpPr>
            <p:cNvPr id="6" name="말풍선: 사각형 5"/>
            <p:cNvSpPr/>
            <p:nvPr/>
          </p:nvSpPr>
          <p:spPr>
            <a:xfrm>
              <a:off x="6304548" y="7469769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rgbClr val="D4E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말풍선: 사각형 2"/>
            <p:cNvSpPr/>
            <p:nvPr/>
          </p:nvSpPr>
          <p:spPr>
            <a:xfrm>
              <a:off x="6107054" y="7207662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chemeClr val="bg1"/>
            </a:solidFill>
            <a:ln w="444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65183" y="1400236"/>
            <a:ext cx="974384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전류</a:t>
            </a:r>
            <a:r>
              <a:rPr lang="en-US" altLang="ko-KR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(I)</a:t>
            </a:r>
            <a:r>
              <a:rPr lang="ko-KR" altLang="en-US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의 크기는 </a:t>
            </a:r>
            <a:r>
              <a:rPr lang="en-US" altLang="ko-KR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초 동안 회로의 한점을 통해 지나간 전하의 양</a:t>
            </a:r>
            <a:r>
              <a:rPr lang="en-US" altLang="ko-KR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(Q)</a:t>
            </a:r>
            <a:r>
              <a:rPr lang="ko-KR" altLang="en-US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이며</a:t>
            </a:r>
            <a:r>
              <a:rPr lang="en-US" altLang="ko-KR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, 1A</a:t>
            </a:r>
            <a:r>
              <a:rPr lang="ko-KR" altLang="en-US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en-US" altLang="ko-KR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초 동안 </a:t>
            </a:r>
            <a:r>
              <a:rPr lang="en-US" altLang="ko-KR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쿨롱의</a:t>
            </a:r>
            <a:r>
              <a:rPr lang="ko-KR" altLang="en-US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전하가 지나가는 흐름을 뜻한다</a:t>
            </a:r>
            <a:r>
              <a:rPr lang="en-US" altLang="ko-KR" sz="2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ko-KR" altLang="en-US" sz="2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10EEF9-E6A3-4CB3-890C-8269DA553DB7}"/>
                  </a:ext>
                </a:extLst>
              </p:cNvPr>
              <p:cNvSpPr txBox="1"/>
              <p:nvPr/>
            </p:nvSpPr>
            <p:spPr>
              <a:xfrm>
                <a:off x="4103505" y="3488153"/>
                <a:ext cx="4267200" cy="156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/>
                  <a:t>1[A] </a:t>
                </a:r>
                <a14:m>
                  <m:oMath xmlns:m="http://schemas.openxmlformats.org/officeDocument/2006/math">
                    <m:r>
                      <a:rPr lang="en-US" altLang="ko-KR" sz="6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6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1[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1[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ko-KR" altLang="en-US" sz="6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10EEF9-E6A3-4CB3-890C-8269DA55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05" y="3488153"/>
                <a:ext cx="4267200" cy="1565878"/>
              </a:xfrm>
              <a:prstGeom prst="rect">
                <a:avLst/>
              </a:prstGeom>
              <a:blipFill>
                <a:blip r:embed="rId3"/>
                <a:stretch>
                  <a:fillRect l="-6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8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238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이론 요약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82128" y="834887"/>
            <a:ext cx="10546046" cy="5895186"/>
            <a:chOff x="6107054" y="7315200"/>
            <a:chExt cx="6084946" cy="3346948"/>
          </a:xfrm>
        </p:grpSpPr>
        <p:sp>
          <p:nvSpPr>
            <p:cNvPr id="6" name="말풍선: 사각형 5"/>
            <p:cNvSpPr/>
            <p:nvPr/>
          </p:nvSpPr>
          <p:spPr>
            <a:xfrm>
              <a:off x="6304548" y="7469769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rgbClr val="D4E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말풍선: 사각형 2"/>
            <p:cNvSpPr/>
            <p:nvPr/>
          </p:nvSpPr>
          <p:spPr>
            <a:xfrm>
              <a:off x="6107054" y="7315200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chemeClr val="bg1"/>
            </a:solidFill>
            <a:ln w="444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66027" y="1107139"/>
            <a:ext cx="97438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독립변수가 전압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(V), 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종속변수가 전류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(I)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인 그래프로 그 특성을 나타내면 우측 상향의 직선으로 나타나고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그 기울기의 역수가 저항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l-GR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Ω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이 된다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반대의 경우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독립변수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전류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종속변수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전압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도 직선으로 나타나지만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그 때는 기울기가 저항이 된다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C575B2-4528-407B-84B6-D43800F8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49" y="3067708"/>
            <a:ext cx="3390900" cy="33374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CBC089-F117-4E32-AFAC-EB6FF8DB57F3}"/>
                  </a:ext>
                </a:extLst>
              </p:cNvPr>
              <p:cNvSpPr txBox="1"/>
              <p:nvPr/>
            </p:nvSpPr>
            <p:spPr>
              <a:xfrm>
                <a:off x="7303254" y="2968842"/>
                <a:ext cx="659337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CBC089-F117-4E32-AFAC-EB6FF8DB5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254" y="2968842"/>
                <a:ext cx="659337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6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238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이론 요약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82128" y="834887"/>
            <a:ext cx="10546046" cy="5895186"/>
            <a:chOff x="6107054" y="7315200"/>
            <a:chExt cx="6084946" cy="3346948"/>
          </a:xfrm>
        </p:grpSpPr>
        <p:sp>
          <p:nvSpPr>
            <p:cNvPr id="6" name="말풍선: 사각형 5"/>
            <p:cNvSpPr/>
            <p:nvPr/>
          </p:nvSpPr>
          <p:spPr>
            <a:xfrm>
              <a:off x="6304548" y="7469769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rgbClr val="D4E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말풍선: 사각형 2"/>
            <p:cNvSpPr/>
            <p:nvPr/>
          </p:nvSpPr>
          <p:spPr>
            <a:xfrm>
              <a:off x="6107054" y="7315200"/>
              <a:ext cx="5887452" cy="3192379"/>
            </a:xfrm>
            <a:prstGeom prst="wedgeRectCallout">
              <a:avLst>
                <a:gd name="adj1" fmla="val -2577"/>
                <a:gd name="adj2" fmla="val 66520"/>
              </a:avLst>
            </a:prstGeom>
            <a:solidFill>
              <a:schemeClr val="bg1"/>
            </a:solidFill>
            <a:ln w="444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66027" y="1107139"/>
            <a:ext cx="974384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고정저항의 전류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전압 관계는 직선으로 나타나므로 선형관계라고 하며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이것이 저항이 일정할 때 전류는 전압에 비례한다는 옴의 법칙을 설명한다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 (V=RI)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단락회로는 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R=0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이므로 작은 전압에서도 무한대 전류가 흐르게 되고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개방회로에서는 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R=</a:t>
            </a:r>
            <a:r>
              <a:rPr lang="ko-KR" altLang="en-US" sz="2400" dirty="0"/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∞이므로 큰 전압에서도 전류가 흐르지 않게 된다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23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(R = V/I)</a:t>
            </a:r>
          </a:p>
          <a:p>
            <a:endParaRPr lang="en-US" altLang="ko-KR" sz="2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3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89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238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실험순서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9867" y="889844"/>
            <a:ext cx="1025031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표시 값이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1.0k</a:t>
            </a:r>
            <a:r>
              <a:rPr lang="el-G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1.5k</a:t>
            </a:r>
            <a:r>
              <a:rPr lang="el-G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2.2k</a:t>
            </a:r>
            <a:r>
              <a:rPr lang="el-GR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Ω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저항의 값을 측정하여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5-1&gt;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기록한다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2) 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5-1&gt;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의 저항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R1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을 서서 실험책의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그림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5-1&gt;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회로를 구성하라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arenR"/>
            </a:pP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전원공급기의 전압을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2.0V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에 맞춘다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전원을 회로에 연결하고 저항을 통해 흐르는 전류를 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측정하여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5-2&gt;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에 기록한다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전원공급기의 전압을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4.0V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로 맞춘다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전원을 회로에 연결한 후 전류를 측정해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5-2&gt;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에 기록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한다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계속하여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5-2&gt;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에 적혀있는 전압으로 바꿔가면서 전류를 측정하여 기록한다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5)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전원을 끄고 저항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R1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5-1&gt;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R2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로 바꾼 다음 위의 순서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3,4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번을 되풀이하여 측정결과를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5-3&gt;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기록한다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6)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전원을 끄고 저항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R2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5-1&gt;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R3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로 바꾼 다음 위의 순서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3,4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번을 되풀이하여 측정결과를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   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5-4&gt;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에 기록한다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7) 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그래프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5-1&gt;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5-2, 5-3 ,5-4&gt;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에 기록한 데이터를 사용하여 전류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전압 그래프를 각각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   그려라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여기서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y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축은 종속변수인 전류이고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축은 독립변수인 전압으로 한다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모든 데이터를 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표시할 수 있도록 눈금의 값을 알맞게 정하고 세 곡선을 구별할 수 있도록 곡선마다 각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저항값을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써넣어라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342900" indent="-342900">
              <a:buAutoNum type="arabicParenR"/>
            </a:pPr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66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1053969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47263" y="2523309"/>
            <a:ext cx="6297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지금까지 발표를 </a:t>
            </a:r>
            <a:r>
              <a:rPr lang="ko-KR" altLang="en-US" sz="32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들어주셔서</a:t>
            </a:r>
            <a:r>
              <a:rPr lang="ko-KR" altLang="en-US" sz="3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446638" y="3822176"/>
            <a:ext cx="709134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089">
            <a:off x="9010669" y="2855896"/>
            <a:ext cx="2539682" cy="2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8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467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Arial</vt:lpstr>
      <vt:lpstr>HY견고딕</vt:lpstr>
      <vt:lpstr>Cambria Math</vt:lpstr>
      <vt:lpstr>맑은 고딕</vt:lpstr>
      <vt:lpstr>나눔고딕 ExtraBold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YangJinUng</cp:lastModifiedBy>
  <cp:revision>53</cp:revision>
  <dcterms:created xsi:type="dcterms:W3CDTF">2017-05-02T07:29:01Z</dcterms:created>
  <dcterms:modified xsi:type="dcterms:W3CDTF">2019-03-22T01:08:04Z</dcterms:modified>
</cp:coreProperties>
</file>