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4"/>
  </p:sldMasterIdLst>
  <p:notesMasterIdLst>
    <p:notesMasterId r:id="rId34"/>
  </p:notesMasterIdLst>
  <p:sldIdLst>
    <p:sldId id="256" r:id="rId5"/>
    <p:sldId id="273" r:id="rId6"/>
    <p:sldId id="274" r:id="rId7"/>
    <p:sldId id="279" r:id="rId8"/>
    <p:sldId id="276" r:id="rId9"/>
    <p:sldId id="277" r:id="rId10"/>
    <p:sldId id="278" r:id="rId11"/>
    <p:sldId id="280" r:id="rId12"/>
    <p:sldId id="282" r:id="rId13"/>
    <p:sldId id="283" r:id="rId14"/>
    <p:sldId id="284" r:id="rId15"/>
    <p:sldId id="285" r:id="rId16"/>
    <p:sldId id="281" r:id="rId17"/>
    <p:sldId id="286" r:id="rId18"/>
    <p:sldId id="287" r:id="rId19"/>
    <p:sldId id="288" r:id="rId20"/>
    <p:sldId id="289" r:id="rId21"/>
    <p:sldId id="293" r:id="rId22"/>
    <p:sldId id="292" r:id="rId23"/>
    <p:sldId id="294" r:id="rId24"/>
    <p:sldId id="295" r:id="rId25"/>
    <p:sldId id="296" r:id="rId26"/>
    <p:sldId id="297" r:id="rId27"/>
    <p:sldId id="299" r:id="rId28"/>
    <p:sldId id="298" r:id="rId29"/>
    <p:sldId id="300" r:id="rId30"/>
    <p:sldId id="301" r:id="rId31"/>
    <p:sldId id="275" r:id="rId32"/>
    <p:sldId id="261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FE5C5C"/>
    <a:srgbClr val="DD636E"/>
    <a:srgbClr val="92D050"/>
    <a:srgbClr val="80CB8E"/>
    <a:srgbClr val="FF7C80"/>
    <a:srgbClr val="171526"/>
    <a:srgbClr val="DFF3FD"/>
    <a:srgbClr val="445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0" autoAdjust="0"/>
    <p:restoredTop sz="85455" autoAdjust="0"/>
  </p:normalViewPr>
  <p:slideViewPr>
    <p:cSldViewPr snapToGrid="0">
      <p:cViewPr varScale="1">
        <p:scale>
          <a:sx n="138" d="100"/>
          <a:sy n="138" d="100"/>
        </p:scale>
        <p:origin x="14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DE12E-AA48-CC4A-98B1-EE586CF57193}" type="datetimeFigureOut">
              <a:rPr kumimoji="1" lang="ko-KR" altLang="en-US" smtClean="0"/>
              <a:t>2024-03-13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F7175-84EB-3C41-B9AB-7C4836C261E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3564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37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3149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32586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38585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52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094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3120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102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601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4472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6722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2694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1912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14687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35179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3372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006510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3323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29548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99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880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8153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98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8286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966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8636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F7175-84EB-3C41-B9AB-7C4836C261EB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1998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46BFF-0DAF-452C-A431-7F042B2CB7C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DDBA47-6DD5-49F2-954F-E6388B406C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BC4B8F0-9B29-41AD-E49C-F0358E01123C}"/>
              </a:ext>
            </a:extLst>
          </p:cNvPr>
          <p:cNvGrpSpPr/>
          <p:nvPr userDrawn="1"/>
        </p:nvGrpSpPr>
        <p:grpSpPr>
          <a:xfrm>
            <a:off x="153347" y="6156581"/>
            <a:ext cx="1970787" cy="619066"/>
            <a:chOff x="153347" y="6156581"/>
            <a:chExt cx="1970787" cy="61906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EE4DB6-B52F-00A9-1D28-AF507E48398A}"/>
                </a:ext>
              </a:extLst>
            </p:cNvPr>
            <p:cNvSpPr/>
            <p:nvPr userDrawn="1"/>
          </p:nvSpPr>
          <p:spPr>
            <a:xfrm>
              <a:off x="153347" y="6156581"/>
              <a:ext cx="1970787" cy="6190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74EE15-FFFB-946F-086D-5D49C387DA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915" y="6309245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07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4015D-5435-44E3-ADA7-524D4CA662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5462" y="824706"/>
            <a:ext cx="9657521" cy="9112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C68AD0-4E15-415D-B453-C942B32339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5462" y="1847418"/>
            <a:ext cx="9657521" cy="4351338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BC0415E-25FD-8F69-E1D6-BEB627328CED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A8EC68A-7BB0-864B-8741-9AA66A652A3B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8AC439C-F70B-4FA4-8F83-1F3735704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560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/>
            </a:lvl1pPr>
          </a:lstStyle>
          <a:p>
            <a:r>
              <a:rPr lang="en-US" altLang="ko-KR" dirty="0"/>
              <a:t>Your title here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Presenter name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2F5E181-F968-7EBC-4DB1-9664F737124A}"/>
              </a:ext>
            </a:extLst>
          </p:cNvPr>
          <p:cNvGrpSpPr/>
          <p:nvPr userDrawn="1"/>
        </p:nvGrpSpPr>
        <p:grpSpPr>
          <a:xfrm>
            <a:off x="282645" y="5919861"/>
            <a:ext cx="1955615" cy="627399"/>
            <a:chOff x="282645" y="5919861"/>
            <a:chExt cx="1955615" cy="62739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769311F-595B-7E45-AC35-CD9036D9783E}"/>
                </a:ext>
              </a:extLst>
            </p:cNvPr>
            <p:cNvSpPr/>
            <p:nvPr userDrawn="1"/>
          </p:nvSpPr>
          <p:spPr>
            <a:xfrm>
              <a:off x="282645" y="5919861"/>
              <a:ext cx="1955615" cy="6273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3F2E365A-5A1B-5534-2A1C-37699BA1DC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033" y="608040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347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173CD-204C-4A4C-A73F-49C256C4DD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28600" y="6356350"/>
            <a:ext cx="2743200" cy="365125"/>
          </a:xfrm>
        </p:spPr>
        <p:txBody>
          <a:bodyPr/>
          <a:lstStyle/>
          <a:p>
            <a:fld id="{AB58EC69-3363-634C-8FAE-0AFABCB17754}" type="datetime1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6DB59A-F9AA-4562-9F1B-41CE953A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36351" y="6356349"/>
            <a:ext cx="583494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7FF07FE-F8C2-4727-9F22-DDFDE30805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136525"/>
            <a:ext cx="10515600" cy="87665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#2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5BA453-F6ED-46C0-874C-8990DA0351D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600" y="1309511"/>
            <a:ext cx="11125200" cy="4867452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0"/>
            <a:r>
              <a:rPr lang="en-US" altLang="ko-KR" dirty="0"/>
              <a:t>Second topic</a:t>
            </a:r>
          </a:p>
          <a:p>
            <a:pPr lvl="1"/>
            <a:r>
              <a:rPr lang="en-US" altLang="ko-KR" dirty="0"/>
              <a:t>Subtopic 1</a:t>
            </a:r>
          </a:p>
          <a:p>
            <a:pPr lvl="1"/>
            <a:r>
              <a:rPr lang="en-US" altLang="ko-KR" dirty="0"/>
              <a:t>Subtopic 2</a:t>
            </a:r>
          </a:p>
          <a:p>
            <a:pPr lvl="1"/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E39760D-0768-423E-19AE-28D45ED4EED6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89560D9-C652-B741-B16E-2B6F3C6DB7EF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DDF4C59-5D81-C5B4-1935-8CA890E552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561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6676C-76C8-4E3B-A6B1-D17C17FD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4956" y="6356350"/>
            <a:ext cx="2743200" cy="365125"/>
          </a:xfrm>
        </p:spPr>
        <p:txBody>
          <a:bodyPr/>
          <a:lstStyle/>
          <a:p>
            <a:fld id="{2ED82B0F-DED6-CA49-A770-29437770D1A3}" type="datetime1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F0497D-0FEF-4643-A3F1-82D5231EC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46932" y="6356350"/>
            <a:ext cx="618067" cy="365125"/>
          </a:xfrm>
        </p:spPr>
        <p:txBody>
          <a:bodyPr/>
          <a:lstStyle>
            <a:lvl1pPr>
              <a:defRPr b="1"/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8FA88A-C3E9-4F2C-90DB-7F6EA9CEA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4956" y="136526"/>
            <a:ext cx="10515600" cy="695284"/>
          </a:xfrm>
        </p:spPr>
        <p:txBody>
          <a:bodyPr/>
          <a:lstStyle>
            <a:lvl1pPr>
              <a:defRPr b="1"/>
            </a:lvl1pPr>
          </a:lstStyle>
          <a:p>
            <a:r>
              <a:rPr lang="en-US" altLang="ko-KR" dirty="0"/>
              <a:t>Basic template #1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89400EC-BF5F-4DAC-8956-78689DB4815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4956" y="973394"/>
            <a:ext cx="11284974" cy="5256325"/>
          </a:xfrm>
        </p:spPr>
        <p:txBody>
          <a:bodyPr/>
          <a:lstStyle>
            <a:lvl1pPr>
              <a:defRPr b="1"/>
            </a:lvl1pPr>
            <a:lvl2pPr marL="685800" indent="-228600">
              <a:buFont typeface="Wingdings" pitchFamily="2" charset="2"/>
              <a:buChar char="§"/>
              <a:defRPr/>
            </a:lvl2pPr>
          </a:lstStyle>
          <a:p>
            <a:pPr lvl="0"/>
            <a:r>
              <a:rPr lang="en-US" altLang="ko-KR" dirty="0"/>
              <a:t>First topic</a:t>
            </a:r>
          </a:p>
          <a:p>
            <a:pPr lvl="1"/>
            <a:r>
              <a:rPr lang="en-US" altLang="ko-KR" dirty="0"/>
              <a:t>Subtopic1</a:t>
            </a:r>
          </a:p>
          <a:p>
            <a:pPr lvl="2"/>
            <a:r>
              <a:rPr lang="en-US" altLang="ko-KR" dirty="0"/>
              <a:t>subsubtopic1</a:t>
            </a:r>
          </a:p>
          <a:p>
            <a:pPr lvl="0"/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83E803B-8D5E-DC2B-06E8-6B321005BC9C}"/>
              </a:ext>
            </a:extLst>
          </p:cNvPr>
          <p:cNvGrpSpPr/>
          <p:nvPr userDrawn="1"/>
        </p:nvGrpSpPr>
        <p:grpSpPr>
          <a:xfrm>
            <a:off x="10322259" y="182120"/>
            <a:ext cx="1731803" cy="477124"/>
            <a:chOff x="10322259" y="182120"/>
            <a:chExt cx="1731803" cy="47712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2AC16A-5D7B-EF4E-A143-75917B3D0BA6}"/>
                </a:ext>
              </a:extLst>
            </p:cNvPr>
            <p:cNvSpPr/>
            <p:nvPr userDrawn="1"/>
          </p:nvSpPr>
          <p:spPr>
            <a:xfrm>
              <a:off x="10322259" y="200232"/>
              <a:ext cx="1731803" cy="4590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A7A1577-1EA4-814E-9A82-C274064B70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4630" y="182120"/>
              <a:ext cx="1203441" cy="4140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585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5646C0CB-75F7-478B-B228-9ECFA8D124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5111" y="2519539"/>
            <a:ext cx="9144000" cy="1006475"/>
          </a:xfrm>
        </p:spPr>
        <p:txBody>
          <a:bodyPr anchor="b"/>
          <a:lstStyle>
            <a:lvl1pPr algn="l">
              <a:defRPr sz="6000" b="1">
                <a:sym typeface="Wingdings" panose="05000000000000000000" pitchFamily="2" charset="2"/>
              </a:defRPr>
            </a:lvl1pPr>
          </a:lstStyle>
          <a:p>
            <a:r>
              <a:rPr lang="en-US" altLang="ko-KR" dirty="0"/>
              <a:t>Thank you </a:t>
            </a:r>
            <a:endParaRPr lang="ko-KR" altLang="en-US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4ACAC04E-B199-431D-A880-347ED31053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5111" y="3624615"/>
            <a:ext cx="9144000" cy="55227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Any questions?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33ABDD-5982-D7AA-B273-98FC00E56FAB}"/>
              </a:ext>
            </a:extLst>
          </p:cNvPr>
          <p:cNvGrpSpPr/>
          <p:nvPr userDrawn="1"/>
        </p:nvGrpSpPr>
        <p:grpSpPr>
          <a:xfrm>
            <a:off x="4320688" y="4720510"/>
            <a:ext cx="7871312" cy="2137490"/>
            <a:chOff x="4320688" y="4720510"/>
            <a:chExt cx="7871312" cy="213749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7DDA3A-67F1-EB46-8C6D-D4F0EAB7D843}"/>
                </a:ext>
              </a:extLst>
            </p:cNvPr>
            <p:cNvSpPr/>
            <p:nvPr userDrawn="1"/>
          </p:nvSpPr>
          <p:spPr>
            <a:xfrm>
              <a:off x="4320688" y="4751832"/>
              <a:ext cx="7871312" cy="2106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A5DEE63-8C92-72E9-2E00-AEE2780AD3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77141" y="4720510"/>
              <a:ext cx="6121660" cy="21061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509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FB002-73BD-4E98-BCFF-216FC70A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4DBA43-9E56-4035-BC51-4EA1FC76F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FE3142-ED8D-40D0-8CAD-311724BBE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DD4D3-74E0-0740-977E-A0CBE959205B}" type="datetime1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01C679-F17F-45CB-9B84-F5A28A04D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F59E54-3945-4B55-963B-09E8120C2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fld id="{BD019F20-4947-436A-B85E-F0B6FC02889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00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2" r:id="rId4"/>
    <p:sldLayoutId id="2147483651" r:id="rId5"/>
    <p:sldLayoutId id="2147483660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observablehq.com/@d3/gallery" TargetMode="External"/><Relationship Id="rId4" Type="http://schemas.openxmlformats.org/officeDocument/2006/relationships/hyperlink" Target="https://www.tutorialsteacher.com/d3j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23814-BB63-4F6A-8106-DDC65C198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110" y="2519539"/>
            <a:ext cx="6674284" cy="1006475"/>
          </a:xfrm>
        </p:spPr>
        <p:txBody>
          <a:bodyPr>
            <a:noAutofit/>
          </a:bodyPr>
          <a:lstStyle/>
          <a:p>
            <a:r>
              <a:rPr lang="en-US" altLang="ko-KR" sz="4000" dirty="0"/>
              <a:t>Information Visualization</a:t>
            </a:r>
            <a:br>
              <a:rPr lang="en-US" altLang="ko-KR" sz="4000" dirty="0"/>
            </a:br>
            <a:r>
              <a:rPr lang="en-US" altLang="ko-KR" sz="4000" dirty="0"/>
              <a:t>Coding Session 1</a:t>
            </a: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9D709A-E2DF-4830-B975-2C79FDD36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111" y="3624614"/>
            <a:ext cx="9144000" cy="1006475"/>
          </a:xfrm>
        </p:spPr>
        <p:txBody>
          <a:bodyPr>
            <a:normAutofit/>
          </a:bodyPr>
          <a:lstStyle/>
          <a:p>
            <a:r>
              <a:rPr lang="en-US" altLang="ko-KR" dirty="0"/>
              <a:t>2024.03.13.</a:t>
            </a:r>
          </a:p>
          <a:p>
            <a:r>
              <a:rPr lang="en-US" altLang="ko-KR" dirty="0" err="1"/>
              <a:t>Seongouk</a:t>
            </a:r>
            <a:r>
              <a:rPr lang="en-US" altLang="ko-KR" dirty="0"/>
              <a:t> Kim</a:t>
            </a:r>
          </a:p>
        </p:txBody>
      </p:sp>
    </p:spTree>
    <p:extLst>
      <p:ext uri="{BB962C8B-B14F-4D97-AF65-F5344CB8AC3E}">
        <p14:creationId xmlns:p14="http://schemas.microsoft.com/office/powerpoint/2010/main" val="317194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with D3.js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F41403-BB36-3379-2A43-0AD2E7A240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79"/>
          <a:stretch/>
        </p:blipFill>
        <p:spPr>
          <a:xfrm>
            <a:off x="7552445" y="2751803"/>
            <a:ext cx="732503" cy="952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C7B728-BA1E-D4A0-E8FF-CBE43320E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7193" y="2294603"/>
            <a:ext cx="3314700" cy="2819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1D731B-676E-EBF9-125E-063B02203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07" y="3270916"/>
            <a:ext cx="7086600" cy="866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F9FD17-395E-0EB0-85A0-7615E946998E}"/>
              </a:ext>
            </a:extLst>
          </p:cNvPr>
          <p:cNvSpPr txBox="1"/>
          <p:nvPr/>
        </p:nvSpPr>
        <p:spPr>
          <a:xfrm>
            <a:off x="7755766" y="3334971"/>
            <a:ext cx="4523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200" dirty="0"/>
              <a:t>=</a:t>
            </a:r>
            <a:endParaRPr lang="ko-KR" altLang="en-US" sz="4200" dirty="0"/>
          </a:p>
        </p:txBody>
      </p:sp>
    </p:spTree>
    <p:extLst>
      <p:ext uri="{BB962C8B-B14F-4D97-AF65-F5344CB8AC3E}">
        <p14:creationId xmlns:p14="http://schemas.microsoft.com/office/powerpoint/2010/main" val="883408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order of SVG objects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149B70-B557-CCAC-4F2A-5D6E5F9A8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86398"/>
            <a:ext cx="8296275" cy="422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FF92C64-81CB-3591-784E-6604D03E5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9798" y="3372310"/>
            <a:ext cx="29051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order of SVG objects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761F14-48DC-282C-260E-E8B6AD1E9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96" y="1791159"/>
            <a:ext cx="8162925" cy="42195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E57B20D-FE51-BA54-74A4-EF52C1599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473" y="3372308"/>
            <a:ext cx="271462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1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(Data-Driven Document)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09511"/>
            <a:ext cx="6319684" cy="4867452"/>
          </a:xfrm>
        </p:spPr>
        <p:txBody>
          <a:bodyPr/>
          <a:lstStyle/>
          <a:p>
            <a:r>
              <a:rPr lang="en-US" altLang="ko-KR" dirty="0"/>
              <a:t>Open-source JS library to create dynamic and interactive visualization</a:t>
            </a:r>
          </a:p>
          <a:p>
            <a:r>
              <a:rPr lang="en-US" altLang="ko-KR" dirty="0"/>
              <a:t>Manipulate documents in data-driven manner</a:t>
            </a:r>
          </a:p>
        </p:txBody>
      </p:sp>
      <p:pic>
        <p:nvPicPr>
          <p:cNvPr id="5122" name="Picture 2" descr="D3 - Introduce">
            <a:extLst>
              <a:ext uri="{FF2B5EF4-FFF2-40B4-BE49-F238E27FC236}">
                <a16:creationId xmlns:a16="http://schemas.microsoft.com/office/drawing/2014/main" id="{927437A0-D002-3EDB-3228-B6B6C5395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351" y="200578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Learn D3.js | Packt">
            <a:extLst>
              <a:ext uri="{FF2B5EF4-FFF2-40B4-BE49-F238E27FC236}">
                <a16:creationId xmlns:a16="http://schemas.microsoft.com/office/drawing/2014/main" id="{3C55794E-3DC2-4152-D6D1-F0E5A1D9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27" y="3429000"/>
            <a:ext cx="5736508" cy="2341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45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Environment Set 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791245" cy="4867452"/>
          </a:xfrm>
        </p:spPr>
        <p:txBody>
          <a:bodyPr/>
          <a:lstStyle/>
          <a:p>
            <a:r>
              <a:rPr lang="en-US" altLang="ko-KR" dirty="0"/>
              <a:t>Just add this code in HTML!</a:t>
            </a:r>
          </a:p>
          <a:p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"https://d3js.org/d3.v7.min.js"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D4CBE-4B1F-8C3E-42D0-2D8B8555F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126" y="2969494"/>
            <a:ext cx="7804275" cy="191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8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Selection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/>
              <a:t>select(“</a:t>
            </a:r>
            <a:r>
              <a:rPr lang="en-US" altLang="ko-KR" i="1" dirty="0"/>
              <a:t>selector</a:t>
            </a:r>
            <a:r>
              <a:rPr lang="en-US" altLang="ko-KR" dirty="0"/>
              <a:t>”) – Return first element matching with selector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0AF132-8F57-8838-CE7F-466733D00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49" y="3573645"/>
            <a:ext cx="6102049" cy="602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E0FA63-5CE8-3604-1FF5-75CC23F51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627" y="3207656"/>
            <a:ext cx="2158763" cy="151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53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Selection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 err="1"/>
              <a:t>selectAll</a:t>
            </a:r>
            <a:r>
              <a:rPr lang="en-US" altLang="ko-KR" dirty="0"/>
              <a:t>(“</a:t>
            </a:r>
            <a:r>
              <a:rPr lang="en-US" altLang="ko-KR" i="1" dirty="0"/>
              <a:t>selector</a:t>
            </a:r>
            <a:r>
              <a:rPr lang="en-US" altLang="ko-KR" dirty="0"/>
              <a:t>”) – Return All elements matching with selector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A7B0CE-1C4C-8176-13F0-4B41D5B7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67" y="3031962"/>
            <a:ext cx="2397996" cy="186252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C79CEC9-8C39-D911-4F00-5F3416127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3730551"/>
            <a:ext cx="6843715" cy="44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78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Manipulation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/>
              <a:t>append(“</a:t>
            </a:r>
            <a:r>
              <a:rPr lang="en-US" altLang="ko-KR" i="1" dirty="0"/>
              <a:t>element</a:t>
            </a:r>
            <a:r>
              <a:rPr lang="en-US" altLang="ko-KR" dirty="0"/>
              <a:t>”) – Add </a:t>
            </a:r>
            <a:r>
              <a:rPr lang="en-US" altLang="ko-KR" i="1" dirty="0"/>
              <a:t>element </a:t>
            </a:r>
            <a:r>
              <a:rPr lang="en-US" altLang="ko-KR" dirty="0"/>
              <a:t>at the end of the selected element.</a:t>
            </a:r>
          </a:p>
          <a:p>
            <a:r>
              <a:rPr lang="en-US" altLang="ko-KR" dirty="0"/>
              <a:t>insert(“</a:t>
            </a:r>
            <a:r>
              <a:rPr lang="en-US" altLang="ko-KR" i="1" dirty="0"/>
              <a:t>element</a:t>
            </a:r>
            <a:r>
              <a:rPr lang="ko-KR" altLang="en-US" dirty="0"/>
              <a:t>”</a:t>
            </a:r>
            <a:r>
              <a:rPr lang="en-US" altLang="ko-KR" dirty="0"/>
              <a:t>, “location”) - Add </a:t>
            </a:r>
            <a:r>
              <a:rPr lang="en-US" altLang="ko-KR" i="1" dirty="0"/>
              <a:t>element</a:t>
            </a:r>
            <a:r>
              <a:rPr lang="en-US" altLang="ko-KR" dirty="0"/>
              <a:t> in the selected element, but right before the selected location.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A995AE-5780-3C8C-C169-3EC138700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8" y="4136812"/>
            <a:ext cx="6282276" cy="7498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F00FCAF-ECCE-A460-0BE9-2B660D730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76" y="2825826"/>
            <a:ext cx="4230273" cy="322168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A45E4E-E685-566F-2006-386EFED42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9202" y="2777154"/>
            <a:ext cx="4192810" cy="331902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C713F-07E1-0465-AAAB-12BF735116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0769" y="2687116"/>
            <a:ext cx="3965319" cy="362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724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Manipulation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 err="1"/>
              <a:t>attr</a:t>
            </a:r>
            <a:r>
              <a:rPr lang="en-US" altLang="ko-KR" dirty="0"/>
              <a:t>(“attribute”, value) - Set attribute of</a:t>
            </a:r>
            <a:r>
              <a:rPr lang="ko-KR" altLang="en-US" dirty="0"/>
              <a:t> </a:t>
            </a:r>
            <a:r>
              <a:rPr lang="en-US" altLang="ko-KR" dirty="0"/>
              <a:t>selected element into value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F3C254-EC98-44BD-7CA5-87E09A9403B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979"/>
          <a:stretch/>
        </p:blipFill>
        <p:spPr>
          <a:xfrm>
            <a:off x="6864187" y="4043481"/>
            <a:ext cx="920618" cy="1197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2AA07A-84B6-7CE1-5890-45AB9BB8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240" y="2873930"/>
            <a:ext cx="3792234" cy="322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455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67A2D64-AC56-7016-D403-20F35D3C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102" y="3993470"/>
            <a:ext cx="2397996" cy="1862521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– Data Binding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/>
              <a:t>Can load external data with d3.csv(), d3.json(), d3.tsv(), </a:t>
            </a:r>
            <a:r>
              <a:rPr lang="en-US" altLang="ko-KR" dirty="0" err="1"/>
              <a:t>etc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ko-KR" altLang="en-US" sz="1800" dirty="0"/>
              <a:t>* </a:t>
            </a:r>
            <a:r>
              <a:rPr lang="en-US" altLang="ko-KR" sz="1800" dirty="0"/>
              <a:t>To load external data, you should run the web on the server and follow CORS policy. If you don’t, browsers will prohibit importing the data.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data(</a:t>
            </a:r>
            <a:r>
              <a:rPr lang="en-US" altLang="ko-KR" i="1" dirty="0"/>
              <a:t>data</a:t>
            </a:r>
            <a:r>
              <a:rPr lang="en-US" altLang="ko-KR" dirty="0"/>
              <a:t>) – Bind </a:t>
            </a:r>
            <a:r>
              <a:rPr lang="en-US" altLang="ko-KR" i="1" dirty="0"/>
              <a:t>data</a:t>
            </a:r>
            <a:r>
              <a:rPr lang="en-US" altLang="ko-KR" dirty="0"/>
              <a:t> to selected elements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D866C8-F13C-E1EC-FED6-B9F82BB35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9" y="4510548"/>
            <a:ext cx="8283670" cy="82836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0081F6-2B3C-4109-CF22-B8C303EF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194" y="4045907"/>
            <a:ext cx="1779754" cy="189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5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Development</a:t>
            </a:r>
            <a:endParaRPr lang="ko-KR" altLang="en-US" dirty="0"/>
          </a:p>
        </p:txBody>
      </p:sp>
      <p:pic>
        <p:nvPicPr>
          <p:cNvPr id="8" name="내용 개체 틀 7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A748D158-CA25-7E5F-6D53-2DEAECEDA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1" y="1489074"/>
            <a:ext cx="9734549" cy="4867275"/>
          </a:xfr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56B3A32-E8E0-D0CB-FAF5-5232B8E57D1E}"/>
              </a:ext>
            </a:extLst>
          </p:cNvPr>
          <p:cNvSpPr/>
          <p:nvPr/>
        </p:nvSpPr>
        <p:spPr>
          <a:xfrm>
            <a:off x="1170037" y="1592466"/>
            <a:ext cx="4513007" cy="4641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– Data Binding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9AC9BE-9D7E-FD7E-21A9-23EDDA5E9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11207751" cy="4867452"/>
          </a:xfrm>
        </p:spPr>
        <p:txBody>
          <a:bodyPr/>
          <a:lstStyle/>
          <a:p>
            <a:r>
              <a:rPr lang="en-US" altLang="ko-KR" dirty="0"/>
              <a:t>enter() –   Dynamically create placeholder references corresponding to the number of data values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17C976-95C9-3399-81E9-52B49A515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63" y="4031871"/>
            <a:ext cx="8214209" cy="73961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85DC1-0367-26AC-F7E2-E62D4E67A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6381" y="3426121"/>
            <a:ext cx="1611723" cy="2122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9797C0-9FE5-DDE4-18B0-4FD1F252E4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896" y="2995923"/>
            <a:ext cx="5803133" cy="7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011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730674C-93DD-F943-5741-BDB0C67E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5900E61-E90C-38F2-9283-79852ABD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4B7D22E-FA96-B641-DB28-1AF2202D7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32" y="3327686"/>
            <a:ext cx="3467100" cy="1457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11DDED-CA37-3B8C-F846-73C4DE48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138" y="1514041"/>
            <a:ext cx="5466352" cy="502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85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D03F85-BF27-54B2-5295-436778391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475" y="2457450"/>
            <a:ext cx="84010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51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Scaling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B6B8A8-E168-53B5-F0F4-FBDFBAE3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167" y="1690653"/>
            <a:ext cx="7190839" cy="4665696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9CB0D509-0A66-D8FD-12F9-C5AC16FC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09511"/>
            <a:ext cx="3988166" cy="4867452"/>
          </a:xfrm>
        </p:spPr>
        <p:txBody>
          <a:bodyPr/>
          <a:lstStyle/>
          <a:p>
            <a:r>
              <a:rPr lang="en-US" altLang="ko-KR" dirty="0"/>
              <a:t>Map input ranges(Domain) into output ranges(Range)</a:t>
            </a:r>
          </a:p>
        </p:txBody>
      </p:sp>
    </p:spTree>
    <p:extLst>
      <p:ext uri="{BB962C8B-B14F-4D97-AF65-F5344CB8AC3E}">
        <p14:creationId xmlns:p14="http://schemas.microsoft.com/office/powerpoint/2010/main" val="172924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 - Axes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8D326BD-D8CC-1C6B-E33C-0219611E7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1309511"/>
            <a:ext cx="9781309" cy="1814689"/>
          </a:xfrm>
        </p:spPr>
        <p:txBody>
          <a:bodyPr/>
          <a:lstStyle/>
          <a:p>
            <a:r>
              <a:rPr lang="en-US" altLang="ko-KR" dirty="0"/>
              <a:t>Renders human-readable reference marks based on the scales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BC74D8E-0994-1416-E069-5AC9E99EC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071" y="2608984"/>
            <a:ext cx="8755999" cy="263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29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8DA13B-0951-56DD-C478-6F3204E24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39" y="1831397"/>
            <a:ext cx="3244561" cy="408778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BA8466A-E39E-47FE-5570-FF1FB7D75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5262" y="2125374"/>
            <a:ext cx="7438221" cy="394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4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A5E547-95A2-23E2-7D54-6372466B9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575" y="1884650"/>
            <a:ext cx="75628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44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B6A827-ACCE-2D64-090E-98B0B4FF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0190BE3-A774-1DBA-BD4B-07611D12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D3 Basic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4AC171-BE94-59D3-0919-605A35211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44" y="2087273"/>
            <a:ext cx="3948304" cy="301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ABFBF9-CE2D-B237-A5FE-16EF9F31D8DD}"/>
              </a:ext>
            </a:extLst>
          </p:cNvPr>
          <p:cNvSpPr txBox="1"/>
          <p:nvPr/>
        </p:nvSpPr>
        <p:spPr>
          <a:xfrm>
            <a:off x="1357745" y="5403273"/>
            <a:ext cx="3456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Added this code above axis code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6D13AA3-D717-A942-C927-24617DD3C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786" y="2163907"/>
            <a:ext cx="581556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06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BA9C4B3-84D7-45EA-D89C-25BCA93B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5CDAF78-0E9F-193D-571B-6A950A7D1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Sources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A144F5-86DA-0898-BB8A-079EB3D7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https://www.w3schools.com</a:t>
            </a:r>
            <a:r>
              <a:rPr lang="en-US" altLang="ko-KR" dirty="0"/>
              <a:t> - Basics of HTML/JS/CSS &amp; SVG</a:t>
            </a:r>
          </a:p>
          <a:p>
            <a:r>
              <a:rPr lang="en-US" altLang="ko-KR" dirty="0">
                <a:hlinkClick r:id="rId4"/>
              </a:rPr>
              <a:t>https://www.tutorialsteacher.com/d3js</a:t>
            </a:r>
            <a:r>
              <a:rPr lang="en-US" altLang="ko-KR" dirty="0"/>
              <a:t> - Basics of D3</a:t>
            </a:r>
          </a:p>
          <a:p>
            <a:r>
              <a:rPr lang="en-US" altLang="ko-KR" dirty="0">
                <a:hlinkClick r:id="rId5"/>
              </a:rPr>
              <a:t>https://observablehq.com/@d3/gallery</a:t>
            </a:r>
            <a:r>
              <a:rPr lang="en-US" altLang="ko-KR" dirty="0"/>
              <a:t> - Various examples of D3 examples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8434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A87A5-18AB-4662-97A2-F4181E15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Thank you!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D21881-B9FB-4741-B709-FCFFDC4E01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016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 Development</a:t>
            </a:r>
            <a:endParaRPr lang="ko-KR" altLang="en-US" dirty="0"/>
          </a:p>
        </p:txBody>
      </p:sp>
      <p:pic>
        <p:nvPicPr>
          <p:cNvPr id="1026" name="Picture 2" descr="post-thumbnail">
            <a:extLst>
              <a:ext uri="{FF2B5EF4-FFF2-40B4-BE49-F238E27FC236}">
                <a16:creationId xmlns:a16="http://schemas.microsoft.com/office/drawing/2014/main" id="{2ACB6C99-8C37-F4FA-6D62-371FDBB14C3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71" y="1811133"/>
            <a:ext cx="6475422" cy="358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 descr="텍스트, 클립아트, 스크린샷, 그래픽이(가) 표시된 사진&#10;&#10;자동 생성된 설명">
            <a:extLst>
              <a:ext uri="{FF2B5EF4-FFF2-40B4-BE49-F238E27FC236}">
                <a16:creationId xmlns:a16="http://schemas.microsoft.com/office/drawing/2014/main" id="{C7678C7C-0326-2E07-83CD-19978B24E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6369" y="1890251"/>
            <a:ext cx="3812459" cy="381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B871A0A-3FCC-CD22-A46B-CAB6C3D8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D85BDD-A217-9BDE-E66E-B778EB28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Environment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ED5987-E678-7651-CC03-1DCC7CA9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8" y="1335342"/>
            <a:ext cx="5405284" cy="437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Editor: Any text editor (even notepad!)</a:t>
            </a:r>
          </a:p>
          <a:p>
            <a:pPr>
              <a:buFontTx/>
              <a:buChar char="-"/>
            </a:pPr>
            <a:r>
              <a:rPr lang="en-US" altLang="ko-KR" dirty="0"/>
              <a:t>But recommend to use proper editor (</a:t>
            </a:r>
            <a:r>
              <a:rPr lang="en-US" altLang="ko-KR" dirty="0" err="1"/>
              <a:t>vscode</a:t>
            </a:r>
            <a:r>
              <a:rPr lang="en-US" altLang="ko-KR" dirty="0"/>
              <a:t>, </a:t>
            </a:r>
            <a:r>
              <a:rPr lang="en-US" altLang="ko-KR" dirty="0" err="1"/>
              <a:t>webstorm</a:t>
            </a:r>
            <a:r>
              <a:rPr lang="en-US" altLang="ko-KR" dirty="0"/>
              <a:t>, </a:t>
            </a:r>
            <a:r>
              <a:rPr lang="en-US" altLang="ko-KR" dirty="0" err="1"/>
              <a:t>etc</a:t>
            </a:r>
            <a:r>
              <a:rPr lang="en-US" altLang="ko-KR" dirty="0"/>
              <a:t>)</a:t>
            </a:r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Rendering: Any web browsers which supports HTML5 (newer than IE8)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3074" name="Picture 2" descr="Visual Studio Code - 단축키 모음 - 맥(Mac)">
            <a:extLst>
              <a:ext uri="{FF2B5EF4-FFF2-40B4-BE49-F238E27FC236}">
                <a16:creationId xmlns:a16="http://schemas.microsoft.com/office/drawing/2014/main" id="{99FA1BEB-AF78-0397-1385-EDD8C915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031" y="1427259"/>
            <a:ext cx="1651819" cy="1651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JetBrains WebStorm Subscription : 컴퍼원 ComperOne">
            <a:extLst>
              <a:ext uri="{FF2B5EF4-FFF2-40B4-BE49-F238E27FC236}">
                <a16:creationId xmlns:a16="http://schemas.microsoft.com/office/drawing/2014/main" id="{04975491-FB28-20DA-3DD9-6281F4DBD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80" y="1427258"/>
            <a:ext cx="1651820" cy="165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eb] - 웹 브라우저(web browser)에 대하여 (1)">
            <a:extLst>
              <a:ext uri="{FF2B5EF4-FFF2-40B4-BE49-F238E27FC236}">
                <a16:creationId xmlns:a16="http://schemas.microsoft.com/office/drawing/2014/main" id="{56853A70-114F-693E-E9F8-8431318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82845"/>
            <a:ext cx="5056239" cy="20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8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(Hyper Text Markup Language)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54AD0BC-8EB0-4B94-1A9D-485EFBD79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53970" y="2071246"/>
            <a:ext cx="4641389" cy="3601965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1C1C1DE-9C08-4326-359B-74A933E2C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68" y="1309511"/>
            <a:ext cx="4104046" cy="51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90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CSS (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Pretendard JP"/>
              </a:rPr>
              <a:t>Cascading Style Sheet)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6063B0A6-B1C9-5090-1C89-090A8CF0B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1678" y="1239278"/>
            <a:ext cx="3859497" cy="970205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41B62D-C1FF-367C-25AF-8AEDBC03A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97" y="2303035"/>
            <a:ext cx="3126658" cy="438648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F67F514-A5FB-C858-CA0F-39C5BC071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2429" y="1885797"/>
            <a:ext cx="6023922" cy="36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27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JavaScript</a:t>
            </a:r>
            <a:endParaRPr lang="ko-KR" altLang="en-US" dirty="0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8F9373DC-85BA-8281-7269-18A6E4EDE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945" y="4268671"/>
            <a:ext cx="6230516" cy="89326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3833C4-49C7-6266-8A5C-89145D1EC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314" y="1696065"/>
            <a:ext cx="6261147" cy="218137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B1D0354-ACE1-7C91-A820-004E1ECEC2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206" y="1848894"/>
            <a:ext cx="4539930" cy="3195054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35578F4-BA72-C7F1-2A09-393148D88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7422" y="1888712"/>
            <a:ext cx="4415465" cy="3165068"/>
          </a:xfrm>
          <a:prstGeom prst="rect">
            <a:avLst/>
          </a:prstGeom>
        </p:spPr>
      </p:pic>
      <p:pic>
        <p:nvPicPr>
          <p:cNvPr id="22" name="Picture 4">
            <a:extLst>
              <a:ext uri="{FF2B5EF4-FFF2-40B4-BE49-F238E27FC236}">
                <a16:creationId xmlns:a16="http://schemas.microsoft.com/office/drawing/2014/main" id="{521E51B0-4B72-4B6B-9677-60F2B337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02" y="4911844"/>
            <a:ext cx="247650" cy="2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03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(Scalable Vector Graphics)</a:t>
            </a:r>
            <a:endParaRPr lang="ko-KR" altLang="en-US" dirty="0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521E51B0-4B72-4B6B-9677-60F2B3371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02" y="4911844"/>
            <a:ext cx="247650" cy="29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8DB73A-73D2-A1A4-C468-89A30F05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66885"/>
            <a:ext cx="5867400" cy="4867452"/>
          </a:xfrm>
        </p:spPr>
        <p:txBody>
          <a:bodyPr/>
          <a:lstStyle/>
          <a:p>
            <a:r>
              <a:rPr lang="en-US" altLang="ko-KR" dirty="0"/>
              <a:t>XML (</a:t>
            </a:r>
            <a:r>
              <a:rPr lang="en-US" altLang="ko-KR" dirty="0" err="1"/>
              <a:t>eXtensible</a:t>
            </a:r>
            <a:r>
              <a:rPr lang="en-US" altLang="ko-KR" dirty="0"/>
              <a:t> Markup Language) to generate Vector Image</a:t>
            </a:r>
          </a:p>
          <a:p>
            <a:r>
              <a:rPr lang="en-US" altLang="ko-KR" dirty="0"/>
              <a:t>Can generate directly in HTML or dynamically in JavaScript</a:t>
            </a:r>
          </a:p>
          <a:p>
            <a:r>
              <a:rPr lang="en-US" altLang="ko-KR" dirty="0"/>
              <a:t>Quality doesn’t change when resizing</a:t>
            </a:r>
          </a:p>
          <a:p>
            <a:r>
              <a:rPr lang="en-US" altLang="ko-KR" dirty="0"/>
              <a:t>Depth order follows the generated order</a:t>
            </a:r>
            <a:endParaRPr lang="ko-KR" altLang="en-US" dirty="0"/>
          </a:p>
        </p:txBody>
      </p:sp>
      <p:pic>
        <p:nvPicPr>
          <p:cNvPr id="4098" name="Picture 2" descr="SVG 구조, 렌더링 성능 알고 쓰기">
            <a:extLst>
              <a:ext uri="{FF2B5EF4-FFF2-40B4-BE49-F238E27FC236}">
                <a16:creationId xmlns:a16="http://schemas.microsoft.com/office/drawing/2014/main" id="{240940FC-D499-8411-7576-B46AEE4C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298" y="2073812"/>
            <a:ext cx="5327547" cy="342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54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DAB2FA4-7751-BDB0-0389-9451F294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19F20-4947-436A-B85E-F0B6FC02889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9DADFE-F255-27A8-1FA6-77CC3FF6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SVG with HTML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0533A1A-F97A-F480-6581-F4BA70E48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067" y="1201327"/>
            <a:ext cx="8747411" cy="426274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3F41403-BB36-3379-2A43-0AD2E7A2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0" y="5464072"/>
            <a:ext cx="45720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63BC27BF052F044869B1966B0327016" ma:contentTypeVersion="2" ma:contentTypeDescription="새 문서를 만듭니다." ma:contentTypeScope="" ma:versionID="06145af860fdfb1b6593f9956211127b">
  <xsd:schema xmlns:xsd="http://www.w3.org/2001/XMLSchema" xmlns:xs="http://www.w3.org/2001/XMLSchema" xmlns:p="http://schemas.microsoft.com/office/2006/metadata/properties" xmlns:ns3="f6779841-6d37-4f7b-a1db-976b6e749874" targetNamespace="http://schemas.microsoft.com/office/2006/metadata/properties" ma:root="true" ma:fieldsID="c9988ec59476b09389d31fc880e32b40" ns3:_="">
    <xsd:import namespace="f6779841-6d37-4f7b-a1db-976b6e7498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779841-6d37-4f7b-a1db-976b6e7498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31D0C4-6E9A-4DBB-BFBF-9A223A4DFC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3B69A9-7070-4104-81E0-E4A9BAE37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779841-6d37-4f7b-a1db-976b6e7498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384C48-1DB0-4CA7-BF76-F2CDA94EE68E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f6779841-6d37-4f7b-a1db-976b6e74987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7655</TotalTime>
  <Words>489</Words>
  <Application>Microsoft Office PowerPoint</Application>
  <PresentationFormat>와이드스크린</PresentationFormat>
  <Paragraphs>118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Pretendard JP</vt:lpstr>
      <vt:lpstr>맑은 고딕</vt:lpstr>
      <vt:lpstr>Arial</vt:lpstr>
      <vt:lpstr>Calibri</vt:lpstr>
      <vt:lpstr>Consolas</vt:lpstr>
      <vt:lpstr>Wingdings</vt:lpstr>
      <vt:lpstr>Office 테마</vt:lpstr>
      <vt:lpstr>Information Visualization Coding Session 1</vt:lpstr>
      <vt:lpstr>Web Development</vt:lpstr>
      <vt:lpstr>Web Development</vt:lpstr>
      <vt:lpstr>Environment</vt:lpstr>
      <vt:lpstr>HTML (Hyper Text Markup Language)</vt:lpstr>
      <vt:lpstr>CSS (Cascading Style Sheet)</vt:lpstr>
      <vt:lpstr>JavaScript</vt:lpstr>
      <vt:lpstr>SVG (Scalable Vector Graphics)</vt:lpstr>
      <vt:lpstr>SVG with HTML</vt:lpstr>
      <vt:lpstr>SVG with D3.js</vt:lpstr>
      <vt:lpstr>Depth order of SVG objects</vt:lpstr>
      <vt:lpstr>Depth order of SVG objects</vt:lpstr>
      <vt:lpstr>D3 (Data-Driven Document)</vt:lpstr>
      <vt:lpstr>D3 Environment Set Up</vt:lpstr>
      <vt:lpstr>D3 Basic - Selection</vt:lpstr>
      <vt:lpstr>D3 Basic - Selection</vt:lpstr>
      <vt:lpstr>D3 Basic - Manipulation</vt:lpstr>
      <vt:lpstr>D3 Basic - Manipulation</vt:lpstr>
      <vt:lpstr>D3 Basic – Data Binding</vt:lpstr>
      <vt:lpstr>D3 Basic – Data Binding</vt:lpstr>
      <vt:lpstr>D3 Basic</vt:lpstr>
      <vt:lpstr>D3 Basic</vt:lpstr>
      <vt:lpstr>D3 Basic - Scaling</vt:lpstr>
      <vt:lpstr>D3 Basic - Axes</vt:lpstr>
      <vt:lpstr>D3 Basic</vt:lpstr>
      <vt:lpstr>D3 Basic</vt:lpstr>
      <vt:lpstr>D3 Basic</vt:lpstr>
      <vt:lpstr>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(학생) 구윤회 (전기전자컴퓨터공학부)</dc:creator>
  <cp:lastModifiedBy>(학생) 김성욱 (컴퓨터공학과)</cp:lastModifiedBy>
  <cp:revision>752</cp:revision>
  <dcterms:created xsi:type="dcterms:W3CDTF">2020-01-08T08:00:04Z</dcterms:created>
  <dcterms:modified xsi:type="dcterms:W3CDTF">2024-03-13T09:27:49Z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0x010100763BC27BF052F044869B1966B0327016</vt:lpwstr>
  </property>
</Properties>
</file>