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3"/>
  </p:notesMasterIdLst>
  <p:sldIdLst>
    <p:sldId id="256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86" r:id="rId13"/>
    <p:sldId id="270" r:id="rId14"/>
    <p:sldId id="272" r:id="rId15"/>
    <p:sldId id="273" r:id="rId16"/>
    <p:sldId id="275" r:id="rId17"/>
    <p:sldId id="274" r:id="rId18"/>
    <p:sldId id="271" r:id="rId19"/>
    <p:sldId id="276" r:id="rId20"/>
    <p:sldId id="269" r:id="rId21"/>
    <p:sldId id="277" r:id="rId22"/>
    <p:sldId id="278" r:id="rId23"/>
    <p:sldId id="287" r:id="rId24"/>
    <p:sldId id="279" r:id="rId25"/>
    <p:sldId id="280" r:id="rId26"/>
    <p:sldId id="282" r:id="rId27"/>
    <p:sldId id="283" r:id="rId28"/>
    <p:sldId id="281" r:id="rId29"/>
    <p:sldId id="285" r:id="rId30"/>
    <p:sldId id="284" r:id="rId31"/>
    <p:sldId id="261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E5C5C"/>
    <a:srgbClr val="DD636E"/>
    <a:srgbClr val="92D050"/>
    <a:srgbClr val="80CB8E"/>
    <a:srgbClr val="FF7C80"/>
    <a:srgbClr val="171526"/>
    <a:srgbClr val="DFF3FD"/>
    <a:srgbClr val="44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09" autoAdjust="0"/>
    <p:restoredTop sz="85455" autoAdjust="0"/>
  </p:normalViewPr>
  <p:slideViewPr>
    <p:cSldViewPr snapToGrid="0">
      <p:cViewPr>
        <p:scale>
          <a:sx n="100" d="100"/>
          <a:sy n="100" d="100"/>
        </p:scale>
        <p:origin x="3234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E12E-AA48-CC4A-98B1-EE586CF57193}" type="datetimeFigureOut">
              <a:rPr kumimoji="1" lang="ko-KR" altLang="en-US" smtClean="0"/>
              <a:t>2024-04-24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7175-84EB-3C41-B9AB-7C4836C261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5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 this session, we are going to talk about interactions.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7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98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9917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2868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85360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6288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510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We should prevent this circles from sticking out like this.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25608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087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32148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If you have experience with clipping masks in Photoshop, it may be easy to understand. (It’s basically the same thing!)</a:t>
            </a:r>
          </a:p>
          <a:p>
            <a:endParaRPr lang="en-US" altLang="ko-KR" dirty="0"/>
          </a:p>
          <a:p>
            <a:r>
              <a:rPr lang="en-US" altLang="ko-KR" dirty="0"/>
              <a:t>https://observablehq.com/@eesur/svg-clippath-using-d3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1645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start with why we want to interact with visualizations.</a:t>
            </a:r>
          </a:p>
          <a:p>
            <a:endParaRPr lang="en-US" altLang="ko-KR" dirty="0"/>
          </a:p>
          <a:p>
            <a:r>
              <a:rPr lang="en-US" altLang="ko-KR" dirty="0"/>
              <a:t>See this simple bubble chart.</a:t>
            </a:r>
          </a:p>
          <a:p>
            <a:endParaRPr lang="en-US" altLang="ko-KR" dirty="0"/>
          </a:p>
          <a:p>
            <a:r>
              <a:rPr lang="en-US" altLang="ko-KR" dirty="0"/>
              <a:t>You can see tendency and approximate information in this chart</a:t>
            </a:r>
          </a:p>
          <a:p>
            <a:endParaRPr lang="en-US" altLang="ko-KR" dirty="0"/>
          </a:p>
          <a:p>
            <a:r>
              <a:rPr lang="en-US" altLang="ko-KR" dirty="0"/>
              <a:t>You may already notice some problems with this.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5343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6159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6597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3598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4377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35152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2123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2962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9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Action feedback</a:t>
            </a:r>
          </a:p>
          <a:p>
            <a:r>
              <a:rPr lang="en-US" altLang="ko-KR" dirty="0"/>
              <a:t>Interactive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– </a:t>
            </a:r>
            <a:r>
              <a:rPr lang="en-US" altLang="ko-KR" dirty="0" err="1"/>
              <a:t>Flaticon</a:t>
            </a:r>
            <a:endParaRPr lang="en-US" altLang="ko-KR" dirty="0"/>
          </a:p>
          <a:p>
            <a:r>
              <a:rPr lang="en-US" altLang="ko-KR" dirty="0"/>
              <a:t>Animation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-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775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Interactive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– </a:t>
            </a:r>
            <a:r>
              <a:rPr lang="en-US" altLang="ko-KR" dirty="0" err="1"/>
              <a:t>Flaticon</a:t>
            </a:r>
            <a:endParaRPr lang="en-US" altLang="ko-KR" dirty="0"/>
          </a:p>
          <a:p>
            <a:r>
              <a:rPr lang="en-US" altLang="ko-KR" dirty="0"/>
              <a:t>Animation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-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5150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Computer mouse icons created by </a:t>
            </a:r>
            <a:r>
              <a:rPr lang="en-US" altLang="ko-KR" dirty="0" err="1"/>
              <a:t>Freepik</a:t>
            </a:r>
            <a:endParaRPr lang="en-US" altLang="ko-KR" dirty="0"/>
          </a:p>
          <a:p>
            <a:r>
              <a:rPr lang="en-US" altLang="ko-KR" dirty="0"/>
              <a:t>Keyboard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- </a:t>
            </a:r>
            <a:r>
              <a:rPr lang="en-US" altLang="ko-KR" dirty="0" err="1"/>
              <a:t>Flaticon</a:t>
            </a:r>
            <a:endParaRPr lang="en-US" altLang="ko-KR" dirty="0"/>
          </a:p>
          <a:p>
            <a:r>
              <a:rPr lang="en-US" altLang="ko-KR" dirty="0"/>
              <a:t>Input icons created by </a:t>
            </a:r>
            <a:r>
              <a:rPr lang="en-US" altLang="ko-KR" dirty="0" err="1"/>
              <a:t>Ch.designer</a:t>
            </a:r>
            <a:r>
              <a:rPr lang="en-US" altLang="ko-KR" dirty="0"/>
              <a:t> -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28111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Interactive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– </a:t>
            </a:r>
            <a:r>
              <a:rPr lang="en-US" altLang="ko-KR" dirty="0" err="1"/>
              <a:t>Flaticon</a:t>
            </a:r>
            <a:endParaRPr lang="en-US" altLang="ko-KR" dirty="0"/>
          </a:p>
          <a:p>
            <a:r>
              <a:rPr lang="en-US" altLang="ko-KR" dirty="0"/>
              <a:t>Animation icons created by </a:t>
            </a:r>
            <a:r>
              <a:rPr lang="en-US" altLang="ko-KR" dirty="0" err="1"/>
              <a:t>Freepik</a:t>
            </a:r>
            <a:r>
              <a:rPr lang="en-US" altLang="ko-KR" dirty="0"/>
              <a:t> - </a:t>
            </a:r>
            <a:r>
              <a:rPr lang="en-US" altLang="ko-KR" dirty="0" err="1"/>
              <a:t>Flaticon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9217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-apple-system"/>
              </a:rPr>
              <a:t>Transitions are </a:t>
            </a:r>
            <a:r>
              <a:rPr lang="en-US" altLang="ko-KR" b="0" i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-apple-system"/>
              </a:rPr>
              <a:t>methods that </a:t>
            </a:r>
            <a:r>
              <a:rPr lang="en-US" altLang="ko-KR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-apple-system"/>
              </a:rPr>
              <a:t>smoothly interpolate the DOM from its current state to the desired target state over a given duration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078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-apple-system"/>
              </a:rPr>
              <a:t>transitions smoothly interpolate the DOM from its current state to the desired target state over a given duration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364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985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6BFF-0DAF-452C-A431-7F042B2CB7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BA47-6DD5-49F2-954F-E6388B406C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C4B8F0-9B29-41AD-E49C-F0358E01123C}"/>
              </a:ext>
            </a:extLst>
          </p:cNvPr>
          <p:cNvGrpSpPr/>
          <p:nvPr userDrawn="1"/>
        </p:nvGrpSpPr>
        <p:grpSpPr>
          <a:xfrm>
            <a:off x="153347" y="6156581"/>
            <a:ext cx="1970787" cy="619066"/>
            <a:chOff x="153347" y="6156581"/>
            <a:chExt cx="1970787" cy="61906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EE4DB6-B52F-00A9-1D28-AF507E48398A}"/>
                </a:ext>
              </a:extLst>
            </p:cNvPr>
            <p:cNvSpPr/>
            <p:nvPr userDrawn="1"/>
          </p:nvSpPr>
          <p:spPr>
            <a:xfrm>
              <a:off x="153347" y="6156581"/>
              <a:ext cx="1970787" cy="619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74EE15-FFFB-946F-086D-5D49C387D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5" y="6309245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07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015D-5435-44E3-ADA7-524D4CA66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5462" y="824706"/>
            <a:ext cx="9657521" cy="9112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68AD0-4E15-415D-B453-C942B32339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5462" y="1847418"/>
            <a:ext cx="9657521" cy="4351338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C0415E-25FD-8F69-E1D6-BEB627328CED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8EC68A-7BB0-864B-8741-9AA66A652A3B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AC439C-F70B-4FA4-8F83-1F3735704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6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F5E181-F968-7EBC-4DB1-9664F737124A}"/>
              </a:ext>
            </a:extLst>
          </p:cNvPr>
          <p:cNvGrpSpPr/>
          <p:nvPr userDrawn="1"/>
        </p:nvGrpSpPr>
        <p:grpSpPr>
          <a:xfrm>
            <a:off x="282645" y="5919861"/>
            <a:ext cx="1955615" cy="627399"/>
            <a:chOff x="282645" y="5919861"/>
            <a:chExt cx="1955615" cy="6273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69311F-595B-7E45-AC35-CD9036D9783E}"/>
                </a:ext>
              </a:extLst>
            </p:cNvPr>
            <p:cNvSpPr/>
            <p:nvPr userDrawn="1"/>
          </p:nvSpPr>
          <p:spPr>
            <a:xfrm>
              <a:off x="282645" y="5919861"/>
              <a:ext cx="1955615" cy="62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2E365A-5A1B-5534-2A1C-37699BA1DC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33" y="608040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173CD-204C-4A4C-A73F-49C256C4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743200" cy="365125"/>
          </a:xfrm>
        </p:spPr>
        <p:txBody>
          <a:bodyPr/>
          <a:lstStyle/>
          <a:p>
            <a:fld id="{AB58EC69-3363-634C-8FAE-0AFABCB17754}" type="datetime1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DB59A-F9AA-4562-9F1B-41CE953A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351" y="6356349"/>
            <a:ext cx="583494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7FF07FE-F8C2-4727-9F22-DDFDE3080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36525"/>
            <a:ext cx="10515600" cy="87665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#2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5BA453-F6ED-46C0-874C-8990DA035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1309511"/>
            <a:ext cx="11125200" cy="4867452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39760D-0768-423E-19AE-28D45ED4EED6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9560D9-C652-B741-B16E-2B6F3C6DB7EF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DF4C59-5D81-C5B4-1935-8CA890E552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61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6676C-76C8-4E3B-A6B1-D17C17FD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956" y="6356350"/>
            <a:ext cx="2743200" cy="365125"/>
          </a:xfrm>
        </p:spPr>
        <p:txBody>
          <a:bodyPr/>
          <a:lstStyle/>
          <a:p>
            <a:fld id="{2ED82B0F-DED6-CA49-A770-29437770D1A3}" type="datetime1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0497D-0FEF-4643-A3F1-82D5231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932" y="6356350"/>
            <a:ext cx="618067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8FA88A-C3E9-4F2C-90DB-7F6EA9CEA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956" y="136526"/>
            <a:ext cx="10515600" cy="6952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89400EC-BF5F-4DAC-8956-78689DB481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956" y="973394"/>
            <a:ext cx="11284974" cy="5256325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Subtopic1</a:t>
            </a:r>
          </a:p>
          <a:p>
            <a:pPr lvl="2"/>
            <a:r>
              <a:rPr lang="en-US" altLang="ko-KR" dirty="0"/>
              <a:t>subsubtopic1</a:t>
            </a:r>
          </a:p>
          <a:p>
            <a:pPr lv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E803B-8D5E-DC2B-06E8-6B321005BC9C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2AC16A-5D7B-EF4E-A143-75917B3D0BA6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7A1577-1EA4-814E-9A82-C274064B7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>
                <a:sym typeface="Wingdings" panose="05000000000000000000" pitchFamily="2" charset="2"/>
              </a:defRPr>
            </a:lvl1pPr>
          </a:lstStyle>
          <a:p>
            <a:r>
              <a:rPr lang="en-US" altLang="ko-KR" dirty="0"/>
              <a:t>Thank you 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Any questions?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33ABDD-5982-D7AA-B273-98FC00E56FAB}"/>
              </a:ext>
            </a:extLst>
          </p:cNvPr>
          <p:cNvGrpSpPr/>
          <p:nvPr userDrawn="1"/>
        </p:nvGrpSpPr>
        <p:grpSpPr>
          <a:xfrm>
            <a:off x="4320688" y="4720510"/>
            <a:ext cx="7871312" cy="2137490"/>
            <a:chOff x="4320688" y="4720510"/>
            <a:chExt cx="7871312" cy="21374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7DDA3A-67F1-EB46-8C6D-D4F0EAB7D843}"/>
                </a:ext>
              </a:extLst>
            </p:cNvPr>
            <p:cNvSpPr/>
            <p:nvPr userDrawn="1"/>
          </p:nvSpPr>
          <p:spPr>
            <a:xfrm>
              <a:off x="4320688" y="4751832"/>
              <a:ext cx="7871312" cy="210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5DEE63-8C92-72E9-2E00-AEE2780AD3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141" y="4720510"/>
              <a:ext cx="6121660" cy="2106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0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FB002-73BD-4E98-BCFF-216FC70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DBA43-9E56-4035-BC51-4EA1FC76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3142-ED8D-40D0-8CAD-311724BB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D4D3-74E0-0740-977E-A0CBE959205B}" type="datetime1">
              <a:rPr lang="ko-KR" altLang="en-US" smtClean="0"/>
              <a:t>2024-04-24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C679-F17F-45CB-9B84-F5A28A04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59E54-3945-4B55-963B-09E8120C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0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  <p:sldLayoutId id="2147483660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gif"/><Relationship Id="rId4" Type="http://schemas.openxmlformats.org/officeDocument/2006/relationships/image" Target="../media/image18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3js.org/d3-selection/events" TargetMode="External"/><Relationship Id="rId7" Type="http://schemas.openxmlformats.org/officeDocument/2006/relationships/hyperlink" Target="https://d3-graph-gallery.com/interactivity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3-graph-gallery.com/bubble.html" TargetMode="External"/><Relationship Id="rId5" Type="http://schemas.openxmlformats.org/officeDocument/2006/relationships/hyperlink" Target="https://d3js.org/d3-transition/timing" TargetMode="External"/><Relationship Id="rId4" Type="http://schemas.openxmlformats.org/officeDocument/2006/relationships/hyperlink" Target="https://d3js.org/d3-transit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3814-BB63-4F6A-8106-DDC65C19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10" y="2519539"/>
            <a:ext cx="6674284" cy="100647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Information Visualization</a:t>
            </a:r>
            <a:br>
              <a:rPr lang="en-US" altLang="ko-KR" sz="4000" dirty="0"/>
            </a:br>
            <a:r>
              <a:rPr lang="en-US" altLang="ko-KR" sz="4000" dirty="0"/>
              <a:t>Coding Session 2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D709A-E2DF-4830-B975-2C79FDD3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3624614"/>
            <a:ext cx="9144000" cy="1006475"/>
          </a:xfrm>
        </p:spPr>
        <p:txBody>
          <a:bodyPr>
            <a:normAutofit/>
          </a:bodyPr>
          <a:lstStyle/>
          <a:p>
            <a:r>
              <a:rPr lang="en-US" altLang="ko-KR" dirty="0"/>
              <a:t>2024.04.24.</a:t>
            </a:r>
          </a:p>
          <a:p>
            <a:r>
              <a:rPr lang="en-US" altLang="ko-KR" dirty="0" err="1"/>
              <a:t>Seongouk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1719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0AE01-CFC4-B91B-53CD-415CA27AE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"/>
          <a:stretch/>
        </p:blipFill>
        <p:spPr>
          <a:xfrm>
            <a:off x="2026913" y="1735931"/>
            <a:ext cx="8138174" cy="465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6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Tooltip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B49CB-1760-D43C-CCAD-49E348338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694" y="2291312"/>
            <a:ext cx="4175922" cy="254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81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Tooltip</a:t>
            </a:r>
            <a:endParaRPr lang="ko-KR" altLang="en-US" dirty="0"/>
          </a:p>
        </p:txBody>
      </p:sp>
      <p:pic>
        <p:nvPicPr>
          <p:cNvPr id="4" name="그림 3" descr="텍스트, 폰트, 스크린샷, 상징이(가) 표시된 사진&#10;&#10;자동 생성된 설명">
            <a:extLst>
              <a:ext uri="{FF2B5EF4-FFF2-40B4-BE49-F238E27FC236}">
                <a16:creationId xmlns:a16="http://schemas.microsoft.com/office/drawing/2014/main" id="{F580ADEB-9668-4D28-4DA5-B79149465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5" y="2250511"/>
            <a:ext cx="3638550" cy="2219325"/>
          </a:xfrm>
          <a:prstGeom prst="rect">
            <a:avLst/>
          </a:prstGeom>
        </p:spPr>
      </p:pic>
      <p:pic>
        <p:nvPicPr>
          <p:cNvPr id="9" name="그림 8" descr="스케치이(가) 표시된 사진&#10;&#10;자동 생성된 설명">
            <a:extLst>
              <a:ext uri="{FF2B5EF4-FFF2-40B4-BE49-F238E27FC236}">
                <a16:creationId xmlns:a16="http://schemas.microsoft.com/office/drawing/2014/main" id="{5416A141-B88D-FDB6-5A60-72A37C63A0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9" y="2509837"/>
            <a:ext cx="3524250" cy="2028825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CDF2E58B-E0BA-F6EB-616B-3B1B67E93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611" y="2473580"/>
            <a:ext cx="3638550" cy="2219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14669E9-193B-3F5C-2DF7-11F709B8A107}"/>
              </a:ext>
            </a:extLst>
          </p:cNvPr>
          <p:cNvSpPr txBox="1"/>
          <p:nvPr/>
        </p:nvSpPr>
        <p:spPr>
          <a:xfrm>
            <a:off x="1107240" y="4692905"/>
            <a:ext cx="209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/>
              <a:t>mouseover</a:t>
            </a:r>
            <a:endParaRPr lang="ko-KR" altLang="en-US" sz="3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C4FFA2-6107-6190-9D78-BBE45B0980EA}"/>
              </a:ext>
            </a:extLst>
          </p:cNvPr>
          <p:cNvSpPr txBox="1"/>
          <p:nvPr/>
        </p:nvSpPr>
        <p:spPr>
          <a:xfrm>
            <a:off x="4974423" y="4692905"/>
            <a:ext cx="2279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/>
              <a:t>mousemove</a:t>
            </a:r>
            <a:endParaRPr lang="ko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82A482-3412-2D8B-EB84-C2D6A462E18D}"/>
              </a:ext>
            </a:extLst>
          </p:cNvPr>
          <p:cNvSpPr txBox="1"/>
          <p:nvPr/>
        </p:nvSpPr>
        <p:spPr>
          <a:xfrm>
            <a:off x="9139533" y="4692904"/>
            <a:ext cx="19127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 err="1"/>
              <a:t>mouseout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0248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Tooltip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2872AB-CA4F-DE23-7857-A638F23B4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894" y="2443699"/>
            <a:ext cx="4557930" cy="308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Tooltip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96DC22-F791-802E-3285-9A41296B8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701" y="1735931"/>
            <a:ext cx="5062152" cy="504218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E0DB279-0118-3026-BB03-33BC556F0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47" y="2195512"/>
            <a:ext cx="5172075" cy="35718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BA7F91E-DAEA-F46B-38C7-39E6BA4E6AA5}"/>
              </a:ext>
            </a:extLst>
          </p:cNvPr>
          <p:cNvSpPr/>
          <p:nvPr/>
        </p:nvSpPr>
        <p:spPr>
          <a:xfrm>
            <a:off x="954270" y="5091880"/>
            <a:ext cx="2253965" cy="6755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13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871072-3537-1001-8B78-C0A7328B5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988" y="1735931"/>
            <a:ext cx="8208468" cy="475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88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Toggle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3D13ED-67E2-2E5F-75D4-0EFDA3C87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2" y="1735931"/>
            <a:ext cx="5619750" cy="4972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4CE9A7-6FDD-1556-D97C-04FBDBC00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53" y="1912143"/>
            <a:ext cx="4848225" cy="461962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F2F717A-3193-14CE-D34E-302895D533B6}"/>
              </a:ext>
            </a:extLst>
          </p:cNvPr>
          <p:cNvCxnSpPr>
            <a:cxnSpLocks/>
          </p:cNvCxnSpPr>
          <p:nvPr/>
        </p:nvCxnSpPr>
        <p:spPr>
          <a:xfrm>
            <a:off x="1009650" y="4314825"/>
            <a:ext cx="2085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2FBD04F-60C0-E599-D1EB-48128290EA17}"/>
              </a:ext>
            </a:extLst>
          </p:cNvPr>
          <p:cNvCxnSpPr>
            <a:cxnSpLocks/>
          </p:cNvCxnSpPr>
          <p:nvPr/>
        </p:nvCxnSpPr>
        <p:spPr>
          <a:xfrm>
            <a:off x="1009650" y="6448425"/>
            <a:ext cx="2085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769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340AE01-CFC4-B91B-53CD-415CA27AE0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"/>
          <a:stretch/>
        </p:blipFill>
        <p:spPr>
          <a:xfrm>
            <a:off x="2026913" y="1735931"/>
            <a:ext cx="8138174" cy="465503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479FEB-9715-2C97-25DA-A2E0E7E9E46C}"/>
              </a:ext>
            </a:extLst>
          </p:cNvPr>
          <p:cNvSpPr/>
          <p:nvPr/>
        </p:nvSpPr>
        <p:spPr>
          <a:xfrm>
            <a:off x="2222090" y="4596580"/>
            <a:ext cx="442452" cy="1214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536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C97E60-ACFA-BB94-B4D8-27D0C7BD4BD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135" y="1735931"/>
            <a:ext cx="8138174" cy="47336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139EC78-CD52-14C7-C78C-AD0A93E3D302}"/>
              </a:ext>
            </a:extLst>
          </p:cNvPr>
          <p:cNvSpPr/>
          <p:nvPr/>
        </p:nvSpPr>
        <p:spPr>
          <a:xfrm>
            <a:off x="2193515" y="4596580"/>
            <a:ext cx="442452" cy="1214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77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2567981-9330-FE0B-3480-C7041F2FA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29" y="1735931"/>
            <a:ext cx="9174651" cy="475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DEC1F-37D3-DAF8-AF19-99BF68A1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32498E-0911-DB04-8686-4694020F4F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85"/>
          <a:stretch/>
        </p:blipFill>
        <p:spPr>
          <a:xfrm>
            <a:off x="2026913" y="1735931"/>
            <a:ext cx="8138174" cy="46550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0352F28-9570-C44A-D518-7D8A6E6F1850}"/>
              </a:ext>
            </a:extLst>
          </p:cNvPr>
          <p:cNvSpPr/>
          <p:nvPr/>
        </p:nvSpPr>
        <p:spPr>
          <a:xfrm>
            <a:off x="4945626" y="2989005"/>
            <a:ext cx="442452" cy="42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82F033-D46B-2D95-15D1-73362A3C2976}"/>
              </a:ext>
            </a:extLst>
          </p:cNvPr>
          <p:cNvSpPr/>
          <p:nvPr/>
        </p:nvSpPr>
        <p:spPr>
          <a:xfrm>
            <a:off x="2900516" y="3179505"/>
            <a:ext cx="674244" cy="7828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97E95-6FB7-57B6-A854-65FD34E9A5E5}"/>
              </a:ext>
            </a:extLst>
          </p:cNvPr>
          <p:cNvSpPr/>
          <p:nvPr/>
        </p:nvSpPr>
        <p:spPr>
          <a:xfrm>
            <a:off x="2222090" y="4596580"/>
            <a:ext cx="442452" cy="12142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8E325B7C-9827-7DBA-EC34-E3AE561AB54F}"/>
              </a:ext>
            </a:extLst>
          </p:cNvPr>
          <p:cNvCxnSpPr>
            <a:cxnSpLocks/>
          </p:cNvCxnSpPr>
          <p:nvPr/>
        </p:nvCxnSpPr>
        <p:spPr>
          <a:xfrm flipH="1" flipV="1">
            <a:off x="1800113" y="2599402"/>
            <a:ext cx="1188893" cy="7042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ECE2847-2212-F7DE-E550-104F644BBFC8}"/>
              </a:ext>
            </a:extLst>
          </p:cNvPr>
          <p:cNvCxnSpPr>
            <a:cxnSpLocks/>
          </p:cNvCxnSpPr>
          <p:nvPr/>
        </p:nvCxnSpPr>
        <p:spPr>
          <a:xfrm flipH="1">
            <a:off x="5304173" y="2599402"/>
            <a:ext cx="979996" cy="534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094098-F5A0-E8E7-685C-4B6586F1F9F5}"/>
              </a:ext>
            </a:extLst>
          </p:cNvPr>
          <p:cNvSpPr txBox="1"/>
          <p:nvPr/>
        </p:nvSpPr>
        <p:spPr>
          <a:xfrm>
            <a:off x="5166852" y="2101706"/>
            <a:ext cx="25801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What is this point?</a:t>
            </a:r>
            <a:endParaRPr lang="ko-KR" altLang="en-US" sz="2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71062F-5C84-B504-1026-E9B9D058881E}"/>
              </a:ext>
            </a:extLst>
          </p:cNvPr>
          <p:cNvSpPr txBox="1"/>
          <p:nvPr/>
        </p:nvSpPr>
        <p:spPr>
          <a:xfrm>
            <a:off x="77141" y="2165313"/>
            <a:ext cx="344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How should I distinguish?</a:t>
            </a:r>
            <a:endParaRPr lang="ko-KR" altLang="en-US" sz="2400" b="1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9736267-DC9E-2656-3908-F8B3C96F1801}"/>
              </a:ext>
            </a:extLst>
          </p:cNvPr>
          <p:cNvCxnSpPr>
            <a:cxnSpLocks/>
          </p:cNvCxnSpPr>
          <p:nvPr/>
        </p:nvCxnSpPr>
        <p:spPr>
          <a:xfrm flipH="1">
            <a:off x="1530055" y="4935260"/>
            <a:ext cx="864503" cy="8756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9F6AD7A-2289-939F-CDFA-CD426681DA5F}"/>
              </a:ext>
            </a:extLst>
          </p:cNvPr>
          <p:cNvSpPr txBox="1"/>
          <p:nvPr/>
        </p:nvSpPr>
        <p:spPr>
          <a:xfrm>
            <a:off x="935160" y="5707770"/>
            <a:ext cx="1016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Eww…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311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7" grpId="0"/>
      <p:bldP spid="39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5" name="그림 4" descr="하트, 창의성이(가) 표시된 사진&#10;&#10;자동 생성된 설명">
            <a:extLst>
              <a:ext uri="{FF2B5EF4-FFF2-40B4-BE49-F238E27FC236}">
                <a16:creationId xmlns:a16="http://schemas.microsoft.com/office/drawing/2014/main" id="{CE14332E-7A6F-6E4F-C27D-45435C131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50" y="2232819"/>
            <a:ext cx="48387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31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1B4DD-693F-A338-93AF-F9704BFE2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3319462"/>
            <a:ext cx="3695700" cy="1209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3FE7044-EA0C-F6DF-4163-C7471689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937" y="2652712"/>
            <a:ext cx="5172075" cy="3571875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69EBEF6-D7C6-B55E-7817-806782FB9972}"/>
              </a:ext>
            </a:extLst>
          </p:cNvPr>
          <p:cNvCxnSpPr/>
          <p:nvPr/>
        </p:nvCxnSpPr>
        <p:spPr>
          <a:xfrm>
            <a:off x="6400800" y="3124200"/>
            <a:ext cx="23241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891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Before Zoom - </a:t>
            </a:r>
            <a:r>
              <a:rPr lang="en-US" altLang="ko-KR" dirty="0" err="1"/>
              <a:t>clipPath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2119C2-F48D-AA9C-50B9-3C2A84C8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34" y="1808444"/>
            <a:ext cx="8119647" cy="46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72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Zoom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2C94454-76BA-68EF-7741-35CE9165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182" y="2016521"/>
            <a:ext cx="7451194" cy="431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02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68BD3D-2120-0703-303F-C211643CC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968" y="2328862"/>
            <a:ext cx="6304064" cy="329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1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Zoom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62119C2-F48D-AA9C-50B9-3C2A84C81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134" y="1808444"/>
            <a:ext cx="8119647" cy="466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60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Zoom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9F400D-570C-8B76-6281-D58A90218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92" y="2419349"/>
            <a:ext cx="591121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45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</a:t>
            </a:r>
            <a:endParaRPr lang="ko-KR" altLang="en-US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13E6A35-92FA-AD7D-5D7D-0785DA9F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462" y="1847418"/>
            <a:ext cx="9657521" cy="4351338"/>
          </a:xfrm>
        </p:spPr>
        <p:txBody>
          <a:bodyPr/>
          <a:lstStyle/>
          <a:p>
            <a:r>
              <a:rPr lang="en-US" altLang="ko-KR" dirty="0">
                <a:hlinkClick r:id="rId3"/>
              </a:rPr>
              <a:t>https://d3js.org/d3-selection/events</a:t>
            </a:r>
            <a:endParaRPr lang="en-US" altLang="ko-KR" dirty="0"/>
          </a:p>
          <a:p>
            <a:r>
              <a:rPr lang="en-US" altLang="ko-KR" dirty="0">
                <a:hlinkClick r:id="rId4"/>
              </a:rPr>
              <a:t>https://d3js.org/d3-transition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https://d3js.org/d3-transition/timing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https://d3-graph-gallery.com/bubble.html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https://d3-graph-gallery.com/interactivity.html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4759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87A5-18AB-4662-97A2-F4181E15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21881-B9FB-4741-B709-FCFFDC4E0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03ED3EB-98BE-4614-73B0-7F8D4BAF8A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2585"/>
          <a:stretch/>
        </p:blipFill>
        <p:spPr>
          <a:xfrm>
            <a:off x="2026913" y="1735931"/>
            <a:ext cx="8138174" cy="465503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FDEC1F-37D3-DAF8-AF19-99BF68A1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71946F-5272-4033-1DA4-DA386AB388CF}"/>
              </a:ext>
            </a:extLst>
          </p:cNvPr>
          <p:cNvSpPr txBox="1"/>
          <p:nvPr/>
        </p:nvSpPr>
        <p:spPr>
          <a:xfrm>
            <a:off x="4427146" y="3012886"/>
            <a:ext cx="333770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How to solve?</a:t>
            </a:r>
            <a:endParaRPr lang="ko-KR" altLang="en-US" sz="4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F0BA42-31A6-FCAF-97AA-8D22E3C7A027}"/>
              </a:ext>
            </a:extLst>
          </p:cNvPr>
          <p:cNvSpPr txBox="1"/>
          <p:nvPr/>
        </p:nvSpPr>
        <p:spPr>
          <a:xfrm>
            <a:off x="4692924" y="3751550"/>
            <a:ext cx="280615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Interaction!</a:t>
            </a:r>
            <a:endParaRPr lang="ko-KR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217871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</a:t>
            </a:r>
            <a:endParaRPr lang="ko-KR" altLang="en-US" dirty="0"/>
          </a:p>
        </p:txBody>
      </p:sp>
      <p:pic>
        <p:nvPicPr>
          <p:cNvPr id="5" name="내용 개체 틀 4" descr="블랙, 어둠이(가) 표시된 사진&#10;&#10;자동 생성된 설명">
            <a:extLst>
              <a:ext uri="{FF2B5EF4-FFF2-40B4-BE49-F238E27FC236}">
                <a16:creationId xmlns:a16="http://schemas.microsoft.com/office/drawing/2014/main" id="{3001CB62-D959-209D-8DFA-97CB9ABC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17" y="2178867"/>
            <a:ext cx="3066742" cy="3066742"/>
          </a:xfr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E1579FFE-23DB-22A0-1450-135DC8FFE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85" y="1942991"/>
            <a:ext cx="3302618" cy="3302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07A912-9D13-44BA-39C7-618DC8E7AB97}"/>
              </a:ext>
            </a:extLst>
          </p:cNvPr>
          <p:cNvSpPr txBox="1"/>
          <p:nvPr/>
        </p:nvSpPr>
        <p:spPr>
          <a:xfrm>
            <a:off x="2519830" y="5294630"/>
            <a:ext cx="1423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Event</a:t>
            </a:r>
            <a:endParaRPr lang="ko-KR" altLang="en-US" sz="4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9293-50AD-1A78-6C5B-E294DD362019}"/>
              </a:ext>
            </a:extLst>
          </p:cNvPr>
          <p:cNvSpPr txBox="1"/>
          <p:nvPr/>
        </p:nvSpPr>
        <p:spPr>
          <a:xfrm>
            <a:off x="7734662" y="5294630"/>
            <a:ext cx="252966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Animation</a:t>
            </a:r>
            <a:endParaRPr lang="ko-KR" altLang="en-US" sz="42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9662EF-6EBA-B131-1F02-28F6CCC7B534}"/>
              </a:ext>
            </a:extLst>
          </p:cNvPr>
          <p:cNvSpPr txBox="1"/>
          <p:nvPr/>
        </p:nvSpPr>
        <p:spPr>
          <a:xfrm>
            <a:off x="5695836" y="2901802"/>
            <a:ext cx="72167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400" b="1" dirty="0"/>
              <a:t>+</a:t>
            </a:r>
            <a:endParaRPr lang="ko-KR" altLang="en-US" sz="8400" b="1" dirty="0"/>
          </a:p>
        </p:txBody>
      </p:sp>
    </p:spTree>
    <p:extLst>
      <p:ext uri="{BB962C8B-B14F-4D97-AF65-F5344CB8AC3E}">
        <p14:creationId xmlns:p14="http://schemas.microsoft.com/office/powerpoint/2010/main" val="385772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</a:t>
            </a:r>
            <a:endParaRPr lang="ko-KR" altLang="en-US" dirty="0"/>
          </a:p>
        </p:txBody>
      </p:sp>
      <p:pic>
        <p:nvPicPr>
          <p:cNvPr id="5" name="내용 개체 틀 4" descr="블랙, 어둠이(가) 표시된 사진&#10;&#10;자동 생성된 설명">
            <a:extLst>
              <a:ext uri="{FF2B5EF4-FFF2-40B4-BE49-F238E27FC236}">
                <a16:creationId xmlns:a16="http://schemas.microsoft.com/office/drawing/2014/main" id="{3001CB62-D959-209D-8DFA-97CB9ABC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17" y="2178867"/>
            <a:ext cx="3066742" cy="3066742"/>
          </a:xfr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E1579FFE-23DB-22A0-1450-135DC8FFE9B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85" y="1942991"/>
            <a:ext cx="3302618" cy="3302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07A912-9D13-44BA-39C7-618DC8E7AB97}"/>
              </a:ext>
            </a:extLst>
          </p:cNvPr>
          <p:cNvSpPr txBox="1"/>
          <p:nvPr/>
        </p:nvSpPr>
        <p:spPr>
          <a:xfrm>
            <a:off x="2519830" y="5294630"/>
            <a:ext cx="1423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Event</a:t>
            </a:r>
            <a:endParaRPr lang="ko-KR" altLang="en-US" sz="4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9293-50AD-1A78-6C5B-E294DD362019}"/>
              </a:ext>
            </a:extLst>
          </p:cNvPr>
          <p:cNvSpPr txBox="1"/>
          <p:nvPr/>
        </p:nvSpPr>
        <p:spPr>
          <a:xfrm>
            <a:off x="7734660" y="5294630"/>
            <a:ext cx="2529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>
                <a:solidFill>
                  <a:schemeClr val="tx1">
                    <a:alpha val="25000"/>
                  </a:schemeClr>
                </a:solidFill>
              </a:rPr>
              <a:t>Animation</a:t>
            </a:r>
          </a:p>
        </p:txBody>
      </p:sp>
    </p:spTree>
    <p:extLst>
      <p:ext uri="{BB962C8B-B14F-4D97-AF65-F5344CB8AC3E}">
        <p14:creationId xmlns:p14="http://schemas.microsoft.com/office/powerpoint/2010/main" val="1544410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A63B4B-0DF0-F01F-DC2D-3A30E3A77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Actions occurring in the system</a:t>
            </a:r>
          </a:p>
          <a:p>
            <a:r>
              <a:rPr lang="en-US" altLang="ko-KR" dirty="0"/>
              <a:t>Handle with </a:t>
            </a:r>
            <a:r>
              <a:rPr lang="en-US" altLang="ko-KR" i="1" dirty="0" err="1"/>
              <a:t>selection</a:t>
            </a:r>
            <a:r>
              <a:rPr lang="en-US" altLang="ko-KR" dirty="0" err="1"/>
              <a:t>.on</a:t>
            </a:r>
            <a:r>
              <a:rPr lang="en-US" altLang="ko-KR" dirty="0"/>
              <a:t>(</a:t>
            </a:r>
            <a:r>
              <a:rPr lang="en-US" altLang="ko-KR" i="1" dirty="0"/>
              <a:t>event</a:t>
            </a:r>
            <a:r>
              <a:rPr lang="en-US" altLang="ko-KR" dirty="0"/>
              <a:t>, </a:t>
            </a:r>
            <a:r>
              <a:rPr lang="en-US" altLang="ko-KR" i="1" dirty="0"/>
              <a:t>function</a:t>
            </a:r>
            <a:r>
              <a:rPr lang="en-US" altLang="ko-KR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EFFF48-D2BE-18CA-B35A-45B710DAD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08" y="3698660"/>
            <a:ext cx="1807368" cy="1807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13BC81-2975-6CCC-A095-DD75E335C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325" y="3429000"/>
            <a:ext cx="2190750" cy="2190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E622D9-E5FF-A868-69C6-C28B930E5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2650" y="3698660"/>
            <a:ext cx="2053863" cy="205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57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</a:t>
            </a:r>
            <a:endParaRPr lang="ko-KR" altLang="en-US" dirty="0"/>
          </a:p>
        </p:txBody>
      </p:sp>
      <p:pic>
        <p:nvPicPr>
          <p:cNvPr id="5" name="내용 개체 틀 4" descr="블랙, 어둠이(가) 표시된 사진&#10;&#10;자동 생성된 설명">
            <a:extLst>
              <a:ext uri="{FF2B5EF4-FFF2-40B4-BE49-F238E27FC236}">
                <a16:creationId xmlns:a16="http://schemas.microsoft.com/office/drawing/2014/main" id="{3001CB62-D959-209D-8DFA-97CB9ABC7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417" y="2178867"/>
            <a:ext cx="3066742" cy="3066742"/>
          </a:xfrm>
        </p:spPr>
      </p:pic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E1579FFE-23DB-22A0-1450-135DC8FFE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185" y="1942991"/>
            <a:ext cx="3302618" cy="33026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07A912-9D13-44BA-39C7-618DC8E7AB97}"/>
              </a:ext>
            </a:extLst>
          </p:cNvPr>
          <p:cNvSpPr txBox="1"/>
          <p:nvPr/>
        </p:nvSpPr>
        <p:spPr>
          <a:xfrm>
            <a:off x="2519830" y="5294630"/>
            <a:ext cx="14239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>
                <a:solidFill>
                  <a:schemeClr val="tx1">
                    <a:alpha val="25000"/>
                  </a:schemeClr>
                </a:solidFill>
              </a:rPr>
              <a:t>Event</a:t>
            </a:r>
            <a:endParaRPr lang="ko-KR" altLang="en-US" sz="4200" b="1" dirty="0">
              <a:solidFill>
                <a:schemeClr val="tx1">
                  <a:alpha val="2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E9293-50AD-1A78-6C5B-E294DD362019}"/>
              </a:ext>
            </a:extLst>
          </p:cNvPr>
          <p:cNvSpPr txBox="1"/>
          <p:nvPr/>
        </p:nvSpPr>
        <p:spPr>
          <a:xfrm>
            <a:off x="7734660" y="5294630"/>
            <a:ext cx="25296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200" b="1" dirty="0"/>
              <a:t>Animation</a:t>
            </a:r>
            <a:endParaRPr lang="ko-KR" altLang="en-US" sz="4200" b="1" dirty="0"/>
          </a:p>
        </p:txBody>
      </p:sp>
    </p:spTree>
    <p:extLst>
      <p:ext uri="{BB962C8B-B14F-4D97-AF65-F5344CB8AC3E}">
        <p14:creationId xmlns:p14="http://schemas.microsoft.com/office/powerpoint/2010/main" val="172452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 for Animation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5F3A8A-B3CF-4BA1-9201-D31532C26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selection-like interface for animating changes to the DOM</a:t>
            </a:r>
            <a:endParaRPr lang="ko-KR" altLang="en-US" dirty="0"/>
          </a:p>
        </p:txBody>
      </p:sp>
      <p:pic>
        <p:nvPicPr>
          <p:cNvPr id="7" name="그림 6" descr="스크린샷, 직사각형, 텍스트, 디자인이(가) 표시된 사진&#10;&#10;자동 생성된 설명">
            <a:extLst>
              <a:ext uri="{FF2B5EF4-FFF2-40B4-BE49-F238E27FC236}">
                <a16:creationId xmlns:a16="http://schemas.microsoft.com/office/drawing/2014/main" id="{6C5C57C9-004F-139A-D3D3-1FDBF8E33F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025" y="2709069"/>
            <a:ext cx="4933950" cy="380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38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B1D52B7-2400-351A-2A0C-7A7FC45B6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15" y="2564866"/>
            <a:ext cx="4163919" cy="29652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56499C1-5389-B2C2-49B1-CB9A8FAD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Transition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7F746F-2C58-23DA-1459-C560FF3BF58F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4048125" y="2334034"/>
            <a:ext cx="4168008" cy="8550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91F979-F2D7-D1EB-941B-A40346DCF8E4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333875" y="3140013"/>
            <a:ext cx="4234213" cy="3885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4BD53E2-1C40-B84B-4AC2-70BF137DF1E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5132745" y="4395191"/>
            <a:ext cx="3778032" cy="3479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6F17783-BD24-C406-4702-C06024C0B0D3}"/>
              </a:ext>
            </a:extLst>
          </p:cNvPr>
          <p:cNvCxnSpPr>
            <a:cxnSpLocks/>
          </p:cNvCxnSpPr>
          <p:nvPr/>
        </p:nvCxnSpPr>
        <p:spPr>
          <a:xfrm>
            <a:off x="4791075" y="4781550"/>
            <a:ext cx="14237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12EC568-BE2E-A3D8-A034-9D3161E2FBCC}"/>
              </a:ext>
            </a:extLst>
          </p:cNvPr>
          <p:cNvCxnSpPr>
            <a:cxnSpLocks/>
          </p:cNvCxnSpPr>
          <p:nvPr/>
        </p:nvCxnSpPr>
        <p:spPr>
          <a:xfrm>
            <a:off x="5271859" y="5219700"/>
            <a:ext cx="942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7A4344B-5A3A-A522-277E-0BB59A54C5A9}"/>
              </a:ext>
            </a:extLst>
          </p:cNvPr>
          <p:cNvCxnSpPr>
            <a:cxnSpLocks/>
          </p:cNvCxnSpPr>
          <p:nvPr/>
        </p:nvCxnSpPr>
        <p:spPr>
          <a:xfrm flipV="1">
            <a:off x="6205309" y="4781550"/>
            <a:ext cx="0" cy="438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C43F5B3E-26CA-F333-E763-130B98792BD5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214834" y="4973984"/>
            <a:ext cx="2226012" cy="5692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502FF6-A80E-CCA8-EF64-81AC1E97B0BE}"/>
              </a:ext>
            </a:extLst>
          </p:cNvPr>
          <p:cNvSpPr txBox="1"/>
          <p:nvPr/>
        </p:nvSpPr>
        <p:spPr>
          <a:xfrm>
            <a:off x="8216133" y="2103201"/>
            <a:ext cx="2487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Declare Transition</a:t>
            </a:r>
            <a:endParaRPr lang="ko-KR" altLang="en-US" sz="24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99334C-E357-0B66-5B48-781457244DB4}"/>
              </a:ext>
            </a:extLst>
          </p:cNvPr>
          <p:cNvSpPr txBox="1"/>
          <p:nvPr/>
        </p:nvSpPr>
        <p:spPr>
          <a:xfrm>
            <a:off x="8568088" y="2909180"/>
            <a:ext cx="1783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Set Duration</a:t>
            </a:r>
            <a:endParaRPr lang="ko-KR" altLang="en-US" sz="2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6BEAF0-6EB3-33C2-C6DC-3ECBBD7E2B8A}"/>
              </a:ext>
            </a:extLst>
          </p:cNvPr>
          <p:cNvSpPr txBox="1"/>
          <p:nvPr/>
        </p:nvSpPr>
        <p:spPr>
          <a:xfrm>
            <a:off x="8910777" y="4512319"/>
            <a:ext cx="1238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Set Ease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CEB637-E20E-46A4-61E4-D7C3511A24AA}"/>
              </a:ext>
            </a:extLst>
          </p:cNvPr>
          <p:cNvSpPr txBox="1"/>
          <p:nvPr/>
        </p:nvSpPr>
        <p:spPr>
          <a:xfrm>
            <a:off x="8440846" y="5312419"/>
            <a:ext cx="2177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Set Target State</a:t>
            </a:r>
            <a:endParaRPr lang="ko-KR" altLang="en-US" sz="2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AC993D6-5867-84F6-3CBB-1E70717D0280}"/>
              </a:ext>
            </a:extLst>
          </p:cNvPr>
          <p:cNvSpPr txBox="1"/>
          <p:nvPr/>
        </p:nvSpPr>
        <p:spPr>
          <a:xfrm>
            <a:off x="8771252" y="3709280"/>
            <a:ext cx="137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Set Delay</a:t>
            </a:r>
            <a:endParaRPr lang="ko-KR" altLang="en-US" sz="2400" b="1" dirty="0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BC77415A-5626-AF50-C994-221DEDBEF54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3649452" y="3940113"/>
            <a:ext cx="5121800" cy="484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187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8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3BC27BF052F044869B1966B0327016" ma:contentTypeVersion="2" ma:contentTypeDescription="새 문서를 만듭니다." ma:contentTypeScope="" ma:versionID="06145af860fdfb1b6593f9956211127b">
  <xsd:schema xmlns:xsd="http://www.w3.org/2001/XMLSchema" xmlns:xs="http://www.w3.org/2001/XMLSchema" xmlns:p="http://schemas.microsoft.com/office/2006/metadata/properties" xmlns:ns3="f6779841-6d37-4f7b-a1db-976b6e749874" targetNamespace="http://schemas.microsoft.com/office/2006/metadata/properties" ma:root="true" ma:fieldsID="c9988ec59476b09389d31fc880e32b40" ns3:_="">
    <xsd:import namespace="f6779841-6d37-4f7b-a1db-976b6e7498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9841-6d37-4f7b-a1db-976b6e7498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3B69A9-7070-4104-81E0-E4A9BAE37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9841-6d37-4f7b-a1db-976b6e7498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31D0C4-6E9A-4DBB-BFBF-9A223A4DFC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384C48-1DB0-4CA7-BF76-F2CDA94EE68E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f6779841-6d37-4f7b-a1db-976b6e74987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389</Words>
  <Application>Microsoft Office PowerPoint</Application>
  <PresentationFormat>와이드스크린</PresentationFormat>
  <Paragraphs>109</Paragraphs>
  <Slides>28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-apple-system</vt:lpstr>
      <vt:lpstr>맑은 고딕</vt:lpstr>
      <vt:lpstr>Arial</vt:lpstr>
      <vt:lpstr>Calibri</vt:lpstr>
      <vt:lpstr>Wingdings</vt:lpstr>
      <vt:lpstr>Office 테마</vt:lpstr>
      <vt:lpstr>Information Visualization Coding Session 2</vt:lpstr>
      <vt:lpstr>Motivation</vt:lpstr>
      <vt:lpstr>Motivation</vt:lpstr>
      <vt:lpstr>Interaction</vt:lpstr>
      <vt:lpstr>Interaction</vt:lpstr>
      <vt:lpstr>Event</vt:lpstr>
      <vt:lpstr>Interaction</vt:lpstr>
      <vt:lpstr>Transition for Animation</vt:lpstr>
      <vt:lpstr>Transition</vt:lpstr>
      <vt:lpstr>Example</vt:lpstr>
      <vt:lpstr>Tooltip</vt:lpstr>
      <vt:lpstr>Tooltip</vt:lpstr>
      <vt:lpstr>Tooltip</vt:lpstr>
      <vt:lpstr>Tooltip</vt:lpstr>
      <vt:lpstr>Toggle</vt:lpstr>
      <vt:lpstr>Toggle</vt:lpstr>
      <vt:lpstr>Before Zoom - clipPath</vt:lpstr>
      <vt:lpstr>Before Zoom - clipPath</vt:lpstr>
      <vt:lpstr>Before Zoom - clipPath</vt:lpstr>
      <vt:lpstr>Before Zoom - clipPath</vt:lpstr>
      <vt:lpstr>Before Zoom - clipPath</vt:lpstr>
      <vt:lpstr>Before Zoom - clipPath</vt:lpstr>
      <vt:lpstr>Zoom</vt:lpstr>
      <vt:lpstr>Zoom</vt:lpstr>
      <vt:lpstr>Zoom</vt:lpstr>
      <vt:lpstr>Zoom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구윤회 (전기전자컴퓨터공학부)</dc:creator>
  <cp:lastModifiedBy>(학생) 김성욱 (컴퓨터공학과)</cp:lastModifiedBy>
  <cp:revision>820</cp:revision>
  <dcterms:created xsi:type="dcterms:W3CDTF">2020-01-08T08:00:04Z</dcterms:created>
  <dcterms:modified xsi:type="dcterms:W3CDTF">2024-04-24T07:31:24Z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0x010100763BC27BF052F044869B1966B0327016</vt:lpwstr>
  </property>
</Properties>
</file>