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79" r:id="rId4"/>
    <p:sldId id="259" r:id="rId5"/>
    <p:sldId id="280" r:id="rId6"/>
    <p:sldId id="277" r:id="rId7"/>
    <p:sldId id="278" r:id="rId8"/>
    <p:sldId id="281" r:id="rId9"/>
    <p:sldId id="276" r:id="rId10"/>
    <p:sldId id="258" r:id="rId11"/>
    <p:sldId id="261" r:id="rId12"/>
    <p:sldId id="266" r:id="rId13"/>
    <p:sldId id="269" r:id="rId14"/>
    <p:sldId id="282" r:id="rId15"/>
    <p:sldId id="267" r:id="rId16"/>
    <p:sldId id="273" r:id="rId17"/>
    <p:sldId id="274" r:id="rId18"/>
    <p:sldId id="271" r:id="rId19"/>
    <p:sldId id="262" r:id="rId20"/>
    <p:sldId id="26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5E"/>
    <a:srgbClr val="FEB95E"/>
    <a:srgbClr val="8C8C8C"/>
    <a:srgbClr val="FCB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1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8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7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7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9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8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0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8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E6E5EB"/>
            </a:gs>
            <a:gs pos="50000">
              <a:srgbClr val="FEB95E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500" y="2451470"/>
            <a:ext cx="5365000" cy="1955061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Happy House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white">
                    <a:lumMod val="7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부동산 매매 정보 한눈에 보기</a:t>
            </a:r>
            <a:endParaRPr lang="ko-KR" altLang="en-US" sz="6000" kern="0" dirty="0">
              <a:solidFill>
                <a:prstClr val="white">
                  <a:lumMod val="7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778500" y="4406531"/>
            <a:ext cx="274965" cy="274965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</a:t>
            </a:r>
            <a:endParaRPr lang="ko-KR" altLang="en-US" sz="16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21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 기술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AE7372-AC15-4164-AA41-524BA351F38A}"/>
              </a:ext>
            </a:extLst>
          </p:cNvPr>
          <p:cNvGrpSpPr/>
          <p:nvPr/>
        </p:nvGrpSpPr>
        <p:grpSpPr>
          <a:xfrm>
            <a:off x="1528839" y="1844166"/>
            <a:ext cx="9547302" cy="3169667"/>
            <a:chOff x="1448844" y="1659713"/>
            <a:chExt cx="9547302" cy="3169667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503CCA9-B9C1-449B-A41B-305CF103CE18}"/>
                </a:ext>
              </a:extLst>
            </p:cNvPr>
            <p:cNvSpPr/>
            <p:nvPr/>
          </p:nvSpPr>
          <p:spPr>
            <a:xfrm>
              <a:off x="1732348" y="4075648"/>
              <a:ext cx="2706302" cy="753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EE4F4C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Front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Vue, Vue-</a:t>
              </a:r>
              <a:r>
                <a:rPr lang="en-US" altLang="ko-KR" sz="14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BootStrap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503CCA9-B9C1-449B-A41B-305CF103CE18}"/>
                </a:ext>
              </a:extLst>
            </p:cNvPr>
            <p:cNvSpPr/>
            <p:nvPr/>
          </p:nvSpPr>
          <p:spPr>
            <a:xfrm>
              <a:off x="5011096" y="4075648"/>
              <a:ext cx="2706302" cy="753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EE4F4C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Back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Spring Boot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503CCA9-B9C1-449B-A41B-305CF103CE18}"/>
                </a:ext>
              </a:extLst>
            </p:cNvPr>
            <p:cNvSpPr/>
            <p:nvPr/>
          </p:nvSpPr>
          <p:spPr>
            <a:xfrm>
              <a:off x="8289844" y="4075648"/>
              <a:ext cx="2706302" cy="753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EE4F4C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DB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MySQL</a:t>
              </a:r>
            </a:p>
          </p:txBody>
        </p:sp>
        <p:pic>
          <p:nvPicPr>
            <p:cNvPr id="4" name="그림 3" descr="텍스트, 표지판, 벡터그래픽이(가) 표시된 사진&#10;&#10;자동 생성된 설명">
              <a:extLst>
                <a:ext uri="{FF2B5EF4-FFF2-40B4-BE49-F238E27FC236}">
                  <a16:creationId xmlns:a16="http://schemas.microsoft.com/office/drawing/2014/main" id="{F5BD78E2-4BD7-4829-A66B-B6E9A944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7361" y="2544385"/>
              <a:ext cx="1420808" cy="14208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3C51BA5-F5FB-4EB3-B6D7-9864306FA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844" y="1659713"/>
              <a:ext cx="1636422" cy="163642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82FABF1-D99E-430F-AD41-5048F0BD5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443" y="2125172"/>
              <a:ext cx="2706302" cy="142080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A0257D6-D043-489F-A3F8-D61155AFF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3940" y="1858591"/>
              <a:ext cx="2590856" cy="1727237"/>
            </a:xfrm>
            <a:prstGeom prst="rect">
              <a:avLst/>
            </a:prstGeom>
          </p:spPr>
        </p:pic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6A4E47-5D5B-4CBA-84B1-4F8F11BE6B31}"/>
              </a:ext>
            </a:extLst>
          </p:cNvPr>
          <p:cNvCxnSpPr>
            <a:cxnSpLocks/>
          </p:cNvCxnSpPr>
          <p:nvPr/>
        </p:nvCxnSpPr>
        <p:spPr>
          <a:xfrm>
            <a:off x="1252802" y="1027889"/>
            <a:ext cx="10099377" cy="0"/>
          </a:xfrm>
          <a:prstGeom prst="line">
            <a:avLst/>
          </a:prstGeom>
          <a:ln w="31750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37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기본기능설명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16383"/>
              </p:ext>
            </p:extLst>
          </p:nvPr>
        </p:nvGraphicFramePr>
        <p:xfrm>
          <a:off x="2905396" y="1791694"/>
          <a:ext cx="2913402" cy="37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검색 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매물명</a:t>
                      </a: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검색</a:t>
                      </a: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검색어가 포함된 매물목록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지역명</a:t>
                      </a: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검색</a:t>
                      </a: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선택한 지역과 일치하는 매물 목록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검색 매물 목록</a:t>
                      </a: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검색한 매물의 정보를 테이블에 표시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061336"/>
              </p:ext>
            </p:extLst>
          </p:nvPr>
        </p:nvGraphicFramePr>
        <p:xfrm>
          <a:off x="6082094" y="1791694"/>
          <a:ext cx="2913402" cy="37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회원가입</a:t>
                      </a: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탈퇴 </a:t>
                      </a: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아이디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비밀번호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이메일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가입일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로그인</a:t>
                      </a: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로그아웃</a:t>
                      </a: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아이디 비밀번호를 이용한 로그인 로그아웃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회원정보 수정</a:t>
                      </a: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아이디와 가입일을 제외한 정보 수정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6657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추가기능설명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5138"/>
              </p:ext>
            </p:extLst>
          </p:nvPr>
        </p:nvGraphicFramePr>
        <p:xfrm>
          <a:off x="1680602" y="1791694"/>
          <a:ext cx="2913402" cy="37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관심목록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관심 목록 삭제</a:t>
                      </a: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관심목록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테이블에 추가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관심 목록 삭제</a:t>
                      </a: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관심목록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테이블에서 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관심 목록 선택</a:t>
                      </a: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관심목록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선택시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33499"/>
              </p:ext>
            </p:extLst>
          </p:nvPr>
        </p:nvGraphicFramePr>
        <p:xfrm>
          <a:off x="4857300" y="1791694"/>
          <a:ext cx="2913402" cy="37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차트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Stat</a:t>
                      </a: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 </a:t>
                      </a: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Card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총 거래량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평균 매매 가격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매매 최고가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매매 최저가를 표시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Chart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검색된 지역의 거래 가격 분포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매매 타입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월별 거래량 표시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음식지수</a:t>
                      </a: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검색된 지역의 주변 상권 피자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치킨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카페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편의점을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수치화하여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표시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64908"/>
              </p:ext>
            </p:extLst>
          </p:nvPr>
        </p:nvGraphicFramePr>
        <p:xfrm>
          <a:off x="7957798" y="1791694"/>
          <a:ext cx="2913402" cy="37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지도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지역 검색</a:t>
                      </a: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검색한 지역으로 이동 및 매물 표시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매물 검색</a:t>
                      </a: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검색한 매물이 가장 많은 지역으로 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이동 및 매물 표시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매물 클릭</a:t>
                      </a: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매물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해당 매물의 정보 표시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027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48D8792-8ADD-4047-B13C-09A2E2D2D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937" r="-7214"/>
          <a:stretch/>
        </p:blipFill>
        <p:spPr>
          <a:xfrm>
            <a:off x="218661" y="666545"/>
            <a:ext cx="9665379" cy="45420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F1812F-0E80-46C8-9EA6-3AD42EC4A6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2" t="13402" r="23776" b="25306"/>
          <a:stretch/>
        </p:blipFill>
        <p:spPr>
          <a:xfrm>
            <a:off x="7031686" y="2591786"/>
            <a:ext cx="4941653" cy="4045227"/>
          </a:xfrm>
          <a:prstGeom prst="rect">
            <a:avLst/>
          </a:prstGeom>
          <a:ln w="15875">
            <a:solidFill>
              <a:schemeClr val="tx1"/>
            </a:solidFill>
            <a:prstDash val="lgDash"/>
          </a:ln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39C440A-33C7-4821-B364-70C226430441}"/>
              </a:ext>
            </a:extLst>
          </p:cNvPr>
          <p:cNvCxnSpPr>
            <a:cxnSpLocks/>
          </p:cNvCxnSpPr>
          <p:nvPr/>
        </p:nvCxnSpPr>
        <p:spPr>
          <a:xfrm>
            <a:off x="5554494" y="2591786"/>
            <a:ext cx="1342417" cy="1124180"/>
          </a:xfrm>
          <a:prstGeom prst="bentConnector3">
            <a:avLst>
              <a:gd name="adj1" fmla="val 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A500FC-66E9-42E3-BB29-917AB169C44B}"/>
              </a:ext>
            </a:extLst>
          </p:cNvPr>
          <p:cNvSpPr txBox="1"/>
          <p:nvPr/>
        </p:nvSpPr>
        <p:spPr>
          <a:xfrm>
            <a:off x="5445867" y="3808083"/>
            <a:ext cx="1870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 가입 버튼 클릭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96662E-28A7-4C26-9B95-A30F0F1A0F5A}"/>
              </a:ext>
            </a:extLst>
          </p:cNvPr>
          <p:cNvSpPr txBox="1"/>
          <p:nvPr/>
        </p:nvSpPr>
        <p:spPr>
          <a:xfrm>
            <a:off x="9884040" y="4337400"/>
            <a:ext cx="1870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 가입 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04A0-35A0-4FE4-A508-55BE44AFC140}"/>
              </a:ext>
            </a:extLst>
          </p:cNvPr>
          <p:cNvSpPr txBox="1"/>
          <p:nvPr/>
        </p:nvSpPr>
        <p:spPr>
          <a:xfrm>
            <a:off x="4225047" y="327991"/>
            <a:ext cx="187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336212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997F314-5602-444F-A5A8-D778A5D71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2" y="499090"/>
            <a:ext cx="11542295" cy="585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1B04A0-35A0-4FE4-A508-55BE44AFC140}"/>
              </a:ext>
            </a:extLst>
          </p:cNvPr>
          <p:cNvSpPr txBox="1"/>
          <p:nvPr/>
        </p:nvSpPr>
        <p:spPr>
          <a:xfrm>
            <a:off x="5311940" y="329813"/>
            <a:ext cx="156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관심 지역 화면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660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E6E5EB"/>
            </a:gs>
            <a:gs pos="50000">
              <a:srgbClr val="FEB95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9EEDF8B-34FC-44C3-9FB4-D927797EF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635" r="-723"/>
          <a:stretch/>
        </p:blipFill>
        <p:spPr>
          <a:xfrm>
            <a:off x="145915" y="397794"/>
            <a:ext cx="9494196" cy="47645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0E4340-A3A0-4FFE-B844-4BCDB1BED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5" t="14685" r="21490" b="18961"/>
          <a:stretch/>
        </p:blipFill>
        <p:spPr>
          <a:xfrm>
            <a:off x="7056832" y="2546387"/>
            <a:ext cx="4989253" cy="4173166"/>
          </a:xfrm>
          <a:prstGeom prst="rect">
            <a:avLst/>
          </a:prstGeom>
          <a:ln w="15875">
            <a:solidFill>
              <a:schemeClr val="tx1"/>
            </a:solidFill>
            <a:prstDash val="dash"/>
          </a:ln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7E55DD6-9FBB-4432-B94C-C8E92A3B791E}"/>
              </a:ext>
            </a:extLst>
          </p:cNvPr>
          <p:cNvCxnSpPr>
            <a:cxnSpLocks/>
          </p:cNvCxnSpPr>
          <p:nvPr/>
        </p:nvCxnSpPr>
        <p:spPr>
          <a:xfrm>
            <a:off x="5252936" y="4299626"/>
            <a:ext cx="1735802" cy="826850"/>
          </a:xfrm>
          <a:prstGeom prst="bentConnector3">
            <a:avLst>
              <a:gd name="adj1" fmla="val 68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5DCB48-054D-4AB8-842C-311C45ACD9E4}"/>
              </a:ext>
            </a:extLst>
          </p:cNvPr>
          <p:cNvSpPr txBox="1"/>
          <p:nvPr/>
        </p:nvSpPr>
        <p:spPr>
          <a:xfrm>
            <a:off x="5194568" y="4849477"/>
            <a:ext cx="2155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 정보 수정 버튼 클릭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DF5A14-F3C5-4F37-BDD1-E1AACA313C13}"/>
              </a:ext>
            </a:extLst>
          </p:cNvPr>
          <p:cNvSpPr txBox="1"/>
          <p:nvPr/>
        </p:nvSpPr>
        <p:spPr>
          <a:xfrm>
            <a:off x="9640111" y="4849477"/>
            <a:ext cx="203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아이디와 가입일을 제외한 회원 정보 수정 가능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B42418-2438-465A-9163-7AC7065ED517}"/>
              </a:ext>
            </a:extLst>
          </p:cNvPr>
          <p:cNvSpPr txBox="1"/>
          <p:nvPr/>
        </p:nvSpPr>
        <p:spPr>
          <a:xfrm>
            <a:off x="4117005" y="138447"/>
            <a:ext cx="2155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회원 정보 조회 화면</a:t>
            </a:r>
          </a:p>
        </p:txBody>
      </p:sp>
    </p:spTree>
    <p:extLst>
      <p:ext uri="{BB962C8B-B14F-4D97-AF65-F5344CB8AC3E}">
        <p14:creationId xmlns:p14="http://schemas.microsoft.com/office/powerpoint/2010/main" val="323779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E6E5EB"/>
            </a:gs>
            <a:gs pos="50000">
              <a:srgbClr val="FEB95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F00778B-D10B-44BE-9EEC-502A93ACE8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0" r="299"/>
          <a:stretch/>
        </p:blipFill>
        <p:spPr>
          <a:xfrm>
            <a:off x="492251" y="677686"/>
            <a:ext cx="11207497" cy="5667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3D8BD-27FD-4C5C-9E5F-41D17D9401E7}"/>
              </a:ext>
            </a:extLst>
          </p:cNvPr>
          <p:cNvSpPr txBox="1"/>
          <p:nvPr/>
        </p:nvSpPr>
        <p:spPr>
          <a:xfrm>
            <a:off x="5018437" y="339132"/>
            <a:ext cx="2155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지역 검색</a:t>
            </a:r>
            <a:r>
              <a:rPr lang="en-US" altLang="ko-KR" sz="1600" dirty="0"/>
              <a:t> </a:t>
            </a:r>
            <a:r>
              <a:rPr lang="ko-KR" altLang="en-US" sz="1600" dirty="0"/>
              <a:t>결과 화면</a:t>
            </a: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CDC2AB2B-571C-4CF0-89C6-B540DC7FE7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8" t="13182" r="68125" b="76449"/>
          <a:stretch/>
        </p:blipFill>
        <p:spPr>
          <a:xfrm>
            <a:off x="7520873" y="1102532"/>
            <a:ext cx="2067339" cy="685800"/>
          </a:xfrm>
          <a:prstGeom prst="rect">
            <a:avLst/>
          </a:prstGeom>
          <a:ln w="15875">
            <a:solidFill>
              <a:schemeClr val="tx1"/>
            </a:solidFill>
            <a:prstDash val="dash"/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9F17338-17ED-4BB3-82DB-5FDD3A394D5E}"/>
              </a:ext>
            </a:extLst>
          </p:cNvPr>
          <p:cNvCxnSpPr/>
          <p:nvPr/>
        </p:nvCxnSpPr>
        <p:spPr>
          <a:xfrm>
            <a:off x="3800889" y="1485082"/>
            <a:ext cx="349222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B737DB-CD62-43C9-9B7C-258421AA48A2}"/>
              </a:ext>
            </a:extLst>
          </p:cNvPr>
          <p:cNvSpPr txBox="1"/>
          <p:nvPr/>
        </p:nvSpPr>
        <p:spPr>
          <a:xfrm>
            <a:off x="4704786" y="1539253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이름으로 검색할 경우</a:t>
            </a:r>
          </a:p>
        </p:txBody>
      </p:sp>
    </p:spTree>
    <p:extLst>
      <p:ext uri="{BB962C8B-B14F-4D97-AF65-F5344CB8AC3E}">
        <p14:creationId xmlns:p14="http://schemas.microsoft.com/office/powerpoint/2010/main" val="676463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E6E5EB"/>
            </a:gs>
            <a:gs pos="50000">
              <a:srgbClr val="FEB95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398058-CC35-4460-B9FF-DFAE0527A827}"/>
              </a:ext>
            </a:extLst>
          </p:cNvPr>
          <p:cNvSpPr txBox="1"/>
          <p:nvPr/>
        </p:nvSpPr>
        <p:spPr>
          <a:xfrm>
            <a:off x="5018436" y="289786"/>
            <a:ext cx="2155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지역 검색</a:t>
            </a:r>
            <a:r>
              <a:rPr lang="en-US" altLang="ko-KR" sz="1600" dirty="0"/>
              <a:t>(</a:t>
            </a:r>
            <a:r>
              <a:rPr lang="ko-KR" altLang="en-US" sz="1600" dirty="0"/>
              <a:t>차트</a:t>
            </a:r>
            <a:r>
              <a:rPr lang="en-US" altLang="ko-KR" sz="1600" dirty="0"/>
              <a:t>)</a:t>
            </a:r>
            <a:r>
              <a:rPr lang="ko-KR" altLang="en-US" sz="1600" dirty="0"/>
              <a:t> 화면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7F58E61-91A3-4830-B712-F4EFBD4F3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5" y="628340"/>
            <a:ext cx="11434149" cy="581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0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E6E5EB"/>
            </a:gs>
            <a:gs pos="50000">
              <a:srgbClr val="FEB95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73F6607F-5525-4C15-BCA7-2F0300E12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r="618"/>
          <a:stretch/>
        </p:blipFill>
        <p:spPr>
          <a:xfrm>
            <a:off x="110035" y="503772"/>
            <a:ext cx="9046936" cy="4615044"/>
          </a:xfrm>
          <a:prstGeom prst="rect">
            <a:avLst/>
          </a:prstGeom>
        </p:spPr>
      </p:pic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31D285A4-34DE-4C7D-B75B-C00879E40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0" t="23251" r="28881" b="30915"/>
          <a:stretch/>
        </p:blipFill>
        <p:spPr>
          <a:xfrm>
            <a:off x="7671881" y="3429000"/>
            <a:ext cx="4069632" cy="3025303"/>
          </a:xfrm>
          <a:prstGeom prst="rect">
            <a:avLst/>
          </a:prstGeom>
          <a:ln w="15875">
            <a:solidFill>
              <a:schemeClr val="tx1"/>
            </a:solidFill>
            <a:prstDash val="dash"/>
          </a:ln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D0C1730-8655-4C44-A1E9-83801BBEC250}"/>
              </a:ext>
            </a:extLst>
          </p:cNvPr>
          <p:cNvCxnSpPr/>
          <p:nvPr/>
        </p:nvCxnSpPr>
        <p:spPr>
          <a:xfrm>
            <a:off x="5515583" y="2811294"/>
            <a:ext cx="2033081" cy="1643974"/>
          </a:xfrm>
          <a:prstGeom prst="bentConnector3">
            <a:avLst>
              <a:gd name="adj1" fmla="val 23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05AC4B-3B30-423F-9111-29DBAB22CFC3}"/>
              </a:ext>
            </a:extLst>
          </p:cNvPr>
          <p:cNvSpPr txBox="1"/>
          <p:nvPr/>
        </p:nvSpPr>
        <p:spPr>
          <a:xfrm>
            <a:off x="9455286" y="3633281"/>
            <a:ext cx="21597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매물의 상세 정보 조회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BB94305-022F-4E23-AD8A-14ABDF023BFF}"/>
              </a:ext>
            </a:extLst>
          </p:cNvPr>
          <p:cNvCxnSpPr>
            <a:cxnSpLocks/>
          </p:cNvCxnSpPr>
          <p:nvPr/>
        </p:nvCxnSpPr>
        <p:spPr>
          <a:xfrm flipV="1">
            <a:off x="10642060" y="4354311"/>
            <a:ext cx="0" cy="1544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9A8298-1EEA-4246-8DD7-14A89C11959D}"/>
              </a:ext>
            </a:extLst>
          </p:cNvPr>
          <p:cNvSpPr txBox="1"/>
          <p:nvPr/>
        </p:nvSpPr>
        <p:spPr>
          <a:xfrm>
            <a:off x="9683773" y="5898936"/>
            <a:ext cx="19165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매물의 구글 이미지 검색 결과창으로 이동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DB643-BECC-4C64-92B1-EE807A5C6FEF}"/>
              </a:ext>
            </a:extLst>
          </p:cNvPr>
          <p:cNvSpPr txBox="1"/>
          <p:nvPr/>
        </p:nvSpPr>
        <p:spPr>
          <a:xfrm>
            <a:off x="5632090" y="4113067"/>
            <a:ext cx="19165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지도에 있는 마커 클릭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7414F0-A555-411E-B11A-CFCDE41AC3C7}"/>
              </a:ext>
            </a:extLst>
          </p:cNvPr>
          <p:cNvSpPr txBox="1"/>
          <p:nvPr/>
        </p:nvSpPr>
        <p:spPr>
          <a:xfrm>
            <a:off x="3501860" y="234420"/>
            <a:ext cx="2263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검색한 위치 지도 화면</a:t>
            </a:r>
          </a:p>
        </p:txBody>
      </p:sp>
    </p:spTree>
    <p:extLst>
      <p:ext uri="{BB962C8B-B14F-4D97-AF65-F5344CB8AC3E}">
        <p14:creationId xmlns:p14="http://schemas.microsoft.com/office/powerpoint/2010/main" val="2352273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개선사항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584326" y="4567024"/>
            <a:ext cx="256640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매물별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찜 목록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매물별로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찜하기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84327" y="1947233"/>
            <a:ext cx="2566406" cy="25664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5040069" y="4567024"/>
            <a:ext cx="256640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로그인 연동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SNS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로그인 연동하기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40070" y="1947233"/>
            <a:ext cx="2566406" cy="25664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623300" y="4567024"/>
            <a:ext cx="2628900" cy="65678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서비스 확장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전국 단위 확장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자유형 6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7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7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그래픽 3" descr="건물 윤곽선">
            <a:extLst>
              <a:ext uri="{FF2B5EF4-FFF2-40B4-BE49-F238E27FC236}">
                <a16:creationId xmlns:a16="http://schemas.microsoft.com/office/drawing/2014/main" id="{67F04E53-1C1F-474D-B586-DB221BD79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7057" y="2395887"/>
            <a:ext cx="1720943" cy="1720943"/>
          </a:xfrm>
          <a:prstGeom prst="rect">
            <a:avLst/>
          </a:prstGeom>
        </p:spPr>
      </p:pic>
      <p:pic>
        <p:nvPicPr>
          <p:cNvPr id="7" name="그래픽 6" descr="사원증 윤곽선">
            <a:extLst>
              <a:ext uri="{FF2B5EF4-FFF2-40B4-BE49-F238E27FC236}">
                <a16:creationId xmlns:a16="http://schemas.microsoft.com/office/drawing/2014/main" id="{6D7EE6C4-6268-44FB-BBBD-4C8413D05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916" y="2505707"/>
            <a:ext cx="1501302" cy="1501302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077EC5-7626-4461-8E75-F030264DC560}"/>
              </a:ext>
            </a:extLst>
          </p:cNvPr>
          <p:cNvSpPr/>
          <p:nvPr/>
        </p:nvSpPr>
        <p:spPr>
          <a:xfrm>
            <a:off x="8685794" y="1947233"/>
            <a:ext cx="2566406" cy="25664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9" name="그래픽 8" descr="지구본 윤곽선">
            <a:extLst>
              <a:ext uri="{FF2B5EF4-FFF2-40B4-BE49-F238E27FC236}">
                <a16:creationId xmlns:a16="http://schemas.microsoft.com/office/drawing/2014/main" id="{60341DF2-DEDB-404C-9E94-277F450E54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4636" y="2601997"/>
            <a:ext cx="1308722" cy="130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4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목차</a:t>
            </a:r>
            <a:endParaRPr lang="en-US" altLang="ko-KR" sz="2000" b="1" i="1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 latinLnBrk="0">
              <a:lnSpc>
                <a:spcPct val="150000"/>
              </a:lnSpc>
              <a:defRPr/>
            </a:pPr>
            <a:endParaRPr lang="ko-KR" altLang="en-US" sz="2000" kern="0" dirty="0">
              <a:solidFill>
                <a:prstClr val="white">
                  <a:lumMod val="7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061857" y="1838219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061856" y="3528408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71585" y="5405817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3319067" y="1581315"/>
            <a:ext cx="3713804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 배경 및 목표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3319067" y="3269553"/>
            <a:ext cx="3713804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 설명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3319067" y="4169225"/>
            <a:ext cx="3713804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홈페이지 시연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70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7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71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2" name="자유형 71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74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83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84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85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86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75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80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81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82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7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77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78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B1F078-1262-4C92-AC4D-0A8033BA309C}"/>
              </a:ext>
            </a:extLst>
          </p:cNvPr>
          <p:cNvSpPr/>
          <p:nvPr/>
        </p:nvSpPr>
        <p:spPr>
          <a:xfrm>
            <a:off x="3319067" y="5144398"/>
            <a:ext cx="3713804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개선사항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5874152-DA4D-4EAF-998E-7B4739B73C9A}"/>
              </a:ext>
            </a:extLst>
          </p:cNvPr>
          <p:cNvCxnSpPr/>
          <p:nvPr/>
        </p:nvCxnSpPr>
        <p:spPr>
          <a:xfrm>
            <a:off x="1071584" y="4420778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21F0C09-19E2-47EA-AF9E-8179CC5778F2}"/>
              </a:ext>
            </a:extLst>
          </p:cNvPr>
          <p:cNvCxnSpPr/>
          <p:nvPr/>
        </p:nvCxnSpPr>
        <p:spPr>
          <a:xfrm>
            <a:off x="1080614" y="2669754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B22525-0341-4E43-A422-15348277A280}"/>
              </a:ext>
            </a:extLst>
          </p:cNvPr>
          <p:cNvSpPr/>
          <p:nvPr/>
        </p:nvSpPr>
        <p:spPr>
          <a:xfrm>
            <a:off x="3337824" y="2412850"/>
            <a:ext cx="3713804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 기술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368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E6E5EB"/>
            </a:gs>
            <a:gs pos="50000">
              <a:srgbClr val="FEB95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500" y="2451470"/>
            <a:ext cx="5365000" cy="1955061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THANK YOU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8778500" y="4406531"/>
            <a:ext cx="274965" cy="274965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+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3C7F95-2F19-45CD-B4D8-F5F4D5189AD8}"/>
              </a:ext>
            </a:extLst>
          </p:cNvPr>
          <p:cNvSpPr/>
          <p:nvPr/>
        </p:nvSpPr>
        <p:spPr>
          <a:xfrm rot="21317944">
            <a:off x="5311344" y="1971076"/>
            <a:ext cx="1569312" cy="497801"/>
          </a:xfrm>
          <a:prstGeom prst="rect">
            <a:avLst/>
          </a:prstGeom>
          <a:solidFill>
            <a:srgbClr val="FEB95E"/>
          </a:solidFill>
          <a:ln w="381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CHAPTER 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84B62D-A036-42DA-87FD-40533BF762A0}"/>
              </a:ext>
            </a:extLst>
          </p:cNvPr>
          <p:cNvSpPr/>
          <p:nvPr/>
        </p:nvSpPr>
        <p:spPr>
          <a:xfrm>
            <a:off x="2715988" y="2683319"/>
            <a:ext cx="6760023" cy="12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기획배경 및 목표</a:t>
            </a:r>
            <a:endParaRPr lang="en-US" altLang="ko-KR" sz="54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19D552E-2EC8-4B65-96FC-54786BE7E93C}"/>
              </a:ext>
            </a:extLst>
          </p:cNvPr>
          <p:cNvCxnSpPr>
            <a:cxnSpLocks/>
          </p:cNvCxnSpPr>
          <p:nvPr/>
        </p:nvCxnSpPr>
        <p:spPr>
          <a:xfrm>
            <a:off x="-107004" y="4027251"/>
            <a:ext cx="1229900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6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 배경 및 목표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129" name="직선 연결선 12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자유형 13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4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14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13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9" name="그룹 1002">
            <a:extLst>
              <a:ext uri="{FF2B5EF4-FFF2-40B4-BE49-F238E27FC236}">
                <a16:creationId xmlns:a16="http://schemas.microsoft.com/office/drawing/2014/main" id="{4F892030-DFAC-4278-8F3D-0764138B8D38}"/>
              </a:ext>
            </a:extLst>
          </p:cNvPr>
          <p:cNvGrpSpPr/>
          <p:nvPr/>
        </p:nvGrpSpPr>
        <p:grpSpPr>
          <a:xfrm>
            <a:off x="2256186" y="1547645"/>
            <a:ext cx="3087090" cy="3087090"/>
            <a:chOff x="2439875" y="1916527"/>
            <a:chExt cx="4453565" cy="4453565"/>
          </a:xfrm>
        </p:grpSpPr>
        <p:pic>
          <p:nvPicPr>
            <p:cNvPr id="50" name="Object 8">
              <a:extLst>
                <a:ext uri="{FF2B5EF4-FFF2-40B4-BE49-F238E27FC236}">
                  <a16:creationId xmlns:a16="http://schemas.microsoft.com/office/drawing/2014/main" id="{3D19A37C-01CD-4071-BC98-7E65345F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9875" y="1916527"/>
              <a:ext cx="4453565" cy="4453565"/>
            </a:xfrm>
            <a:prstGeom prst="rect">
              <a:avLst/>
            </a:prstGeom>
          </p:spPr>
        </p:pic>
      </p:grpSp>
      <p:grpSp>
        <p:nvGrpSpPr>
          <p:cNvPr id="51" name="그룹 1003">
            <a:extLst>
              <a:ext uri="{FF2B5EF4-FFF2-40B4-BE49-F238E27FC236}">
                <a16:creationId xmlns:a16="http://schemas.microsoft.com/office/drawing/2014/main" id="{7D222447-7F40-4E33-BB4C-BE015379294B}"/>
              </a:ext>
            </a:extLst>
          </p:cNvPr>
          <p:cNvGrpSpPr/>
          <p:nvPr/>
        </p:nvGrpSpPr>
        <p:grpSpPr>
          <a:xfrm>
            <a:off x="7494008" y="1547645"/>
            <a:ext cx="3087086" cy="3087086"/>
            <a:chOff x="10737159" y="1916527"/>
            <a:chExt cx="4535236" cy="4535236"/>
          </a:xfrm>
        </p:grpSpPr>
        <p:pic>
          <p:nvPicPr>
            <p:cNvPr id="52" name="Object 11">
              <a:extLst>
                <a:ext uri="{FF2B5EF4-FFF2-40B4-BE49-F238E27FC236}">
                  <a16:creationId xmlns:a16="http://schemas.microsoft.com/office/drawing/2014/main" id="{ED02BD34-816C-43BF-B58A-F10E3763F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7159" y="1916527"/>
              <a:ext cx="4535236" cy="4535236"/>
            </a:xfrm>
            <a:prstGeom prst="rect">
              <a:avLst/>
            </a:prstGeom>
          </p:spPr>
        </p:pic>
      </p:grpSp>
      <p:pic>
        <p:nvPicPr>
          <p:cNvPr id="62" name="Object 16">
            <a:extLst>
              <a:ext uri="{FF2B5EF4-FFF2-40B4-BE49-F238E27FC236}">
                <a16:creationId xmlns:a16="http://schemas.microsoft.com/office/drawing/2014/main" id="{4FC4205C-030A-4A8D-BB3E-1AB174431E0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240000">
            <a:off x="1737025" y="1431392"/>
            <a:ext cx="969684" cy="431209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59A0AF2F-32AB-411F-A415-C10E88844CD6}"/>
              </a:ext>
            </a:extLst>
          </p:cNvPr>
          <p:cNvSpPr/>
          <p:nvPr/>
        </p:nvSpPr>
        <p:spPr>
          <a:xfrm>
            <a:off x="2393955" y="4784284"/>
            <a:ext cx="2949321" cy="131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부동산 관심 증가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부동산에 대한 관심이 증가하고 있음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사용자에게 부동산 정보를 제공하여 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원활한 부동산 거래에 도움이 되고자 함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BFA0A1-9869-47DA-8F66-9A9B928D38B3}"/>
              </a:ext>
            </a:extLst>
          </p:cNvPr>
          <p:cNvSpPr/>
          <p:nvPr/>
        </p:nvSpPr>
        <p:spPr>
          <a:xfrm>
            <a:off x="7263657" y="4784284"/>
            <a:ext cx="3547788" cy="131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부동산 정보를 시각화해 제공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동별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아파트 매물 검색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주변 상권 등의 데이터를 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시각화해 한눈에 쉽게 볼 수 있도록 함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0C4876-D053-4799-8554-54DF1799049B}"/>
              </a:ext>
            </a:extLst>
          </p:cNvPr>
          <p:cNvSpPr/>
          <p:nvPr/>
        </p:nvSpPr>
        <p:spPr>
          <a:xfrm rot="21317944">
            <a:off x="1912524" y="1410002"/>
            <a:ext cx="1255531" cy="497801"/>
          </a:xfrm>
          <a:prstGeom prst="rect">
            <a:avLst/>
          </a:prstGeom>
          <a:ln w="38100">
            <a:solidFill>
              <a:srgbClr val="FEB95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CB85D"/>
                </a:solidFill>
              </a:rPr>
              <a:t>기획 배경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01E42D-2FBA-4EDB-89EC-EC305E0FD25C}"/>
              </a:ext>
            </a:extLst>
          </p:cNvPr>
          <p:cNvSpPr/>
          <p:nvPr/>
        </p:nvSpPr>
        <p:spPr>
          <a:xfrm rot="21317944">
            <a:off x="7157944" y="1444200"/>
            <a:ext cx="1255531" cy="497801"/>
          </a:xfrm>
          <a:prstGeom prst="rect">
            <a:avLst/>
          </a:prstGeom>
          <a:ln w="38100">
            <a:solidFill>
              <a:srgbClr val="FEB95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CB85D"/>
                </a:solidFill>
              </a:rPr>
              <a:t>핵심 목표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D666397-4E0B-4D54-BAFD-27E8B13C3ABF}"/>
              </a:ext>
            </a:extLst>
          </p:cNvPr>
          <p:cNvCxnSpPr>
            <a:cxnSpLocks/>
          </p:cNvCxnSpPr>
          <p:nvPr/>
        </p:nvCxnSpPr>
        <p:spPr>
          <a:xfrm>
            <a:off x="1252802" y="1027889"/>
            <a:ext cx="10099377" cy="0"/>
          </a:xfrm>
          <a:prstGeom prst="line">
            <a:avLst/>
          </a:prstGeom>
          <a:ln w="31750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2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3C7F95-2F19-45CD-B4D8-F5F4D5189AD8}"/>
              </a:ext>
            </a:extLst>
          </p:cNvPr>
          <p:cNvSpPr/>
          <p:nvPr/>
        </p:nvSpPr>
        <p:spPr>
          <a:xfrm rot="21317944">
            <a:off x="5311344" y="1971076"/>
            <a:ext cx="1569312" cy="497801"/>
          </a:xfrm>
          <a:prstGeom prst="rect">
            <a:avLst/>
          </a:prstGeom>
          <a:solidFill>
            <a:srgbClr val="FDB85E"/>
          </a:solidFill>
          <a:ln w="381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CHAPTER 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84B62D-A036-42DA-87FD-40533BF762A0}"/>
              </a:ext>
            </a:extLst>
          </p:cNvPr>
          <p:cNvSpPr/>
          <p:nvPr/>
        </p:nvSpPr>
        <p:spPr>
          <a:xfrm>
            <a:off x="2715988" y="2683319"/>
            <a:ext cx="6760023" cy="12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개요</a:t>
            </a:r>
            <a:endParaRPr lang="en-US" altLang="ko-KR" sz="54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19D552E-2EC8-4B65-96FC-54786BE7E93C}"/>
              </a:ext>
            </a:extLst>
          </p:cNvPr>
          <p:cNvCxnSpPr>
            <a:cxnSpLocks/>
          </p:cNvCxnSpPr>
          <p:nvPr/>
        </p:nvCxnSpPr>
        <p:spPr>
          <a:xfrm>
            <a:off x="-107004" y="4027251"/>
            <a:ext cx="1229900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9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유사한 서비스의 장단점 분석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129" name="직선 연결선 12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자유형 13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4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14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13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2AEF851-A517-4302-B2D7-D15ACE202735}"/>
              </a:ext>
            </a:extLst>
          </p:cNvPr>
          <p:cNvSpPr/>
          <p:nvPr/>
        </p:nvSpPr>
        <p:spPr>
          <a:xfrm>
            <a:off x="4053540" y="2206150"/>
            <a:ext cx="408491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유사 제품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06C45-954B-4082-B6BB-945C4531DF43}"/>
              </a:ext>
            </a:extLst>
          </p:cNvPr>
          <p:cNvSpPr/>
          <p:nvPr/>
        </p:nvSpPr>
        <p:spPr>
          <a:xfrm>
            <a:off x="4621338" y="787428"/>
            <a:ext cx="2949321" cy="2095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b="1" dirty="0">
                <a:solidFill>
                  <a:prstClr val="black">
                    <a:lumMod val="65000"/>
                    <a:lumOff val="35000"/>
                  </a:prstClr>
                </a:solidFill>
                <a:latin typeface="Sitka Text Semibold" panose="020B0604020202020204" pitchFamily="2" charset="0"/>
              </a:rPr>
              <a:t>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B17442-AD14-47B0-8C2D-D7871DCE6793}"/>
              </a:ext>
            </a:extLst>
          </p:cNvPr>
          <p:cNvSpPr/>
          <p:nvPr/>
        </p:nvSpPr>
        <p:spPr>
          <a:xfrm>
            <a:off x="4053540" y="2544416"/>
            <a:ext cx="4084916" cy="10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직방</a:t>
            </a:r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다방</a:t>
            </a:r>
            <a:endParaRPr lang="en-US" altLang="ko-KR" sz="4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9BD96D6-51A8-4A45-BADA-8FC0E44045B7}"/>
              </a:ext>
            </a:extLst>
          </p:cNvPr>
          <p:cNvSpPr/>
          <p:nvPr/>
        </p:nvSpPr>
        <p:spPr>
          <a:xfrm>
            <a:off x="2930630" y="3783214"/>
            <a:ext cx="6330735" cy="11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직방은 대한민국 최초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사용자가 쉽게 사용할 수 있는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디자인 보유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다방은 현재 최대 매물을 보유하고 있어야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1~2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 가구를 집중 공략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또한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분양 정보관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청약 가점 계산 서비스 등 사용자의 요구 및 편의에 맞춰 서비서를 지속 개편 중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하지만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 서비스 플랫폼은 허위매물 대처에 취약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6E8959C-06F4-4B14-ACA0-599D1771B6CA}"/>
              </a:ext>
            </a:extLst>
          </p:cNvPr>
          <p:cNvCxnSpPr>
            <a:cxnSpLocks/>
          </p:cNvCxnSpPr>
          <p:nvPr/>
        </p:nvCxnSpPr>
        <p:spPr>
          <a:xfrm>
            <a:off x="1252802" y="1027889"/>
            <a:ext cx="10099377" cy="0"/>
          </a:xfrm>
          <a:prstGeom prst="line">
            <a:avLst/>
          </a:prstGeom>
          <a:ln w="31750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53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차별화 전략 기술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129" name="직선 연결선 12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자유형 13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4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14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13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2AEF851-A517-4302-B2D7-D15ACE202735}"/>
              </a:ext>
            </a:extLst>
          </p:cNvPr>
          <p:cNvSpPr/>
          <p:nvPr/>
        </p:nvSpPr>
        <p:spPr>
          <a:xfrm>
            <a:off x="4053540" y="2206150"/>
            <a:ext cx="4084916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차별화 전략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06C45-954B-4082-B6BB-945C4531DF43}"/>
              </a:ext>
            </a:extLst>
          </p:cNvPr>
          <p:cNvSpPr/>
          <p:nvPr/>
        </p:nvSpPr>
        <p:spPr>
          <a:xfrm>
            <a:off x="4621338" y="787428"/>
            <a:ext cx="2949321" cy="2095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b="1" dirty="0">
                <a:solidFill>
                  <a:prstClr val="black">
                    <a:lumMod val="65000"/>
                    <a:lumOff val="35000"/>
                  </a:prstClr>
                </a:solidFill>
                <a:latin typeface="Sitka Text Semibold" panose="020B0604020202020204" pitchFamily="2" charset="0"/>
              </a:rPr>
              <a:t>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B17442-AD14-47B0-8C2D-D7871DCE6793}"/>
              </a:ext>
            </a:extLst>
          </p:cNvPr>
          <p:cNvSpPr/>
          <p:nvPr/>
        </p:nvSpPr>
        <p:spPr>
          <a:xfrm>
            <a:off x="4053540" y="2544416"/>
            <a:ext cx="4084916" cy="10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Happy House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9BD96D6-51A8-4A45-BADA-8FC0E44045B7}"/>
              </a:ext>
            </a:extLst>
          </p:cNvPr>
          <p:cNvSpPr/>
          <p:nvPr/>
        </p:nvSpPr>
        <p:spPr>
          <a:xfrm>
            <a:off x="2930630" y="3783214"/>
            <a:ext cx="6330735" cy="1517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공공 데이터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국토교통부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사용하여 허위 매물과 같은 거짓 정보를 차단하고 사용자에게</a:t>
            </a:r>
          </a:p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정확한 정보를 전달</a:t>
            </a:r>
            <a:br>
              <a:rPr lang="en-US" altLang="ko-KR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altLang="ko-KR" sz="13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거래가격 분포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주변 상권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매매타입 등의 데이터를 차트를 사용해 시각화해</a:t>
            </a:r>
          </a:p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사용자의 편의성을 높임</a:t>
            </a:r>
            <a:endParaRPr lang="en-US" altLang="ko-KR" sz="13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6D717E0-E0BF-41B3-9255-03D9BAAEA1FE}"/>
              </a:ext>
            </a:extLst>
          </p:cNvPr>
          <p:cNvCxnSpPr>
            <a:cxnSpLocks/>
          </p:cNvCxnSpPr>
          <p:nvPr/>
        </p:nvCxnSpPr>
        <p:spPr>
          <a:xfrm>
            <a:off x="1252802" y="1027889"/>
            <a:ext cx="10099377" cy="0"/>
          </a:xfrm>
          <a:prstGeom prst="line">
            <a:avLst/>
          </a:prstGeom>
          <a:ln w="31750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48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3C7F95-2F19-45CD-B4D8-F5F4D5189AD8}"/>
              </a:ext>
            </a:extLst>
          </p:cNvPr>
          <p:cNvSpPr/>
          <p:nvPr/>
        </p:nvSpPr>
        <p:spPr>
          <a:xfrm rot="21317944">
            <a:off x="5311344" y="1971076"/>
            <a:ext cx="1569312" cy="497801"/>
          </a:xfrm>
          <a:prstGeom prst="rect">
            <a:avLst/>
          </a:prstGeom>
          <a:solidFill>
            <a:srgbClr val="FDB85E"/>
          </a:solidFill>
          <a:ln w="381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CHAPTER 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84B62D-A036-42DA-87FD-40533BF762A0}"/>
              </a:ext>
            </a:extLst>
          </p:cNvPr>
          <p:cNvSpPr/>
          <p:nvPr/>
        </p:nvSpPr>
        <p:spPr>
          <a:xfrm>
            <a:off x="2715988" y="2683319"/>
            <a:ext cx="6760023" cy="12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내용</a:t>
            </a:r>
            <a:endParaRPr lang="en-US" altLang="ko-KR" sz="54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19D552E-2EC8-4B65-96FC-54786BE7E93C}"/>
              </a:ext>
            </a:extLst>
          </p:cNvPr>
          <p:cNvCxnSpPr>
            <a:cxnSpLocks/>
          </p:cNvCxnSpPr>
          <p:nvPr/>
        </p:nvCxnSpPr>
        <p:spPr>
          <a:xfrm>
            <a:off x="-107004" y="4027251"/>
            <a:ext cx="1229900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50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팀원별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기여 항목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185274" y="2050933"/>
            <a:ext cx="1445011" cy="1445011"/>
            <a:chOff x="1225849" y="3649611"/>
            <a:chExt cx="1213018" cy="1213018"/>
          </a:xfrm>
        </p:grpSpPr>
        <p:sp>
          <p:nvSpPr>
            <p:cNvPr id="56" name="타원 55"/>
            <p:cNvSpPr/>
            <p:nvPr/>
          </p:nvSpPr>
          <p:spPr>
            <a:xfrm>
              <a:off x="1225849" y="3649611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953" y="3815715"/>
              <a:ext cx="880809" cy="880809"/>
            </a:xfrm>
            <a:prstGeom prst="rect">
              <a:avLst/>
            </a:prstGeom>
          </p:spPr>
        </p:pic>
      </p:grpSp>
      <p:sp>
        <p:nvSpPr>
          <p:cNvPr id="58" name="직사각형 57"/>
          <p:cNvSpPr/>
          <p:nvPr/>
        </p:nvSpPr>
        <p:spPr>
          <a:xfrm>
            <a:off x="7111586" y="1799981"/>
            <a:ext cx="3365311" cy="1946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변지훈</a:t>
            </a: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팀장</a:t>
            </a: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4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FrontEnd</a:t>
            </a: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en-US" altLang="ko-KR" sz="14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BackEnd</a:t>
            </a:r>
            <a:endParaRPr lang="en-US" altLang="ko-KR" sz="1400" b="1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차트</a:t>
            </a:r>
            <a:r>
              <a:rPr lang="en-US" altLang="ko-KR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부동산 </a:t>
            </a: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매물명</a:t>
            </a:r>
            <a:r>
              <a:rPr lang="en-US" altLang="ko-KR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</a:t>
            </a: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지역명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검색</a:t>
            </a:r>
            <a:r>
              <a:rPr lang="en-US" altLang="ko-KR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카카오</a:t>
            </a:r>
            <a:r>
              <a:rPr lang="en-US" altLang="ko-KR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활용한 지도 기능</a:t>
            </a:r>
            <a:r>
              <a:rPr lang="en-US" altLang="ko-KR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관심목록 기능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5184309" y="3969294"/>
            <a:ext cx="1445976" cy="1445976"/>
            <a:chOff x="1873263" y="5792398"/>
            <a:chExt cx="1213018" cy="1213018"/>
          </a:xfrm>
        </p:grpSpPr>
        <p:sp>
          <p:nvSpPr>
            <p:cNvPr id="60" name="타원 59"/>
            <p:cNvSpPr/>
            <p:nvPr/>
          </p:nvSpPr>
          <p:spPr>
            <a:xfrm>
              <a:off x="1873263" y="5792398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821" y="5988956"/>
              <a:ext cx="819901" cy="819901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>
          <a:xfrm>
            <a:off x="1507113" y="1728504"/>
            <a:ext cx="3050157" cy="4221048"/>
          </a:xfrm>
          <a:prstGeom prst="rect">
            <a:avLst/>
          </a:prstGeom>
          <a:solidFill>
            <a:srgbClr val="31354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111585" y="4036747"/>
            <a:ext cx="3365311" cy="1712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</a:t>
            </a:r>
            <a:endParaRPr lang="en-US" altLang="ko-KR" sz="1400" b="1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4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FrontEnd</a:t>
            </a: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en-US" altLang="ko-KR" sz="14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BackEnd</a:t>
            </a:r>
            <a:endParaRPr lang="en-US" altLang="ko-KR" sz="1400" b="1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관리 기능</a:t>
            </a:r>
            <a:r>
              <a:rPr lang="en-US" altLang="ko-KR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관심목록 기능</a:t>
            </a:r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073811" y="2214222"/>
            <a:ext cx="1981497" cy="1981497"/>
          </a:xfrm>
          <a:prstGeom prst="ellipse">
            <a:avLst/>
          </a:prstGeom>
          <a:ln w="762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3" name="원호 112"/>
          <p:cNvSpPr/>
          <p:nvPr/>
        </p:nvSpPr>
        <p:spPr>
          <a:xfrm>
            <a:off x="2073811" y="2214222"/>
            <a:ext cx="1981497" cy="1981497"/>
          </a:xfrm>
          <a:prstGeom prst="arc">
            <a:avLst>
              <a:gd name="adj1" fmla="val 97363"/>
              <a:gd name="adj2" fmla="val 16213013"/>
            </a:avLst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551196" y="2667105"/>
            <a:ext cx="111293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75</a:t>
            </a:r>
            <a:r>
              <a:rPr lang="en-US" altLang="ko-KR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haroni" panose="02010803020104030203" pitchFamily="2" charset="-79"/>
              </a:rPr>
              <a:t>완성도</a:t>
            </a:r>
            <a:endParaRPr lang="en-US" altLang="ko-KR" sz="1400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189" y="4874415"/>
            <a:ext cx="1893005" cy="83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endParaRPr lang="ko-KR" altLang="en-US" sz="105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60189" y="4874415"/>
            <a:ext cx="1556001" cy="835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576646" y="5177345"/>
            <a:ext cx="9893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100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기술적 만족도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1860189" y="5490494"/>
            <a:ext cx="1893005" cy="83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endParaRPr lang="ko-KR" altLang="en-US" sz="105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860189" y="5490494"/>
            <a:ext cx="1408837" cy="835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583190" y="4564899"/>
            <a:ext cx="9893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100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디자인 만족도</a:t>
            </a:r>
          </a:p>
        </p:txBody>
      </p:sp>
      <p:grpSp>
        <p:nvGrpSpPr>
          <p:cNvPr id="128" name="그룹 12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129" name="직선 연결선 12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13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4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13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3" name="자유형 13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13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4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4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4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4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13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14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4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4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4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13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13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3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8A9FD8-2FBD-4147-81F8-7A7F93A87AAE}"/>
              </a:ext>
            </a:extLst>
          </p:cNvPr>
          <p:cNvSpPr/>
          <p:nvPr/>
        </p:nvSpPr>
        <p:spPr>
          <a:xfrm>
            <a:off x="3807484" y="4785387"/>
            <a:ext cx="486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100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80%</a:t>
            </a:r>
            <a:endParaRPr lang="ko-KR" altLang="en-US" sz="1100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746F30-60B6-453C-88F6-15AA0CAEEFEF}"/>
              </a:ext>
            </a:extLst>
          </p:cNvPr>
          <p:cNvSpPr/>
          <p:nvPr/>
        </p:nvSpPr>
        <p:spPr>
          <a:xfrm>
            <a:off x="3807484" y="5383503"/>
            <a:ext cx="486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100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70%</a:t>
            </a:r>
            <a:endParaRPr lang="ko-KR" altLang="en-US" sz="1100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555151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494</Words>
  <Application>Microsoft Office PowerPoint</Application>
  <PresentationFormat>와이드스크린</PresentationFormat>
  <Paragraphs>127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나눔스퀘어라운드 Bold</vt:lpstr>
      <vt:lpstr>맑은 고딕</vt:lpstr>
      <vt:lpstr>Arial</vt:lpstr>
      <vt:lpstr>Sitka Text Semibold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변지훈</cp:lastModifiedBy>
  <cp:revision>24</cp:revision>
  <dcterms:created xsi:type="dcterms:W3CDTF">2021-02-15T04:10:01Z</dcterms:created>
  <dcterms:modified xsi:type="dcterms:W3CDTF">2021-07-01T15:54:06Z</dcterms:modified>
</cp:coreProperties>
</file>