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8" r:id="rId2"/>
    <p:sldId id="263" r:id="rId3"/>
    <p:sldId id="264" r:id="rId4"/>
    <p:sldId id="265" r:id="rId5"/>
    <p:sldId id="262" r:id="rId6"/>
    <p:sldId id="266" r:id="rId7"/>
    <p:sldId id="271" r:id="rId8"/>
    <p:sldId id="273" r:id="rId9"/>
    <p:sldId id="272" r:id="rId10"/>
    <p:sldId id="274" r:id="rId11"/>
    <p:sldId id="275" r:id="rId12"/>
    <p:sldId id="276" r:id="rId13"/>
    <p:sldId id="280" r:id="rId14"/>
    <p:sldId id="278" r:id="rId15"/>
    <p:sldId id="277" r:id="rId16"/>
    <p:sldId id="269" r:id="rId17"/>
    <p:sldId id="279" r:id="rId18"/>
    <p:sldId id="25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4DA"/>
    <a:srgbClr val="0954CD"/>
    <a:srgbClr val="006CD6"/>
    <a:srgbClr val="3F6BD2"/>
    <a:srgbClr val="2978C7"/>
    <a:srgbClr val="328DD1"/>
    <a:srgbClr val="477AF4"/>
    <a:srgbClr val="2B4888"/>
    <a:srgbClr val="2C4888"/>
    <a:srgbClr val="385DB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5017"/>
    <p:restoredTop sz="94792"/>
  </p:normalViewPr>
  <p:slideViewPr>
    <p:cSldViewPr snapToGrid="0" snapToObjects="1">
      <p:cViewPr>
        <p:scale>
          <a:sx n="103" d="100"/>
          <a:sy n="103" d="100"/>
        </p:scale>
        <p:origin x="-2544" y="-121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FEAAE-D23F-C94E-9474-1A028B8558A5}" type="datetimeFigureOut">
              <a:rPr kumimoji="1" lang="zh-CN" altLang="en-US" smtClean="0"/>
              <a:pPr/>
              <a:t>2020/1/5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C70E1C-DDF0-874E-8817-44EA8141FF08}"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BC15722D-AB4D-394B-9BF6-A356876356D5}" type="datetimeFigureOut">
              <a:rPr kumimoji="1" lang="zh-CN" altLang="en-US" smtClean="0"/>
              <a:pPr/>
              <a:t>2020/1/5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0A54922-83A1-824F-B530-D9C5E43F3C0D}"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5722D-AB4D-394B-9BF6-A356876356D5}" type="datetimeFigureOut">
              <a:rPr kumimoji="1" lang="zh-CN" altLang="en-US" smtClean="0"/>
              <a:pPr/>
              <a:t>2020/1/5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54922-83A1-824F-B530-D9C5E43F3C0D}" type="slidenum">
              <a:rPr kumimoji="1" lang="zh-CN" altLang="en-US" smtClean="0"/>
              <a:p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pan.baidu.com/s/1jxSaB8JzOu6hNvFipqfGz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cxnSp>
        <p:nvCxnSpPr>
          <p:cNvPr id="8" name="直接连接符 7"/>
          <p:cNvCxnSpPr/>
          <p:nvPr/>
        </p:nvCxnSpPr>
        <p:spPr>
          <a:xfrm>
            <a:off x="2570480" y="1810327"/>
            <a:ext cx="688086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83491" y="2096655"/>
            <a:ext cx="10825018" cy="3970318"/>
          </a:xfrm>
          <a:prstGeom prst="rect">
            <a:avLst/>
          </a:prstGeom>
        </p:spPr>
        <p:txBody>
          <a:bodyPr wrap="square">
            <a:spAutoFit/>
          </a:bodyPr>
          <a:lstStyle/>
          <a:p>
            <a:r>
              <a:rPr lang="zh-CN" altLang="en-US" sz="2800" dirty="0" smtClean="0"/>
              <a:t>       小白量化分析系统，是本地化金融量化投资分析回测工具。</a:t>
            </a:r>
          </a:p>
          <a:p>
            <a:r>
              <a:rPr lang="zh-CN" altLang="en-US" sz="2800" dirty="0" smtClean="0"/>
              <a:t>       </a:t>
            </a:r>
            <a:endParaRPr lang="en-US" altLang="zh-CN" sz="2800" dirty="0" smtClean="0"/>
          </a:p>
          <a:p>
            <a:r>
              <a:rPr lang="zh-CN" altLang="en-US" sz="2800" dirty="0" smtClean="0"/>
              <a:t>       小白金融量化分析回测框架模块提供了数据采集，仿大智慧</a:t>
            </a:r>
            <a:r>
              <a:rPr lang="en-US" altLang="zh-CN" sz="2800" dirty="0" smtClean="0"/>
              <a:t>/</a:t>
            </a:r>
            <a:r>
              <a:rPr lang="zh-CN" altLang="en-US" sz="2800" dirty="0" smtClean="0"/>
              <a:t>通达信公式计算分析，</a:t>
            </a:r>
            <a:r>
              <a:rPr lang="en-US" altLang="zh-CN" sz="2800" dirty="0" smtClean="0"/>
              <a:t>K</a:t>
            </a:r>
            <a:r>
              <a:rPr lang="zh-CN" altLang="en-US" sz="2800" dirty="0" smtClean="0"/>
              <a:t>线图及指标图形的显示，回测工具等模块。这些模块像积木一样，有点通达信自编公式设计或有点编程基础的朋友，很容易</a:t>
            </a:r>
            <a:r>
              <a:rPr lang="en-US" altLang="zh-CN" sz="2800" dirty="0" smtClean="0"/>
              <a:t>DIY</a:t>
            </a:r>
            <a:r>
              <a:rPr lang="zh-CN" altLang="en-US" sz="2800" dirty="0" smtClean="0"/>
              <a:t>出自己的量化分析回测系统。</a:t>
            </a:r>
            <a:endParaRPr lang="en-US" altLang="zh-CN" sz="2800" dirty="0" smtClean="0"/>
          </a:p>
          <a:p>
            <a:r>
              <a:rPr lang="zh-CN" altLang="en-US" sz="2800" dirty="0" smtClean="0"/>
              <a:t>       小白量化金融量化分析回测框架模块，可以按照用户需求再次封装组合，可以充分利用金融接口特性，或者本地硬件环境，搭建出深度学习的量化分析回测工具。</a:t>
            </a:r>
            <a:endParaRPr lang="en-US" sz="2800" kern="0" dirty="0">
              <a:solidFill>
                <a:schemeClr val="bg1">
                  <a:lumMod val="50000"/>
                </a:schemeClr>
              </a:solidFill>
              <a:cs typeface="+mn-ea"/>
              <a:sym typeface="+mn-lt"/>
            </a:endParaRPr>
          </a:p>
        </p:txBody>
      </p:sp>
      <p:grpSp>
        <p:nvGrpSpPr>
          <p:cNvPr id="11" name="组合 10"/>
          <p:cNvGrpSpPr/>
          <p:nvPr/>
        </p:nvGrpSpPr>
        <p:grpSpPr>
          <a:xfrm>
            <a:off x="1620001" y="748319"/>
            <a:ext cx="1243330" cy="768350"/>
            <a:chOff x="1502" y="3447"/>
            <a:chExt cx="1958" cy="1210"/>
          </a:xfrm>
        </p:grpSpPr>
        <p:sp>
          <p:nvSpPr>
            <p:cNvPr id="4" name="圆角矩形 3"/>
            <p:cNvSpPr/>
            <p:nvPr/>
          </p:nvSpPr>
          <p:spPr>
            <a:xfrm>
              <a:off x="1575" y="3471"/>
              <a:ext cx="1812" cy="1137"/>
            </a:xfrm>
            <a:prstGeom prst="roundRect">
              <a:avLst>
                <a:gd name="adj" fmla="val 50000"/>
              </a:avLst>
            </a:prstGeom>
            <a:solidFill>
              <a:schemeClr val="bg1"/>
            </a:solidFill>
            <a:ln w="3175" cmpd="sng">
              <a:noFill/>
              <a:prstDash val="solid"/>
            </a:ln>
            <a:effectLst>
              <a:outerShdw blurRad="774700" dist="254000" dir="5400000" sx="82000" sy="82000" algn="t" rotWithShape="0">
                <a:schemeClr val="accent5">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02" y="3447"/>
              <a:ext cx="1958" cy="1210"/>
            </a:xfrm>
            <a:prstGeom prst="rect">
              <a:avLst/>
            </a:prstGeom>
            <a:noFill/>
          </p:spPr>
          <p:txBody>
            <a:bodyPr wrap="square" rtlCol="0">
              <a:spAutoFit/>
            </a:bodyPr>
            <a:lstStyle/>
            <a:p>
              <a:pPr algn="ctr"/>
              <a:r>
                <a:rPr kumimoji="1" lang="en-US" altLang="zh-CN" sz="4400" b="1" dirty="0" smtClean="0">
                  <a:solidFill>
                    <a:srgbClr val="006CD6"/>
                  </a:solidFill>
                  <a:latin typeface="微软雅黑" panose="020B0503020204020204" charset="-122"/>
                  <a:ea typeface="微软雅黑" panose="020B0503020204020204" charset="-122"/>
                  <a:cs typeface="Arial" panose="020B0604020202020204" pitchFamily="34" charset="0"/>
                </a:rPr>
                <a:t>01</a:t>
              </a:r>
              <a:r>
                <a:rPr kumimoji="1" lang="en-US" altLang="zh-CN" sz="4000" dirty="0" smtClean="0">
                  <a:solidFill>
                    <a:srgbClr val="1254DA"/>
                  </a:solidFill>
                  <a:latin typeface="Arial" panose="020B0604020202020204" pitchFamily="34" charset="0"/>
                  <a:ea typeface="Arial" panose="020B0604020202020204" pitchFamily="34" charset="0"/>
                  <a:cs typeface="Arial" panose="020B0604020202020204" pitchFamily="34" charset="0"/>
                </a:rPr>
                <a:t> </a:t>
              </a:r>
            </a:p>
          </p:txBody>
        </p:sp>
      </p:grpSp>
      <p:sp>
        <p:nvSpPr>
          <p:cNvPr id="2" name="文本框 1"/>
          <p:cNvSpPr txBox="1"/>
          <p:nvPr/>
        </p:nvSpPr>
        <p:spPr>
          <a:xfrm>
            <a:off x="3017001" y="701964"/>
            <a:ext cx="7260590" cy="861774"/>
          </a:xfrm>
          <a:prstGeom prst="rect">
            <a:avLst/>
          </a:prstGeom>
          <a:noFill/>
        </p:spPr>
        <p:txBody>
          <a:bodyPr wrap="square" rtlCol="0">
            <a:spAutoFit/>
          </a:bodyPr>
          <a:lstStyle/>
          <a:p>
            <a:r>
              <a:rPr kumimoji="1" lang="zh-CN" altLang="en-US" sz="5000" b="1" dirty="0" smtClean="0">
                <a:solidFill>
                  <a:srgbClr val="006CD6"/>
                </a:solidFill>
                <a:latin typeface="微软雅黑" panose="020B0503020204020204" charset="-122"/>
                <a:ea typeface="微软雅黑" panose="020B0503020204020204" charset="-122"/>
                <a:cs typeface="Arial" panose="020B0604020202020204" pitchFamily="34" charset="0"/>
              </a:rPr>
              <a:t>小白量化分析系统安装</a:t>
            </a:r>
            <a:endParaRPr kumimoji="1" lang="en-US" altLang="zh-CN" sz="4000" dirty="0" smtClean="0">
              <a:solidFill>
                <a:srgbClr val="1254DA"/>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37007"/>
            <a:ext cx="12192000" cy="6887210"/>
          </a:xfrm>
          <a:prstGeom prst="rect">
            <a:avLst/>
          </a:prstGeom>
        </p:spPr>
      </p:pic>
      <p:sp>
        <p:nvSpPr>
          <p:cNvPr id="6" name="TextBox 5"/>
          <p:cNvSpPr txBox="1"/>
          <p:nvPr/>
        </p:nvSpPr>
        <p:spPr>
          <a:xfrm>
            <a:off x="9929091" y="951345"/>
            <a:ext cx="1874982" cy="1477328"/>
          </a:xfrm>
          <a:prstGeom prst="rect">
            <a:avLst/>
          </a:prstGeom>
          <a:noFill/>
        </p:spPr>
        <p:txBody>
          <a:bodyPr wrap="square" rtlCol="0">
            <a:spAutoFit/>
          </a:bodyPr>
          <a:lstStyle/>
          <a:p>
            <a:r>
              <a:rPr lang="zh-CN" altLang="en-US" dirty="0" smtClean="0"/>
              <a:t>        编写代码也可以编写</a:t>
            </a:r>
            <a:r>
              <a:rPr lang="en-US" altLang="zh-CN" dirty="0" smtClean="0"/>
              <a:t>Python</a:t>
            </a:r>
            <a:r>
              <a:rPr lang="zh-CN" altLang="en-US" dirty="0" smtClean="0"/>
              <a:t>程序，但是运行结果输出到控制台面板了。</a:t>
            </a:r>
            <a:endParaRPr lang="zh-CN" altLang="en-US" dirty="0"/>
          </a:p>
        </p:txBody>
      </p:sp>
      <p:sp>
        <p:nvSpPr>
          <p:cNvPr id="9" name="TextBox 8"/>
          <p:cNvSpPr txBox="1"/>
          <p:nvPr/>
        </p:nvSpPr>
        <p:spPr>
          <a:xfrm>
            <a:off x="387927" y="175491"/>
            <a:ext cx="4322618" cy="461665"/>
          </a:xfrm>
          <a:prstGeom prst="rect">
            <a:avLst/>
          </a:prstGeom>
          <a:noFill/>
        </p:spPr>
        <p:txBody>
          <a:bodyPr wrap="square" rtlCol="0">
            <a:spAutoFit/>
          </a:bodyPr>
          <a:lstStyle/>
          <a:p>
            <a:r>
              <a:rPr lang="zh-CN" altLang="en-US" sz="2400" b="1" dirty="0" smtClean="0">
                <a:solidFill>
                  <a:srgbClr val="006CD6"/>
                </a:solidFill>
              </a:rPr>
              <a:t>编写代码</a:t>
            </a:r>
            <a:endParaRPr lang="en-US" altLang="zh-CN" sz="2400" b="1" dirty="0" smtClean="0">
              <a:solidFill>
                <a:srgbClr val="006CD6"/>
              </a:solidFill>
            </a:endParaRPr>
          </a:p>
        </p:txBody>
      </p:sp>
      <p:pic>
        <p:nvPicPr>
          <p:cNvPr id="7171" name="Picture 3"/>
          <p:cNvPicPr>
            <a:picLocks noChangeAspect="1" noChangeArrowheads="1"/>
          </p:cNvPicPr>
          <p:nvPr/>
        </p:nvPicPr>
        <p:blipFill>
          <a:blip r:embed="rId4"/>
          <a:srcRect/>
          <a:stretch>
            <a:fillRect/>
          </a:stretch>
        </p:blipFill>
        <p:spPr bwMode="auto">
          <a:xfrm>
            <a:off x="387927" y="643645"/>
            <a:ext cx="9153237" cy="60543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37007"/>
            <a:ext cx="12192000" cy="6887210"/>
          </a:xfrm>
          <a:prstGeom prst="rect">
            <a:avLst/>
          </a:prstGeom>
        </p:spPr>
      </p:pic>
      <p:sp>
        <p:nvSpPr>
          <p:cNvPr id="6" name="TextBox 5"/>
          <p:cNvSpPr txBox="1"/>
          <p:nvPr/>
        </p:nvSpPr>
        <p:spPr>
          <a:xfrm>
            <a:off x="10123055" y="1145309"/>
            <a:ext cx="1681018" cy="3416320"/>
          </a:xfrm>
          <a:prstGeom prst="rect">
            <a:avLst/>
          </a:prstGeom>
          <a:noFill/>
        </p:spPr>
        <p:txBody>
          <a:bodyPr wrap="square" rtlCol="0">
            <a:spAutoFit/>
          </a:bodyPr>
          <a:lstStyle/>
          <a:p>
            <a:r>
              <a:rPr lang="zh-CN" altLang="en-US" dirty="0" smtClean="0"/>
              <a:t>        策略回测面板，包含一个画板和一个代码编辑器。</a:t>
            </a:r>
            <a:endParaRPr lang="en-US" altLang="zh-CN" dirty="0" smtClean="0"/>
          </a:p>
          <a:p>
            <a:r>
              <a:rPr lang="zh-CN" altLang="en-US" dirty="0" smtClean="0"/>
              <a:t>      这代码编辑器主要为方便编写回测代码。如果有文字输出，也会输出到控制台的信息输出框了。</a:t>
            </a:r>
            <a:endParaRPr lang="zh-CN" altLang="en-US" dirty="0"/>
          </a:p>
        </p:txBody>
      </p:sp>
      <p:sp>
        <p:nvSpPr>
          <p:cNvPr id="9" name="TextBox 8"/>
          <p:cNvSpPr txBox="1"/>
          <p:nvPr/>
        </p:nvSpPr>
        <p:spPr>
          <a:xfrm>
            <a:off x="387927" y="175491"/>
            <a:ext cx="4322618" cy="461665"/>
          </a:xfrm>
          <a:prstGeom prst="rect">
            <a:avLst/>
          </a:prstGeom>
          <a:noFill/>
        </p:spPr>
        <p:txBody>
          <a:bodyPr wrap="square" rtlCol="0">
            <a:spAutoFit/>
          </a:bodyPr>
          <a:lstStyle/>
          <a:p>
            <a:r>
              <a:rPr lang="zh-CN" altLang="en-US" sz="2400" b="1" dirty="0" smtClean="0">
                <a:solidFill>
                  <a:srgbClr val="006CD6"/>
                </a:solidFill>
              </a:rPr>
              <a:t>策略回测</a:t>
            </a:r>
            <a:endParaRPr lang="en-US" altLang="zh-CN" sz="2400" b="1" dirty="0" smtClean="0">
              <a:solidFill>
                <a:srgbClr val="006CD6"/>
              </a:solidFill>
            </a:endParaRPr>
          </a:p>
        </p:txBody>
      </p:sp>
      <p:pic>
        <p:nvPicPr>
          <p:cNvPr id="8194" name="Picture 2"/>
          <p:cNvPicPr>
            <a:picLocks noChangeAspect="1" noChangeArrowheads="1"/>
          </p:cNvPicPr>
          <p:nvPr/>
        </p:nvPicPr>
        <p:blipFill>
          <a:blip r:embed="rId4"/>
          <a:srcRect/>
          <a:stretch>
            <a:fillRect/>
          </a:stretch>
        </p:blipFill>
        <p:spPr bwMode="auto">
          <a:xfrm>
            <a:off x="387927" y="637156"/>
            <a:ext cx="9599613" cy="6038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37007"/>
            <a:ext cx="12192000" cy="6887210"/>
          </a:xfrm>
          <a:prstGeom prst="rect">
            <a:avLst/>
          </a:prstGeom>
        </p:spPr>
      </p:pic>
      <p:sp>
        <p:nvSpPr>
          <p:cNvPr id="6" name="TextBox 5"/>
          <p:cNvSpPr txBox="1"/>
          <p:nvPr/>
        </p:nvSpPr>
        <p:spPr>
          <a:xfrm>
            <a:off x="10123055" y="1145309"/>
            <a:ext cx="1681018" cy="1477328"/>
          </a:xfrm>
          <a:prstGeom prst="rect">
            <a:avLst/>
          </a:prstGeom>
          <a:noFill/>
        </p:spPr>
        <p:txBody>
          <a:bodyPr wrap="square" rtlCol="0">
            <a:spAutoFit/>
          </a:bodyPr>
          <a:lstStyle/>
          <a:p>
            <a:r>
              <a:rPr lang="zh-CN" altLang="en-US" dirty="0" smtClean="0"/>
              <a:t>        日线图、分时图、</a:t>
            </a:r>
            <a:r>
              <a:rPr lang="en-US" altLang="zh-CN" dirty="0" smtClean="0"/>
              <a:t>F10</a:t>
            </a:r>
            <a:r>
              <a:rPr lang="zh-CN" altLang="en-US" dirty="0" smtClean="0"/>
              <a:t>信息、三画图类似股票行情软件。</a:t>
            </a:r>
            <a:endParaRPr lang="en-US" altLang="zh-CN" dirty="0" smtClean="0"/>
          </a:p>
        </p:txBody>
      </p:sp>
      <p:sp>
        <p:nvSpPr>
          <p:cNvPr id="9" name="TextBox 8"/>
          <p:cNvSpPr txBox="1"/>
          <p:nvPr/>
        </p:nvSpPr>
        <p:spPr>
          <a:xfrm>
            <a:off x="387927" y="175491"/>
            <a:ext cx="4322618" cy="461665"/>
          </a:xfrm>
          <a:prstGeom prst="rect">
            <a:avLst/>
          </a:prstGeom>
          <a:noFill/>
        </p:spPr>
        <p:txBody>
          <a:bodyPr wrap="square" rtlCol="0">
            <a:spAutoFit/>
          </a:bodyPr>
          <a:lstStyle/>
          <a:p>
            <a:r>
              <a:rPr lang="zh-CN" altLang="en-US" sz="2400" b="1" dirty="0" smtClean="0">
                <a:solidFill>
                  <a:srgbClr val="006CD6"/>
                </a:solidFill>
              </a:rPr>
              <a:t>日线图</a:t>
            </a:r>
            <a:endParaRPr lang="en-US" altLang="zh-CN" sz="2400" b="1" dirty="0" smtClean="0">
              <a:solidFill>
                <a:srgbClr val="006CD6"/>
              </a:solidFill>
            </a:endParaRPr>
          </a:p>
        </p:txBody>
      </p:sp>
      <p:pic>
        <p:nvPicPr>
          <p:cNvPr id="9218" name="Picture 2"/>
          <p:cNvPicPr>
            <a:picLocks noChangeAspect="1" noChangeArrowheads="1"/>
          </p:cNvPicPr>
          <p:nvPr/>
        </p:nvPicPr>
        <p:blipFill>
          <a:blip r:embed="rId4"/>
          <a:srcRect/>
          <a:stretch>
            <a:fillRect/>
          </a:stretch>
        </p:blipFill>
        <p:spPr bwMode="auto">
          <a:xfrm>
            <a:off x="387927" y="790575"/>
            <a:ext cx="9551987" cy="6067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29210"/>
            <a:ext cx="12192000" cy="6887210"/>
          </a:xfrm>
          <a:prstGeom prst="rect">
            <a:avLst/>
          </a:prstGeom>
        </p:spPr>
      </p:pic>
      <p:sp>
        <p:nvSpPr>
          <p:cNvPr id="6" name="TextBox 5"/>
          <p:cNvSpPr txBox="1"/>
          <p:nvPr/>
        </p:nvSpPr>
        <p:spPr>
          <a:xfrm>
            <a:off x="3306617" y="175491"/>
            <a:ext cx="3297383" cy="369332"/>
          </a:xfrm>
          <a:prstGeom prst="rect">
            <a:avLst/>
          </a:prstGeom>
          <a:noFill/>
        </p:spPr>
        <p:txBody>
          <a:bodyPr wrap="square" rtlCol="0">
            <a:spAutoFit/>
          </a:bodyPr>
          <a:lstStyle/>
          <a:p>
            <a:r>
              <a:rPr lang="zh-CN" altLang="en-US" dirty="0" smtClean="0"/>
              <a:t>荷蒲操盘线公式源代码。</a:t>
            </a:r>
            <a:endParaRPr lang="en-US" altLang="zh-CN" dirty="0" smtClean="0"/>
          </a:p>
        </p:txBody>
      </p:sp>
      <p:sp>
        <p:nvSpPr>
          <p:cNvPr id="9" name="TextBox 8"/>
          <p:cNvSpPr txBox="1"/>
          <p:nvPr/>
        </p:nvSpPr>
        <p:spPr>
          <a:xfrm>
            <a:off x="387927" y="175491"/>
            <a:ext cx="2918690" cy="461665"/>
          </a:xfrm>
          <a:prstGeom prst="rect">
            <a:avLst/>
          </a:prstGeom>
          <a:noFill/>
        </p:spPr>
        <p:txBody>
          <a:bodyPr wrap="square" rtlCol="0">
            <a:spAutoFit/>
          </a:bodyPr>
          <a:lstStyle/>
          <a:p>
            <a:r>
              <a:rPr lang="zh-CN" altLang="en-US" sz="2400" b="1" dirty="0" smtClean="0">
                <a:solidFill>
                  <a:srgbClr val="006CD6"/>
                </a:solidFill>
              </a:rPr>
              <a:t>广发证券金融终端</a:t>
            </a:r>
            <a:endParaRPr lang="en-US" altLang="zh-CN" sz="2400" b="1" dirty="0" smtClean="0">
              <a:solidFill>
                <a:srgbClr val="006CD6"/>
              </a:solidFill>
            </a:endParaRPr>
          </a:p>
        </p:txBody>
      </p:sp>
      <p:pic>
        <p:nvPicPr>
          <p:cNvPr id="11266" name="Picture 2"/>
          <p:cNvPicPr>
            <a:picLocks noChangeAspect="1" noChangeArrowheads="1"/>
          </p:cNvPicPr>
          <p:nvPr/>
        </p:nvPicPr>
        <p:blipFill>
          <a:blip r:embed="rId4"/>
          <a:srcRect/>
          <a:stretch>
            <a:fillRect/>
          </a:stretch>
        </p:blipFill>
        <p:spPr bwMode="auto">
          <a:xfrm>
            <a:off x="498763" y="637156"/>
            <a:ext cx="9331312" cy="6070623"/>
          </a:xfrm>
          <a:prstGeom prst="rect">
            <a:avLst/>
          </a:prstGeom>
          <a:noFill/>
          <a:ln w="9525">
            <a:noFill/>
            <a:miter lim="800000"/>
            <a:headEnd/>
            <a:tailEnd/>
          </a:ln>
          <a:effectLst/>
        </p:spPr>
      </p:pic>
      <p:pic>
        <p:nvPicPr>
          <p:cNvPr id="11267" name="Picture 3"/>
          <p:cNvPicPr>
            <a:picLocks noChangeAspect="1" noChangeArrowheads="1"/>
          </p:cNvPicPr>
          <p:nvPr/>
        </p:nvPicPr>
        <p:blipFill>
          <a:blip r:embed="rId5"/>
          <a:srcRect/>
          <a:stretch>
            <a:fillRect/>
          </a:stretch>
        </p:blipFill>
        <p:spPr bwMode="auto">
          <a:xfrm>
            <a:off x="8919007" y="394796"/>
            <a:ext cx="2962275" cy="3333750"/>
          </a:xfrm>
          <a:prstGeom prst="rect">
            <a:avLst/>
          </a:prstGeom>
          <a:noFill/>
          <a:ln w="9525">
            <a:noFill/>
            <a:miter lim="800000"/>
            <a:headEnd/>
            <a:tailEnd/>
          </a:ln>
          <a:effectLst/>
        </p:spPr>
      </p:pic>
      <p:pic>
        <p:nvPicPr>
          <p:cNvPr id="11269" name="Picture 5"/>
          <p:cNvPicPr>
            <a:picLocks noChangeAspect="1" noChangeArrowheads="1"/>
          </p:cNvPicPr>
          <p:nvPr/>
        </p:nvPicPr>
        <p:blipFill>
          <a:blip r:embed="rId6"/>
          <a:srcRect/>
          <a:stretch>
            <a:fillRect/>
          </a:stretch>
        </p:blipFill>
        <p:spPr bwMode="auto">
          <a:xfrm>
            <a:off x="8919007" y="3975822"/>
            <a:ext cx="2828925" cy="2009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9653"/>
            <a:ext cx="12192000" cy="6887210"/>
          </a:xfrm>
          <a:prstGeom prst="rect">
            <a:avLst/>
          </a:prstGeom>
        </p:spPr>
      </p:pic>
      <p:sp>
        <p:nvSpPr>
          <p:cNvPr id="10" name="TextBox 9"/>
          <p:cNvSpPr txBox="1"/>
          <p:nvPr/>
        </p:nvSpPr>
        <p:spPr>
          <a:xfrm>
            <a:off x="424873" y="2309336"/>
            <a:ext cx="4823693" cy="646331"/>
          </a:xfrm>
          <a:prstGeom prst="rect">
            <a:avLst/>
          </a:prstGeom>
          <a:noFill/>
        </p:spPr>
        <p:txBody>
          <a:bodyPr wrap="none" rtlCol="0">
            <a:spAutoFit/>
          </a:bodyPr>
          <a:lstStyle/>
          <a:p>
            <a:r>
              <a:rPr lang="en-US" altLang="zh-CN" b="1" dirty="0" smtClean="0">
                <a:solidFill>
                  <a:srgbClr val="0954CD"/>
                </a:solidFill>
              </a:rPr>
              <a:t>TA-LIB</a:t>
            </a:r>
            <a:r>
              <a:rPr lang="zh-CN" altLang="en-US" b="1" dirty="0" smtClean="0">
                <a:solidFill>
                  <a:srgbClr val="0954CD"/>
                </a:solidFill>
              </a:rPr>
              <a:t>库 和 </a:t>
            </a:r>
            <a:r>
              <a:rPr lang="en-US" altLang="zh-CN" b="1" dirty="0" err="1" smtClean="0">
                <a:solidFill>
                  <a:srgbClr val="0954CD"/>
                </a:solidFill>
              </a:rPr>
              <a:t>HP_formula</a:t>
            </a:r>
            <a:r>
              <a:rPr lang="zh-CN" altLang="en-US" b="1" dirty="0" smtClean="0">
                <a:solidFill>
                  <a:srgbClr val="0954CD"/>
                </a:solidFill>
              </a:rPr>
              <a:t>库的使用方法</a:t>
            </a:r>
            <a:r>
              <a:rPr lang="en-US" altLang="zh-CN" dirty="0" smtClean="0"/>
              <a:t/>
            </a:r>
            <a:br>
              <a:rPr lang="en-US" altLang="zh-CN" dirty="0" smtClean="0"/>
            </a:br>
            <a:r>
              <a:rPr lang="en-US" altLang="zh-CN" dirty="0" smtClean="0"/>
              <a:t>《MACD</a:t>
            </a:r>
            <a:r>
              <a:rPr lang="zh-CN" altLang="en-US" dirty="0" smtClean="0"/>
              <a:t>平滑异同移动平均线</a:t>
            </a:r>
            <a:r>
              <a:rPr lang="en-US" altLang="zh-CN" dirty="0" smtClean="0"/>
              <a:t>》</a:t>
            </a:r>
            <a:r>
              <a:rPr lang="zh-CN" altLang="en-US" dirty="0" smtClean="0"/>
              <a:t>指标使用举例</a:t>
            </a:r>
            <a:endParaRPr lang="zh-CN" altLang="en-US" dirty="0"/>
          </a:p>
        </p:txBody>
      </p:sp>
      <p:sp>
        <p:nvSpPr>
          <p:cNvPr id="11" name="TextBox 10"/>
          <p:cNvSpPr txBox="1"/>
          <p:nvPr/>
        </p:nvSpPr>
        <p:spPr>
          <a:xfrm>
            <a:off x="289469" y="3048000"/>
            <a:ext cx="10670797" cy="3631763"/>
          </a:xfrm>
          <a:prstGeom prst="rect">
            <a:avLst/>
          </a:prstGeom>
          <a:noFill/>
        </p:spPr>
        <p:txBody>
          <a:bodyPr wrap="square" rtlCol="0">
            <a:spAutoFit/>
          </a:bodyPr>
          <a:lstStyle/>
          <a:p>
            <a:pPr>
              <a:buFont typeface="Wingdings" pitchFamily="2" charset="2"/>
              <a:buChar char="Ø"/>
            </a:pPr>
            <a:r>
              <a:rPr lang="zh-CN" altLang="en-US" dirty="0" smtClean="0"/>
              <a:t> </a:t>
            </a:r>
            <a:r>
              <a:rPr lang="en-US" altLang="zh-CN" dirty="0" smtClean="0"/>
              <a:t>#</a:t>
            </a:r>
            <a:r>
              <a:rPr lang="zh-CN" altLang="en-US" dirty="0" smtClean="0"/>
              <a:t>使用</a:t>
            </a:r>
            <a:r>
              <a:rPr lang="en-US" altLang="zh-CN" dirty="0" smtClean="0"/>
              <a:t>TA-LIB</a:t>
            </a:r>
            <a:r>
              <a:rPr lang="zh-CN" altLang="en-US" dirty="0" smtClean="0"/>
              <a:t>库</a:t>
            </a:r>
          </a:p>
          <a:p>
            <a:r>
              <a:rPr lang="en-US" altLang="zh-CN" sz="1400" dirty="0" smtClean="0">
                <a:solidFill>
                  <a:srgbClr val="FF0000"/>
                </a:solidFill>
              </a:rPr>
              <a:t>from </a:t>
            </a:r>
            <a:r>
              <a:rPr lang="en-US" altLang="zh-CN" sz="1400" dirty="0" err="1" smtClean="0">
                <a:solidFill>
                  <a:srgbClr val="FF0000"/>
                </a:solidFill>
              </a:rPr>
              <a:t>talib</a:t>
            </a:r>
            <a:r>
              <a:rPr lang="en-US" altLang="zh-CN" sz="1400" dirty="0" smtClean="0">
                <a:solidFill>
                  <a:srgbClr val="FF0000"/>
                </a:solidFill>
              </a:rPr>
              <a:t> import *</a:t>
            </a:r>
          </a:p>
          <a:p>
            <a:r>
              <a:rPr lang="en-US" altLang="zh-CN" sz="1400" dirty="0" err="1" smtClean="0">
                <a:solidFill>
                  <a:schemeClr val="accent1"/>
                </a:solidFill>
              </a:rPr>
              <a:t>macd,diff,dea</a:t>
            </a:r>
            <a:r>
              <a:rPr lang="en-US" altLang="zh-CN" sz="1400" dirty="0" smtClean="0">
                <a:solidFill>
                  <a:schemeClr val="accent1"/>
                </a:solidFill>
              </a:rPr>
              <a:t> = </a:t>
            </a:r>
            <a:r>
              <a:rPr lang="en-US" altLang="zh-CN" sz="1400" dirty="0" smtClean="0">
                <a:solidFill>
                  <a:srgbClr val="7030A0"/>
                </a:solidFill>
              </a:rPr>
              <a:t>MACD</a:t>
            </a:r>
            <a:r>
              <a:rPr lang="en-US" altLang="zh-CN" sz="1400" dirty="0" smtClean="0">
                <a:solidFill>
                  <a:schemeClr val="accent1"/>
                </a:solidFill>
              </a:rPr>
              <a:t>(CLOSE, </a:t>
            </a:r>
            <a:r>
              <a:rPr lang="en-US" altLang="zh-CN" sz="1400" dirty="0" err="1" smtClean="0">
                <a:solidFill>
                  <a:schemeClr val="accent1"/>
                </a:solidFill>
              </a:rPr>
              <a:t>fastperiod</a:t>
            </a:r>
            <a:r>
              <a:rPr lang="en-US" altLang="zh-CN" sz="1400" dirty="0" smtClean="0">
                <a:solidFill>
                  <a:schemeClr val="accent1"/>
                </a:solidFill>
              </a:rPr>
              <a:t>=12, </a:t>
            </a:r>
            <a:r>
              <a:rPr lang="en-US" altLang="zh-CN" sz="1400" dirty="0" err="1" smtClean="0">
                <a:solidFill>
                  <a:schemeClr val="accent1"/>
                </a:solidFill>
              </a:rPr>
              <a:t>slowperiod</a:t>
            </a:r>
            <a:r>
              <a:rPr lang="en-US" altLang="zh-CN" sz="1400" dirty="0" smtClean="0">
                <a:solidFill>
                  <a:schemeClr val="accent1"/>
                </a:solidFill>
              </a:rPr>
              <a:t>=26, </a:t>
            </a:r>
            <a:r>
              <a:rPr lang="en-US" altLang="zh-CN" sz="1400" dirty="0" err="1" smtClean="0">
                <a:solidFill>
                  <a:schemeClr val="accent1"/>
                </a:solidFill>
              </a:rPr>
              <a:t>signalperiod</a:t>
            </a:r>
            <a:r>
              <a:rPr lang="en-US" altLang="zh-CN" sz="1400" dirty="0" smtClean="0">
                <a:solidFill>
                  <a:schemeClr val="accent1"/>
                </a:solidFill>
              </a:rPr>
              <a:t>=9)</a:t>
            </a:r>
          </a:p>
          <a:p>
            <a:pPr>
              <a:buFont typeface="Wingdings" pitchFamily="2" charset="2"/>
              <a:buChar char="Ø"/>
            </a:pPr>
            <a:endParaRPr lang="en-US" altLang="zh-CN" dirty="0" smtClean="0"/>
          </a:p>
          <a:p>
            <a:pPr>
              <a:buFont typeface="Wingdings" pitchFamily="2" charset="2"/>
              <a:buChar char="Ø"/>
            </a:pPr>
            <a:r>
              <a:rPr lang="zh-CN" altLang="en-US" dirty="0" smtClean="0"/>
              <a:t>  </a:t>
            </a:r>
            <a:r>
              <a:rPr lang="en-US" altLang="zh-CN" dirty="0" smtClean="0"/>
              <a:t>#</a:t>
            </a:r>
            <a:r>
              <a:rPr lang="zh-CN" altLang="en-US" dirty="0" smtClean="0"/>
              <a:t>使用</a:t>
            </a:r>
            <a:r>
              <a:rPr lang="en-US" altLang="zh-CN" dirty="0" err="1" smtClean="0"/>
              <a:t>HP_formula</a:t>
            </a:r>
            <a:r>
              <a:rPr lang="zh-CN" altLang="en-US" dirty="0" smtClean="0"/>
              <a:t>库</a:t>
            </a:r>
          </a:p>
          <a:p>
            <a:r>
              <a:rPr lang="en-US" altLang="zh-CN" sz="1400" dirty="0" smtClean="0">
                <a:solidFill>
                  <a:srgbClr val="FF0000"/>
                </a:solidFill>
              </a:rPr>
              <a:t>from </a:t>
            </a:r>
            <a:r>
              <a:rPr lang="en-US" altLang="zh-CN" sz="1400" dirty="0" err="1" smtClean="0">
                <a:solidFill>
                  <a:srgbClr val="FF0000"/>
                </a:solidFill>
              </a:rPr>
              <a:t>HP_formula</a:t>
            </a:r>
            <a:r>
              <a:rPr lang="en-US" altLang="zh-CN" sz="1400" dirty="0" smtClean="0">
                <a:solidFill>
                  <a:srgbClr val="FF0000"/>
                </a:solidFill>
              </a:rPr>
              <a:t> import *</a:t>
            </a:r>
          </a:p>
          <a:p>
            <a:r>
              <a:rPr lang="en-US" altLang="zh-CN" sz="1400" dirty="0" smtClean="0">
                <a:solidFill>
                  <a:srgbClr val="235B91"/>
                </a:solidFill>
              </a:rPr>
              <a:t>def </a:t>
            </a:r>
            <a:r>
              <a:rPr lang="zh-CN" altLang="en-US" sz="1400" dirty="0" smtClean="0">
                <a:solidFill>
                  <a:srgbClr val="235B91"/>
                </a:solidFill>
              </a:rPr>
              <a:t> </a:t>
            </a:r>
            <a:r>
              <a:rPr lang="en-US" altLang="zh-CN" sz="1400" dirty="0" smtClean="0">
                <a:solidFill>
                  <a:srgbClr val="7030A0"/>
                </a:solidFill>
              </a:rPr>
              <a:t>MACD</a:t>
            </a:r>
            <a:r>
              <a:rPr lang="en-US" altLang="zh-CN" sz="1400" dirty="0" smtClean="0">
                <a:solidFill>
                  <a:srgbClr val="235B91"/>
                </a:solidFill>
              </a:rPr>
              <a:t>(SHORT=12, LONG=26, M=9):</a:t>
            </a:r>
            <a:r>
              <a:rPr lang="zh-CN" altLang="en-US" sz="1400" dirty="0" smtClean="0">
                <a:solidFill>
                  <a:srgbClr val="235B91"/>
                </a:solidFill>
              </a:rPr>
              <a:t>    </a:t>
            </a:r>
            <a:r>
              <a:rPr lang="en-US" altLang="zh-CN" sz="1400" dirty="0" smtClean="0">
                <a:solidFill>
                  <a:srgbClr val="235B91"/>
                </a:solidFill>
              </a:rPr>
              <a:t>#</a:t>
            </a:r>
            <a:r>
              <a:rPr lang="zh-CN" altLang="en-US" sz="1400" dirty="0" smtClean="0">
                <a:solidFill>
                  <a:srgbClr val="235B91"/>
                </a:solidFill>
              </a:rPr>
              <a:t>仿通达信</a:t>
            </a:r>
            <a:r>
              <a:rPr lang="en-US" altLang="zh-CN" sz="1400" dirty="0" smtClean="0">
                <a:solidFill>
                  <a:srgbClr val="235B91"/>
                </a:solidFill>
              </a:rPr>
              <a:t>MACD</a:t>
            </a:r>
            <a:r>
              <a:rPr lang="zh-CN" altLang="en-US" sz="1400" dirty="0" smtClean="0">
                <a:solidFill>
                  <a:srgbClr val="235B91"/>
                </a:solidFill>
              </a:rPr>
              <a:t>公式</a:t>
            </a:r>
            <a:endParaRPr lang="en-US" altLang="zh-CN" sz="1400" dirty="0" smtClean="0">
              <a:solidFill>
                <a:srgbClr val="235B91"/>
              </a:solidFill>
            </a:endParaRPr>
          </a:p>
          <a:p>
            <a:r>
              <a:rPr lang="zh-CN" altLang="en-US" sz="1400" dirty="0" smtClean="0">
                <a:solidFill>
                  <a:srgbClr val="235B91"/>
                </a:solidFill>
              </a:rPr>
              <a:t>    </a:t>
            </a:r>
            <a:r>
              <a:rPr lang="en-US" altLang="zh-CN" sz="1400" dirty="0" smtClean="0">
                <a:solidFill>
                  <a:srgbClr val="235B91"/>
                </a:solidFill>
              </a:rPr>
              <a:t>DIFF = EMA(CLOSE, SHORT) - EMA(CLOSE, LONG)</a:t>
            </a:r>
          </a:p>
          <a:p>
            <a:r>
              <a:rPr lang="en-US" altLang="zh-CN" sz="1400" dirty="0" smtClean="0">
                <a:solidFill>
                  <a:srgbClr val="235B91"/>
                </a:solidFill>
              </a:rPr>
              <a:t>    DEA = EMA(DIFF, M)</a:t>
            </a:r>
          </a:p>
          <a:p>
            <a:r>
              <a:rPr lang="en-US" altLang="zh-CN" sz="1400" dirty="0" smtClean="0">
                <a:solidFill>
                  <a:srgbClr val="235B91"/>
                </a:solidFill>
              </a:rPr>
              <a:t>    MACD = (DIFF - DEA) * 2</a:t>
            </a:r>
          </a:p>
          <a:p>
            <a:r>
              <a:rPr lang="en-US" altLang="zh-CN" sz="1400" dirty="0" smtClean="0">
                <a:solidFill>
                  <a:srgbClr val="235B91"/>
                </a:solidFill>
              </a:rPr>
              <a:t>    return DIFF,DEA,MACD</a:t>
            </a:r>
          </a:p>
          <a:p>
            <a:endParaRPr lang="en-US" altLang="zh-CN" sz="1400" dirty="0" smtClean="0">
              <a:solidFill>
                <a:schemeClr val="accent1"/>
              </a:solidFill>
            </a:endParaRPr>
          </a:p>
          <a:p>
            <a:r>
              <a:rPr lang="en-US" altLang="zh-CN" sz="1400" dirty="0" err="1" smtClean="0">
                <a:solidFill>
                  <a:schemeClr val="accent1"/>
                </a:solidFill>
              </a:rPr>
              <a:t>diff,dea,macd</a:t>
            </a:r>
            <a:r>
              <a:rPr lang="en-US" altLang="zh-CN" sz="1400" dirty="0" smtClean="0">
                <a:solidFill>
                  <a:schemeClr val="accent1"/>
                </a:solidFill>
              </a:rPr>
              <a:t>=</a:t>
            </a:r>
            <a:r>
              <a:rPr lang="en-US" altLang="zh-CN" sz="1400" dirty="0" smtClean="0">
                <a:solidFill>
                  <a:srgbClr val="7030A0"/>
                </a:solidFill>
              </a:rPr>
              <a:t>MACD</a:t>
            </a:r>
            <a:r>
              <a:rPr lang="en-US" altLang="zh-CN" sz="1400" dirty="0" smtClean="0">
                <a:solidFill>
                  <a:schemeClr val="accent1"/>
                </a:solidFill>
              </a:rPr>
              <a:t>()   #</a:t>
            </a:r>
            <a:r>
              <a:rPr lang="zh-CN" altLang="en-US" sz="1400" dirty="0" smtClean="0">
                <a:solidFill>
                  <a:schemeClr val="accent1"/>
                </a:solidFill>
              </a:rPr>
              <a:t>调用自定义</a:t>
            </a:r>
            <a:r>
              <a:rPr lang="en-US" altLang="zh-CN" sz="1400" dirty="0" smtClean="0">
                <a:solidFill>
                  <a:schemeClr val="accent1"/>
                </a:solidFill>
              </a:rPr>
              <a:t>MACD</a:t>
            </a:r>
            <a:r>
              <a:rPr lang="zh-CN" altLang="en-US" sz="1400" dirty="0" smtClean="0">
                <a:solidFill>
                  <a:schemeClr val="accent1"/>
                </a:solidFill>
              </a:rPr>
              <a:t>指标</a:t>
            </a:r>
            <a:endParaRPr lang="en-US" altLang="zh-CN" sz="1400" dirty="0" smtClean="0">
              <a:solidFill>
                <a:schemeClr val="accent1"/>
              </a:solidFill>
            </a:endParaRPr>
          </a:p>
          <a:p>
            <a:endParaRPr lang="en-US" altLang="zh-CN" dirty="0" smtClean="0"/>
          </a:p>
          <a:p>
            <a:endParaRPr lang="en-US" altLang="zh-CN" dirty="0" smtClean="0"/>
          </a:p>
        </p:txBody>
      </p:sp>
      <p:pic>
        <p:nvPicPr>
          <p:cNvPr id="12" name="Picture 2"/>
          <p:cNvPicPr>
            <a:picLocks noChangeAspect="1" noChangeArrowheads="1"/>
          </p:cNvPicPr>
          <p:nvPr/>
        </p:nvPicPr>
        <p:blipFill>
          <a:blip r:embed="rId4" cstate="print"/>
          <a:srcRect/>
          <a:stretch>
            <a:fillRect/>
          </a:stretch>
        </p:blipFill>
        <p:spPr bwMode="auto">
          <a:xfrm>
            <a:off x="7195633" y="3423952"/>
            <a:ext cx="4867275" cy="3048000"/>
          </a:xfrm>
          <a:prstGeom prst="rect">
            <a:avLst/>
          </a:prstGeom>
          <a:noFill/>
          <a:ln w="9525">
            <a:noFill/>
            <a:miter lim="800000"/>
            <a:headEnd/>
            <a:tailEnd/>
          </a:ln>
        </p:spPr>
      </p:pic>
      <p:sp>
        <p:nvSpPr>
          <p:cNvPr id="13" name="TextBox 12"/>
          <p:cNvSpPr txBox="1"/>
          <p:nvPr/>
        </p:nvSpPr>
        <p:spPr>
          <a:xfrm>
            <a:off x="8766722" y="2863334"/>
            <a:ext cx="2053704" cy="369332"/>
          </a:xfrm>
          <a:prstGeom prst="rect">
            <a:avLst/>
          </a:prstGeom>
          <a:noFill/>
        </p:spPr>
        <p:txBody>
          <a:bodyPr wrap="none" rtlCol="0">
            <a:spAutoFit/>
          </a:bodyPr>
          <a:lstStyle/>
          <a:p>
            <a:r>
              <a:rPr lang="zh-CN" altLang="en-US" dirty="0" smtClean="0"/>
              <a:t>大智慧</a:t>
            </a:r>
            <a:r>
              <a:rPr lang="en-US" altLang="zh-CN" dirty="0" smtClean="0"/>
              <a:t>MACD</a:t>
            </a:r>
            <a:r>
              <a:rPr lang="zh-CN" altLang="en-US" dirty="0" smtClean="0"/>
              <a:t>公式</a:t>
            </a:r>
            <a:endParaRPr lang="zh-CN" altLang="en-US" dirty="0"/>
          </a:p>
        </p:txBody>
      </p:sp>
      <p:sp>
        <p:nvSpPr>
          <p:cNvPr id="14" name="矩形 13"/>
          <p:cNvSpPr/>
          <p:nvPr/>
        </p:nvSpPr>
        <p:spPr>
          <a:xfrm>
            <a:off x="424873" y="822036"/>
            <a:ext cx="11471563" cy="1384995"/>
          </a:xfrm>
          <a:prstGeom prst="rect">
            <a:avLst/>
          </a:prstGeom>
        </p:spPr>
        <p:txBody>
          <a:bodyPr wrap="square">
            <a:spAutoFit/>
          </a:bodyPr>
          <a:lstStyle/>
          <a:p>
            <a:pPr>
              <a:buFont typeface="Wingdings" pitchFamily="2" charset="2"/>
              <a:buChar char="l"/>
            </a:pPr>
            <a:r>
              <a:rPr lang="en-US" altLang="zh-CN" sz="1400" dirty="0" smtClean="0"/>
              <a:t> </a:t>
            </a:r>
            <a:r>
              <a:rPr lang="zh-CN" altLang="en-US" sz="1400" dirty="0" smtClean="0"/>
              <a:t>    </a:t>
            </a:r>
            <a:r>
              <a:rPr lang="en-US" altLang="zh-CN" sz="1400" dirty="0" smtClean="0"/>
              <a:t>TA-LIB </a:t>
            </a:r>
            <a:r>
              <a:rPr lang="zh-CN" altLang="en-US" sz="1400" dirty="0" smtClean="0"/>
              <a:t>库有</a:t>
            </a:r>
            <a:r>
              <a:rPr lang="en-US" altLang="zh-CN" sz="1400" dirty="0" smtClean="0"/>
              <a:t>200</a:t>
            </a:r>
            <a:r>
              <a:rPr lang="zh-CN" altLang="en-US" sz="1400" dirty="0" smtClean="0"/>
              <a:t>多个技术指标及函数。除了提供基本公式函数</a:t>
            </a:r>
            <a:r>
              <a:rPr lang="en-US" altLang="zh-CN" sz="1400" dirty="0" smtClean="0"/>
              <a:t>MA</a:t>
            </a:r>
            <a:r>
              <a:rPr lang="zh-CN" altLang="en-US" sz="1400" dirty="0" smtClean="0"/>
              <a:t>、</a:t>
            </a:r>
            <a:r>
              <a:rPr lang="en-US" altLang="zh-CN" sz="1400" dirty="0" smtClean="0"/>
              <a:t>SMA</a:t>
            </a:r>
            <a:r>
              <a:rPr lang="zh-CN" altLang="en-US" sz="1400" dirty="0" smtClean="0"/>
              <a:t>、数学变换函数</a:t>
            </a:r>
            <a:r>
              <a:rPr lang="en-US" altLang="zh-CN" sz="1400" dirty="0" smtClean="0"/>
              <a:t>LN</a:t>
            </a:r>
            <a:r>
              <a:rPr lang="zh-CN" altLang="en-US" sz="1400" dirty="0" smtClean="0"/>
              <a:t>、</a:t>
            </a:r>
            <a:r>
              <a:rPr lang="en-US" altLang="zh-CN" sz="1400" dirty="0" smtClean="0"/>
              <a:t>SIN</a:t>
            </a:r>
            <a:r>
              <a:rPr lang="zh-CN" altLang="en-US" sz="1400" dirty="0" smtClean="0"/>
              <a:t>外， 还有很多常见股票公式函数</a:t>
            </a:r>
            <a:r>
              <a:rPr lang="en-US" altLang="zh-CN" sz="1400" dirty="0" smtClean="0"/>
              <a:t>CCI</a:t>
            </a:r>
            <a:r>
              <a:rPr lang="zh-CN" altLang="en-US" sz="1400" dirty="0" smtClean="0"/>
              <a:t>、</a:t>
            </a:r>
            <a:r>
              <a:rPr lang="en-US" altLang="zh-CN" sz="1400" dirty="0" smtClean="0"/>
              <a:t/>
            </a:r>
            <a:br>
              <a:rPr lang="en-US" altLang="zh-CN" sz="1400" dirty="0" smtClean="0"/>
            </a:br>
            <a:r>
              <a:rPr lang="zh-CN" altLang="en-US" sz="1400" dirty="0" smtClean="0"/>
              <a:t>       </a:t>
            </a:r>
            <a:r>
              <a:rPr lang="en-US" altLang="zh-CN" sz="1400" dirty="0" smtClean="0"/>
              <a:t>MACD</a:t>
            </a:r>
            <a:r>
              <a:rPr lang="zh-CN" altLang="en-US" sz="1400" dirty="0" smtClean="0"/>
              <a:t>、</a:t>
            </a:r>
            <a:r>
              <a:rPr lang="en-US" altLang="zh-CN" sz="1400" dirty="0" smtClean="0"/>
              <a:t>SAR</a:t>
            </a:r>
            <a:r>
              <a:rPr lang="zh-CN" altLang="en-US" sz="1400" dirty="0" smtClean="0"/>
              <a:t>等等，这些多数是</a:t>
            </a:r>
            <a:r>
              <a:rPr lang="en-US" altLang="zh-CN" sz="1400" dirty="0" smtClean="0"/>
              <a:t>C++</a:t>
            </a:r>
            <a:r>
              <a:rPr lang="zh-CN" altLang="en-US" sz="1400" dirty="0" smtClean="0"/>
              <a:t>写的，速度非常快。适合深度学习等横向计算场景使用。</a:t>
            </a:r>
            <a:endParaRPr lang="en-US" altLang="zh-CN" sz="1400" dirty="0" smtClean="0"/>
          </a:p>
          <a:p>
            <a:pPr>
              <a:buFont typeface="Wingdings" pitchFamily="2" charset="2"/>
              <a:buChar char="l"/>
            </a:pPr>
            <a:r>
              <a:rPr lang="zh-CN" altLang="en-US" sz="1400" dirty="0" smtClean="0"/>
              <a:t>    </a:t>
            </a:r>
            <a:r>
              <a:rPr lang="en-US" altLang="zh-CN" sz="1400" dirty="0" smtClean="0"/>
              <a:t> </a:t>
            </a:r>
            <a:r>
              <a:rPr lang="en-US" altLang="zh-CN" sz="1400" dirty="0" err="1" smtClean="0">
                <a:solidFill>
                  <a:srgbClr val="FF0000"/>
                </a:solidFill>
              </a:rPr>
              <a:t>HP_formula</a:t>
            </a:r>
            <a:r>
              <a:rPr lang="zh-CN" altLang="en-US" sz="1400" dirty="0" smtClean="0">
                <a:solidFill>
                  <a:srgbClr val="FF0000"/>
                </a:solidFill>
              </a:rPr>
              <a:t>库是小白量化框架提供的基本公式函数库，内含大智慧和通达信等很多公式函数，能够方便移植大智慧和通达信自定义指标。</a:t>
            </a:r>
            <a:endParaRPr lang="en-US" altLang="zh-CN" sz="1400" dirty="0" smtClean="0">
              <a:solidFill>
                <a:srgbClr val="FF0000"/>
              </a:solidFill>
            </a:endParaRPr>
          </a:p>
          <a:p>
            <a:r>
              <a:rPr lang="en-US" altLang="zh-CN" sz="1400" dirty="0" smtClean="0"/>
              <a:t>       </a:t>
            </a:r>
            <a:r>
              <a:rPr lang="zh-CN" altLang="en-US" sz="1400" dirty="0" smtClean="0"/>
              <a:t>但是</a:t>
            </a:r>
            <a:r>
              <a:rPr lang="en-US" altLang="zh-CN" sz="1400" dirty="0" err="1" smtClean="0"/>
              <a:t>HP_formula</a:t>
            </a:r>
            <a:r>
              <a:rPr lang="zh-CN" altLang="en-US" sz="1400" dirty="0" smtClean="0"/>
              <a:t>库适合纵向计算场景应用。</a:t>
            </a:r>
            <a:endParaRPr lang="en-US" altLang="zh-CN" sz="1400" dirty="0" smtClean="0"/>
          </a:p>
          <a:p>
            <a:pPr>
              <a:buFont typeface="Wingdings" pitchFamily="2" charset="2"/>
              <a:buChar char="l"/>
            </a:pPr>
            <a:r>
              <a:rPr lang="zh-CN" altLang="en-US" sz="1400" dirty="0" smtClean="0"/>
              <a:t>     </a:t>
            </a:r>
            <a:r>
              <a:rPr lang="en-US" altLang="zh-CN" sz="1400" dirty="0" smtClean="0"/>
              <a:t>TA-LIB</a:t>
            </a:r>
            <a:r>
              <a:rPr lang="zh-CN" altLang="en-US" sz="1400" dirty="0" smtClean="0"/>
              <a:t>库 和 </a:t>
            </a:r>
            <a:r>
              <a:rPr lang="en-US" altLang="zh-CN" sz="1400" dirty="0" err="1" smtClean="0"/>
              <a:t>HP_formula</a:t>
            </a:r>
            <a:r>
              <a:rPr lang="zh-CN" altLang="en-US" sz="1400" dirty="0" smtClean="0"/>
              <a:t>库可以混合使用，因此熊掌鱼翅能够兼得，并且</a:t>
            </a:r>
            <a:r>
              <a:rPr lang="en-US" altLang="zh-CN" sz="1400" dirty="0" smtClean="0"/>
              <a:t>TA-LIB</a:t>
            </a:r>
            <a:r>
              <a:rPr lang="zh-CN" altLang="en-US" sz="1400" dirty="0" smtClean="0"/>
              <a:t>库是</a:t>
            </a:r>
            <a:r>
              <a:rPr lang="en-US" altLang="zh-CN" sz="1400" dirty="0" err="1" smtClean="0"/>
              <a:t>HP_formula</a:t>
            </a:r>
            <a:r>
              <a:rPr lang="zh-CN" altLang="en-US" sz="1400" dirty="0" smtClean="0"/>
              <a:t>库的补充。在编写自定义指标时，也可以</a:t>
            </a:r>
            <a:endParaRPr lang="en-US" altLang="zh-CN" sz="1400" dirty="0" smtClean="0"/>
          </a:p>
          <a:p>
            <a:r>
              <a:rPr lang="en-US" altLang="zh-CN" sz="1400" dirty="0" smtClean="0"/>
              <a:t>        </a:t>
            </a:r>
            <a:r>
              <a:rPr lang="zh-CN" altLang="en-US" sz="1400" dirty="0" smtClean="0"/>
              <a:t>使用</a:t>
            </a:r>
            <a:r>
              <a:rPr lang="en-US" altLang="zh-CN" sz="1400" dirty="0" smtClean="0"/>
              <a:t>TA-LIB</a:t>
            </a:r>
            <a:r>
              <a:rPr lang="zh-CN" altLang="en-US" sz="1400" dirty="0" smtClean="0"/>
              <a:t>库函数。</a:t>
            </a:r>
            <a:endParaRPr lang="zh-CN" altLang="en-US" sz="1400" dirty="0"/>
          </a:p>
        </p:txBody>
      </p:sp>
      <p:sp>
        <p:nvSpPr>
          <p:cNvPr id="15" name="矩形 14"/>
          <p:cNvSpPr/>
          <p:nvPr/>
        </p:nvSpPr>
        <p:spPr>
          <a:xfrm>
            <a:off x="424873" y="295686"/>
            <a:ext cx="3877985" cy="461665"/>
          </a:xfrm>
          <a:prstGeom prst="rect">
            <a:avLst/>
          </a:prstGeom>
        </p:spPr>
        <p:txBody>
          <a:bodyPr wrap="none">
            <a:spAutoFit/>
          </a:bodyPr>
          <a:lstStyle/>
          <a:p>
            <a:r>
              <a:rPr lang="zh-CN" altLang="en-US" sz="2400" b="1" dirty="0" smtClean="0">
                <a:solidFill>
                  <a:srgbClr val="1254DA"/>
                </a:solidFill>
              </a:rPr>
              <a:t>小白量化自编股票指标公式</a:t>
            </a:r>
            <a:endParaRPr lang="zh-CN" altLang="en-US" sz="2400" b="1" dirty="0">
              <a:solidFill>
                <a:srgbClr val="1254DA"/>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138545" y="-29210"/>
            <a:ext cx="12192000" cy="6887210"/>
          </a:xfrm>
          <a:prstGeom prst="rect">
            <a:avLst/>
          </a:prstGeom>
        </p:spPr>
      </p:pic>
      <p:sp>
        <p:nvSpPr>
          <p:cNvPr id="9" name="TextBox 8"/>
          <p:cNvSpPr txBox="1"/>
          <p:nvPr/>
        </p:nvSpPr>
        <p:spPr>
          <a:xfrm>
            <a:off x="886690" y="437101"/>
            <a:ext cx="9624291" cy="523220"/>
          </a:xfrm>
          <a:prstGeom prst="rect">
            <a:avLst/>
          </a:prstGeom>
          <a:noFill/>
        </p:spPr>
        <p:txBody>
          <a:bodyPr wrap="square" rtlCol="0">
            <a:spAutoFit/>
          </a:bodyPr>
          <a:lstStyle/>
          <a:p>
            <a:r>
              <a:rPr lang="zh-CN" altLang="en-US" sz="2800" b="1" dirty="0" smtClean="0">
                <a:solidFill>
                  <a:srgbClr val="006CD6"/>
                </a:solidFill>
              </a:rPr>
              <a:t>什么人能使用小白量化软件</a:t>
            </a:r>
            <a:endParaRPr lang="en-US" altLang="zh-CN" sz="2800" b="1" dirty="0" smtClean="0">
              <a:solidFill>
                <a:srgbClr val="006CD6"/>
              </a:solidFill>
            </a:endParaRPr>
          </a:p>
        </p:txBody>
      </p:sp>
      <p:sp>
        <p:nvSpPr>
          <p:cNvPr id="8" name="TextBox 7"/>
          <p:cNvSpPr txBox="1"/>
          <p:nvPr/>
        </p:nvSpPr>
        <p:spPr>
          <a:xfrm>
            <a:off x="4394258" y="1099127"/>
            <a:ext cx="7271269" cy="4708981"/>
          </a:xfrm>
          <a:prstGeom prst="rect">
            <a:avLst/>
          </a:prstGeom>
          <a:noFill/>
        </p:spPr>
        <p:txBody>
          <a:bodyPr wrap="square" rtlCol="0">
            <a:spAutoFit/>
          </a:bodyPr>
          <a:lstStyle/>
          <a:p>
            <a:pPr>
              <a:lnSpc>
                <a:spcPct val="150000"/>
              </a:lnSpc>
              <a:buFont typeface="Wingdings" pitchFamily="2" charset="2"/>
              <a:buChar char="u"/>
            </a:pPr>
            <a:r>
              <a:rPr lang="zh-CN" altLang="en-US" sz="2000" dirty="0" smtClean="0"/>
              <a:t>    有能力编写股票分析指标的人，他们能够更方便把通达信和大智慧指标引入到小白量化软件中进行量化分析回测。小白量化软件为他们提供了选股、择时、资金管理、投资策略、甚至是深度学习、舆情分析、网络爬虫、技术形态识别等传统行情软件不能实现的很多功能。</a:t>
            </a:r>
            <a:endParaRPr lang="en-US" altLang="zh-CN" sz="2000" dirty="0" smtClean="0"/>
          </a:p>
          <a:p>
            <a:pPr>
              <a:lnSpc>
                <a:spcPct val="150000"/>
              </a:lnSpc>
              <a:buFont typeface="Wingdings" pitchFamily="2" charset="2"/>
              <a:buChar char="u"/>
            </a:pPr>
            <a:r>
              <a:rPr lang="zh-CN" altLang="en-US" sz="2000" dirty="0" smtClean="0"/>
              <a:t>    通过小白量化软件，利用</a:t>
            </a:r>
            <a:r>
              <a:rPr lang="en-US" altLang="zh-CN" sz="2000" dirty="0" smtClean="0"/>
              <a:t>Python</a:t>
            </a:r>
            <a:r>
              <a:rPr lang="zh-CN" altLang="en-US" sz="2000" dirty="0" smtClean="0"/>
              <a:t>设计出新的分析工具及面板。类似指标公式设计者。</a:t>
            </a:r>
            <a:endParaRPr lang="en-US" altLang="zh-CN" sz="2000" dirty="0" smtClean="0"/>
          </a:p>
          <a:p>
            <a:pPr>
              <a:lnSpc>
                <a:spcPct val="150000"/>
              </a:lnSpc>
              <a:buFont typeface="Wingdings" pitchFamily="2" charset="2"/>
              <a:buChar char="u"/>
            </a:pPr>
            <a:r>
              <a:rPr lang="zh-CN" altLang="en-US" sz="2000" dirty="0" smtClean="0"/>
              <a:t>    纯粹小白。不会设计软件，但是会使用别人设计好的分析回测工具。类似指标公式使用者，只需要清楚怎么使用，通过简单的参数设计，能够实现自己的分析目的。</a:t>
            </a:r>
            <a:endParaRPr lang="zh-CN" altLang="en-US" dirty="0"/>
          </a:p>
        </p:txBody>
      </p:sp>
      <p:pic>
        <p:nvPicPr>
          <p:cNvPr id="11" name="图片 10"/>
          <p:cNvPicPr>
            <a:picLocks noChangeAspect="1"/>
          </p:cNvPicPr>
          <p:nvPr/>
        </p:nvPicPr>
        <p:blipFill>
          <a:blip r:embed="rId4"/>
          <a:stretch>
            <a:fillRect/>
          </a:stretch>
        </p:blipFill>
        <p:spPr>
          <a:xfrm>
            <a:off x="306994" y="1524000"/>
            <a:ext cx="4087264" cy="408726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pic>
        <p:nvPicPr>
          <p:cNvPr id="10243" name="Picture 3"/>
          <p:cNvPicPr>
            <a:picLocks noChangeAspect="1" noChangeArrowheads="1"/>
          </p:cNvPicPr>
          <p:nvPr/>
        </p:nvPicPr>
        <p:blipFill>
          <a:blip r:embed="rId4"/>
          <a:srcRect/>
          <a:stretch>
            <a:fillRect/>
          </a:stretch>
        </p:blipFill>
        <p:spPr bwMode="auto">
          <a:xfrm>
            <a:off x="175490" y="184728"/>
            <a:ext cx="5336656" cy="568209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5"/>
          <a:srcRect/>
          <a:stretch>
            <a:fillRect/>
          </a:stretch>
        </p:blipFill>
        <p:spPr bwMode="auto">
          <a:xfrm>
            <a:off x="5649841" y="840510"/>
            <a:ext cx="6140911" cy="3934690"/>
          </a:xfrm>
          <a:prstGeom prst="rect">
            <a:avLst/>
          </a:prstGeom>
          <a:noFill/>
          <a:ln w="9525">
            <a:noFill/>
            <a:miter lim="800000"/>
            <a:headEnd/>
            <a:tailEnd/>
          </a:ln>
          <a:effectLst/>
        </p:spPr>
      </p:pic>
      <p:sp>
        <p:nvSpPr>
          <p:cNvPr id="15" name="TextBox 14"/>
          <p:cNvSpPr txBox="1"/>
          <p:nvPr/>
        </p:nvSpPr>
        <p:spPr>
          <a:xfrm>
            <a:off x="729672" y="6059055"/>
            <a:ext cx="3362037" cy="369332"/>
          </a:xfrm>
          <a:prstGeom prst="rect">
            <a:avLst/>
          </a:prstGeom>
          <a:noFill/>
        </p:spPr>
        <p:txBody>
          <a:bodyPr wrap="square" rtlCol="0">
            <a:spAutoFit/>
          </a:bodyPr>
          <a:lstStyle/>
          <a:p>
            <a:r>
              <a:rPr lang="zh-CN" altLang="en-US" dirty="0" smtClean="0"/>
              <a:t>网络爬虫</a:t>
            </a:r>
            <a:r>
              <a:rPr lang="en-US" altLang="zh-CN" dirty="0" smtClean="0"/>
              <a:t>:</a:t>
            </a:r>
            <a:r>
              <a:rPr lang="zh-CN" altLang="en-US" dirty="0" smtClean="0"/>
              <a:t>   获取股票新闻。</a:t>
            </a:r>
            <a:endParaRPr lang="zh-CN" altLang="en-US" dirty="0"/>
          </a:p>
        </p:txBody>
      </p:sp>
      <p:sp>
        <p:nvSpPr>
          <p:cNvPr id="16" name="TextBox 15"/>
          <p:cNvSpPr txBox="1"/>
          <p:nvPr/>
        </p:nvSpPr>
        <p:spPr>
          <a:xfrm>
            <a:off x="6890327" y="4959866"/>
            <a:ext cx="4164923" cy="369332"/>
          </a:xfrm>
          <a:prstGeom prst="rect">
            <a:avLst/>
          </a:prstGeom>
          <a:noFill/>
        </p:spPr>
        <p:txBody>
          <a:bodyPr wrap="none" rtlCol="0">
            <a:spAutoFit/>
          </a:bodyPr>
          <a:lstStyle/>
          <a:p>
            <a:r>
              <a:rPr lang="en-US" altLang="zh-CN" dirty="0" smtClean="0"/>
              <a:t>LSTM</a:t>
            </a:r>
            <a:r>
              <a:rPr lang="zh-CN" altLang="en-US" dirty="0" smtClean="0"/>
              <a:t>神经网络程序：  预测股价走势。</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cxnSp>
        <p:nvCxnSpPr>
          <p:cNvPr id="8" name="直接连接符 7"/>
          <p:cNvCxnSpPr/>
          <p:nvPr/>
        </p:nvCxnSpPr>
        <p:spPr>
          <a:xfrm>
            <a:off x="1791855" y="1572974"/>
            <a:ext cx="688086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3" name="组合 10"/>
          <p:cNvGrpSpPr/>
          <p:nvPr/>
        </p:nvGrpSpPr>
        <p:grpSpPr>
          <a:xfrm>
            <a:off x="1487517" y="757555"/>
            <a:ext cx="1243330" cy="768350"/>
            <a:chOff x="1502" y="3447"/>
            <a:chExt cx="1958" cy="1210"/>
          </a:xfrm>
        </p:grpSpPr>
        <p:sp>
          <p:nvSpPr>
            <p:cNvPr id="4" name="圆角矩形 3"/>
            <p:cNvSpPr/>
            <p:nvPr/>
          </p:nvSpPr>
          <p:spPr>
            <a:xfrm>
              <a:off x="1575" y="3471"/>
              <a:ext cx="1812" cy="1137"/>
            </a:xfrm>
            <a:prstGeom prst="roundRect">
              <a:avLst>
                <a:gd name="adj" fmla="val 50000"/>
              </a:avLst>
            </a:prstGeom>
            <a:solidFill>
              <a:schemeClr val="bg1"/>
            </a:solidFill>
            <a:ln w="3175" cmpd="sng">
              <a:noFill/>
              <a:prstDash val="solid"/>
            </a:ln>
            <a:effectLst>
              <a:outerShdw blurRad="774700" dist="254000" dir="5400000" sx="82000" sy="82000" algn="t" rotWithShape="0">
                <a:schemeClr val="accent5">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02" y="3447"/>
              <a:ext cx="1958" cy="1210"/>
            </a:xfrm>
            <a:prstGeom prst="rect">
              <a:avLst/>
            </a:prstGeom>
            <a:noFill/>
          </p:spPr>
          <p:txBody>
            <a:bodyPr wrap="square" rtlCol="0">
              <a:spAutoFit/>
            </a:bodyPr>
            <a:lstStyle/>
            <a:p>
              <a:pPr algn="ctr"/>
              <a:r>
                <a:rPr kumimoji="1" lang="en-US" altLang="zh-CN" sz="4400" b="1" dirty="0" smtClean="0">
                  <a:solidFill>
                    <a:srgbClr val="006CD6"/>
                  </a:solidFill>
                  <a:latin typeface="微软雅黑" panose="020B0503020204020204" charset="-122"/>
                  <a:ea typeface="微软雅黑" panose="020B0503020204020204" charset="-122"/>
                  <a:cs typeface="Arial" panose="020B0604020202020204" pitchFamily="34" charset="0"/>
                </a:rPr>
                <a:t>03</a:t>
              </a:r>
              <a:r>
                <a:rPr kumimoji="1" lang="en-US" altLang="zh-CN" sz="4000" dirty="0" smtClean="0">
                  <a:solidFill>
                    <a:srgbClr val="1254DA"/>
                  </a:solidFill>
                  <a:latin typeface="Arial" panose="020B0604020202020204" pitchFamily="34" charset="0"/>
                  <a:ea typeface="Arial" panose="020B0604020202020204" pitchFamily="34" charset="0"/>
                  <a:cs typeface="Arial" panose="020B0604020202020204" pitchFamily="34" charset="0"/>
                </a:rPr>
                <a:t> </a:t>
              </a:r>
            </a:p>
          </p:txBody>
        </p:sp>
      </p:grpSp>
      <p:sp>
        <p:nvSpPr>
          <p:cNvPr id="2" name="文本框 1"/>
          <p:cNvSpPr txBox="1"/>
          <p:nvPr/>
        </p:nvSpPr>
        <p:spPr>
          <a:xfrm>
            <a:off x="2884517" y="711200"/>
            <a:ext cx="7260590" cy="861774"/>
          </a:xfrm>
          <a:prstGeom prst="rect">
            <a:avLst/>
          </a:prstGeom>
          <a:noFill/>
        </p:spPr>
        <p:txBody>
          <a:bodyPr wrap="square" rtlCol="0">
            <a:spAutoFit/>
          </a:bodyPr>
          <a:lstStyle/>
          <a:p>
            <a:r>
              <a:rPr kumimoji="1" lang="zh-CN" altLang="en-US" sz="5000" b="1" dirty="0" smtClean="0">
                <a:solidFill>
                  <a:srgbClr val="006CD6"/>
                </a:solidFill>
                <a:latin typeface="微软雅黑" panose="020B0503020204020204" charset="-122"/>
                <a:ea typeface="微软雅黑" panose="020B0503020204020204" charset="-122"/>
                <a:cs typeface="Arial" panose="020B0604020202020204" pitchFamily="34" charset="0"/>
              </a:rPr>
              <a:t>投资策略</a:t>
            </a:r>
            <a:endParaRPr kumimoji="1" lang="en-US" altLang="zh-CN" sz="4000" dirty="0" smtClean="0">
              <a:solidFill>
                <a:srgbClr val="1254DA"/>
              </a:solidFill>
              <a:latin typeface="Arial" panose="020B0604020202020204" pitchFamily="34" charset="0"/>
              <a:ea typeface="Arial" panose="020B0604020202020204" pitchFamily="34" charset="0"/>
              <a:cs typeface="Arial" panose="020B0604020202020204" pitchFamily="34" charset="0"/>
            </a:endParaRPr>
          </a:p>
        </p:txBody>
      </p:sp>
      <p:pic>
        <p:nvPicPr>
          <p:cNvPr id="12" name="图片 11" descr="wykpmj.jpg"/>
          <p:cNvPicPr>
            <a:picLocks noChangeAspect="1"/>
          </p:cNvPicPr>
          <p:nvPr/>
        </p:nvPicPr>
        <p:blipFill>
          <a:blip r:embed="rId4"/>
          <a:stretch>
            <a:fillRect/>
          </a:stretch>
        </p:blipFill>
        <p:spPr>
          <a:xfrm>
            <a:off x="2152708" y="1773382"/>
            <a:ext cx="7656310" cy="47851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5" name="文本框 24"/>
          <p:cNvSpPr txBox="1"/>
          <p:nvPr/>
        </p:nvSpPr>
        <p:spPr>
          <a:xfrm>
            <a:off x="1092337" y="849739"/>
            <a:ext cx="5186432" cy="1015663"/>
          </a:xfrm>
          <a:prstGeom prst="rect">
            <a:avLst/>
          </a:prstGeom>
          <a:noFill/>
        </p:spPr>
        <p:txBody>
          <a:bodyPr wrap="square" rtlCol="0">
            <a:spAutoFit/>
          </a:bodyPr>
          <a:lstStyle/>
          <a:p>
            <a:pPr algn="dist"/>
            <a:r>
              <a:rPr kumimoji="1" lang="en-US" altLang="zh-CN" sz="6000" b="1" dirty="0" smtClean="0">
                <a:solidFill>
                  <a:schemeClr val="bg1"/>
                </a:solidFill>
                <a:latin typeface="微软雅黑" panose="020B0503020204020204" charset="-122"/>
                <a:ea typeface="微软雅黑" panose="020B0503020204020204" charset="-122"/>
                <a:cs typeface="微软雅黑" panose="020B0503020204020204" charset="-122"/>
              </a:rPr>
              <a:t>Thank You</a:t>
            </a:r>
          </a:p>
        </p:txBody>
      </p:sp>
      <p:sp>
        <p:nvSpPr>
          <p:cNvPr id="30" name="文本框 29"/>
          <p:cNvSpPr txBox="1"/>
          <p:nvPr/>
        </p:nvSpPr>
        <p:spPr>
          <a:xfrm>
            <a:off x="1965142" y="2309157"/>
            <a:ext cx="6040436" cy="2862322"/>
          </a:xfrm>
          <a:prstGeom prst="rect">
            <a:avLst/>
          </a:prstGeom>
          <a:noFill/>
          <a:ln>
            <a:noFill/>
          </a:ln>
        </p:spPr>
        <p:txBody>
          <a:bodyPr wrap="none" rtlCol="0">
            <a:spAutoFit/>
          </a:bodyPr>
          <a:lstStyle/>
          <a:p>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买</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&lt;</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零基础搭建量化投资系统</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&gt;,</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送小白量化软件源代码</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a:t>
            </a:r>
            <a:endPar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endParaRPr>
          </a:p>
          <a:p>
            <a:endPar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endParaRPr>
          </a:p>
          <a:p>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独狼荷蒲</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qq:2775205</a:t>
            </a:r>
          </a:p>
          <a:p>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通通</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python</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量化群</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:524949939</a:t>
            </a:r>
          </a:p>
          <a:p>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电话微信</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:18578755056</a:t>
            </a:r>
          </a:p>
          <a:p>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微信公众号：独狼股票分析</a:t>
            </a:r>
          </a:p>
          <a:p>
            <a:endPar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endParaRPr>
          </a:p>
          <a:p>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 </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其他</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QQ</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群：</a:t>
            </a:r>
          </a:p>
          <a:p>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 </a:t>
            </a:r>
            <a:r>
              <a:rPr kumimoji="1" lang="en-US" altLang="zh-CN" dirty="0" err="1" smtClean="0">
                <a:solidFill>
                  <a:schemeClr val="bg1"/>
                </a:solidFill>
                <a:latin typeface="微软雅黑" panose="020B0503020204020204" charset="-122"/>
                <a:ea typeface="微软雅黑" panose="020B0503020204020204" charset="-122"/>
                <a:cs typeface="微软雅黑" panose="020B0503020204020204" charset="-122"/>
              </a:rPr>
              <a:t>PythonTkinterGUI</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 </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 </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517029284</a:t>
            </a:r>
          </a:p>
          <a:p>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 Python</a:t>
            </a:r>
            <a:r>
              <a:rPr kumimoji="1" lang="zh-CN" altLang="en-US" dirty="0" smtClean="0">
                <a:solidFill>
                  <a:schemeClr val="bg1"/>
                </a:solidFill>
                <a:latin typeface="微软雅黑" panose="020B0503020204020204" charset="-122"/>
                <a:ea typeface="微软雅黑" panose="020B0503020204020204" charset="-122"/>
                <a:cs typeface="微软雅黑" panose="020B0503020204020204" charset="-122"/>
              </a:rPr>
              <a:t>学习交流： </a:t>
            </a:r>
            <a:r>
              <a:rPr kumimoji="1" lang="en-US" altLang="zh-CN" dirty="0" smtClean="0">
                <a:solidFill>
                  <a:schemeClr val="bg1"/>
                </a:solidFill>
                <a:latin typeface="微软雅黑" panose="020B0503020204020204" charset="-122"/>
                <a:ea typeface="微软雅黑" panose="020B0503020204020204" charset="-122"/>
                <a:cs typeface="微软雅黑" panose="020B0503020204020204" charset="-122"/>
              </a:rPr>
              <a:t>647866213</a:t>
            </a:r>
            <a:endParaRPr kumimoji="1" lang="zh-CN" altLang="en-US"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sp>
        <p:nvSpPr>
          <p:cNvPr id="10" name="TextBox 9"/>
          <p:cNvSpPr txBox="1"/>
          <p:nvPr/>
        </p:nvSpPr>
        <p:spPr>
          <a:xfrm>
            <a:off x="4036135" y="629014"/>
            <a:ext cx="2806794" cy="596961"/>
          </a:xfrm>
          <a:prstGeom prst="rect">
            <a:avLst/>
          </a:prstGeom>
          <a:noFill/>
        </p:spPr>
        <p:txBody>
          <a:bodyPr wrap="square" rtlCol="0">
            <a:spAutoFit/>
          </a:bodyPr>
          <a:lstStyle/>
          <a:p>
            <a:r>
              <a:rPr lang="en-US" altLang="zh-CN" sz="3200" dirty="0" smtClean="0">
                <a:solidFill>
                  <a:srgbClr val="3F6BD2"/>
                </a:solidFill>
              </a:rPr>
              <a:t>Python</a:t>
            </a:r>
            <a:r>
              <a:rPr lang="zh-CN" altLang="en-US" sz="3200" dirty="0" smtClean="0">
                <a:solidFill>
                  <a:srgbClr val="3F6BD2"/>
                </a:solidFill>
              </a:rPr>
              <a:t>的安装</a:t>
            </a:r>
            <a:endParaRPr lang="zh-CN" altLang="en-US" sz="3200" dirty="0">
              <a:solidFill>
                <a:srgbClr val="3F6BD2"/>
              </a:solidFill>
            </a:endParaRPr>
          </a:p>
        </p:txBody>
      </p:sp>
      <p:sp>
        <p:nvSpPr>
          <p:cNvPr id="11" name="矩形 10"/>
          <p:cNvSpPr/>
          <p:nvPr/>
        </p:nvSpPr>
        <p:spPr>
          <a:xfrm>
            <a:off x="1106597" y="1262437"/>
            <a:ext cx="10297193" cy="2031325"/>
          </a:xfrm>
          <a:prstGeom prst="rect">
            <a:avLst/>
          </a:prstGeom>
        </p:spPr>
        <p:txBody>
          <a:bodyPr wrap="square">
            <a:spAutoFit/>
          </a:bodyPr>
          <a:lstStyle/>
          <a:p>
            <a:pPr>
              <a:buFont typeface="Wingdings" pitchFamily="2" charset="2"/>
              <a:buChar char="u"/>
            </a:pPr>
            <a:r>
              <a:rPr lang="zh-CN" altLang="en-US" b="1" smtClean="0">
                <a:solidFill>
                  <a:srgbClr val="002060"/>
                </a:solidFill>
              </a:rPr>
              <a:t>    自己</a:t>
            </a:r>
            <a:r>
              <a:rPr lang="zh-CN" altLang="en-US" b="1" dirty="0" smtClean="0">
                <a:solidFill>
                  <a:srgbClr val="002060"/>
                </a:solidFill>
              </a:rPr>
              <a:t>从头下载安装，熟练电脑操作员大概需要</a:t>
            </a:r>
            <a:r>
              <a:rPr lang="en-US" altLang="zh-CN" sz="2400" b="1" dirty="0" smtClean="0">
                <a:solidFill>
                  <a:srgbClr val="00B050"/>
                </a:solidFill>
              </a:rPr>
              <a:t>1</a:t>
            </a:r>
            <a:r>
              <a:rPr lang="zh-CN" altLang="en-US" sz="2400" b="1" dirty="0" smtClean="0">
                <a:solidFill>
                  <a:srgbClr val="00B050"/>
                </a:solidFill>
              </a:rPr>
              <a:t>天以上时间。</a:t>
            </a:r>
            <a:endParaRPr lang="en-US" altLang="zh-CN" sz="2400" b="1" dirty="0" smtClean="0">
              <a:solidFill>
                <a:srgbClr val="00B050"/>
              </a:solidFill>
            </a:endParaRPr>
          </a:p>
          <a:p>
            <a:r>
              <a:rPr lang="zh-CN" altLang="en-US" b="1" dirty="0" smtClean="0">
                <a:solidFill>
                  <a:srgbClr val="002060"/>
                </a:solidFill>
              </a:rPr>
              <a:t>       </a:t>
            </a:r>
            <a:r>
              <a:rPr lang="en-US" altLang="zh-CN" b="1" dirty="0" smtClean="0">
                <a:solidFill>
                  <a:srgbClr val="002060"/>
                </a:solidFill>
              </a:rPr>
              <a:t>python</a:t>
            </a:r>
            <a:r>
              <a:rPr lang="zh-CN" altLang="en-US" b="1" dirty="0" smtClean="0">
                <a:solidFill>
                  <a:srgbClr val="002060"/>
                </a:solidFill>
              </a:rPr>
              <a:t>网址： </a:t>
            </a:r>
            <a:r>
              <a:rPr lang="en-US" altLang="zh-CN" b="1" dirty="0" smtClean="0">
                <a:solidFill>
                  <a:srgbClr val="00B0F0"/>
                </a:solidFill>
              </a:rPr>
              <a:t>https://www.python.org/downloads/</a:t>
            </a:r>
          </a:p>
          <a:p>
            <a:pPr>
              <a:buFont typeface="Wingdings" pitchFamily="2" charset="2"/>
              <a:buChar char="u"/>
            </a:pPr>
            <a:r>
              <a:rPr lang="zh-CN" altLang="en-US" b="1" dirty="0" smtClean="0">
                <a:solidFill>
                  <a:srgbClr val="002060"/>
                </a:solidFill>
              </a:rPr>
              <a:t>    通过</a:t>
            </a:r>
            <a:r>
              <a:rPr lang="en-US" altLang="zh-CN" b="1" dirty="0" smtClean="0">
                <a:solidFill>
                  <a:srgbClr val="002060"/>
                </a:solidFill>
              </a:rPr>
              <a:t>Anaconda</a:t>
            </a:r>
            <a:r>
              <a:rPr lang="zh-CN" altLang="en-US" b="1" dirty="0" smtClean="0">
                <a:solidFill>
                  <a:srgbClr val="002060"/>
                </a:solidFill>
              </a:rPr>
              <a:t>来安装</a:t>
            </a:r>
            <a:r>
              <a:rPr lang="en-US" altLang="zh-CN" b="1" dirty="0" smtClean="0">
                <a:solidFill>
                  <a:srgbClr val="002060"/>
                </a:solidFill>
              </a:rPr>
              <a:t>Python</a:t>
            </a:r>
            <a:r>
              <a:rPr lang="zh-CN" altLang="en-US" b="1" dirty="0" smtClean="0">
                <a:solidFill>
                  <a:srgbClr val="002060"/>
                </a:solidFill>
              </a:rPr>
              <a:t>，熟练电脑操作员大概需要</a:t>
            </a:r>
            <a:r>
              <a:rPr lang="zh-CN" altLang="en-US" sz="2400" b="1" dirty="0" smtClean="0">
                <a:solidFill>
                  <a:srgbClr val="FFC000"/>
                </a:solidFill>
              </a:rPr>
              <a:t>半天以上时间。</a:t>
            </a:r>
            <a:endParaRPr lang="en-US" altLang="zh-CN" sz="2400" b="1" dirty="0" smtClean="0">
              <a:solidFill>
                <a:srgbClr val="FFC000"/>
              </a:solidFill>
            </a:endParaRPr>
          </a:p>
          <a:p>
            <a:r>
              <a:rPr lang="zh-CN" altLang="en-US" b="1" dirty="0" smtClean="0">
                <a:solidFill>
                  <a:srgbClr val="002060"/>
                </a:solidFill>
              </a:rPr>
              <a:t>       </a:t>
            </a:r>
            <a:r>
              <a:rPr lang="en-US" altLang="zh-CN" b="1" dirty="0" smtClean="0">
                <a:solidFill>
                  <a:srgbClr val="002060"/>
                </a:solidFill>
              </a:rPr>
              <a:t>Anaconda</a:t>
            </a:r>
            <a:r>
              <a:rPr lang="zh-CN" altLang="en-US" b="1" dirty="0" smtClean="0">
                <a:solidFill>
                  <a:srgbClr val="002060"/>
                </a:solidFill>
              </a:rPr>
              <a:t>的下载网址： </a:t>
            </a:r>
            <a:r>
              <a:rPr lang="en-US" altLang="zh-CN" b="1" dirty="0" smtClean="0">
                <a:solidFill>
                  <a:srgbClr val="00B0F0"/>
                </a:solidFill>
              </a:rPr>
              <a:t>https://www.anaconda.com/download/</a:t>
            </a:r>
          </a:p>
          <a:p>
            <a:pPr>
              <a:buFont typeface="Wingdings" pitchFamily="2" charset="2"/>
              <a:buChar char="u"/>
            </a:pPr>
            <a:r>
              <a:rPr lang="zh-CN" altLang="en-US" b="1" dirty="0" smtClean="0">
                <a:solidFill>
                  <a:srgbClr val="002060"/>
                </a:solidFill>
              </a:rPr>
              <a:t>    可以使用</a:t>
            </a:r>
            <a:r>
              <a:rPr lang="zh-CN" altLang="en-US" dirty="0" smtClean="0">
                <a:solidFill>
                  <a:srgbClr val="FF0000"/>
                </a:solidFill>
              </a:rPr>
              <a:t>小白绿色版本</a:t>
            </a:r>
            <a:r>
              <a:rPr lang="en-US" altLang="zh-CN" dirty="0" smtClean="0">
                <a:solidFill>
                  <a:srgbClr val="FF0000"/>
                </a:solidFill>
              </a:rPr>
              <a:t>Python3.7</a:t>
            </a:r>
            <a:r>
              <a:rPr lang="zh-CN" altLang="en-US" dirty="0" smtClean="0">
                <a:solidFill>
                  <a:srgbClr val="FF0000"/>
                </a:solidFill>
              </a:rPr>
              <a:t>的傻瓜安装包</a:t>
            </a:r>
            <a:r>
              <a:rPr lang="zh-CN" altLang="en-US" dirty="0" smtClean="0">
                <a:solidFill>
                  <a:srgbClr val="002060"/>
                </a:solidFill>
              </a:rPr>
              <a:t>，普通人大概需要只需</a:t>
            </a:r>
            <a:r>
              <a:rPr lang="zh-CN" altLang="en-US" sz="2400" b="1" dirty="0" smtClean="0">
                <a:solidFill>
                  <a:srgbClr val="FF0000"/>
                </a:solidFill>
              </a:rPr>
              <a:t>十分钟左右</a:t>
            </a:r>
            <a:r>
              <a:rPr lang="zh-CN" altLang="en-US" dirty="0" smtClean="0">
                <a:solidFill>
                  <a:srgbClr val="002060"/>
                </a:solidFill>
              </a:rPr>
              <a:t>。</a:t>
            </a:r>
            <a:endParaRPr lang="en-US" altLang="zh-CN" dirty="0" smtClean="0">
              <a:solidFill>
                <a:srgbClr val="002060"/>
              </a:solidFill>
            </a:endParaRPr>
          </a:p>
          <a:p>
            <a:r>
              <a:rPr lang="zh-CN" altLang="en-US" dirty="0" smtClean="0">
                <a:solidFill>
                  <a:srgbClr val="002060"/>
                </a:solidFill>
              </a:rPr>
              <a:t>        网盘下载链接：   </a:t>
            </a:r>
            <a:r>
              <a:rPr lang="en-US" altLang="zh-CN" dirty="0" smtClean="0">
                <a:solidFill>
                  <a:srgbClr val="C00000"/>
                </a:solidFill>
              </a:rPr>
              <a:t>https://pan.baidu.com/s/1jxSaB8JzOu6hNvFipqfGzQ</a:t>
            </a:r>
            <a:endParaRPr lang="zh-CN" altLang="en-US" dirty="0"/>
          </a:p>
        </p:txBody>
      </p:sp>
      <p:sp>
        <p:nvSpPr>
          <p:cNvPr id="12" name="矩形 11"/>
          <p:cNvSpPr/>
          <p:nvPr/>
        </p:nvSpPr>
        <p:spPr>
          <a:xfrm>
            <a:off x="1230849" y="3602182"/>
            <a:ext cx="9771072" cy="2339102"/>
          </a:xfrm>
          <a:prstGeom prst="rect">
            <a:avLst/>
          </a:prstGeom>
          <a:ln w="12700">
            <a:solidFill>
              <a:schemeClr val="tx1"/>
            </a:solidFill>
          </a:ln>
        </p:spPr>
        <p:txBody>
          <a:bodyPr wrap="square">
            <a:spAutoFit/>
          </a:bodyPr>
          <a:lstStyle/>
          <a:p>
            <a:r>
              <a:rPr lang="zh-CN" altLang="en-US" dirty="0" smtClean="0"/>
              <a:t>       安装好</a:t>
            </a:r>
            <a:r>
              <a:rPr lang="zh-CN" altLang="en-US" dirty="0" smtClean="0">
                <a:solidFill>
                  <a:srgbClr val="002060"/>
                </a:solidFill>
              </a:rPr>
              <a:t>完整能工作的</a:t>
            </a:r>
            <a:r>
              <a:rPr lang="en-US" altLang="zh-CN" dirty="0" smtClean="0">
                <a:solidFill>
                  <a:srgbClr val="002060"/>
                </a:solidFill>
              </a:rPr>
              <a:t>Python</a:t>
            </a:r>
            <a:r>
              <a:rPr lang="zh-CN" altLang="en-US" dirty="0" smtClean="0">
                <a:solidFill>
                  <a:srgbClr val="002060"/>
                </a:solidFill>
              </a:rPr>
              <a:t>开发环境，安装过程比较复杂，就算是电脑操作熟练人员进行安装，安装好</a:t>
            </a:r>
            <a:r>
              <a:rPr lang="en-US" altLang="zh-CN" dirty="0" smtClean="0">
                <a:solidFill>
                  <a:srgbClr val="002060"/>
                </a:solidFill>
              </a:rPr>
              <a:t>Python</a:t>
            </a:r>
            <a:r>
              <a:rPr lang="zh-CN" altLang="en-US" dirty="0" smtClean="0">
                <a:solidFill>
                  <a:srgbClr val="002060"/>
                </a:solidFill>
              </a:rPr>
              <a:t>系统、开发环境及所需的库，至少需要安装</a:t>
            </a:r>
            <a:r>
              <a:rPr lang="zh-CN" altLang="en-US" dirty="0" smtClean="0">
                <a:solidFill>
                  <a:srgbClr val="FF0000"/>
                </a:solidFill>
              </a:rPr>
              <a:t>半天以上</a:t>
            </a:r>
            <a:r>
              <a:rPr lang="zh-CN" altLang="en-US" dirty="0" smtClean="0">
                <a:solidFill>
                  <a:srgbClr val="002060"/>
                </a:solidFill>
              </a:rPr>
              <a:t>。</a:t>
            </a:r>
            <a:endParaRPr lang="en-US" altLang="zh-CN" dirty="0" smtClean="0">
              <a:solidFill>
                <a:srgbClr val="002060"/>
              </a:solidFill>
            </a:endParaRPr>
          </a:p>
          <a:p>
            <a:r>
              <a:rPr lang="zh-CN" altLang="en-US" dirty="0" smtClean="0"/>
              <a:t>       我们网盘提供的</a:t>
            </a:r>
            <a:r>
              <a:rPr lang="zh-CN" altLang="en-US" dirty="0" smtClean="0">
                <a:solidFill>
                  <a:srgbClr val="FF0000"/>
                </a:solidFill>
              </a:rPr>
              <a:t>小白绿色版本</a:t>
            </a:r>
            <a:r>
              <a:rPr lang="en-US" altLang="zh-CN" dirty="0" smtClean="0">
                <a:solidFill>
                  <a:srgbClr val="FF0000"/>
                </a:solidFill>
              </a:rPr>
              <a:t>Python3.7</a:t>
            </a:r>
            <a:r>
              <a:rPr lang="zh-CN" altLang="en-US" dirty="0" smtClean="0"/>
              <a:t>，</a:t>
            </a:r>
            <a:r>
              <a:rPr lang="zh-CN" altLang="en-US" b="1" dirty="0" smtClean="0">
                <a:solidFill>
                  <a:srgbClr val="FF0000"/>
                </a:solidFill>
              </a:rPr>
              <a:t>傻瓜安装</a:t>
            </a:r>
            <a:r>
              <a:rPr lang="zh-CN" altLang="en-US" dirty="0" smtClean="0"/>
              <a:t>到电脑只需</a:t>
            </a:r>
            <a:r>
              <a:rPr lang="zh-CN" altLang="en-US" dirty="0" smtClean="0">
                <a:solidFill>
                  <a:srgbClr val="FF0000"/>
                </a:solidFill>
              </a:rPr>
              <a:t>十分钟左右</a:t>
            </a:r>
            <a:r>
              <a:rPr lang="zh-CN" altLang="en-US" dirty="0" smtClean="0"/>
              <a:t>。</a:t>
            </a:r>
            <a:endParaRPr lang="en-US" altLang="zh-CN" dirty="0" smtClean="0"/>
          </a:p>
          <a:p>
            <a:r>
              <a:rPr lang="zh-CN" altLang="en-US" dirty="0" smtClean="0">
                <a:solidFill>
                  <a:srgbClr val="FF0000"/>
                </a:solidFill>
              </a:rPr>
              <a:t>       小白绿色版本</a:t>
            </a:r>
            <a:r>
              <a:rPr lang="en-US" altLang="zh-CN" dirty="0" smtClean="0">
                <a:solidFill>
                  <a:srgbClr val="FF0000"/>
                </a:solidFill>
              </a:rPr>
              <a:t>Python3.7</a:t>
            </a:r>
            <a:r>
              <a:rPr lang="zh-CN" altLang="en-US" dirty="0" smtClean="0"/>
              <a:t>除了集成了</a:t>
            </a:r>
            <a:r>
              <a:rPr lang="en-US" altLang="zh-CN" dirty="0" smtClean="0"/>
              <a:t>Windows 64</a:t>
            </a:r>
            <a:r>
              <a:rPr lang="zh-CN" altLang="en-US" dirty="0" smtClean="0"/>
              <a:t>位系统下的</a:t>
            </a:r>
            <a:r>
              <a:rPr lang="en-US" altLang="zh-CN" dirty="0" smtClean="0"/>
              <a:t>Python3.7</a:t>
            </a:r>
            <a:r>
              <a:rPr lang="zh-CN" altLang="en-US" dirty="0" smtClean="0"/>
              <a:t>、</a:t>
            </a:r>
            <a:r>
              <a:rPr lang="en-US" altLang="zh-CN" dirty="0" err="1" smtClean="0"/>
              <a:t>Spyder</a:t>
            </a:r>
            <a:r>
              <a:rPr lang="zh-CN" altLang="en-US" dirty="0" smtClean="0"/>
              <a:t>开发工具和丰富的科学计算包外，还集成了</a:t>
            </a:r>
            <a:r>
              <a:rPr lang="en-US" altLang="zh-CN" dirty="0" err="1" smtClean="0"/>
              <a:t>Pytdx</a:t>
            </a:r>
            <a:r>
              <a:rPr lang="zh-CN" altLang="en-US" dirty="0" smtClean="0"/>
              <a:t>股票数据包、</a:t>
            </a:r>
            <a:r>
              <a:rPr lang="zh-CN" altLang="en-US" sz="2000" dirty="0" smtClean="0"/>
              <a:t>聚宽数据</a:t>
            </a:r>
            <a:r>
              <a:rPr lang="en-US" altLang="zh-CN" sz="2000" dirty="0" err="1" smtClean="0"/>
              <a:t>JQData</a:t>
            </a:r>
            <a:r>
              <a:rPr lang="zh-CN" altLang="en-US" sz="2000" dirty="0" smtClean="0"/>
              <a:t>股票数据包</a:t>
            </a:r>
            <a:r>
              <a:rPr lang="zh-CN" altLang="en-US" dirty="0" smtClean="0"/>
              <a:t>、 </a:t>
            </a:r>
            <a:r>
              <a:rPr lang="en-US" altLang="zh-CN" dirty="0" smtClean="0"/>
              <a:t>QUANTAXIS</a:t>
            </a:r>
            <a:r>
              <a:rPr lang="zh-CN" altLang="en-US" dirty="0" smtClean="0"/>
              <a:t>数据包、</a:t>
            </a:r>
            <a:r>
              <a:rPr lang="en-US" altLang="zh-CN" dirty="0" err="1" smtClean="0"/>
              <a:t>Tushare</a:t>
            </a:r>
            <a:r>
              <a:rPr lang="zh-CN" altLang="en-US" dirty="0" smtClean="0"/>
              <a:t>财经数据接口包、</a:t>
            </a:r>
            <a:r>
              <a:rPr lang="en-US" altLang="zh-CN" dirty="0" err="1" smtClean="0"/>
              <a:t>OpenDataTools</a:t>
            </a:r>
            <a:r>
              <a:rPr lang="zh-CN" altLang="en-US" dirty="0" smtClean="0"/>
              <a:t>股票数据包等，用户可以直接使用这些免费的金融数据。而其他方法安装的</a:t>
            </a:r>
            <a:r>
              <a:rPr lang="en-US" altLang="zh-CN" dirty="0" smtClean="0"/>
              <a:t>Python</a:t>
            </a:r>
            <a:r>
              <a:rPr lang="zh-CN" altLang="en-US" dirty="0" smtClean="0"/>
              <a:t>环境，则需要用</a:t>
            </a:r>
            <a:r>
              <a:rPr lang="en-US" altLang="zh-CN" dirty="0" smtClean="0"/>
              <a:t>pip</a:t>
            </a:r>
            <a:r>
              <a:rPr lang="zh-CN" altLang="en-US" dirty="0" smtClean="0"/>
              <a:t>命令来安装这些金融数据包。</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sp>
        <p:nvSpPr>
          <p:cNvPr id="6" name="TextBox 5"/>
          <p:cNvSpPr txBox="1"/>
          <p:nvPr/>
        </p:nvSpPr>
        <p:spPr>
          <a:xfrm>
            <a:off x="3310864" y="631537"/>
            <a:ext cx="5849294" cy="584775"/>
          </a:xfrm>
          <a:prstGeom prst="rect">
            <a:avLst/>
          </a:prstGeom>
          <a:noFill/>
        </p:spPr>
        <p:txBody>
          <a:bodyPr wrap="none" rtlCol="0">
            <a:spAutoFit/>
          </a:bodyPr>
          <a:lstStyle/>
          <a:p>
            <a:r>
              <a:rPr lang="zh-CN" altLang="en-US" sz="3200" dirty="0" smtClean="0">
                <a:solidFill>
                  <a:srgbClr val="0954CD"/>
                </a:solidFill>
              </a:rPr>
              <a:t>小白绿色</a:t>
            </a:r>
            <a:r>
              <a:rPr lang="en-US" altLang="zh-CN" sz="3200" dirty="0" smtClean="0">
                <a:solidFill>
                  <a:srgbClr val="0954CD"/>
                </a:solidFill>
              </a:rPr>
              <a:t>Python3.7</a:t>
            </a:r>
            <a:r>
              <a:rPr lang="zh-CN" altLang="en-US" sz="3200" dirty="0" smtClean="0">
                <a:solidFill>
                  <a:srgbClr val="0954CD"/>
                </a:solidFill>
              </a:rPr>
              <a:t>的安装使用</a:t>
            </a:r>
            <a:endParaRPr lang="zh-CN" altLang="en-US" sz="3200" dirty="0">
              <a:solidFill>
                <a:srgbClr val="0954CD"/>
              </a:solidFill>
            </a:endParaRPr>
          </a:p>
        </p:txBody>
      </p:sp>
      <p:sp>
        <p:nvSpPr>
          <p:cNvPr id="8" name="矩形 7"/>
          <p:cNvSpPr/>
          <p:nvPr/>
        </p:nvSpPr>
        <p:spPr>
          <a:xfrm>
            <a:off x="914400" y="1579506"/>
            <a:ext cx="10547633" cy="3724096"/>
          </a:xfrm>
          <a:prstGeom prst="rect">
            <a:avLst/>
          </a:prstGeom>
        </p:spPr>
        <p:txBody>
          <a:bodyPr wrap="square">
            <a:spAutoFit/>
          </a:bodyPr>
          <a:lstStyle/>
          <a:p>
            <a:pPr>
              <a:buFont typeface="Wingdings" pitchFamily="2" charset="2"/>
              <a:buChar char="Ø"/>
            </a:pPr>
            <a:r>
              <a:rPr lang="zh-CN" altLang="en-US" sz="2000" dirty="0" smtClean="0"/>
              <a:t>   首先需要有</a:t>
            </a:r>
            <a:r>
              <a:rPr lang="en-US" altLang="zh-CN" sz="2000" dirty="0" smtClean="0"/>
              <a:t>windows7</a:t>
            </a:r>
            <a:r>
              <a:rPr lang="zh-CN" altLang="en-US" sz="2000" dirty="0" smtClean="0"/>
              <a:t>及以上版本</a:t>
            </a:r>
            <a:r>
              <a:rPr lang="en-US" altLang="zh-CN" sz="2000" dirty="0" smtClean="0"/>
              <a:t>,64</a:t>
            </a:r>
            <a:r>
              <a:rPr lang="zh-CN" altLang="en-US" sz="2000" dirty="0" smtClean="0"/>
              <a:t>位系统。</a:t>
            </a:r>
            <a:endParaRPr lang="en-US" altLang="zh-CN" sz="2000" dirty="0" smtClean="0"/>
          </a:p>
          <a:p>
            <a:pPr>
              <a:buFont typeface="Wingdings" pitchFamily="2" charset="2"/>
              <a:buChar char="Ø"/>
            </a:pPr>
            <a:r>
              <a:rPr lang="zh-CN" altLang="en-US" sz="2000" dirty="0" smtClean="0"/>
              <a:t>   网盘下载小白网绿色</a:t>
            </a:r>
            <a:r>
              <a:rPr lang="en-US" altLang="zh-CN" sz="2000" dirty="0" smtClean="0"/>
              <a:t>Python3.7</a:t>
            </a:r>
            <a:r>
              <a:rPr lang="zh-CN" altLang="en-US" sz="2000" dirty="0" smtClean="0"/>
              <a:t>。</a:t>
            </a:r>
            <a:endParaRPr lang="en-US" altLang="zh-CN" sz="2000" dirty="0" smtClean="0"/>
          </a:p>
          <a:p>
            <a:r>
              <a:rPr lang="zh-CN" altLang="en-US" sz="2000" dirty="0" smtClean="0"/>
              <a:t>      </a:t>
            </a:r>
            <a:r>
              <a:rPr lang="zh-CN" altLang="en-US" dirty="0" smtClean="0">
                <a:solidFill>
                  <a:srgbClr val="00B0F0"/>
                </a:solidFill>
              </a:rPr>
              <a:t>网盘： </a:t>
            </a:r>
            <a:r>
              <a:rPr lang="en-US" altLang="zh-CN" dirty="0" smtClean="0">
                <a:solidFill>
                  <a:srgbClr val="00B0F0"/>
                </a:solidFill>
                <a:hlinkClick r:id="rId4"/>
              </a:rPr>
              <a:t>https://pan.baidu.com/s/1jxSaB8JzOu6hNvFipqfGzQ</a:t>
            </a:r>
            <a:endParaRPr lang="en-US" altLang="zh-CN" dirty="0" smtClean="0">
              <a:solidFill>
                <a:srgbClr val="00B0F0"/>
              </a:solidFill>
            </a:endParaRPr>
          </a:p>
          <a:p>
            <a:r>
              <a:rPr lang="zh-CN" altLang="en-US" dirty="0" smtClean="0">
                <a:solidFill>
                  <a:srgbClr val="00B0F0"/>
                </a:solidFill>
              </a:rPr>
              <a:t>       文件：</a:t>
            </a:r>
            <a:r>
              <a:rPr lang="en-US" altLang="zh-CN" dirty="0" smtClean="0">
                <a:solidFill>
                  <a:srgbClr val="00B0F0"/>
                </a:solidFill>
              </a:rPr>
              <a:t>[</a:t>
            </a:r>
            <a:r>
              <a:rPr lang="zh-CN" altLang="en-US" dirty="0" smtClean="0">
                <a:solidFill>
                  <a:srgbClr val="00B0F0"/>
                </a:solidFill>
              </a:rPr>
              <a:t>绿色</a:t>
            </a:r>
            <a:r>
              <a:rPr lang="en-US" altLang="zh-CN" dirty="0" smtClean="0">
                <a:solidFill>
                  <a:srgbClr val="00B0F0"/>
                </a:solidFill>
              </a:rPr>
              <a:t>py37</a:t>
            </a:r>
            <a:r>
              <a:rPr lang="zh-CN" altLang="en-US" dirty="0" smtClean="0">
                <a:solidFill>
                  <a:srgbClr val="00B0F0"/>
                </a:solidFill>
              </a:rPr>
              <a:t>安装文件</a:t>
            </a:r>
            <a:r>
              <a:rPr lang="en-US" altLang="zh-CN" dirty="0" smtClean="0">
                <a:solidFill>
                  <a:srgbClr val="00B0F0"/>
                </a:solidFill>
              </a:rPr>
              <a:t>.exe]</a:t>
            </a:r>
          </a:p>
          <a:p>
            <a:pPr>
              <a:buFont typeface="Wingdings" pitchFamily="2" charset="2"/>
              <a:buChar char="Ø"/>
            </a:pPr>
            <a:r>
              <a:rPr lang="zh-CN" altLang="en-US" sz="2000" dirty="0" smtClean="0"/>
              <a:t>   双击运行</a:t>
            </a:r>
            <a:r>
              <a:rPr lang="en-US" altLang="zh-CN" sz="2000" dirty="0" smtClean="0"/>
              <a:t>[</a:t>
            </a:r>
            <a:r>
              <a:rPr lang="zh-CN" altLang="en-US" sz="2000" dirty="0" smtClean="0"/>
              <a:t>绿色</a:t>
            </a:r>
            <a:r>
              <a:rPr lang="en-US" altLang="zh-CN" sz="2000" dirty="0" smtClean="0"/>
              <a:t>py37</a:t>
            </a:r>
            <a:r>
              <a:rPr lang="zh-CN" altLang="en-US" sz="2000" dirty="0" smtClean="0"/>
              <a:t>安装文件</a:t>
            </a:r>
            <a:r>
              <a:rPr lang="en-US" altLang="zh-CN" sz="2000" dirty="0" smtClean="0"/>
              <a:t>.exe]</a:t>
            </a:r>
            <a:r>
              <a:rPr lang="zh-CN" altLang="en-US" sz="2000" dirty="0" smtClean="0"/>
              <a:t>文件，进行安装</a:t>
            </a:r>
            <a:r>
              <a:rPr lang="en-US" altLang="zh-CN" sz="2000" dirty="0" smtClean="0"/>
              <a:t>Python3.7</a:t>
            </a:r>
            <a:r>
              <a:rPr lang="zh-CN" altLang="en-US" sz="2000" dirty="0" smtClean="0"/>
              <a:t>系统。</a:t>
            </a:r>
            <a:endParaRPr lang="en-US" altLang="zh-CN" sz="2000" dirty="0" smtClean="0"/>
          </a:p>
          <a:p>
            <a:r>
              <a:rPr lang="zh-CN" altLang="en-US" sz="2000" dirty="0" smtClean="0"/>
              <a:t>      </a:t>
            </a:r>
            <a:r>
              <a:rPr lang="zh-CN" altLang="en-US" sz="2000" dirty="0" smtClean="0">
                <a:solidFill>
                  <a:srgbClr val="FF0000"/>
                </a:solidFill>
              </a:rPr>
              <a:t>安装时杀毒软件如果有提示，请选择允许。</a:t>
            </a:r>
            <a:endParaRPr lang="en-US" altLang="zh-CN" sz="2000" dirty="0" smtClean="0">
              <a:solidFill>
                <a:srgbClr val="FF0000"/>
              </a:solidFill>
            </a:endParaRPr>
          </a:p>
          <a:p>
            <a:pPr>
              <a:buFont typeface="Wingdings" pitchFamily="2" charset="2"/>
              <a:buChar char="Ø"/>
            </a:pPr>
            <a:r>
              <a:rPr lang="zh-CN" altLang="en-US" sz="2000" dirty="0" smtClean="0"/>
              <a:t>   安装成功会在</a:t>
            </a:r>
            <a:r>
              <a:rPr lang="en-US" altLang="zh-CN" sz="2000" dirty="0" smtClean="0"/>
              <a:t>Windows</a:t>
            </a:r>
            <a:r>
              <a:rPr lang="zh-CN" altLang="en-US" sz="2000" dirty="0" smtClean="0"/>
              <a:t>桌面出现</a:t>
            </a:r>
            <a:r>
              <a:rPr lang="en-US" altLang="zh-CN" sz="2000" dirty="0" smtClean="0"/>
              <a:t>[Py37]</a:t>
            </a:r>
            <a:r>
              <a:rPr lang="zh-CN" altLang="en-US" sz="2000" dirty="0" smtClean="0"/>
              <a:t>快捷方式图标。</a:t>
            </a:r>
            <a:endParaRPr lang="en-US" altLang="zh-CN" sz="2000" dirty="0" smtClean="0"/>
          </a:p>
          <a:p>
            <a:pPr>
              <a:buFont typeface="Wingdings" pitchFamily="2" charset="2"/>
              <a:buChar char="Ø"/>
            </a:pPr>
            <a:r>
              <a:rPr lang="zh-CN" altLang="en-US" sz="2000" dirty="0" smtClean="0"/>
              <a:t>   双击</a:t>
            </a:r>
            <a:r>
              <a:rPr lang="en-US" altLang="zh-CN" sz="2000" dirty="0" smtClean="0"/>
              <a:t>[Py37]</a:t>
            </a:r>
            <a:r>
              <a:rPr lang="zh-CN" altLang="en-US" sz="2000" dirty="0" smtClean="0"/>
              <a:t>图标，启动</a:t>
            </a:r>
            <a:r>
              <a:rPr lang="en-US" altLang="zh-CN" sz="2000" dirty="0" smtClean="0"/>
              <a:t>Python3.7</a:t>
            </a:r>
            <a:r>
              <a:rPr lang="zh-CN" altLang="en-US" sz="2000" dirty="0" smtClean="0"/>
              <a:t>的开发程序</a:t>
            </a:r>
            <a:r>
              <a:rPr lang="en-US" altLang="zh-CN" sz="2000" dirty="0" err="1" smtClean="0"/>
              <a:t>Spyder</a:t>
            </a:r>
            <a:r>
              <a:rPr lang="zh-CN" altLang="en-US" sz="2000" dirty="0" smtClean="0"/>
              <a:t>软件。</a:t>
            </a:r>
            <a:endParaRPr lang="en-US" altLang="zh-CN" sz="2000" dirty="0" smtClean="0"/>
          </a:p>
          <a:p>
            <a:r>
              <a:rPr lang="zh-CN" altLang="en-US" sz="2000" dirty="0" smtClean="0"/>
              <a:t>      </a:t>
            </a:r>
            <a:r>
              <a:rPr lang="zh-CN" altLang="en-US" sz="2000" dirty="0" smtClean="0">
                <a:solidFill>
                  <a:srgbClr val="FF0000"/>
                </a:solidFill>
              </a:rPr>
              <a:t>首次运行，杀毒软件如果有提示，请选择信任和允许。</a:t>
            </a:r>
            <a:endParaRPr lang="en-US" altLang="zh-CN" sz="2000" dirty="0" smtClean="0">
              <a:solidFill>
                <a:srgbClr val="FF0000"/>
              </a:solidFill>
            </a:endParaRPr>
          </a:p>
          <a:p>
            <a:endParaRPr lang="en-US" altLang="zh-CN" sz="2000" dirty="0" smtClean="0">
              <a:solidFill>
                <a:srgbClr val="FF0000"/>
              </a:solidFill>
            </a:endParaRPr>
          </a:p>
          <a:p>
            <a:r>
              <a:rPr lang="en-US" altLang="zh-CN" sz="2000" dirty="0" smtClean="0">
                <a:solidFill>
                  <a:srgbClr val="FF0000"/>
                </a:solidFill>
              </a:rPr>
              <a:t>      </a:t>
            </a:r>
            <a:r>
              <a:rPr lang="zh-CN" altLang="en-US" sz="2000" dirty="0" smtClean="0">
                <a:solidFill>
                  <a:schemeClr val="accent1">
                    <a:lumMod val="75000"/>
                  </a:schemeClr>
                </a:solidFill>
              </a:rPr>
              <a:t>如果运行出错，可能系统缺少文件。网盘下载下面文件安装。</a:t>
            </a:r>
            <a:endParaRPr lang="en-US" altLang="zh-CN" sz="2000" dirty="0" smtClean="0">
              <a:solidFill>
                <a:schemeClr val="accent1">
                  <a:lumMod val="75000"/>
                </a:schemeClr>
              </a:solidFill>
            </a:endParaRPr>
          </a:p>
          <a:p>
            <a:r>
              <a:rPr lang="zh-CN" altLang="en-US" sz="2000" dirty="0" smtClean="0">
                <a:solidFill>
                  <a:srgbClr val="FF0000"/>
                </a:solidFill>
              </a:rPr>
              <a:t>      </a:t>
            </a:r>
            <a:r>
              <a:rPr lang="zh-CN" altLang="en-US" sz="2000" dirty="0" smtClean="0">
                <a:solidFill>
                  <a:schemeClr val="accent1">
                    <a:lumMod val="75000"/>
                  </a:schemeClr>
                </a:solidFill>
              </a:rPr>
              <a:t>文件：</a:t>
            </a:r>
            <a:r>
              <a:rPr lang="en-US" altLang="zh-CN" sz="2000" dirty="0" smtClean="0">
                <a:solidFill>
                  <a:schemeClr val="accent1">
                    <a:lumMod val="75000"/>
                  </a:schemeClr>
                </a:solidFill>
              </a:rPr>
              <a:t>[</a:t>
            </a:r>
            <a:r>
              <a:rPr lang="zh-CN" altLang="en-US" sz="2000" dirty="0" smtClean="0">
                <a:solidFill>
                  <a:schemeClr val="accent1">
                    <a:lumMod val="75000"/>
                  </a:schemeClr>
                </a:solidFill>
              </a:rPr>
              <a:t>微软常用运行库合集</a:t>
            </a:r>
            <a:r>
              <a:rPr lang="en-US" altLang="zh-CN" sz="2000" dirty="0" smtClean="0">
                <a:solidFill>
                  <a:schemeClr val="accent1">
                    <a:lumMod val="75000"/>
                  </a:schemeClr>
                </a:solidFill>
              </a:rPr>
              <a:t>_2019.03.20_X64.exe]</a:t>
            </a:r>
            <a:endParaRPr lang="zh-CN" altLang="en-US" dirty="0">
              <a:solidFill>
                <a:schemeClr val="accent1">
                  <a:lumMod val="75000"/>
                </a:schemeClr>
              </a:solidFill>
            </a:endParaRPr>
          </a:p>
        </p:txBody>
      </p:sp>
      <p:pic>
        <p:nvPicPr>
          <p:cNvPr id="9" name="Picture 2" descr="C:\Users\lenovo\Documents\Tencent Files\2775205\Image\C2C\2SW%[R1W_[IZE1_(6CX}AZC.png"/>
          <p:cNvPicPr>
            <a:picLocks noChangeAspect="1" noChangeArrowheads="1"/>
          </p:cNvPicPr>
          <p:nvPr/>
        </p:nvPicPr>
        <p:blipFill>
          <a:blip r:embed="rId5" cstate="print"/>
          <a:srcRect/>
          <a:stretch>
            <a:fillRect/>
          </a:stretch>
        </p:blipFill>
        <p:spPr bwMode="auto">
          <a:xfrm>
            <a:off x="9160158" y="3571601"/>
            <a:ext cx="819150" cy="83820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sp>
        <p:nvSpPr>
          <p:cNvPr id="6" name="TextBox 5"/>
          <p:cNvSpPr txBox="1"/>
          <p:nvPr/>
        </p:nvSpPr>
        <p:spPr>
          <a:xfrm>
            <a:off x="3310864" y="631537"/>
            <a:ext cx="5519460" cy="584775"/>
          </a:xfrm>
          <a:prstGeom prst="rect">
            <a:avLst/>
          </a:prstGeom>
          <a:noFill/>
        </p:spPr>
        <p:txBody>
          <a:bodyPr wrap="none" rtlCol="0">
            <a:spAutoFit/>
          </a:bodyPr>
          <a:lstStyle/>
          <a:p>
            <a:r>
              <a:rPr lang="zh-CN" altLang="en-US" sz="3200" dirty="0" smtClean="0">
                <a:solidFill>
                  <a:srgbClr val="0954CD"/>
                </a:solidFill>
              </a:rPr>
              <a:t>小白量化分析系统的安装使用</a:t>
            </a:r>
            <a:endParaRPr lang="zh-CN" altLang="en-US" sz="3200" dirty="0">
              <a:solidFill>
                <a:srgbClr val="0954CD"/>
              </a:solidFill>
            </a:endParaRPr>
          </a:p>
        </p:txBody>
      </p:sp>
      <p:sp>
        <p:nvSpPr>
          <p:cNvPr id="8" name="矩形 7"/>
          <p:cNvSpPr/>
          <p:nvPr/>
        </p:nvSpPr>
        <p:spPr>
          <a:xfrm>
            <a:off x="914400" y="1579506"/>
            <a:ext cx="10547633" cy="3108543"/>
          </a:xfrm>
          <a:prstGeom prst="rect">
            <a:avLst/>
          </a:prstGeom>
        </p:spPr>
        <p:txBody>
          <a:bodyPr wrap="square">
            <a:spAutoFit/>
          </a:bodyPr>
          <a:lstStyle/>
          <a:p>
            <a:pPr>
              <a:buFont typeface="Wingdings" pitchFamily="2" charset="2"/>
              <a:buChar char="Ø"/>
            </a:pPr>
            <a:r>
              <a:rPr lang="zh-CN" altLang="en-US" sz="2000" dirty="0" smtClean="0"/>
              <a:t>   小白量化投资分析系统软件解包到目录中，就算安装好了。</a:t>
            </a:r>
            <a:endParaRPr lang="en-US" altLang="zh-CN" sz="2000" dirty="0" smtClean="0"/>
          </a:p>
          <a:p>
            <a:pPr>
              <a:buFont typeface="Wingdings" pitchFamily="2" charset="2"/>
              <a:buChar char="Ø"/>
            </a:pPr>
            <a:r>
              <a:rPr lang="zh-CN" altLang="en-US" sz="2000" dirty="0" smtClean="0"/>
              <a:t>   最新软件“小白量化投资分析系统</a:t>
            </a:r>
            <a:r>
              <a:rPr lang="en-US" altLang="zh-CN" sz="2000" dirty="0" smtClean="0"/>
              <a:t>(</a:t>
            </a:r>
            <a:r>
              <a:rPr lang="zh-CN" altLang="en-US" sz="2000" dirty="0" smtClean="0"/>
              <a:t>通达信</a:t>
            </a:r>
            <a:r>
              <a:rPr lang="en-US" altLang="zh-CN" sz="2000" dirty="0" smtClean="0"/>
              <a:t>Python</a:t>
            </a:r>
            <a:r>
              <a:rPr lang="zh-CN" altLang="en-US" sz="2000" dirty="0" smtClean="0"/>
              <a:t>版 </a:t>
            </a:r>
            <a:r>
              <a:rPr lang="en-US" altLang="zh-CN" sz="2000" dirty="0" smtClean="0"/>
              <a:t>2.0</a:t>
            </a:r>
            <a:r>
              <a:rPr lang="zh-CN" altLang="en-US" sz="2000" dirty="0" smtClean="0"/>
              <a:t>版</a:t>
            </a:r>
            <a:r>
              <a:rPr lang="en-US" altLang="zh-CN" sz="2000" dirty="0" smtClean="0"/>
              <a:t>)</a:t>
            </a:r>
            <a:r>
              <a:rPr lang="zh-CN" altLang="en-US" sz="2000" dirty="0" smtClean="0"/>
              <a:t>”</a:t>
            </a:r>
            <a:r>
              <a:rPr lang="en-US" altLang="zh-CN" sz="2000" dirty="0" smtClean="0"/>
              <a:t> </a:t>
            </a:r>
            <a:r>
              <a:rPr lang="zh-CN" altLang="en-US" sz="2000" dirty="0" smtClean="0"/>
              <a:t>。</a:t>
            </a:r>
            <a:endParaRPr lang="en-US" altLang="zh-CN" sz="2000" dirty="0" smtClean="0"/>
          </a:p>
          <a:p>
            <a:r>
              <a:rPr lang="zh-CN" altLang="en-US" sz="2000" dirty="0" smtClean="0"/>
              <a:t>      </a:t>
            </a:r>
            <a:r>
              <a:rPr lang="zh-CN" altLang="en-US" dirty="0" smtClean="0">
                <a:solidFill>
                  <a:srgbClr val="00B0F0"/>
                </a:solidFill>
              </a:rPr>
              <a:t>安装目录：  </a:t>
            </a:r>
            <a:r>
              <a:rPr lang="en-US" altLang="zh-CN" dirty="0" smtClean="0">
                <a:solidFill>
                  <a:srgbClr val="00B0F0"/>
                </a:solidFill>
              </a:rPr>
              <a:t>c:\xb2</a:t>
            </a:r>
          </a:p>
          <a:p>
            <a:r>
              <a:rPr lang="zh-CN" altLang="en-US" dirty="0" smtClean="0">
                <a:solidFill>
                  <a:srgbClr val="00B0F0"/>
                </a:solidFill>
              </a:rPr>
              <a:t>       主文件：     </a:t>
            </a:r>
            <a:r>
              <a:rPr lang="en-US" altLang="zh-CN" dirty="0" smtClean="0">
                <a:solidFill>
                  <a:srgbClr val="00B0F0"/>
                </a:solidFill>
              </a:rPr>
              <a:t>main.py</a:t>
            </a:r>
            <a:endParaRPr lang="en-US" altLang="zh-CN" sz="2000" dirty="0" smtClean="0"/>
          </a:p>
          <a:p>
            <a:pPr>
              <a:buFont typeface="Wingdings" pitchFamily="2" charset="2"/>
              <a:buChar char="Ø"/>
            </a:pPr>
            <a:r>
              <a:rPr lang="zh-CN" altLang="en-US" sz="2000" dirty="0" smtClean="0"/>
              <a:t>   网盘下载历史股票数据</a:t>
            </a:r>
            <a:r>
              <a:rPr lang="en-US" altLang="zh-CN" sz="2000" dirty="0" smtClean="0"/>
              <a:t>xbdata.zip</a:t>
            </a:r>
            <a:r>
              <a:rPr lang="zh-CN" altLang="en-US" sz="2000" dirty="0" smtClean="0"/>
              <a:t>文件，解包到</a:t>
            </a:r>
            <a:r>
              <a:rPr lang="en-US" altLang="zh-CN" sz="2000" dirty="0" err="1" smtClean="0"/>
              <a:t>xbdata</a:t>
            </a:r>
            <a:r>
              <a:rPr lang="zh-CN" altLang="en-US" sz="2000" dirty="0" smtClean="0"/>
              <a:t>目录中。</a:t>
            </a:r>
            <a:r>
              <a:rPr lang="en-US" altLang="zh-CN" sz="2000" dirty="0" smtClean="0"/>
              <a:t>(</a:t>
            </a:r>
            <a:r>
              <a:rPr lang="zh-CN" altLang="en-US" sz="2000" dirty="0" smtClean="0"/>
              <a:t>不需要可不用安装</a:t>
            </a:r>
            <a:r>
              <a:rPr lang="en-US" altLang="zh-CN" sz="2000" dirty="0" smtClean="0"/>
              <a:t>)</a:t>
            </a:r>
          </a:p>
          <a:p>
            <a:r>
              <a:rPr lang="zh-CN" altLang="en-US" sz="2000" dirty="0" smtClean="0">
                <a:solidFill>
                  <a:srgbClr val="00B0F0"/>
                </a:solidFill>
              </a:rPr>
              <a:t>      安装目录：  </a:t>
            </a:r>
            <a:r>
              <a:rPr lang="en-US" altLang="zh-CN" sz="2000" dirty="0" smtClean="0">
                <a:solidFill>
                  <a:srgbClr val="00B0F0"/>
                </a:solidFill>
              </a:rPr>
              <a:t>c:\xbdata</a:t>
            </a:r>
          </a:p>
          <a:p>
            <a:endParaRPr lang="en-US" altLang="zh-CN" sz="2000" dirty="0" smtClean="0">
              <a:solidFill>
                <a:srgbClr val="FF0000"/>
              </a:solidFill>
            </a:endParaRPr>
          </a:p>
          <a:p>
            <a:endParaRPr lang="en-US" altLang="zh-CN" sz="2000" dirty="0" smtClean="0">
              <a:solidFill>
                <a:srgbClr val="FF0000"/>
              </a:solidFill>
            </a:endParaRPr>
          </a:p>
          <a:p>
            <a:r>
              <a:rPr lang="en-US" altLang="zh-CN" sz="2000" dirty="0" smtClean="0">
                <a:solidFill>
                  <a:srgbClr val="FF0000"/>
                </a:solidFill>
              </a:rPr>
              <a:t>      </a:t>
            </a:r>
            <a:r>
              <a:rPr lang="zh-CN" altLang="en-US" sz="2000" dirty="0" smtClean="0">
                <a:solidFill>
                  <a:srgbClr val="3F6BD2"/>
                </a:solidFill>
              </a:rPr>
              <a:t>自己安装的</a:t>
            </a:r>
            <a:r>
              <a:rPr lang="en-US" altLang="zh-CN" sz="2000" dirty="0" smtClean="0">
                <a:solidFill>
                  <a:srgbClr val="3F6BD2"/>
                </a:solidFill>
              </a:rPr>
              <a:t>Python</a:t>
            </a:r>
            <a:r>
              <a:rPr lang="zh-CN" altLang="en-US" sz="2000" dirty="0" smtClean="0">
                <a:solidFill>
                  <a:srgbClr val="3F6BD2"/>
                </a:solidFill>
              </a:rPr>
              <a:t>还需要安装下面这些库。</a:t>
            </a:r>
            <a:endParaRPr lang="en-US" altLang="zh-CN" sz="2000" dirty="0" smtClean="0">
              <a:solidFill>
                <a:srgbClr val="3F6BD2"/>
              </a:solidFill>
            </a:endParaRPr>
          </a:p>
          <a:p>
            <a:r>
              <a:rPr lang="zh-CN" altLang="en-US" dirty="0" smtClean="0">
                <a:solidFill>
                  <a:schemeClr val="accent1">
                    <a:lumMod val="75000"/>
                  </a:schemeClr>
                </a:solidFill>
              </a:rPr>
              <a:t>       </a:t>
            </a:r>
            <a:r>
              <a:rPr lang="en-US" altLang="zh-CN" dirty="0" err="1" smtClean="0">
                <a:solidFill>
                  <a:schemeClr val="accent1">
                    <a:lumMod val="75000"/>
                  </a:schemeClr>
                </a:solidFill>
              </a:rPr>
              <a:t>pygame,matplotlib,mpl_finance,PILlow,jieba</a:t>
            </a:r>
            <a:r>
              <a:rPr lang="zh-CN" altLang="en-US" dirty="0" smtClean="0">
                <a:solidFill>
                  <a:schemeClr val="accent1">
                    <a:lumMod val="75000"/>
                  </a:schemeClr>
                </a:solidFill>
              </a:rPr>
              <a:t>，</a:t>
            </a:r>
            <a:r>
              <a:rPr lang="en-US" altLang="zh-CN" dirty="0" smtClean="0">
                <a:solidFill>
                  <a:schemeClr val="accent1">
                    <a:lumMod val="75000"/>
                  </a:schemeClr>
                </a:solidFill>
              </a:rPr>
              <a:t>requests,bs4,sklearn,keras,pytdx,tushare</a:t>
            </a:r>
            <a:endParaRPr lang="zh-CN" alt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cxnSp>
        <p:nvCxnSpPr>
          <p:cNvPr id="8" name="直接连接符 7"/>
          <p:cNvCxnSpPr/>
          <p:nvPr/>
        </p:nvCxnSpPr>
        <p:spPr>
          <a:xfrm>
            <a:off x="1791855" y="1572974"/>
            <a:ext cx="688086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nvGrpSpPr>
          <p:cNvPr id="3" name="组合 10"/>
          <p:cNvGrpSpPr/>
          <p:nvPr/>
        </p:nvGrpSpPr>
        <p:grpSpPr>
          <a:xfrm>
            <a:off x="1487517" y="757555"/>
            <a:ext cx="1243330" cy="768350"/>
            <a:chOff x="1502" y="3447"/>
            <a:chExt cx="1958" cy="1210"/>
          </a:xfrm>
        </p:grpSpPr>
        <p:sp>
          <p:nvSpPr>
            <p:cNvPr id="4" name="圆角矩形 3"/>
            <p:cNvSpPr/>
            <p:nvPr/>
          </p:nvSpPr>
          <p:spPr>
            <a:xfrm>
              <a:off x="1575" y="3471"/>
              <a:ext cx="1812" cy="1137"/>
            </a:xfrm>
            <a:prstGeom prst="roundRect">
              <a:avLst>
                <a:gd name="adj" fmla="val 50000"/>
              </a:avLst>
            </a:prstGeom>
            <a:solidFill>
              <a:schemeClr val="bg1"/>
            </a:solidFill>
            <a:ln w="3175" cmpd="sng">
              <a:noFill/>
              <a:prstDash val="solid"/>
            </a:ln>
            <a:effectLst>
              <a:outerShdw blurRad="774700" dist="254000" dir="5400000" sx="82000" sy="82000" algn="t" rotWithShape="0">
                <a:schemeClr val="accent5">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502" y="3447"/>
              <a:ext cx="1958" cy="1210"/>
            </a:xfrm>
            <a:prstGeom prst="rect">
              <a:avLst/>
            </a:prstGeom>
            <a:noFill/>
          </p:spPr>
          <p:txBody>
            <a:bodyPr wrap="square" rtlCol="0">
              <a:spAutoFit/>
            </a:bodyPr>
            <a:lstStyle/>
            <a:p>
              <a:pPr algn="ctr"/>
              <a:r>
                <a:rPr kumimoji="1" lang="en-US" altLang="zh-CN" sz="4400" b="1" dirty="0" smtClean="0">
                  <a:solidFill>
                    <a:srgbClr val="006CD6"/>
                  </a:solidFill>
                  <a:latin typeface="微软雅黑" panose="020B0503020204020204" charset="-122"/>
                  <a:ea typeface="微软雅黑" panose="020B0503020204020204" charset="-122"/>
                  <a:cs typeface="Arial" panose="020B0604020202020204" pitchFamily="34" charset="0"/>
                </a:rPr>
                <a:t>02</a:t>
              </a:r>
              <a:r>
                <a:rPr kumimoji="1" lang="en-US" altLang="zh-CN" sz="4000" dirty="0" smtClean="0">
                  <a:solidFill>
                    <a:srgbClr val="1254DA"/>
                  </a:solidFill>
                  <a:latin typeface="Arial" panose="020B0604020202020204" pitchFamily="34" charset="0"/>
                  <a:ea typeface="Arial" panose="020B0604020202020204" pitchFamily="34" charset="0"/>
                  <a:cs typeface="Arial" panose="020B0604020202020204" pitchFamily="34" charset="0"/>
                </a:rPr>
                <a:t> </a:t>
              </a:r>
            </a:p>
          </p:txBody>
        </p:sp>
      </p:grpSp>
      <p:sp>
        <p:nvSpPr>
          <p:cNvPr id="2" name="文本框 1"/>
          <p:cNvSpPr txBox="1"/>
          <p:nvPr/>
        </p:nvSpPr>
        <p:spPr>
          <a:xfrm>
            <a:off x="2884517" y="711200"/>
            <a:ext cx="7260590" cy="861774"/>
          </a:xfrm>
          <a:prstGeom prst="rect">
            <a:avLst/>
          </a:prstGeom>
          <a:noFill/>
        </p:spPr>
        <p:txBody>
          <a:bodyPr wrap="square" rtlCol="0">
            <a:spAutoFit/>
          </a:bodyPr>
          <a:lstStyle/>
          <a:p>
            <a:r>
              <a:rPr kumimoji="1" lang="zh-CN" altLang="en-US" sz="5000" b="1" dirty="0" smtClean="0">
                <a:solidFill>
                  <a:srgbClr val="006CD6"/>
                </a:solidFill>
                <a:latin typeface="微软雅黑" panose="020B0503020204020204" charset="-122"/>
                <a:ea typeface="微软雅黑" panose="020B0503020204020204" charset="-122"/>
                <a:cs typeface="Arial" panose="020B0604020202020204" pitchFamily="34" charset="0"/>
              </a:rPr>
              <a:t>小白量化分析系统使用</a:t>
            </a:r>
            <a:endParaRPr kumimoji="1" lang="en-US" altLang="zh-CN" sz="4000" dirty="0" smtClean="0">
              <a:solidFill>
                <a:srgbClr val="1254DA"/>
              </a:solidFill>
              <a:latin typeface="Arial" panose="020B0604020202020204" pitchFamily="34" charset="0"/>
              <a:ea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4"/>
          <a:srcRect/>
          <a:stretch>
            <a:fillRect/>
          </a:stretch>
        </p:blipFill>
        <p:spPr bwMode="auto">
          <a:xfrm>
            <a:off x="727365" y="1717964"/>
            <a:ext cx="7813501" cy="4764978"/>
          </a:xfrm>
          <a:prstGeom prst="rect">
            <a:avLst/>
          </a:prstGeom>
          <a:noFill/>
          <a:ln w="9525">
            <a:noFill/>
            <a:miter lim="800000"/>
            <a:headEnd/>
            <a:tailEnd/>
          </a:ln>
          <a:effectLst/>
        </p:spPr>
      </p:pic>
      <p:sp>
        <p:nvSpPr>
          <p:cNvPr id="11" name="TextBox 10"/>
          <p:cNvSpPr txBox="1"/>
          <p:nvPr/>
        </p:nvSpPr>
        <p:spPr>
          <a:xfrm>
            <a:off x="9045245" y="4488873"/>
            <a:ext cx="2682529" cy="1200329"/>
          </a:xfrm>
          <a:prstGeom prst="rect">
            <a:avLst/>
          </a:prstGeom>
          <a:noFill/>
        </p:spPr>
        <p:txBody>
          <a:bodyPr wrap="square" rtlCol="0">
            <a:spAutoFit/>
          </a:bodyPr>
          <a:lstStyle/>
          <a:p>
            <a:r>
              <a:rPr lang="zh-CN" altLang="en-US" dirty="0" smtClean="0"/>
              <a:t>     在</a:t>
            </a:r>
            <a:r>
              <a:rPr lang="en-US" altLang="zh-CN" dirty="0" err="1" smtClean="0"/>
              <a:t>Spyder</a:t>
            </a:r>
            <a:r>
              <a:rPr lang="zh-CN" altLang="en-US" dirty="0" smtClean="0"/>
              <a:t>开发环境中</a:t>
            </a:r>
            <a:endParaRPr lang="en-US" altLang="zh-CN" dirty="0" smtClean="0"/>
          </a:p>
          <a:p>
            <a:r>
              <a:rPr lang="zh-CN" altLang="en-US" dirty="0" smtClean="0"/>
              <a:t>装入</a:t>
            </a:r>
            <a:r>
              <a:rPr lang="en-US" altLang="zh-CN" dirty="0" smtClean="0"/>
              <a:t>main.py</a:t>
            </a:r>
            <a:r>
              <a:rPr lang="zh-CN" altLang="en-US" dirty="0" smtClean="0"/>
              <a:t>文件，</a:t>
            </a:r>
            <a:endParaRPr lang="en-US" altLang="zh-CN" dirty="0" smtClean="0"/>
          </a:p>
          <a:p>
            <a:endParaRPr lang="en-US" altLang="zh-CN" dirty="0" smtClean="0"/>
          </a:p>
          <a:p>
            <a:r>
              <a:rPr lang="zh-CN" altLang="en-US" dirty="0" smtClean="0"/>
              <a:t>     点程序运行按钮。</a:t>
            </a:r>
            <a:endParaRPr lang="zh-CN" altLang="en-US" dirty="0"/>
          </a:p>
        </p:txBody>
      </p:sp>
      <p:pic>
        <p:nvPicPr>
          <p:cNvPr id="12" name="Picture 2" descr="C:\Users\lenovo\Documents\Tencent Files\2775205\Image\C2C\2SW%[R1W_[IZE1_(6CX}AZC.png"/>
          <p:cNvPicPr>
            <a:picLocks noChangeAspect="1" noChangeArrowheads="1"/>
          </p:cNvPicPr>
          <p:nvPr/>
        </p:nvPicPr>
        <p:blipFill>
          <a:blip r:embed="rId5" cstate="print"/>
          <a:srcRect/>
          <a:stretch>
            <a:fillRect/>
          </a:stretch>
        </p:blipFill>
        <p:spPr bwMode="auto">
          <a:xfrm>
            <a:off x="9979308" y="2411175"/>
            <a:ext cx="819150" cy="83820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cxnSp>
        <p:nvCxnSpPr>
          <p:cNvPr id="8" name="直接连接符 7"/>
          <p:cNvCxnSpPr/>
          <p:nvPr/>
        </p:nvCxnSpPr>
        <p:spPr>
          <a:xfrm>
            <a:off x="1791855" y="1572974"/>
            <a:ext cx="688086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549232" y="0"/>
            <a:ext cx="10959278"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sp>
        <p:nvSpPr>
          <p:cNvPr id="6" name="TextBox 5"/>
          <p:cNvSpPr txBox="1"/>
          <p:nvPr/>
        </p:nvSpPr>
        <p:spPr>
          <a:xfrm>
            <a:off x="1100138" y="2771215"/>
            <a:ext cx="8756073" cy="923330"/>
          </a:xfrm>
          <a:prstGeom prst="rect">
            <a:avLst/>
          </a:prstGeom>
          <a:noFill/>
        </p:spPr>
        <p:txBody>
          <a:bodyPr wrap="square" rtlCol="0">
            <a:spAutoFit/>
          </a:bodyPr>
          <a:lstStyle/>
          <a:p>
            <a:r>
              <a:rPr lang="zh-CN" altLang="en-US" dirty="0" smtClean="0"/>
              <a:t>        可以输入开始和结束日期，股票代码和指标线等。类似股票行情软件。</a:t>
            </a:r>
            <a:endParaRPr lang="en-US" altLang="zh-CN" dirty="0" smtClean="0"/>
          </a:p>
          <a:p>
            <a:r>
              <a:rPr lang="zh-CN" altLang="en-US" dirty="0" smtClean="0"/>
              <a:t>        另外代码输入框输入</a:t>
            </a:r>
            <a:r>
              <a:rPr lang="en-US" altLang="zh-CN" dirty="0" err="1" smtClean="0"/>
              <a:t>fst</a:t>
            </a:r>
            <a:r>
              <a:rPr lang="zh-CN" altLang="en-US" dirty="0" smtClean="0"/>
              <a:t>，画面可以切换分时图。  输入</a:t>
            </a:r>
            <a:r>
              <a:rPr lang="en-US" altLang="zh-CN" dirty="0" err="1" smtClean="0"/>
              <a:t>rxt</a:t>
            </a:r>
            <a:r>
              <a:rPr lang="zh-CN" altLang="en-US" dirty="0" smtClean="0"/>
              <a:t>切换到日线图 ，输入</a:t>
            </a:r>
            <a:endParaRPr lang="en-US" altLang="zh-CN" dirty="0" smtClean="0"/>
          </a:p>
          <a:p>
            <a:r>
              <a:rPr lang="en-US" altLang="zh-CN" dirty="0" smtClean="0"/>
              <a:t>F10</a:t>
            </a:r>
            <a:r>
              <a:rPr lang="zh-CN" altLang="en-US" dirty="0" smtClean="0"/>
              <a:t>切换到</a:t>
            </a:r>
            <a:r>
              <a:rPr lang="en-US" altLang="zh-CN" dirty="0" smtClean="0"/>
              <a:t> F10</a:t>
            </a:r>
            <a:r>
              <a:rPr lang="zh-CN" altLang="en-US" dirty="0" smtClean="0"/>
              <a:t>信息等等。</a:t>
            </a:r>
            <a:endParaRPr lang="zh-CN" altLang="en-US" dirty="0"/>
          </a:p>
        </p:txBody>
      </p:sp>
      <p:pic>
        <p:nvPicPr>
          <p:cNvPr id="4098" name="Picture 2"/>
          <p:cNvPicPr>
            <a:picLocks noChangeAspect="1" noChangeArrowheads="1"/>
          </p:cNvPicPr>
          <p:nvPr/>
        </p:nvPicPr>
        <p:blipFill>
          <a:blip r:embed="rId4"/>
          <a:srcRect/>
          <a:stretch>
            <a:fillRect/>
          </a:stretch>
        </p:blipFill>
        <p:spPr bwMode="auto">
          <a:xfrm>
            <a:off x="1126837" y="1883658"/>
            <a:ext cx="8923337" cy="714375"/>
          </a:xfrm>
          <a:prstGeom prst="rect">
            <a:avLst/>
          </a:prstGeom>
          <a:noFill/>
          <a:ln w="9525">
            <a:noFill/>
            <a:miter lim="800000"/>
            <a:headEnd/>
            <a:tailEnd/>
          </a:ln>
          <a:effectLst/>
        </p:spPr>
      </p:pic>
      <p:sp>
        <p:nvSpPr>
          <p:cNvPr id="9" name="TextBox 8"/>
          <p:cNvSpPr txBox="1"/>
          <p:nvPr/>
        </p:nvSpPr>
        <p:spPr>
          <a:xfrm>
            <a:off x="1100138" y="1327197"/>
            <a:ext cx="2623126" cy="400110"/>
          </a:xfrm>
          <a:prstGeom prst="rect">
            <a:avLst/>
          </a:prstGeom>
          <a:noFill/>
        </p:spPr>
        <p:txBody>
          <a:bodyPr wrap="square" rtlCol="0">
            <a:spAutoFit/>
          </a:bodyPr>
          <a:lstStyle/>
          <a:p>
            <a:r>
              <a:rPr lang="zh-CN" altLang="en-US" sz="2000" b="1" dirty="0" smtClean="0">
                <a:solidFill>
                  <a:srgbClr val="006CD6"/>
                </a:solidFill>
              </a:rPr>
              <a:t>菜单和工具栏</a:t>
            </a:r>
            <a:endParaRPr lang="en-US" altLang="zh-CN" sz="2000" b="1" dirty="0" smtClean="0">
              <a:solidFill>
                <a:srgbClr val="006CD6"/>
              </a:solidFill>
            </a:endParaRPr>
          </a:p>
        </p:txBody>
      </p:sp>
      <p:pic>
        <p:nvPicPr>
          <p:cNvPr id="4099" name="Picture 3"/>
          <p:cNvPicPr>
            <a:picLocks noChangeAspect="1" noChangeArrowheads="1"/>
          </p:cNvPicPr>
          <p:nvPr/>
        </p:nvPicPr>
        <p:blipFill>
          <a:blip r:embed="rId5"/>
          <a:srcRect/>
          <a:stretch>
            <a:fillRect/>
          </a:stretch>
        </p:blipFill>
        <p:spPr bwMode="auto">
          <a:xfrm>
            <a:off x="1273900" y="4405745"/>
            <a:ext cx="1800225" cy="2162175"/>
          </a:xfrm>
          <a:prstGeom prst="rect">
            <a:avLst/>
          </a:prstGeom>
          <a:noFill/>
          <a:ln w="9525">
            <a:noFill/>
            <a:miter lim="800000"/>
            <a:headEnd/>
            <a:tailEnd/>
          </a:ln>
          <a:effectLst/>
        </p:spPr>
      </p:pic>
      <p:sp>
        <p:nvSpPr>
          <p:cNvPr id="10" name="TextBox 9"/>
          <p:cNvSpPr txBox="1"/>
          <p:nvPr/>
        </p:nvSpPr>
        <p:spPr>
          <a:xfrm>
            <a:off x="1126837" y="4005635"/>
            <a:ext cx="1459345" cy="400110"/>
          </a:xfrm>
          <a:prstGeom prst="rect">
            <a:avLst/>
          </a:prstGeom>
          <a:noFill/>
        </p:spPr>
        <p:txBody>
          <a:bodyPr wrap="square" rtlCol="0">
            <a:spAutoFit/>
          </a:bodyPr>
          <a:lstStyle/>
          <a:p>
            <a:r>
              <a:rPr lang="zh-CN" altLang="en-US" sz="2000" dirty="0" smtClean="0">
                <a:solidFill>
                  <a:srgbClr val="006CD6"/>
                </a:solidFill>
              </a:rPr>
              <a:t>目录树</a:t>
            </a:r>
            <a:endParaRPr lang="en-US" altLang="zh-CN" sz="2000" dirty="0" smtClean="0">
              <a:solidFill>
                <a:srgbClr val="006CD6"/>
              </a:solidFill>
            </a:endParaRPr>
          </a:p>
        </p:txBody>
      </p:sp>
      <p:sp>
        <p:nvSpPr>
          <p:cNvPr id="11" name="TextBox 10"/>
          <p:cNvSpPr txBox="1"/>
          <p:nvPr/>
        </p:nvSpPr>
        <p:spPr>
          <a:xfrm>
            <a:off x="3749963" y="4716835"/>
            <a:ext cx="5532583" cy="1477328"/>
          </a:xfrm>
          <a:prstGeom prst="rect">
            <a:avLst/>
          </a:prstGeom>
          <a:noFill/>
        </p:spPr>
        <p:txBody>
          <a:bodyPr wrap="square" rtlCol="0">
            <a:spAutoFit/>
          </a:bodyPr>
          <a:lstStyle/>
          <a:p>
            <a:r>
              <a:rPr lang="zh-CN" altLang="en-US" dirty="0" smtClean="0"/>
              <a:t>目录树显示一些用户的</a:t>
            </a:r>
            <a:r>
              <a:rPr lang="en-US" altLang="zh-CN" dirty="0" err="1" smtClean="0"/>
              <a:t>py</a:t>
            </a:r>
            <a:r>
              <a:rPr lang="zh-CN" altLang="en-US" dirty="0" smtClean="0"/>
              <a:t>后缀的文件。</a:t>
            </a:r>
            <a:endParaRPr lang="en-US" altLang="zh-CN" dirty="0" smtClean="0"/>
          </a:p>
          <a:p>
            <a:endParaRPr lang="en-US" altLang="zh-CN" dirty="0" smtClean="0"/>
          </a:p>
          <a:p>
            <a:r>
              <a:rPr lang="en-US" altLang="zh-CN" dirty="0" smtClean="0"/>
              <a:t>[</a:t>
            </a:r>
            <a:r>
              <a:rPr lang="zh-CN" altLang="en-US" dirty="0" smtClean="0"/>
              <a:t>系统插件</a:t>
            </a:r>
            <a:r>
              <a:rPr lang="en-US" altLang="zh-CN" dirty="0" smtClean="0"/>
              <a:t>]</a:t>
            </a:r>
            <a:r>
              <a:rPr lang="zh-CN" altLang="en-US" dirty="0" smtClean="0"/>
              <a:t>在</a:t>
            </a:r>
            <a:r>
              <a:rPr lang="en-US" altLang="zh-CN" dirty="0" smtClean="0"/>
              <a:t>view</a:t>
            </a:r>
            <a:r>
              <a:rPr lang="zh-CN" altLang="en-US" dirty="0" smtClean="0"/>
              <a:t>目录中</a:t>
            </a:r>
            <a:r>
              <a:rPr lang="en-US" altLang="zh-CN" dirty="0" smtClean="0"/>
              <a:t>,</a:t>
            </a:r>
          </a:p>
          <a:p>
            <a:r>
              <a:rPr lang="en-US" altLang="zh-CN" dirty="0" smtClean="0"/>
              <a:t>[</a:t>
            </a:r>
            <a:r>
              <a:rPr lang="zh-CN" altLang="en-US" dirty="0" smtClean="0"/>
              <a:t>用户代码</a:t>
            </a:r>
            <a:r>
              <a:rPr lang="en-US" altLang="zh-CN" dirty="0" smtClean="0"/>
              <a:t>]</a:t>
            </a:r>
            <a:r>
              <a:rPr lang="zh-CN" altLang="en-US" dirty="0" smtClean="0"/>
              <a:t>在</a:t>
            </a:r>
            <a:r>
              <a:rPr lang="en-US" altLang="zh-CN" dirty="0" smtClean="0"/>
              <a:t>user</a:t>
            </a:r>
            <a:r>
              <a:rPr lang="zh-CN" altLang="en-US" dirty="0" smtClean="0"/>
              <a:t>目录中</a:t>
            </a:r>
            <a:r>
              <a:rPr lang="en-US" altLang="zh-CN" dirty="0" smtClean="0"/>
              <a:t>,</a:t>
            </a:r>
          </a:p>
          <a:p>
            <a:r>
              <a:rPr lang="en-US" altLang="zh-CN" dirty="0" smtClean="0"/>
              <a:t>[</a:t>
            </a:r>
            <a:r>
              <a:rPr lang="zh-CN" altLang="en-US" dirty="0" smtClean="0"/>
              <a:t>小白帮助</a:t>
            </a:r>
            <a:r>
              <a:rPr lang="en-US" altLang="zh-CN" dirty="0" smtClean="0"/>
              <a:t>]</a:t>
            </a:r>
            <a:r>
              <a:rPr lang="zh-CN" altLang="en-US" dirty="0" smtClean="0"/>
              <a:t> 在</a:t>
            </a:r>
            <a:r>
              <a:rPr lang="en-US" altLang="zh-CN" dirty="0" smtClean="0"/>
              <a:t>guide</a:t>
            </a:r>
            <a:r>
              <a:rPr lang="zh-CN" altLang="en-US" dirty="0" smtClean="0"/>
              <a:t>目录中。</a:t>
            </a:r>
            <a:endParaRPr lang="zh-CN" altLang="en-US" dirty="0"/>
          </a:p>
        </p:txBody>
      </p:sp>
      <p:sp>
        <p:nvSpPr>
          <p:cNvPr id="12" name="文本框 1"/>
          <p:cNvSpPr txBox="1"/>
          <p:nvPr/>
        </p:nvSpPr>
        <p:spPr>
          <a:xfrm>
            <a:off x="2816283" y="280313"/>
            <a:ext cx="7260590" cy="861774"/>
          </a:xfrm>
          <a:prstGeom prst="rect">
            <a:avLst/>
          </a:prstGeom>
          <a:noFill/>
        </p:spPr>
        <p:txBody>
          <a:bodyPr wrap="square" rtlCol="0">
            <a:spAutoFit/>
          </a:bodyPr>
          <a:lstStyle/>
          <a:p>
            <a:r>
              <a:rPr kumimoji="1" lang="zh-CN" altLang="en-US" sz="5000" b="1" dirty="0" smtClean="0">
                <a:solidFill>
                  <a:srgbClr val="006CD6"/>
                </a:solidFill>
                <a:latin typeface="微软雅黑" panose="020B0503020204020204" charset="-122"/>
                <a:ea typeface="微软雅黑" panose="020B0503020204020204" charset="-122"/>
                <a:cs typeface="Arial" panose="020B0604020202020204" pitchFamily="34" charset="0"/>
              </a:rPr>
              <a:t>小白量化分析系统使用</a:t>
            </a:r>
            <a:endParaRPr kumimoji="1" lang="en-US" altLang="zh-CN" sz="4000" dirty="0" smtClean="0">
              <a:solidFill>
                <a:srgbClr val="1254DA"/>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14605"/>
            <a:ext cx="12192000" cy="6887210"/>
          </a:xfrm>
          <a:prstGeom prst="rect">
            <a:avLst/>
          </a:prstGeom>
        </p:spPr>
      </p:pic>
      <p:sp>
        <p:nvSpPr>
          <p:cNvPr id="9" name="TextBox 8"/>
          <p:cNvSpPr txBox="1"/>
          <p:nvPr/>
        </p:nvSpPr>
        <p:spPr>
          <a:xfrm>
            <a:off x="600364" y="166377"/>
            <a:ext cx="1467068" cy="400110"/>
          </a:xfrm>
          <a:prstGeom prst="rect">
            <a:avLst/>
          </a:prstGeom>
          <a:noFill/>
        </p:spPr>
        <p:txBody>
          <a:bodyPr wrap="none" rtlCol="0">
            <a:spAutoFit/>
          </a:bodyPr>
          <a:lstStyle/>
          <a:p>
            <a:r>
              <a:rPr lang="zh-CN" altLang="en-US" sz="2000" dirty="0" smtClean="0">
                <a:solidFill>
                  <a:srgbClr val="006CD6"/>
                </a:solidFill>
              </a:rPr>
              <a:t>工作区面板</a:t>
            </a:r>
            <a:endParaRPr lang="en-US" altLang="zh-CN" sz="2000" dirty="0" smtClean="0">
              <a:solidFill>
                <a:srgbClr val="006CD6"/>
              </a:solidFill>
            </a:endParaRPr>
          </a:p>
        </p:txBody>
      </p:sp>
      <p:pic>
        <p:nvPicPr>
          <p:cNvPr id="6146" name="Picture 2"/>
          <p:cNvPicPr>
            <a:picLocks noChangeAspect="1" noChangeArrowheads="1"/>
          </p:cNvPicPr>
          <p:nvPr/>
        </p:nvPicPr>
        <p:blipFill>
          <a:blip r:embed="rId4"/>
          <a:srcRect/>
          <a:stretch>
            <a:fillRect/>
          </a:stretch>
        </p:blipFill>
        <p:spPr bwMode="auto">
          <a:xfrm>
            <a:off x="471200" y="674255"/>
            <a:ext cx="9437687" cy="6038850"/>
          </a:xfrm>
          <a:prstGeom prst="rect">
            <a:avLst/>
          </a:prstGeom>
          <a:noFill/>
          <a:ln w="9525">
            <a:noFill/>
            <a:miter lim="800000"/>
            <a:headEnd/>
            <a:tailEnd/>
          </a:ln>
          <a:effectLst/>
        </p:spPr>
      </p:pic>
      <p:sp>
        <p:nvSpPr>
          <p:cNvPr id="12" name="TextBox 11"/>
          <p:cNvSpPr txBox="1"/>
          <p:nvPr/>
        </p:nvSpPr>
        <p:spPr>
          <a:xfrm>
            <a:off x="10159999" y="923635"/>
            <a:ext cx="1791855" cy="2862322"/>
          </a:xfrm>
          <a:prstGeom prst="rect">
            <a:avLst/>
          </a:prstGeom>
          <a:noFill/>
        </p:spPr>
        <p:txBody>
          <a:bodyPr wrap="square" rtlCol="0">
            <a:spAutoFit/>
          </a:bodyPr>
          <a:lstStyle/>
          <a:p>
            <a:r>
              <a:rPr lang="zh-CN" altLang="en-US" dirty="0" smtClean="0"/>
              <a:t>       工作区面板主要由</a:t>
            </a:r>
            <a:r>
              <a:rPr lang="en-US" altLang="zh-CN" dirty="0" smtClean="0"/>
              <a:t>[</a:t>
            </a:r>
            <a:r>
              <a:rPr lang="zh-CN" altLang="en-US" dirty="0" smtClean="0"/>
              <a:t>系统插件</a:t>
            </a:r>
            <a:r>
              <a:rPr lang="en-US" altLang="zh-CN" dirty="0" smtClean="0"/>
              <a:t>]</a:t>
            </a:r>
            <a:r>
              <a:rPr lang="zh-CN" altLang="en-US" dirty="0" smtClean="0"/>
              <a:t>程序创建。</a:t>
            </a:r>
            <a:endParaRPr lang="en-US" altLang="zh-CN" dirty="0" smtClean="0"/>
          </a:p>
          <a:p>
            <a:r>
              <a:rPr lang="zh-CN" altLang="en-US" dirty="0" smtClean="0"/>
              <a:t>       这些</a:t>
            </a:r>
            <a:r>
              <a:rPr lang="en-US" altLang="zh-CN" dirty="0" err="1" smtClean="0"/>
              <a:t>py</a:t>
            </a:r>
            <a:r>
              <a:rPr lang="zh-CN" altLang="en-US" dirty="0" smtClean="0"/>
              <a:t>文件在</a:t>
            </a:r>
            <a:r>
              <a:rPr lang="en-US" altLang="zh-CN" dirty="0" smtClean="0"/>
              <a:t>view</a:t>
            </a:r>
            <a:r>
              <a:rPr lang="zh-CN" altLang="en-US" dirty="0" smtClean="0"/>
              <a:t>目录中。</a:t>
            </a:r>
            <a:endParaRPr lang="en-US" altLang="zh-CN" dirty="0" smtClean="0"/>
          </a:p>
          <a:p>
            <a:r>
              <a:rPr lang="zh-CN" altLang="en-US" dirty="0" smtClean="0"/>
              <a:t>      用户可以写新的程序来增强小白量化软件的功能。</a:t>
            </a:r>
            <a:endParaRPr lang="zh-CN" altLang="en-US" dirty="0"/>
          </a:p>
        </p:txBody>
      </p:sp>
      <p:pic>
        <p:nvPicPr>
          <p:cNvPr id="6147" name="Picture 3"/>
          <p:cNvPicPr>
            <a:picLocks noChangeAspect="1" noChangeArrowheads="1"/>
          </p:cNvPicPr>
          <p:nvPr/>
        </p:nvPicPr>
        <p:blipFill>
          <a:blip r:embed="rId5"/>
          <a:srcRect/>
          <a:stretch>
            <a:fillRect/>
          </a:stretch>
        </p:blipFill>
        <p:spPr bwMode="auto">
          <a:xfrm>
            <a:off x="10159999" y="4008582"/>
            <a:ext cx="1905000" cy="214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3">
            <a:alphaModFix amt="60000"/>
            <a:extLst>
              <a:ext uri="{28A0092B-C50C-407E-A947-70E740481C1C}">
                <a14:useLocalDpi xmlns:a14="http://schemas.microsoft.com/office/drawing/2010/main" xmlns="" val="0"/>
              </a:ext>
            </a:extLst>
          </a:blip>
          <a:srcRect b="14813"/>
          <a:stretch>
            <a:fillRect/>
          </a:stretch>
        </p:blipFill>
        <p:spPr>
          <a:xfrm>
            <a:off x="0" y="37007"/>
            <a:ext cx="12192000" cy="6887210"/>
          </a:xfrm>
          <a:prstGeom prst="rect">
            <a:avLst/>
          </a:prstGeom>
        </p:spPr>
      </p:pic>
      <p:sp>
        <p:nvSpPr>
          <p:cNvPr id="6" name="TextBox 5"/>
          <p:cNvSpPr txBox="1"/>
          <p:nvPr/>
        </p:nvSpPr>
        <p:spPr>
          <a:xfrm>
            <a:off x="10123055" y="1145309"/>
            <a:ext cx="1681018" cy="2862322"/>
          </a:xfrm>
          <a:prstGeom prst="rect">
            <a:avLst/>
          </a:prstGeom>
          <a:noFill/>
        </p:spPr>
        <p:txBody>
          <a:bodyPr wrap="square" rtlCol="0">
            <a:spAutoFit/>
          </a:bodyPr>
          <a:lstStyle/>
          <a:p>
            <a:r>
              <a:rPr lang="zh-CN" altLang="en-US" dirty="0" smtClean="0"/>
              <a:t>        工作台类似</a:t>
            </a:r>
            <a:r>
              <a:rPr lang="en-US" altLang="zh-CN" dirty="0" smtClean="0"/>
              <a:t>Python</a:t>
            </a:r>
            <a:r>
              <a:rPr lang="zh-CN" altLang="en-US" dirty="0" smtClean="0"/>
              <a:t>程序代码编辑器。</a:t>
            </a:r>
            <a:endParaRPr lang="en-US" altLang="zh-CN" dirty="0" smtClean="0"/>
          </a:p>
          <a:p>
            <a:r>
              <a:rPr lang="zh-CN" altLang="en-US" dirty="0" smtClean="0"/>
              <a:t>       用户可以编写</a:t>
            </a:r>
            <a:r>
              <a:rPr lang="en-US" altLang="zh-CN" dirty="0" smtClean="0"/>
              <a:t>Python</a:t>
            </a:r>
            <a:r>
              <a:rPr lang="zh-CN" altLang="en-US" dirty="0" smtClean="0"/>
              <a:t>程序和执行</a:t>
            </a:r>
            <a:r>
              <a:rPr lang="en-US" altLang="zh-CN" dirty="0" smtClean="0"/>
              <a:t>Python</a:t>
            </a:r>
            <a:r>
              <a:rPr lang="zh-CN" altLang="en-US" dirty="0" smtClean="0"/>
              <a:t>程序。</a:t>
            </a:r>
            <a:endParaRPr lang="en-US" altLang="zh-CN" dirty="0" smtClean="0"/>
          </a:p>
          <a:p>
            <a:r>
              <a:rPr lang="zh-CN" altLang="en-US" dirty="0" smtClean="0"/>
              <a:t>       也可以作为量化学习平台。</a:t>
            </a:r>
            <a:endParaRPr lang="zh-CN" altLang="en-US" dirty="0"/>
          </a:p>
        </p:txBody>
      </p:sp>
      <p:sp>
        <p:nvSpPr>
          <p:cNvPr id="9" name="TextBox 8"/>
          <p:cNvSpPr txBox="1"/>
          <p:nvPr/>
        </p:nvSpPr>
        <p:spPr>
          <a:xfrm>
            <a:off x="387927" y="175491"/>
            <a:ext cx="4322618" cy="461665"/>
          </a:xfrm>
          <a:prstGeom prst="rect">
            <a:avLst/>
          </a:prstGeom>
          <a:noFill/>
        </p:spPr>
        <p:txBody>
          <a:bodyPr wrap="square" rtlCol="0">
            <a:spAutoFit/>
          </a:bodyPr>
          <a:lstStyle/>
          <a:p>
            <a:r>
              <a:rPr lang="zh-CN" altLang="en-US" sz="2400" b="1" dirty="0" smtClean="0">
                <a:solidFill>
                  <a:srgbClr val="006CD6"/>
                </a:solidFill>
              </a:rPr>
              <a:t>工作台</a:t>
            </a:r>
            <a:endParaRPr lang="en-US" altLang="zh-CN" sz="2400" b="1" dirty="0" smtClean="0">
              <a:solidFill>
                <a:srgbClr val="006CD6"/>
              </a:solidFill>
            </a:endParaRPr>
          </a:p>
        </p:txBody>
      </p:sp>
      <p:pic>
        <p:nvPicPr>
          <p:cNvPr id="5122" name="Picture 2"/>
          <p:cNvPicPr>
            <a:picLocks noChangeAspect="1" noChangeArrowheads="1"/>
          </p:cNvPicPr>
          <p:nvPr/>
        </p:nvPicPr>
        <p:blipFill>
          <a:blip r:embed="rId4"/>
          <a:srcRect/>
          <a:stretch>
            <a:fillRect/>
          </a:stretch>
        </p:blipFill>
        <p:spPr bwMode="auto">
          <a:xfrm>
            <a:off x="235527" y="705427"/>
            <a:ext cx="9655581" cy="61525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1267</Words>
  <Application>Microsoft Office PowerPoint</Application>
  <PresentationFormat>自定义</PresentationFormat>
  <Paragraphs>114</Paragraphs>
  <Slides>18</Slides>
  <Notes>18</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lenovo</cp:lastModifiedBy>
  <cp:revision>190</cp:revision>
  <dcterms:created xsi:type="dcterms:W3CDTF">2019-01-14T01:05:19Z</dcterms:created>
  <dcterms:modified xsi:type="dcterms:W3CDTF">2020-01-04T16:55:02Z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