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4976"/>
    <p:restoredTop sz="93613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orient="horz" pos="2136"/>
        <p:guide orient="horz" pos="2113"/>
        <p:guide orient="horz" pos="2362"/>
        <p:guide orient="horz" pos="269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143108" y="2214563"/>
            <a:ext cx="4857767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456028" y="1643063"/>
            <a:ext cx="82296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56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7028" y="3984220"/>
            <a:ext cx="40386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5.jpe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jpeg"  /><Relationship Id="rId3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9.jpe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Relationship Id="rId5" Type="http://schemas.openxmlformats.org/officeDocument/2006/relationships/image" Target="../media/image3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3.jpeg"  /><Relationship Id="rId3" Type="http://schemas.openxmlformats.org/officeDocument/2006/relationships/image" Target="../media/image3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5.jpe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8.jpe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2.jpe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5.jpeg"  /><Relationship Id="rId3" Type="http://schemas.openxmlformats.org/officeDocument/2006/relationships/image" Target="../media/image4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7.jpeg"  /><Relationship Id="rId3" Type="http://schemas.openxmlformats.org/officeDocument/2006/relationships/image" Target="../media/image48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9.jpeg"  /><Relationship Id="rId3" Type="http://schemas.openxmlformats.org/officeDocument/2006/relationships/image" Target="../media/image50.png"  /><Relationship Id="rId4" Type="http://schemas.openxmlformats.org/officeDocument/2006/relationships/image" Target="../media/image5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2.jpeg"  /><Relationship Id="rId3" Type="http://schemas.openxmlformats.org/officeDocument/2006/relationships/image" Target="../media/image53.png"  /><Relationship Id="rId4" Type="http://schemas.openxmlformats.org/officeDocument/2006/relationships/image" Target="../media/image54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jpeg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jpe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jpe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jpeg"  /><Relationship Id="rId3" Type="http://schemas.openxmlformats.org/officeDocument/2006/relationships/image" Target="../media/image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1.jpe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0" y="404621"/>
            <a:ext cx="9144000" cy="20985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4400">
                <a:solidFill>
                  <a:schemeClr val="bg1"/>
                </a:solidFill>
              </a:rPr>
              <a:t>블랙잭(</a:t>
            </a:r>
            <a:r>
              <a:rPr lang="en-US" altLang="ko-KR" sz="4400">
                <a:solidFill>
                  <a:schemeClr val="bg1"/>
                </a:solidFill>
              </a:rPr>
              <a:t>Black Jack)</a:t>
            </a:r>
            <a:endParaRPr lang="en-US" altLang="ko-KR" sz="4400">
              <a:solidFill>
                <a:schemeClr val="bg1"/>
              </a:solidFill>
            </a:endParaRPr>
          </a:p>
          <a:p>
            <a:pPr algn="ctr">
              <a:defRPr lang="ko-KR" altLang="en-US"/>
            </a:pPr>
            <a:r>
              <a:rPr lang="en-US" altLang="ko-KR" sz="4400">
                <a:solidFill>
                  <a:schemeClr val="bg1"/>
                </a:solidFill>
              </a:rPr>
              <a:t>&amp;</a:t>
            </a:r>
            <a:endParaRPr lang="en-US" altLang="ko-KR" sz="44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4400">
                <a:solidFill>
                  <a:schemeClr val="bg1"/>
                </a:solidFill>
              </a:rPr>
              <a:t>                    바카라(</a:t>
            </a:r>
            <a:r>
              <a:rPr lang="en-US" altLang="ko-KR" sz="4400">
                <a:solidFill>
                  <a:schemeClr val="bg1"/>
                </a:solidFill>
              </a:rPr>
              <a:t>Bacaraat)</a:t>
            </a:r>
            <a:r>
              <a:rPr lang="ko-KR" altLang="en-US" sz="4400">
                <a:solidFill>
                  <a:schemeClr val="bg1"/>
                </a:solidFill>
              </a:rPr>
              <a:t> 게임</a:t>
            </a:r>
            <a:endParaRPr lang="ko-KR" altLang="en-US" sz="4400">
              <a:solidFill>
                <a:schemeClr val="bg1"/>
              </a:solidFill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716017" y="3600450"/>
            <a:ext cx="4392550" cy="18268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200">
                <a:solidFill>
                  <a:srgbClr val="42c7f1"/>
                </a:solidFill>
              </a:rPr>
              <a:t>201533695 김경훈</a:t>
            </a:r>
            <a:endParaRPr lang="ko-KR" altLang="en-US" sz="3200">
              <a:solidFill>
                <a:srgbClr val="42c7f1"/>
              </a:solidFill>
            </a:endParaRPr>
          </a:p>
          <a:p>
            <a:pPr>
              <a:defRPr lang="ko-KR" altLang="en-US"/>
            </a:pPr>
            <a:endParaRPr lang="ko-KR" altLang="en-US" sz="3200">
              <a:solidFill>
                <a:srgbClr val="42c7f1"/>
              </a:solidFill>
            </a:endParaRPr>
          </a:p>
          <a:p>
            <a:pPr>
              <a:defRPr lang="ko-KR" altLang="en-US"/>
            </a:pPr>
            <a:r>
              <a:rPr lang="ko-KR" altLang="en-US" sz="3200">
                <a:solidFill>
                  <a:srgbClr val="42c7f1"/>
                </a:solidFill>
              </a:rPr>
              <a:t>프로그래밍 프로젝트</a:t>
            </a:r>
            <a:endParaRPr lang="ko-KR" altLang="en-US">
              <a:solidFill>
                <a:srgbClr val="42c7f1"/>
              </a:solidFill>
            </a:endParaRPr>
          </a:p>
          <a:p>
            <a:pPr>
              <a:defRPr lang="ko-KR" altLang="en-US"/>
            </a:pPr>
            <a:endParaRPr lang="ko-KR" altLang="en-US">
              <a:solidFill>
                <a:srgbClr val="42c7f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</a:t>
            </a:r>
            <a:r>
              <a:rPr lang="en-US" altLang="ko-KR" sz="6000">
                <a:solidFill>
                  <a:schemeClr val="bg1"/>
                </a:solidFill>
              </a:rPr>
              <a:t>Over</a:t>
            </a:r>
            <a:r>
              <a:rPr lang="ko-KR" altLang="en-US" sz="6000">
                <a:solidFill>
                  <a:schemeClr val="bg1"/>
                </a:solidFill>
              </a:rPr>
              <a:t>한 경우 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360046" y="4509135"/>
            <a:ext cx="8460486" cy="910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21에 가까워지기 위해 과하게 히트를 하다가 21을 넘긴 경우, </a:t>
            </a:r>
            <a:r>
              <a:rPr lang="en-US" altLang="ko-KR" sz="2700">
                <a:solidFill>
                  <a:schemeClr val="bg1"/>
                </a:solidFill>
              </a:rPr>
              <a:t>Over</a:t>
            </a:r>
            <a:r>
              <a:rPr lang="ko-KR" altLang="en-US" sz="2700">
                <a:solidFill>
                  <a:schemeClr val="bg1"/>
                </a:solidFill>
              </a:rPr>
              <a:t> 했다고 하며 이때는 패배하게 된다.</a:t>
            </a:r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0046" y="2727007"/>
            <a:ext cx="8098154" cy="134969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7</a:t>
            </a:r>
            <a:r>
              <a:rPr lang="en-US" altLang="ko-KR" sz="6000">
                <a:solidFill>
                  <a:schemeClr val="bg1"/>
                </a:solidFill>
              </a:rPr>
              <a:t>.</a:t>
            </a:r>
            <a:r>
              <a:rPr lang="ko-KR" altLang="en-US" sz="6000">
                <a:solidFill>
                  <a:schemeClr val="bg1"/>
                </a:solidFill>
              </a:rPr>
              <a:t> 다운 카드 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0" y="3789045"/>
            <a:ext cx="8820532" cy="13239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마지막으로 </a:t>
            </a:r>
            <a:r>
              <a:rPr lang="en-US" altLang="ko-KR" sz="2700">
                <a:solidFill>
                  <a:schemeClr val="bg1"/>
                </a:solidFill>
              </a:rPr>
              <a:t>card</a:t>
            </a:r>
            <a:r>
              <a:rPr lang="ko-KR" altLang="en-US" sz="2700">
                <a:solidFill>
                  <a:schemeClr val="bg1"/>
                </a:solidFill>
              </a:rPr>
              <a:t> 난수설정을 통해 다운카드를 랜덤으로 획득하게 하여 현재 카드 상황에 합친다. 그리고 그 합친 결과를 바탕으로 승패를 가른다.</a:t>
            </a:r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6576" y="1127873"/>
            <a:ext cx="5256084" cy="251715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8</a:t>
            </a:r>
            <a:r>
              <a:rPr lang="en-US" altLang="ko-KR" sz="6000">
                <a:solidFill>
                  <a:schemeClr val="bg1"/>
                </a:solidFill>
              </a:rPr>
              <a:t>.</a:t>
            </a:r>
            <a:r>
              <a:rPr lang="ko-KR" altLang="en-US" sz="6000">
                <a:solidFill>
                  <a:schemeClr val="bg1"/>
                </a:solidFill>
              </a:rPr>
              <a:t> 마무리 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1733" y="3429000"/>
            <a:ext cx="8820532" cy="9048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딜러와 플레이어 중 누가 21에 더 가까운지 판단 후,</a:t>
            </a:r>
            <a:endParaRPr lang="ko-KR" altLang="en-US" sz="27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승패 결정. 그후 </a:t>
            </a:r>
            <a:r>
              <a:rPr lang="en-US" altLang="ko-KR" sz="2700">
                <a:solidFill>
                  <a:schemeClr val="bg1"/>
                </a:solidFill>
              </a:rPr>
              <a:t>goto</a:t>
            </a:r>
            <a:r>
              <a:rPr lang="ko-KR" altLang="en-US" sz="2700">
                <a:solidFill>
                  <a:schemeClr val="bg1"/>
                </a:solidFill>
              </a:rPr>
              <a:t> 구문을 사용해 새 메뉴로 돌아간다</a:t>
            </a:r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6306" y="978788"/>
            <a:ext cx="8098153" cy="2450211"/>
          </a:xfrm>
          <a:prstGeom prst="rect">
            <a:avLst/>
          </a:prstGeom>
        </p:spPr>
      </p:pic>
      <p:pic>
        <p:nvPicPr>
          <p:cNvPr id="3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56084" y="4636683"/>
            <a:ext cx="2636748" cy="2004233"/>
          </a:xfrm>
          <a:prstGeom prst="rect">
            <a:avLst/>
          </a:prstGeom>
        </p:spPr>
      </p:pic>
      <p:pic>
        <p:nvPicPr>
          <p:cNvPr id="3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5575" y="4333875"/>
            <a:ext cx="4104415" cy="25241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바카라 1. 룰 설명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017" y="1916810"/>
            <a:ext cx="8820532" cy="424853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바카라 2. 배팅하기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293" y="1199672"/>
            <a:ext cx="5784869" cy="1869282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2014" y="3068955"/>
            <a:ext cx="7772400" cy="1922596"/>
          </a:xfrm>
          <a:prstGeom prst="rect">
            <a:avLst/>
          </a:prstGeom>
        </p:spPr>
      </p:pic>
      <p:sp>
        <p:nvSpPr>
          <p:cNvPr id="37" name=""/>
          <p:cNvSpPr txBox="1"/>
          <p:nvPr/>
        </p:nvSpPr>
        <p:spPr>
          <a:xfrm>
            <a:off x="0" y="5229225"/>
            <a:ext cx="9144000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600">
                <a:solidFill>
                  <a:schemeClr val="bg1"/>
                </a:solidFill>
              </a:rPr>
              <a:t>난수 설정(그림카드가 뱅커인지,플레이어인지)</a:t>
            </a:r>
            <a:endParaRPr lang="ko-KR" altLang="en-US" sz="36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3600">
                <a:solidFill>
                  <a:schemeClr val="bg1"/>
                </a:solidFill>
              </a:rPr>
              <a:t>한 후 </a:t>
            </a:r>
            <a:r>
              <a:rPr lang="en-US" altLang="ko-KR" sz="3600">
                <a:solidFill>
                  <a:schemeClr val="bg1"/>
                </a:solidFill>
              </a:rPr>
              <a:t>scanf</a:t>
            </a:r>
            <a:r>
              <a:rPr lang="ko-KR" altLang="en-US" sz="3600">
                <a:solidFill>
                  <a:schemeClr val="bg1"/>
                </a:solidFill>
              </a:rPr>
              <a:t> 이용해 배팅할 곳을 고르게 함.</a:t>
            </a:r>
            <a:endParaRPr lang="ko-KR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바카라 3. 결과 발표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0" y="5229225"/>
            <a:ext cx="9144000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600">
                <a:solidFill>
                  <a:schemeClr val="bg1"/>
                </a:solidFill>
              </a:rPr>
              <a:t>switch</a:t>
            </a:r>
            <a:r>
              <a:rPr lang="ko-KR" altLang="en-US" sz="3600">
                <a:solidFill>
                  <a:schemeClr val="bg1"/>
                </a:solidFill>
              </a:rPr>
              <a:t> 구문과 </a:t>
            </a:r>
            <a:r>
              <a:rPr lang="en-US" altLang="ko-KR" sz="3600">
                <a:solidFill>
                  <a:schemeClr val="bg1"/>
                </a:solidFill>
              </a:rPr>
              <a:t>if</a:t>
            </a:r>
            <a:r>
              <a:rPr lang="ko-KR" altLang="en-US" sz="3600">
                <a:solidFill>
                  <a:schemeClr val="bg1"/>
                </a:solidFill>
              </a:rPr>
              <a:t> 구문 이용하여 그림 카드와 배팅 한게 같으면 승리, 다르면 패배.</a:t>
            </a:r>
            <a:endParaRPr lang="ko-KR" altLang="en-US" sz="3600">
              <a:solidFill>
                <a:schemeClr val="bg1"/>
              </a:solidFill>
            </a:endParaRPr>
          </a:p>
        </p:txBody>
      </p:sp>
      <p:pic>
        <p:nvPicPr>
          <p:cNvPr id="3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1313180"/>
            <a:ext cx="4351120" cy="1755775"/>
          </a:xfrm>
          <a:prstGeom prst="rect">
            <a:avLst/>
          </a:prstGeom>
        </p:spPr>
      </p:pic>
      <p:pic>
        <p:nvPicPr>
          <p:cNvPr id="3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9450" y="1327396"/>
            <a:ext cx="4202517" cy="1709769"/>
          </a:xfrm>
          <a:prstGeom prst="rect">
            <a:avLst/>
          </a:prstGeom>
        </p:spPr>
      </p:pic>
      <p:pic>
        <p:nvPicPr>
          <p:cNvPr id="4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9450" y="3068955"/>
            <a:ext cx="5906011" cy="224809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바카라 4. 다시하기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0" y="5229225"/>
            <a:ext cx="9144000" cy="11791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3600">
                <a:solidFill>
                  <a:schemeClr val="bg1"/>
                </a:solidFill>
              </a:rPr>
              <a:t>re</a:t>
            </a:r>
            <a:r>
              <a:rPr lang="ko-KR" altLang="en-US" sz="3600">
                <a:solidFill>
                  <a:schemeClr val="bg1"/>
                </a:solidFill>
              </a:rPr>
              <a:t>: 설정하여 게임 끝날때마다</a:t>
            </a:r>
            <a:r>
              <a:rPr lang="en-US" altLang="ko-KR" sz="3600">
                <a:solidFill>
                  <a:schemeClr val="bg1"/>
                </a:solidFill>
              </a:rPr>
              <a:t> goto</a:t>
            </a:r>
            <a:r>
              <a:rPr lang="ko-KR" altLang="en-US" sz="3600">
                <a:solidFill>
                  <a:schemeClr val="bg1"/>
                </a:solidFill>
              </a:rPr>
              <a:t>구문으로 </a:t>
            </a:r>
            <a:r>
              <a:rPr lang="en-US" altLang="ko-KR" sz="3600">
                <a:solidFill>
                  <a:schemeClr val="bg1"/>
                </a:solidFill>
              </a:rPr>
              <a:t>re</a:t>
            </a:r>
            <a:r>
              <a:rPr lang="ko-KR" altLang="en-US" sz="3600">
                <a:solidFill>
                  <a:schemeClr val="bg1"/>
                </a:solidFill>
              </a:rPr>
              <a:t>로 이동하여 또 할건지 물어보게 한다</a:t>
            </a:r>
            <a:endParaRPr lang="ko-KR" altLang="en-US" sz="3600">
              <a:solidFill>
                <a:schemeClr val="bg1"/>
              </a:solidFill>
            </a:endParaRPr>
          </a:p>
        </p:txBody>
      </p:sp>
      <p:pic>
        <p:nvPicPr>
          <p:cNvPr id="4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9450" y="1905807"/>
            <a:ext cx="3863425" cy="803102"/>
          </a:xfrm>
          <a:prstGeom prst="rect">
            <a:avLst/>
          </a:prstGeom>
        </p:spPr>
      </p:pic>
      <p:pic>
        <p:nvPicPr>
          <p:cNvPr id="4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26279" y="998220"/>
            <a:ext cx="5217721" cy="321435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남은 칩 확인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274962"/>
            <a:ext cx="4439319" cy="474636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나가기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299010"/>
            <a:ext cx="6156198" cy="4364253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게임 클리어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7441" y="1052702"/>
            <a:ext cx="6336792" cy="2788902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3886200"/>
            <a:ext cx="8028432" cy="249516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037717"/>
            <a:ext cx="4694327" cy="4271643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0" y="0"/>
            <a:ext cx="8820532" cy="19126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       맨 처음 화면</a:t>
            </a:r>
            <a:endParaRPr lang="ko-KR" altLang="en-US" sz="60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       (헤더파일,함수 선언)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94326" y="2038229"/>
            <a:ext cx="4449673" cy="4105969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0" y="5301234"/>
            <a:ext cx="4572000" cy="5452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3000">
                <a:solidFill>
                  <a:schemeClr val="bg1"/>
                </a:solidFill>
              </a:rPr>
              <a:t>엔터 누르면서 진행.</a:t>
            </a:r>
            <a:endParaRPr lang="ko-KR" altLang="en-US" sz="3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게임 오버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432" y="1476401"/>
            <a:ext cx="7079869" cy="1880590"/>
          </a:xfrm>
          <a:prstGeom prst="rect">
            <a:avLst/>
          </a:prstGeom>
        </p:spPr>
      </p:pic>
      <p:pic>
        <p:nvPicPr>
          <p:cNvPr id="5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009" y="3428999"/>
            <a:ext cx="8028432" cy="1805494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33794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en-US" altLang="ko-KR" sz="6000">
              <a:solidFill>
                <a:schemeClr val="bg1"/>
              </a:solidFill>
            </a:endParaRPr>
          </a:p>
          <a:p>
            <a:pPr>
              <a:defRPr lang="ko-KR" altLang="en-US"/>
            </a:pPr>
            <a:endParaRPr lang="en-US" altLang="ko-KR" sz="6000">
              <a:solidFill>
                <a:schemeClr val="bg1"/>
              </a:solidFill>
            </a:endParaRPr>
          </a:p>
          <a:p>
            <a:pPr>
              <a:defRPr lang="ko-KR" altLang="en-US"/>
            </a:pPr>
            <a:r>
              <a:rPr lang="en-US" altLang="ko-KR" sz="9600">
                <a:solidFill>
                  <a:schemeClr val="bg1"/>
                </a:solidFill>
              </a:rPr>
              <a:t>     Q&amp;A</a:t>
            </a:r>
            <a:endParaRPr lang="en-US" altLang="ko-KR" sz="96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      메뉴 화면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36576" y="980458"/>
            <a:ext cx="5494897" cy="4176757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5212043"/>
            <a:ext cx="9144000" cy="1313344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458320" y="2334766"/>
            <a:ext cx="3685680" cy="1310261"/>
          </a:xfrm>
          <a:prstGeom prst="rect">
            <a:avLst/>
          </a:prstGeom>
        </p:spPr>
        <p:txBody>
          <a:bodyPr wrap="square">
            <a:spAutoFit/>
          </a:bodyPr>
          <a:p>
            <a:pPr marL="0" algn="l" defTabSz="900000" eaLnBrk="1" latinLnBrk="1" hangingPunct="1">
              <a:defRPr lang="ko-KR" altLang="en-US"/>
            </a:pPr>
            <a:r>
              <a:rPr xmlns:mc="http://schemas.openxmlformats.org/markup-compatibility/2006" xmlns:hp="http://schemas.haansoft.com/office/presentation/8.0" lang="en-US" altLang="ko-KR" sz="4000" b="0" i="0" u="none" kern="1200" baseline="0" mc:Ignorable="hp" hp:hslEmbossed="0">
                <a:solidFill>
                  <a:schemeClr val="bg1"/>
                </a:solidFill>
                <a:latin typeface="함초롬돋움"/>
                <a:ea typeface="함초롬돋움"/>
                <a:cs typeface="Times New Roman"/>
              </a:rPr>
              <a:t>scanf</a:t>
            </a:r>
            <a:r>
              <a:rPr xmlns:mc="http://schemas.openxmlformats.org/markup-compatibility/2006" xmlns:hp="http://schemas.haansoft.com/office/presentation/8.0" lang="ko-KR" altLang="en-US" sz="4000" b="0" i="0" u="none" kern="1200" baseline="0" mc:Ignorable="hp" hp:hslEmbossed="0">
                <a:solidFill>
                  <a:schemeClr val="bg1"/>
                </a:solidFill>
                <a:latin typeface="함초롬돋움"/>
                <a:ea typeface="함초롬돋움"/>
                <a:cs typeface="Times New Roman"/>
              </a:rPr>
              <a:t>문을 이용하여 메뉴 선택</a:t>
            </a:r>
            <a:endParaRPr xmlns:mc="http://schemas.openxmlformats.org/markup-compatibility/2006" xmlns:hp="http://schemas.haansoft.com/office/presentation/8.0" lang="ko-KR" altLang="en-US" sz="4000" b="0" i="0" u="none" kern="1200" baseline="0" mc:Ignorable="hp" hp:hslEmbossed="0">
              <a:solidFill>
                <a:schemeClr val="bg1"/>
              </a:solidFill>
              <a:latin typeface="함초롬돋움"/>
              <a:ea typeface="함초롬돋움"/>
              <a:cs typeface="Times New Roman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1. 룰 설명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107956"/>
            <a:ext cx="9144000" cy="4300340"/>
          </a:xfrm>
          <a:prstGeom prst="rect">
            <a:avLst/>
          </a:prstGeom>
        </p:spPr>
      </p:pic>
      <p:sp>
        <p:nvSpPr>
          <p:cNvPr id="14" name=""/>
          <p:cNvSpPr txBox="1"/>
          <p:nvPr/>
        </p:nvSpPr>
        <p:spPr>
          <a:xfrm>
            <a:off x="467483" y="5408296"/>
            <a:ext cx="7990716" cy="140512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4300">
                <a:solidFill>
                  <a:schemeClr val="bg1"/>
                </a:solidFill>
              </a:rPr>
              <a:t>System("cls"</a:t>
            </a:r>
            <a:r>
              <a:rPr lang="ko-KR" altLang="en-US" sz="4300">
                <a:solidFill>
                  <a:schemeClr val="bg1"/>
                </a:solidFill>
              </a:rPr>
              <a:t>)구문을 이용해 화면 초기화-&gt;블랙잭 룰 설명</a:t>
            </a:r>
            <a:endParaRPr lang="ko-KR" altLang="en-US" sz="43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2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507640"/>
            <a:ext cx="4139946" cy="3145438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9946" y="1556889"/>
            <a:ext cx="5004054" cy="4087120"/>
          </a:xfrm>
          <a:prstGeom prst="rect">
            <a:avLst/>
          </a:prstGeom>
        </p:spPr>
      </p:pic>
      <p:sp>
        <p:nvSpPr>
          <p:cNvPr id="17" name=""/>
          <p:cNvSpPr txBox="1"/>
          <p:nvPr/>
        </p:nvSpPr>
        <p:spPr>
          <a:xfrm>
            <a:off x="0" y="4653153"/>
            <a:ext cx="3491865" cy="2148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2700">
                <a:solidFill>
                  <a:schemeClr val="bg1"/>
                </a:solidFill>
              </a:rPr>
              <a:t>난수 설정. 카드 숫자가 1(에이스)보다 초과일 경우, 그 숫자를 그대로 첫번째 오픈 카드로 받아들임.</a:t>
            </a:r>
            <a:endParaRPr lang="ko-KR" altLang="en-US" sz="2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3. 에이스</a:t>
            </a:r>
            <a:endParaRPr lang="ko-KR" altLang="en-US" sz="6000">
              <a:solidFill>
                <a:schemeClr val="bg1"/>
              </a:solidFill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5074920" y="1264920"/>
            <a:ext cx="4069080" cy="25527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700">
                <a:solidFill>
                  <a:schemeClr val="bg1"/>
                </a:solidFill>
              </a:rPr>
              <a:t>switch</a:t>
            </a:r>
            <a:r>
              <a:rPr lang="ko-KR" altLang="en-US" sz="2700">
                <a:solidFill>
                  <a:schemeClr val="bg1"/>
                </a:solidFill>
              </a:rPr>
              <a:t> 구문을 사용하여, 에이스가 나왔을 때에는 1로 사용할지 11로 사용할지 결정할 수 있게 하고 그걸 첫번째 숫자로 받아들임.</a:t>
            </a:r>
            <a:endParaRPr lang="ko-KR" altLang="en-US" sz="2700">
              <a:solidFill>
                <a:schemeClr val="bg1"/>
              </a:solidFill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034935"/>
            <a:ext cx="5074920" cy="3618218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4636683"/>
            <a:ext cx="9144000" cy="2221317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4</a:t>
            </a:r>
            <a:r>
              <a:rPr lang="en-US" altLang="ko-KR" sz="6000">
                <a:solidFill>
                  <a:schemeClr val="bg1"/>
                </a:solidFill>
              </a:rPr>
              <a:t>.</a:t>
            </a:r>
            <a:r>
              <a:rPr lang="ko-KR" altLang="en-US" sz="6000">
                <a:solidFill>
                  <a:schemeClr val="bg1"/>
                </a:solidFill>
              </a:rPr>
              <a:t> 딜러 차례 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78788"/>
            <a:ext cx="5417819" cy="326532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63874" y="2865437"/>
            <a:ext cx="5580126" cy="3992562"/>
          </a:xfrm>
          <a:prstGeom prst="rect">
            <a:avLst/>
          </a:prstGeom>
        </p:spPr>
      </p:pic>
      <p:sp>
        <p:nvSpPr>
          <p:cNvPr id="22" name=""/>
          <p:cNvSpPr txBox="1"/>
          <p:nvPr/>
        </p:nvSpPr>
        <p:spPr>
          <a:xfrm>
            <a:off x="0" y="4244113"/>
            <a:ext cx="3563874" cy="222145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800">
                <a:solidFill>
                  <a:schemeClr val="bg1"/>
                </a:solidFill>
              </a:rPr>
              <a:t>WHILE</a:t>
            </a:r>
            <a:r>
              <a:rPr lang="ko-KR" altLang="en-US" sz="2800">
                <a:solidFill>
                  <a:schemeClr val="bg1"/>
                </a:solidFill>
              </a:rPr>
              <a:t> 구문을 사용하여 딜러의 카드 숫자가 16이상을 넘어갈 때까지 계속 카드를 받도록 설정.</a:t>
            </a:r>
            <a:endParaRPr lang="ko-KR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5</a:t>
            </a:r>
            <a:r>
              <a:rPr lang="en-US" altLang="ko-KR" sz="6000">
                <a:solidFill>
                  <a:schemeClr val="bg1"/>
                </a:solidFill>
              </a:rPr>
              <a:t>. HIT&amp;STAY</a:t>
            </a:r>
            <a:r>
              <a:rPr lang="ko-KR" altLang="en-US" sz="6000">
                <a:solidFill>
                  <a:schemeClr val="bg1"/>
                </a:solidFill>
              </a:rPr>
              <a:t> 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30425"/>
            <a:ext cx="8604504" cy="3746881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1691640" y="692657"/>
            <a:ext cx="6766560" cy="5722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3200"/>
          </a:p>
        </p:txBody>
      </p:sp>
      <p:sp>
        <p:nvSpPr>
          <p:cNvPr id="7" name=""/>
          <p:cNvSpPr txBox="1"/>
          <p:nvPr/>
        </p:nvSpPr>
        <p:spPr>
          <a:xfrm>
            <a:off x="1691638" y="0"/>
            <a:ext cx="7452361" cy="3600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endParaRPr lang="ko-KR" altLang="en-US" sz="4000"/>
          </a:p>
        </p:txBody>
      </p:sp>
      <p:sp>
        <p:nvSpPr>
          <p:cNvPr id="8" name=""/>
          <p:cNvSpPr txBox="1"/>
          <p:nvPr/>
        </p:nvSpPr>
        <p:spPr>
          <a:xfrm>
            <a:off x="1691636" y="0"/>
            <a:ext cx="7128896" cy="998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 sz="6000">
                <a:solidFill>
                  <a:schemeClr val="bg1"/>
                </a:solidFill>
              </a:rPr>
              <a:t>블랙잭 6</a:t>
            </a:r>
            <a:r>
              <a:rPr lang="en-US" altLang="ko-KR" sz="6000">
                <a:solidFill>
                  <a:schemeClr val="bg1"/>
                </a:solidFill>
              </a:rPr>
              <a:t>. HIT&amp;STAY</a:t>
            </a:r>
            <a:r>
              <a:rPr lang="ko-KR" altLang="en-US" sz="6000">
                <a:solidFill>
                  <a:schemeClr val="bg1"/>
                </a:solidFill>
              </a:rPr>
              <a:t> </a:t>
            </a:r>
            <a:endParaRPr lang="ko-KR" altLang="en-US" sz="6000">
              <a:solidFill>
                <a:schemeClr val="bg1"/>
              </a:solidFill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98220"/>
            <a:ext cx="4572000" cy="3567447"/>
          </a:xfrm>
          <a:prstGeom prst="rect">
            <a:avLst/>
          </a:prstGeom>
        </p:spPr>
      </p:pic>
      <p:pic>
        <p:nvPicPr>
          <p:cNvPr id="2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15792" y="2517767"/>
            <a:ext cx="6083811" cy="4151638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4565667"/>
            <a:ext cx="1691636" cy="529704"/>
          </a:xfrm>
          <a:prstGeom prst="rect">
            <a:avLst/>
          </a:prstGeom>
        </p:spPr>
      </p:pic>
      <p:sp>
        <p:nvSpPr>
          <p:cNvPr id="26" name=""/>
          <p:cNvSpPr txBox="1"/>
          <p:nvPr/>
        </p:nvSpPr>
        <p:spPr>
          <a:xfrm>
            <a:off x="0" y="5095371"/>
            <a:ext cx="2915792" cy="17321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en-US" altLang="ko-KR" sz="2700">
                <a:solidFill>
                  <a:schemeClr val="bg1"/>
                </a:solidFill>
              </a:rPr>
              <a:t>WHILE</a:t>
            </a:r>
            <a:r>
              <a:rPr lang="ko-KR" altLang="en-US" sz="2700">
                <a:solidFill>
                  <a:schemeClr val="bg1"/>
                </a:solidFill>
              </a:rPr>
              <a:t>구문을 사용해 </a:t>
            </a:r>
            <a:r>
              <a:rPr lang="en-US" altLang="ko-KR" sz="2700">
                <a:solidFill>
                  <a:schemeClr val="bg1"/>
                </a:solidFill>
              </a:rPr>
              <a:t>STAY</a:t>
            </a:r>
            <a:r>
              <a:rPr lang="ko-KR" altLang="en-US" sz="2700">
                <a:solidFill>
                  <a:schemeClr val="bg1"/>
                </a:solidFill>
              </a:rPr>
              <a:t>할 때까지 계속 </a:t>
            </a:r>
            <a:r>
              <a:rPr lang="en-US" altLang="ko-KR" sz="2700">
                <a:solidFill>
                  <a:schemeClr val="bg1"/>
                </a:solidFill>
              </a:rPr>
              <a:t>HIT</a:t>
            </a:r>
            <a:r>
              <a:rPr lang="ko-KR" altLang="en-US" sz="2700">
                <a:solidFill>
                  <a:schemeClr val="bg1"/>
                </a:solidFill>
              </a:rPr>
              <a:t>하도록 설정.</a:t>
            </a:r>
            <a:endParaRPr lang="ko-KR" altLang="en-US" sz="27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249</ep:Words>
  <ep:PresentationFormat>화면 슬라이드 쇼(4:3)</ep:PresentationFormat>
  <ep:Paragraphs>41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2015-06-09T04:17:04.236</dcterms:created>
  <dc:creator>USER</dc:creator>
  <cp:lastModifiedBy>USER</cp:lastModifiedBy>
  <dcterms:modified xsi:type="dcterms:W3CDTF">2015-06-09T07:31:08.519</dcterms:modified>
  <cp:revision>12</cp:revision>
</cp:coreProperties>
</file>