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986"/>
    <p:restoredTop sz="95020"/>
  </p:normalViewPr>
  <p:slideViewPr>
    <p:cSldViewPr snapToGrid="0">
      <p:cViewPr>
        <p:scale>
          <a:sx n="100" d="100"/>
          <a:sy n="100" d="100"/>
        </p:scale>
        <p:origin x="-480" y="-108"/>
      </p:cViewPr>
      <p:guideLst>
        <p:guide orient="horz" pos="2158"/>
        <p:guide pos="2878"/>
        <p:guide pos="3807"/>
        <p:guide pos="39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Relationship Id="rId3" Type="http://schemas.openxmlformats.org/officeDocument/2006/relationships/image" Target="../media/image1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" descr="00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7" descr="03.png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047748" y="-3676649"/>
            <a:ext cx="9144000" cy="6858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7" name="그림 16" descr="02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884488" y="814388"/>
            <a:ext cx="3375025" cy="16097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" name="TextBox 19"/>
          <p:cNvSpPr txBox="1">
            <a:spLocks noChangeArrowheads="1"/>
          </p:cNvSpPr>
          <p:nvPr/>
        </p:nvSpPr>
        <p:spPr>
          <a:xfrm>
            <a:off x="1498600" y="2914650"/>
            <a:ext cx="6138863" cy="83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/>
          <a:lstStyle/>
          <a:p>
            <a:pPr algn="ctr">
              <a:defRPr lang="ko-KR" altLang="en-US"/>
            </a:pPr>
            <a:r>
              <a:rPr lang="ko-KR" altLang="en-US" sz="4800" b="1">
                <a:solidFill>
                  <a:srgbClr val="000000"/>
                </a:solidFill>
                <a:latin typeface="맑은 고딕"/>
                <a:ea typeface="맑은 고딕"/>
              </a:rPr>
              <a:t>카르노맵을 이용한</a:t>
            </a:r>
            <a:endParaRPr lang="ko-KR" altLang="en-US" sz="48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ko-KR" altLang="en-US" sz="4800" b="1">
                <a:solidFill>
                  <a:srgbClr val="000000"/>
                </a:solidFill>
                <a:latin typeface="맑은 고딕"/>
                <a:ea typeface="맑은 고딕"/>
              </a:rPr>
              <a:t>부울 대수 간소화 프로그램</a:t>
            </a:r>
            <a:endParaRPr lang="ko-KR" altLang="en-US" sz="48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>
          <a:xfrm>
            <a:off x="4119563" y="6000750"/>
            <a:ext cx="876300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/>
          <a:lstStyle/>
          <a:p>
            <a:pPr algn="ctr">
              <a:defRPr lang="ko-KR" altLang="en-US"/>
            </a:pPr>
            <a:r>
              <a:rPr lang="ko-KR" altLang="en-US" sz="2000" b="1">
                <a:latin typeface="맑은 고딕"/>
                <a:ea typeface="맑은 고딕"/>
              </a:rPr>
              <a:t>201533695 김경훈 </a:t>
            </a:r>
            <a:endParaRPr lang="en-US" altLang="ko-KR" sz="1400" b="1"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en-US" altLang="ko-KR" sz="1400" b="1">
                <a:latin typeface="맑은 고딕"/>
                <a:ea typeface="맑은 고딕"/>
              </a:rPr>
              <a:t>ppt</a:t>
            </a:r>
            <a:r>
              <a:rPr lang="ko-KR" altLang="en-US" sz="1400" b="1">
                <a:latin typeface="맑은 고딕"/>
                <a:ea typeface="맑은 고딕"/>
              </a:rPr>
              <a:t>양식 출처: http://wwsound.blog.me/220557809136</a:t>
            </a:r>
            <a:endParaRPr lang="ko-KR" altLang="en-US" sz="1400" b="1"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3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1"/>
    </p:bld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/>
          <p:cNvSpPr txBox="1">
            <a:spLocks noChangeArrowheads="1"/>
          </p:cNvSpPr>
          <p:nvPr/>
        </p:nvSpPr>
        <p:spPr>
          <a:xfrm>
            <a:off x="665153" y="419100"/>
            <a:ext cx="6046160" cy="6362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b="1">
                <a:latin typeface="맑은 고딕"/>
                <a:ea typeface="맑은 고딕"/>
              </a:rPr>
              <a:t>4. 카르노맵 출력 </a:t>
            </a:r>
            <a:endParaRPr lang="ko-KR" altLang="en-US" sz="3600" b="1">
              <a:latin typeface="맑은 고딕"/>
              <a:ea typeface="맑은 고딕"/>
            </a:endParaRPr>
          </a:p>
        </p:txBody>
      </p:sp>
      <p:sp>
        <p:nvSpPr>
          <p:cNvPr id="5141" name=""/>
          <p:cNvSpPr txBox="1"/>
          <p:nvPr/>
        </p:nvSpPr>
        <p:spPr>
          <a:xfrm>
            <a:off x="1371600" y="2790825"/>
            <a:ext cx="6600826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pic>
        <p:nvPicPr>
          <p:cNvPr id="51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66825" y="1085850"/>
            <a:ext cx="4905374" cy="2141355"/>
          </a:xfrm>
          <a:prstGeom prst="rect">
            <a:avLst/>
          </a:prstGeom>
        </p:spPr>
      </p:pic>
      <p:pic>
        <p:nvPicPr>
          <p:cNvPr id="51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95400" y="3319462"/>
            <a:ext cx="3133725" cy="20669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/>
          <p:cNvSpPr txBox="1">
            <a:spLocks noChangeArrowheads="1"/>
          </p:cNvSpPr>
          <p:nvPr/>
        </p:nvSpPr>
        <p:spPr>
          <a:xfrm>
            <a:off x="665153" y="419100"/>
            <a:ext cx="6046160" cy="6362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b="1">
                <a:latin typeface="맑은 고딕"/>
                <a:ea typeface="맑은 고딕"/>
              </a:rPr>
              <a:t>5. 카르노맵 묶기</a:t>
            </a:r>
            <a:endParaRPr lang="ko-KR" altLang="en-US" sz="3600" b="1">
              <a:latin typeface="맑은 고딕"/>
              <a:ea typeface="맑은 고딕"/>
            </a:endParaRPr>
          </a:p>
        </p:txBody>
      </p:sp>
      <p:sp>
        <p:nvSpPr>
          <p:cNvPr id="5141" name=""/>
          <p:cNvSpPr txBox="1"/>
          <p:nvPr/>
        </p:nvSpPr>
        <p:spPr>
          <a:xfrm>
            <a:off x="1371600" y="2790825"/>
            <a:ext cx="6600826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pic>
        <p:nvPicPr>
          <p:cNvPr id="51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025" y="1271587"/>
            <a:ext cx="4133850" cy="3248025"/>
          </a:xfrm>
          <a:prstGeom prst="rect">
            <a:avLst/>
          </a:prstGeom>
        </p:spPr>
      </p:pic>
      <p:sp>
        <p:nvSpPr>
          <p:cNvPr id="5150" name=""/>
          <p:cNvSpPr txBox="1"/>
          <p:nvPr/>
        </p:nvSpPr>
        <p:spPr>
          <a:xfrm>
            <a:off x="5391149" y="1562100"/>
            <a:ext cx="3019425" cy="14554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카르노맵에서 묶는 법칙을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여기서도 적용시켜,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last_formular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(최종 간소화된 식)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을 설정한다. 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/>
          <p:cNvSpPr txBox="1">
            <a:spLocks noChangeArrowheads="1"/>
          </p:cNvSpPr>
          <p:nvPr/>
        </p:nvSpPr>
        <p:spPr>
          <a:xfrm>
            <a:off x="665153" y="419100"/>
            <a:ext cx="6046160" cy="6362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b="1">
                <a:latin typeface="맑은 고딕"/>
                <a:ea typeface="맑은 고딕"/>
              </a:rPr>
              <a:t>6. 최종 간소화식 출력</a:t>
            </a:r>
            <a:endParaRPr lang="ko-KR" altLang="en-US" sz="3600" b="1">
              <a:latin typeface="맑은 고딕"/>
              <a:ea typeface="맑은 고딕"/>
            </a:endParaRPr>
          </a:p>
        </p:txBody>
      </p:sp>
      <p:sp>
        <p:nvSpPr>
          <p:cNvPr id="5141" name=""/>
          <p:cNvSpPr txBox="1"/>
          <p:nvPr/>
        </p:nvSpPr>
        <p:spPr>
          <a:xfrm>
            <a:off x="1371600" y="2790825"/>
            <a:ext cx="6600826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pic>
        <p:nvPicPr>
          <p:cNvPr id="51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9150" y="1204912"/>
            <a:ext cx="3905250" cy="2466975"/>
          </a:xfrm>
          <a:prstGeom prst="rect">
            <a:avLst/>
          </a:prstGeom>
        </p:spPr>
      </p:pic>
      <p:pic>
        <p:nvPicPr>
          <p:cNvPr id="51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43463" y="1204913"/>
            <a:ext cx="3667125" cy="24860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/>
          <p:cNvSpPr txBox="1">
            <a:spLocks noChangeArrowheads="1"/>
          </p:cNvSpPr>
          <p:nvPr/>
        </p:nvSpPr>
        <p:spPr>
          <a:xfrm>
            <a:off x="665154" y="419100"/>
            <a:ext cx="8208335" cy="6362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b="1">
                <a:latin typeface="맑은 고딕"/>
                <a:ea typeface="맑은 고딕"/>
              </a:rPr>
              <a:t>* 3변수에서도 같은 원리를 적용한다</a:t>
            </a:r>
            <a:endParaRPr lang="ko-KR" altLang="en-US" sz="3600" b="1">
              <a:latin typeface="맑은 고딕"/>
              <a:ea typeface="맑은 고딕"/>
            </a:endParaRPr>
          </a:p>
        </p:txBody>
      </p:sp>
      <p:sp>
        <p:nvSpPr>
          <p:cNvPr id="5141" name=""/>
          <p:cNvSpPr txBox="1"/>
          <p:nvPr/>
        </p:nvSpPr>
        <p:spPr>
          <a:xfrm>
            <a:off x="1371600" y="2790825"/>
            <a:ext cx="6600826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pic>
        <p:nvPicPr>
          <p:cNvPr id="51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8187" y="1090612"/>
            <a:ext cx="3833812" cy="2106056"/>
          </a:xfrm>
          <a:prstGeom prst="rect">
            <a:avLst/>
          </a:prstGeom>
        </p:spPr>
      </p:pic>
      <p:pic>
        <p:nvPicPr>
          <p:cNvPr id="51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86326" y="1358648"/>
            <a:ext cx="4257674" cy="1684589"/>
          </a:xfrm>
          <a:prstGeom prst="rect">
            <a:avLst/>
          </a:prstGeom>
        </p:spPr>
      </p:pic>
      <p:pic>
        <p:nvPicPr>
          <p:cNvPr id="515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1525" y="3280731"/>
            <a:ext cx="8372475" cy="157485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/>
          <p:cNvSpPr txBox="1">
            <a:spLocks noChangeArrowheads="1"/>
          </p:cNvSpPr>
          <p:nvPr/>
        </p:nvSpPr>
        <p:spPr>
          <a:xfrm>
            <a:off x="665153" y="419100"/>
            <a:ext cx="8208336" cy="6362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b="1">
                <a:latin typeface="맑은 고딕"/>
                <a:ea typeface="맑은 고딕"/>
              </a:rPr>
              <a:t>* 역시 같은 원리로 카르노맵을 출력</a:t>
            </a:r>
            <a:endParaRPr lang="ko-KR" altLang="en-US" sz="3600" b="1">
              <a:latin typeface="맑은 고딕"/>
              <a:ea typeface="맑은 고딕"/>
            </a:endParaRPr>
          </a:p>
        </p:txBody>
      </p:sp>
      <p:sp>
        <p:nvSpPr>
          <p:cNvPr id="5141" name=""/>
          <p:cNvSpPr txBox="1"/>
          <p:nvPr/>
        </p:nvSpPr>
        <p:spPr>
          <a:xfrm>
            <a:off x="1371600" y="2790825"/>
            <a:ext cx="6600826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pic>
        <p:nvPicPr>
          <p:cNvPr id="51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0125" y="1256496"/>
            <a:ext cx="6172199" cy="375408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그림 1" descr="163.png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" name="그림 3" descr="14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4479925" cy="6858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6148" name="그림 2" descr="15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>
          <a:xfrm>
            <a:off x="8404860" y="2268538"/>
            <a:ext cx="272415" cy="3381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endParaRPr lang="en-US" altLang="ko-KR" sz="16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>
          <a:xfrm>
            <a:off x="4451985" y="2535238"/>
            <a:ext cx="4387215" cy="109188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6600" b="1">
                <a:solidFill>
                  <a:schemeClr val="bg1"/>
                </a:solidFill>
                <a:latin typeface="맑은 고딕"/>
                <a:ea typeface="맑은 고딕"/>
              </a:rPr>
              <a:t>감사합니다</a:t>
            </a:r>
            <a:endParaRPr lang="ko-KR" altLang="en-US" sz="60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>
          <a:xfrm>
            <a:off x="4119563" y="6000750"/>
            <a:ext cx="876300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/>
          <a:lstStyle/>
          <a:p>
            <a:pPr algn="ctr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  <a:latin typeface="맑은 고딕"/>
                <a:ea typeface="맑은 고딕"/>
              </a:rPr>
              <a:t>LOGO</a:t>
            </a:r>
            <a:endParaRPr lang="en-US" altLang="ko-KR" sz="20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1"/>
      <p:bldP spid="9" grpId="2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/>
          <p:cNvSpPr txBox="1">
            <a:spLocks noChangeArrowheads="1"/>
          </p:cNvSpPr>
          <p:nvPr/>
        </p:nvSpPr>
        <p:spPr>
          <a:xfrm>
            <a:off x="665159" y="419100"/>
            <a:ext cx="5569906" cy="6362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1">
                <a:latin typeface="맑은 고딕"/>
                <a:ea typeface="맑은 고딕"/>
              </a:rPr>
              <a:t>활용 방안(만들게 된 계기)</a:t>
            </a:r>
            <a:endParaRPr lang="ko-KR" altLang="en-US" sz="3600" b="1">
              <a:latin typeface="맑은 고딕"/>
              <a:ea typeface="맑은 고딕"/>
            </a:endParaRPr>
          </a:p>
        </p:txBody>
      </p:sp>
      <p:pic>
        <p:nvPicPr>
          <p:cNvPr id="51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7712" y="1114425"/>
            <a:ext cx="5781674" cy="2705100"/>
          </a:xfrm>
          <a:prstGeom prst="rect">
            <a:avLst/>
          </a:prstGeom>
        </p:spPr>
      </p:pic>
      <p:sp>
        <p:nvSpPr>
          <p:cNvPr id="5132" name=""/>
          <p:cNvSpPr txBox="1"/>
          <p:nvPr/>
        </p:nvSpPr>
        <p:spPr>
          <a:xfrm>
            <a:off x="6762749" y="1943100"/>
            <a:ext cx="1924051" cy="15506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400"/>
              <a:t>어떤 복잡한</a:t>
            </a:r>
            <a:endParaRPr lang="ko-KR" altLang="en-US" sz="2400"/>
          </a:p>
          <a:p>
            <a:pPr>
              <a:defRPr lang="ko-KR" altLang="en-US"/>
            </a:pPr>
            <a:r>
              <a:rPr lang="ko-KR" altLang="en-US" sz="2400"/>
              <a:t>식이여도</a:t>
            </a:r>
            <a:endParaRPr lang="ko-KR" altLang="en-US" sz="2400"/>
          </a:p>
          <a:p>
            <a:pPr>
              <a:defRPr lang="ko-KR" altLang="en-US"/>
            </a:pPr>
            <a:r>
              <a:rPr lang="ko-KR" altLang="en-US" sz="2400"/>
              <a:t>입력하기만 하면</a:t>
            </a:r>
            <a:endParaRPr lang="ko-KR" altLang="en-US" sz="2400"/>
          </a:p>
        </p:txBody>
      </p:sp>
      <p:pic>
        <p:nvPicPr>
          <p:cNvPr id="51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3487" y="3838575"/>
            <a:ext cx="4352925" cy="26860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/>
          <p:cNvSpPr txBox="1">
            <a:spLocks noChangeArrowheads="1"/>
          </p:cNvSpPr>
          <p:nvPr/>
        </p:nvSpPr>
        <p:spPr>
          <a:xfrm>
            <a:off x="665162" y="419100"/>
            <a:ext cx="2017078" cy="6362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1">
                <a:latin typeface="맑은 고딕"/>
                <a:ea typeface="맑은 고딕"/>
              </a:rPr>
              <a:t>헤더파일</a:t>
            </a:r>
            <a:endParaRPr lang="ko-KR" altLang="en-US" sz="3600" b="1">
              <a:latin typeface="맑은 고딕"/>
              <a:ea typeface="맑은 고딕"/>
            </a:endParaRPr>
          </a:p>
        </p:txBody>
      </p:sp>
      <p:pic>
        <p:nvPicPr>
          <p:cNvPr id="51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0112" y="1171574"/>
            <a:ext cx="4452937" cy="3312813"/>
          </a:xfrm>
          <a:prstGeom prst="rect">
            <a:avLst/>
          </a:prstGeom>
        </p:spPr>
      </p:pic>
      <p:sp>
        <p:nvSpPr>
          <p:cNvPr id="5130" name="TextBox 13"/>
          <p:cNvSpPr txBox="1">
            <a:spLocks noChangeArrowheads="1"/>
          </p:cNvSpPr>
          <p:nvPr/>
        </p:nvSpPr>
        <p:spPr>
          <a:xfrm>
            <a:off x="4798694" y="1707037"/>
            <a:ext cx="4345306" cy="39489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endParaRPr lang="en-US" altLang="ko-KR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ko-KR" altLang="en-US" sz="2300" b="1">
                <a:solidFill>
                  <a:srgbClr val="000000"/>
                </a:solidFill>
                <a:latin typeface="맑은 고딕"/>
                <a:ea typeface="맑은 고딕"/>
              </a:rPr>
              <a:t>입출력 함수 사용</a:t>
            </a:r>
            <a:endParaRPr lang="ko-KR" altLang="en-US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endParaRPr lang="en-US" altLang="ko-KR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en-US" altLang="ko-KR" sz="2300" b="1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lang="ko-KR" altLang="en-US" sz="2300" b="1">
                <a:solidFill>
                  <a:srgbClr val="000000"/>
                </a:solidFill>
                <a:latin typeface="맑은 고딕"/>
                <a:ea typeface="맑은 고딕"/>
              </a:rPr>
              <a:t>유틸리티 함수 사용</a:t>
            </a:r>
            <a:endParaRPr lang="ko-KR" altLang="en-US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endParaRPr lang="ko-KR" altLang="en-US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en-US" altLang="ko-KR" sz="2300" b="1">
                <a:solidFill>
                  <a:srgbClr val="000000"/>
                </a:solidFill>
                <a:latin typeface="맑은 고딕"/>
                <a:ea typeface="맑은 고딕"/>
              </a:rPr>
              <a:t>STRTOK</a:t>
            </a:r>
            <a:r>
              <a:rPr lang="ko-KR" altLang="en-US" sz="2300" b="1">
                <a:solidFill>
                  <a:srgbClr val="000000"/>
                </a:solidFill>
                <a:latin typeface="맑은 고딕"/>
                <a:ea typeface="맑은 고딕"/>
              </a:rPr>
              <a:t> 등 문자열</a:t>
            </a:r>
            <a:endParaRPr lang="ko-KR" altLang="en-US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ko-KR" altLang="en-US" sz="2300" b="1">
                <a:solidFill>
                  <a:srgbClr val="000000"/>
                </a:solidFill>
                <a:latin typeface="맑은 고딕"/>
                <a:ea typeface="맑은 고딕"/>
              </a:rPr>
              <a:t>관련 함수 사용</a:t>
            </a:r>
            <a:endParaRPr lang="ko-KR" altLang="en-US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endParaRPr lang="ko-KR" altLang="en-US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en-US" altLang="ko-KR" sz="2300" b="1">
                <a:solidFill>
                  <a:srgbClr val="000000"/>
                </a:solidFill>
                <a:latin typeface="맑은 고딕"/>
                <a:ea typeface="맑은 고딕"/>
              </a:rPr>
              <a:t>SYSTEM("PAUSE"),</a:t>
            </a:r>
            <a:endParaRPr lang="en-US" altLang="ko-KR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en-US" altLang="ko-KR" sz="2300" b="1">
                <a:solidFill>
                  <a:srgbClr val="000000"/>
                </a:solidFill>
                <a:latin typeface="맑은 고딕"/>
                <a:ea typeface="맑은 고딕"/>
              </a:rPr>
              <a:t>SYSTEM("CLS"),</a:t>
            </a:r>
            <a:endParaRPr lang="en-US" altLang="ko-KR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en-US" altLang="ko-KR" sz="2300" b="1">
                <a:solidFill>
                  <a:srgbClr val="000000"/>
                </a:solidFill>
                <a:latin typeface="맑은 고딕"/>
                <a:ea typeface="맑은 고딕"/>
              </a:rPr>
              <a:t>SLEEP</a:t>
            </a:r>
            <a:r>
              <a:rPr lang="ko-KR" altLang="en-US" sz="2300" b="1">
                <a:solidFill>
                  <a:srgbClr val="000000"/>
                </a:solidFill>
                <a:latin typeface="맑은 고딕"/>
                <a:ea typeface="맑은 고딕"/>
              </a:rPr>
              <a:t> 함수 사용</a:t>
            </a:r>
            <a:endParaRPr lang="ko-KR" altLang="en-US" sz="23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/>
          <p:cNvSpPr txBox="1">
            <a:spLocks noChangeArrowheads="1"/>
          </p:cNvSpPr>
          <p:nvPr/>
        </p:nvSpPr>
        <p:spPr>
          <a:xfrm>
            <a:off x="665160" y="419100"/>
            <a:ext cx="5169854" cy="6362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1">
                <a:latin typeface="맑은 고딕"/>
                <a:ea typeface="맑은 고딕"/>
              </a:rPr>
              <a:t>1. 부울 대수식 입력받기</a:t>
            </a:r>
            <a:endParaRPr lang="ko-KR" altLang="en-US" sz="3600" b="1">
              <a:latin typeface="맑은 고딕"/>
              <a:ea typeface="맑은 고딕"/>
            </a:endParaRPr>
          </a:p>
        </p:txBody>
      </p:sp>
      <p:pic>
        <p:nvPicPr>
          <p:cNvPr id="51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6762" y="1209675"/>
            <a:ext cx="7191374" cy="876300"/>
          </a:xfrm>
          <a:prstGeom prst="rect">
            <a:avLst/>
          </a:prstGeom>
        </p:spPr>
      </p:pic>
      <p:pic>
        <p:nvPicPr>
          <p:cNvPr id="51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1999" y="2190750"/>
            <a:ext cx="7353300" cy="1238250"/>
          </a:xfrm>
          <a:prstGeom prst="rect">
            <a:avLst/>
          </a:prstGeom>
        </p:spPr>
      </p:pic>
      <p:pic>
        <p:nvPicPr>
          <p:cNvPr id="51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7237" y="3562350"/>
            <a:ext cx="5067300" cy="518062"/>
          </a:xfrm>
          <a:prstGeom prst="rect">
            <a:avLst/>
          </a:prstGeom>
        </p:spPr>
      </p:pic>
      <p:sp>
        <p:nvSpPr>
          <p:cNvPr id="5133" name="TextBox 13"/>
          <p:cNvSpPr txBox="1">
            <a:spLocks noChangeArrowheads="1"/>
          </p:cNvSpPr>
          <p:nvPr/>
        </p:nvSpPr>
        <p:spPr>
          <a:xfrm>
            <a:off x="922019" y="4297835"/>
            <a:ext cx="7736205" cy="149145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endParaRPr lang="en-US" altLang="ko-KR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ko-KR" altLang="en-US" sz="2300" b="1">
                <a:solidFill>
                  <a:srgbClr val="000000"/>
                </a:solidFill>
                <a:latin typeface="맑은 고딕"/>
                <a:ea typeface="맑은 고딕"/>
              </a:rPr>
              <a:t>사용자로부터 간소화하고자 하는 식을 입력받는다.</a:t>
            </a:r>
            <a:endParaRPr lang="ko-KR" altLang="en-US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ko-KR" altLang="en-US" sz="2300" b="1">
                <a:solidFill>
                  <a:srgbClr val="000000"/>
                </a:solidFill>
                <a:latin typeface="맑은 고딕"/>
                <a:ea typeface="맑은 고딕"/>
              </a:rPr>
              <a:t>(문자열)</a:t>
            </a:r>
            <a:endParaRPr lang="ko-KR" altLang="en-US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endParaRPr lang="ko-KR" altLang="en-US" sz="23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3" grpId="0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/>
          <p:cNvSpPr txBox="1">
            <a:spLocks noChangeArrowheads="1"/>
          </p:cNvSpPr>
          <p:nvPr/>
        </p:nvSpPr>
        <p:spPr>
          <a:xfrm>
            <a:off x="665160" y="419100"/>
            <a:ext cx="5169854" cy="6362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1">
                <a:latin typeface="맑은 고딕"/>
                <a:ea typeface="맑은 고딕"/>
              </a:rPr>
              <a:t>1. 부울 대수식 입력받기</a:t>
            </a:r>
            <a:endParaRPr lang="ko-KR" altLang="en-US" sz="3600" b="1">
              <a:latin typeface="맑은 고딕"/>
              <a:ea typeface="맑은 고딕"/>
            </a:endParaRPr>
          </a:p>
        </p:txBody>
      </p:sp>
      <p:pic>
        <p:nvPicPr>
          <p:cNvPr id="51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9150" y="1219200"/>
            <a:ext cx="5962650" cy="2209800"/>
          </a:xfrm>
          <a:prstGeom prst="rect">
            <a:avLst/>
          </a:prstGeom>
        </p:spPr>
      </p:pic>
      <p:pic>
        <p:nvPicPr>
          <p:cNvPr id="51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1075" y="3567112"/>
            <a:ext cx="4752975" cy="945552"/>
          </a:xfrm>
          <a:prstGeom prst="rect">
            <a:avLst/>
          </a:prstGeom>
        </p:spPr>
      </p:pic>
      <p:sp>
        <p:nvSpPr>
          <p:cNvPr id="5135" name="TextBox 13"/>
          <p:cNvSpPr txBox="1">
            <a:spLocks noChangeArrowheads="1"/>
          </p:cNvSpPr>
          <p:nvPr/>
        </p:nvSpPr>
        <p:spPr>
          <a:xfrm>
            <a:off x="921967" y="4297835"/>
            <a:ext cx="7736209" cy="149145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endParaRPr lang="en-US" altLang="ko-KR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en-US" altLang="ko-KR" sz="2300" b="1">
                <a:solidFill>
                  <a:srgbClr val="000000"/>
                </a:solidFill>
                <a:latin typeface="맑은 고딕"/>
                <a:ea typeface="맑은 고딕"/>
              </a:rPr>
              <a:t>X,Y,X`,Y`</a:t>
            </a:r>
            <a:r>
              <a:rPr lang="ko-KR" altLang="en-US" sz="2300" b="1">
                <a:solidFill>
                  <a:srgbClr val="000000"/>
                </a:solidFill>
                <a:latin typeface="맑은 고딕"/>
                <a:ea typeface="맑은 고딕"/>
              </a:rPr>
              <a:t>로 이루어진, 간소화해야할 </a:t>
            </a:r>
            <a:endParaRPr lang="ko-KR" altLang="en-US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ko-KR" altLang="en-US" sz="2300" b="1">
                <a:solidFill>
                  <a:srgbClr val="000000"/>
                </a:solidFill>
                <a:latin typeface="맑은 고딕"/>
                <a:ea typeface="맑은 고딕"/>
              </a:rPr>
              <a:t> 부울 대수식을 입력한다.</a:t>
            </a:r>
            <a:endParaRPr lang="ko-KR" altLang="en-US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endParaRPr lang="ko-KR" altLang="en-US" sz="23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5" grpId="0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/>
          <p:cNvSpPr txBox="1">
            <a:spLocks noChangeArrowheads="1"/>
          </p:cNvSpPr>
          <p:nvPr/>
        </p:nvSpPr>
        <p:spPr>
          <a:xfrm>
            <a:off x="665156" y="419100"/>
            <a:ext cx="6379534" cy="6362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1">
                <a:latin typeface="맑은 고딕"/>
                <a:ea typeface="맑은 고딕"/>
              </a:rPr>
              <a:t>2. </a:t>
            </a:r>
            <a:r>
              <a:rPr lang="en-US" altLang="ko-KR" sz="3600" b="1">
                <a:latin typeface="맑은 고딕"/>
                <a:ea typeface="맑은 고딕"/>
              </a:rPr>
              <a:t>TOKEN</a:t>
            </a:r>
            <a:r>
              <a:rPr lang="ko-KR" altLang="en-US" sz="3600" b="1">
                <a:latin typeface="맑은 고딕"/>
                <a:ea typeface="맑은 고딕"/>
              </a:rPr>
              <a:t>을 이용한 항 나누기</a:t>
            </a:r>
            <a:endParaRPr lang="ko-KR" altLang="en-US" sz="3600" b="1">
              <a:latin typeface="맑은 고딕"/>
              <a:ea typeface="맑은 고딕"/>
            </a:endParaRPr>
          </a:p>
        </p:txBody>
      </p:sp>
      <p:pic>
        <p:nvPicPr>
          <p:cNvPr id="51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4825" y="1366837"/>
            <a:ext cx="7610475" cy="2329976"/>
          </a:xfrm>
          <a:prstGeom prst="rect">
            <a:avLst/>
          </a:prstGeom>
        </p:spPr>
      </p:pic>
      <p:sp>
        <p:nvSpPr>
          <p:cNvPr id="5136" name="TextBox 13"/>
          <p:cNvSpPr txBox="1">
            <a:spLocks noChangeArrowheads="1"/>
          </p:cNvSpPr>
          <p:nvPr/>
        </p:nvSpPr>
        <p:spPr>
          <a:xfrm>
            <a:off x="921864" y="4297835"/>
            <a:ext cx="7736209" cy="184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endParaRPr lang="en-US" altLang="ko-KR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en-US" altLang="ko-KR" sz="2300" b="1">
                <a:solidFill>
                  <a:srgbClr val="000000"/>
                </a:solidFill>
                <a:latin typeface="맑은 고딕"/>
                <a:ea typeface="맑은 고딕"/>
              </a:rPr>
              <a:t>strtok</a:t>
            </a:r>
            <a:r>
              <a:rPr lang="ko-KR" altLang="en-US" sz="2300" b="1">
                <a:solidFill>
                  <a:srgbClr val="000000"/>
                </a:solidFill>
                <a:latin typeface="맑은 고딕"/>
                <a:ea typeface="맑은 고딕"/>
              </a:rPr>
              <a:t>(토큰)을 이용하여 '+'을 기준으로 항을 나누면서, </a:t>
            </a:r>
            <a:endParaRPr lang="en-US" altLang="ko-KR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en-US" altLang="ko-KR" sz="2300" b="1">
                <a:solidFill>
                  <a:srgbClr val="000000"/>
                </a:solidFill>
                <a:latin typeface="맑은 고딕"/>
                <a:ea typeface="맑은 고딕"/>
              </a:rPr>
              <a:t>sep_fm</a:t>
            </a:r>
            <a:r>
              <a:rPr lang="ko-KR" altLang="en-US" sz="2300" b="1">
                <a:solidFill>
                  <a:srgbClr val="000000"/>
                </a:solidFill>
                <a:latin typeface="맑은 고딕"/>
                <a:ea typeface="맑은 고딕"/>
              </a:rPr>
              <a:t>이라는 포인터 배열에 각 항을 집어넣는다.</a:t>
            </a:r>
            <a:endParaRPr lang="ko-KR" altLang="en-US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ko-KR" altLang="en-US" sz="2300" b="1">
                <a:solidFill>
                  <a:srgbClr val="000000"/>
                </a:solidFill>
                <a:latin typeface="맑은 고딕"/>
                <a:ea typeface="맑은 고딕"/>
              </a:rPr>
              <a:t>각 과정마다 , </a:t>
            </a:r>
            <a:r>
              <a:rPr lang="en-US" altLang="ko-KR" sz="2300" b="1">
                <a:solidFill>
                  <a:srgbClr val="000000"/>
                </a:solidFill>
                <a:latin typeface="맑은 고딕"/>
                <a:ea typeface="맑은 고딕"/>
              </a:rPr>
              <a:t>token_stack</a:t>
            </a:r>
            <a:r>
              <a:rPr lang="ko-KR" altLang="en-US" sz="2300" b="1">
                <a:solidFill>
                  <a:srgbClr val="000000"/>
                </a:solidFill>
                <a:latin typeface="맑은 고딕"/>
                <a:ea typeface="맑은 고딕"/>
              </a:rPr>
              <a:t>을 쌓아 항의 개수를 센다.</a:t>
            </a:r>
            <a:endParaRPr lang="ko-KR" altLang="en-US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endParaRPr lang="ko-KR" altLang="en-US" sz="23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51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0537" y="3776663"/>
            <a:ext cx="5476876" cy="970817"/>
          </a:xfrm>
          <a:prstGeom prst="rect">
            <a:avLst/>
          </a:prstGeom>
        </p:spPr>
      </p:pic>
      <p:sp>
        <p:nvSpPr>
          <p:cNvPr id="5138" name=""/>
          <p:cNvSpPr txBox="1"/>
          <p:nvPr/>
        </p:nvSpPr>
        <p:spPr>
          <a:xfrm>
            <a:off x="3705224" y="3429000"/>
            <a:ext cx="463867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chemeClr val="accent2">
                    <a:lumMod val="40000"/>
                    <a:lumOff val="60000"/>
                  </a:schemeClr>
                </a:solidFill>
              </a:rPr>
              <a:t>seps</a:t>
            </a:r>
            <a:r>
              <a:rPr lang="ko-KR" alt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로 지정한 문자열이 나올 때 마다 나눔</a:t>
            </a:r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6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/>
          <p:cNvSpPr txBox="1">
            <a:spLocks noChangeArrowheads="1"/>
          </p:cNvSpPr>
          <p:nvPr/>
        </p:nvSpPr>
        <p:spPr>
          <a:xfrm>
            <a:off x="665148" y="419100"/>
            <a:ext cx="5446092" cy="6362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1">
                <a:latin typeface="맑은 고딕"/>
                <a:ea typeface="맑은 고딕"/>
              </a:rPr>
              <a:t>* 이용할 카르노맵의 원리</a:t>
            </a:r>
            <a:endParaRPr lang="ko-KR" altLang="en-US" sz="3600" b="1">
              <a:latin typeface="맑은 고딕"/>
              <a:ea typeface="맑은 고딕"/>
            </a:endParaRPr>
          </a:p>
        </p:txBody>
      </p:sp>
      <p:pic>
        <p:nvPicPr>
          <p:cNvPr id="51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5387" y="1114425"/>
            <a:ext cx="2924175" cy="2105025"/>
          </a:xfrm>
          <a:prstGeom prst="rect">
            <a:avLst/>
          </a:prstGeom>
        </p:spPr>
      </p:pic>
      <p:pic>
        <p:nvPicPr>
          <p:cNvPr id="51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52537" y="3995737"/>
            <a:ext cx="2924175" cy="2066925"/>
          </a:xfrm>
          <a:prstGeom prst="rect">
            <a:avLst/>
          </a:prstGeom>
        </p:spPr>
      </p:pic>
      <p:sp>
        <p:nvSpPr>
          <p:cNvPr id="5142" name=""/>
          <p:cNvSpPr txBox="1"/>
          <p:nvPr/>
        </p:nvSpPr>
        <p:spPr>
          <a:xfrm>
            <a:off x="1838325" y="3429000"/>
            <a:ext cx="143827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       +</a:t>
            </a:r>
            <a:endParaRPr lang="ko-KR" altLang="en-US"/>
          </a:p>
        </p:txBody>
      </p:sp>
      <p:sp>
        <p:nvSpPr>
          <p:cNvPr id="5143" name=""/>
          <p:cNvSpPr txBox="1"/>
          <p:nvPr/>
        </p:nvSpPr>
        <p:spPr>
          <a:xfrm>
            <a:off x="4572000" y="3429000"/>
            <a:ext cx="1057274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   =</a:t>
            </a:r>
            <a:endParaRPr lang="ko-KR" altLang="en-US"/>
          </a:p>
        </p:txBody>
      </p:sp>
      <p:pic>
        <p:nvPicPr>
          <p:cNvPr id="514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53075" y="2405062"/>
            <a:ext cx="2857500" cy="20478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/>
          <p:cNvSpPr txBox="1">
            <a:spLocks noChangeArrowheads="1"/>
          </p:cNvSpPr>
          <p:nvPr/>
        </p:nvSpPr>
        <p:spPr>
          <a:xfrm>
            <a:off x="665155" y="419100"/>
            <a:ext cx="3636335" cy="6362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1">
                <a:latin typeface="맑은 고딕"/>
                <a:ea typeface="맑은 고딕"/>
              </a:rPr>
              <a:t>3. 데이터베이스 </a:t>
            </a:r>
            <a:endParaRPr lang="ko-KR" altLang="en-US" sz="3600" b="1">
              <a:latin typeface="맑은 고딕"/>
              <a:ea typeface="맑은 고딕"/>
            </a:endParaRPr>
          </a:p>
        </p:txBody>
      </p:sp>
      <p:sp>
        <p:nvSpPr>
          <p:cNvPr id="5136" name="TextBox 13"/>
          <p:cNvSpPr txBox="1">
            <a:spLocks noChangeArrowheads="1"/>
          </p:cNvSpPr>
          <p:nvPr/>
        </p:nvSpPr>
        <p:spPr>
          <a:xfrm>
            <a:off x="703894" y="2683270"/>
            <a:ext cx="7736212" cy="21916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endParaRPr lang="en-US" altLang="ko-KR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en-US" altLang="ko-KR" sz="2300" b="1">
                <a:solidFill>
                  <a:srgbClr val="000000"/>
                </a:solidFill>
                <a:latin typeface="맑은 고딕"/>
                <a:ea typeface="맑은 고딕"/>
              </a:rPr>
              <a:t>token_stack(</a:t>
            </a:r>
            <a:r>
              <a:rPr lang="ko-KR" altLang="en-US" sz="2300" b="1">
                <a:solidFill>
                  <a:srgbClr val="000000"/>
                </a:solidFill>
                <a:latin typeface="맑은 고딕"/>
                <a:ea typeface="맑은 고딕"/>
              </a:rPr>
              <a:t>항의 개수)에 이르기까지 각 항에</a:t>
            </a:r>
            <a:endParaRPr lang="ko-KR" altLang="en-US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en-US" altLang="ko-KR" sz="2300" b="1">
                <a:solidFill>
                  <a:srgbClr val="000000"/>
                </a:solidFill>
                <a:latin typeface="맑은 고딕"/>
                <a:ea typeface="맑은 고딕"/>
              </a:rPr>
              <a:t>XY,XY`,X`Y`</a:t>
            </a:r>
            <a:r>
              <a:rPr lang="ko-KR" altLang="en-US" sz="2300" b="1">
                <a:solidFill>
                  <a:srgbClr val="000000"/>
                </a:solidFill>
                <a:latin typeface="맑은 고딕"/>
                <a:ea typeface="맑은 고딕"/>
              </a:rPr>
              <a:t>등 모든 나올 수 있는 경우의 수를 검사</a:t>
            </a:r>
            <a:endParaRPr lang="ko-KR" altLang="en-US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en-US" altLang="ko-KR" sz="2300" b="1">
                <a:solidFill>
                  <a:srgbClr val="000000"/>
                </a:solidFill>
                <a:latin typeface="맑은 고딕"/>
                <a:ea typeface="맑은 고딕"/>
              </a:rPr>
              <a:t>EX) </a:t>
            </a:r>
            <a:r>
              <a:rPr lang="ko-KR" altLang="en-US" sz="2300" b="1">
                <a:solidFill>
                  <a:srgbClr val="000000"/>
                </a:solidFill>
                <a:latin typeface="맑은 고딕"/>
                <a:ea typeface="맑은 고딕"/>
              </a:rPr>
              <a:t>다음의 경우엔 </a:t>
            </a:r>
            <a:r>
              <a:rPr lang="en-US" altLang="ko-KR" sz="2300" b="1">
                <a:solidFill>
                  <a:srgbClr val="000000"/>
                </a:solidFill>
                <a:latin typeface="맑은 고딕"/>
                <a:ea typeface="맑은 고딕"/>
              </a:rPr>
              <a:t>XY</a:t>
            </a:r>
            <a:r>
              <a:rPr lang="ko-KR" altLang="en-US" sz="2300" b="1">
                <a:solidFill>
                  <a:srgbClr val="000000"/>
                </a:solidFill>
                <a:latin typeface="맑은 고딕"/>
                <a:ea typeface="맑은 고딕"/>
              </a:rPr>
              <a:t>검사이므로 4번째 칸에 1을 삽입</a:t>
            </a:r>
            <a:endParaRPr lang="ko-KR" altLang="en-US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ko-KR" altLang="en-US" sz="2300" b="1">
                <a:solidFill>
                  <a:srgbClr val="000000"/>
                </a:solidFill>
                <a:latin typeface="맑은 고딕"/>
                <a:ea typeface="맑은 고딕"/>
              </a:rPr>
              <a:t>또 다른 예로 </a:t>
            </a:r>
            <a:r>
              <a:rPr lang="en-US" altLang="ko-KR" sz="2300" b="1">
                <a:solidFill>
                  <a:srgbClr val="000000"/>
                </a:solidFill>
                <a:latin typeface="맑은 고딕"/>
                <a:ea typeface="맑은 고딕"/>
              </a:rPr>
              <a:t>X</a:t>
            </a:r>
            <a:r>
              <a:rPr lang="ko-KR" altLang="en-US" sz="2300" b="1">
                <a:solidFill>
                  <a:srgbClr val="000000"/>
                </a:solidFill>
                <a:latin typeface="맑은 고딕"/>
                <a:ea typeface="맑은 고딕"/>
              </a:rPr>
              <a:t>의 경우에는 </a:t>
            </a:r>
            <a:r>
              <a:rPr lang="en-US" altLang="ko-KR" sz="2300" b="1">
                <a:solidFill>
                  <a:srgbClr val="000000"/>
                </a:solidFill>
                <a:latin typeface="맑은 고딕"/>
                <a:ea typeface="맑은 고딕"/>
              </a:rPr>
              <a:t>kr[i][2],kr[i][4]</a:t>
            </a:r>
            <a:r>
              <a:rPr lang="ko-KR" altLang="en-US" sz="2300" b="1">
                <a:solidFill>
                  <a:srgbClr val="000000"/>
                </a:solidFill>
                <a:latin typeface="맑은 고딕"/>
                <a:ea typeface="맑은 고딕"/>
              </a:rPr>
              <a:t> 에 1을 삽입.</a:t>
            </a:r>
            <a:endParaRPr lang="ko-KR" altLang="en-US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endParaRPr lang="ko-KR" altLang="en-US" sz="23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51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300" y="1081087"/>
            <a:ext cx="5429250" cy="1457325"/>
          </a:xfrm>
          <a:prstGeom prst="rect">
            <a:avLst/>
          </a:prstGeom>
        </p:spPr>
      </p:pic>
      <p:sp>
        <p:nvSpPr>
          <p:cNvPr id="5141" name=""/>
          <p:cNvSpPr txBox="1"/>
          <p:nvPr/>
        </p:nvSpPr>
        <p:spPr>
          <a:xfrm>
            <a:off x="1371600" y="2800350"/>
            <a:ext cx="6600826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142" name=""/>
          <p:cNvSpPr txBox="1"/>
          <p:nvPr/>
        </p:nvSpPr>
        <p:spPr>
          <a:xfrm>
            <a:off x="6124574" y="1095374"/>
            <a:ext cx="2625091" cy="11791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   X      0            1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Y      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0      kr[i][1]  kr[i][2]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1      kr[i][3]  kr[i][4]</a:t>
            </a:r>
            <a:endParaRPr lang="en-US" altLang="ko-KR"/>
          </a:p>
        </p:txBody>
      </p:sp>
      <p:pic>
        <p:nvPicPr>
          <p:cNvPr id="51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1999" y="4595812"/>
            <a:ext cx="5219700" cy="1228725"/>
          </a:xfrm>
          <a:prstGeom prst="rect">
            <a:avLst/>
          </a:prstGeom>
        </p:spPr>
      </p:pic>
      <p:sp>
        <p:nvSpPr>
          <p:cNvPr id="5144" name=""/>
          <p:cNvSpPr txBox="1"/>
          <p:nvPr/>
        </p:nvSpPr>
        <p:spPr>
          <a:xfrm>
            <a:off x="6134100" y="4676775"/>
            <a:ext cx="2400300" cy="14554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X</a:t>
            </a:r>
            <a:r>
              <a:rPr lang="ko-KR" altLang="en-US"/>
              <a:t> 다음 항에 0일 경우까지 포함하여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XY, XY`</a:t>
            </a:r>
            <a:r>
              <a:rPr lang="ko-KR" altLang="en-US"/>
              <a:t> 같은 경우에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X</a:t>
            </a:r>
            <a:r>
              <a:rPr lang="ko-KR" altLang="en-US"/>
              <a:t>의 경우가 해당되지 않도록 조절함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2" grpId="0" animBg="1"/>
      <p:bldP spid="5136" grpId="1" animBg="1"/>
      <p:bldP spid="5144" grpId="2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/>
          <p:cNvSpPr txBox="1">
            <a:spLocks noChangeArrowheads="1"/>
          </p:cNvSpPr>
          <p:nvPr/>
        </p:nvSpPr>
        <p:spPr>
          <a:xfrm>
            <a:off x="665153" y="419100"/>
            <a:ext cx="6046160" cy="6362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b="1">
                <a:latin typeface="맑은 고딕"/>
                <a:ea typeface="맑은 고딕"/>
              </a:rPr>
              <a:t>3. 10진수 - &gt; 2진수화 과정 </a:t>
            </a:r>
            <a:endParaRPr lang="ko-KR" altLang="en-US" sz="3600" b="1">
              <a:latin typeface="맑은 고딕"/>
              <a:ea typeface="맑은 고딕"/>
            </a:endParaRPr>
          </a:p>
        </p:txBody>
      </p:sp>
      <p:sp>
        <p:nvSpPr>
          <p:cNvPr id="5136" name="TextBox 13"/>
          <p:cNvSpPr txBox="1">
            <a:spLocks noChangeArrowheads="1"/>
          </p:cNvSpPr>
          <p:nvPr/>
        </p:nvSpPr>
        <p:spPr>
          <a:xfrm>
            <a:off x="703894" y="2683270"/>
            <a:ext cx="7736212" cy="1839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endParaRPr lang="en-US" altLang="ko-KR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ko-KR" altLang="en-US" sz="2300" b="1">
                <a:solidFill>
                  <a:srgbClr val="000000"/>
                </a:solidFill>
                <a:latin typeface="맑은 고딕"/>
                <a:ea typeface="맑은 고딕"/>
              </a:rPr>
              <a:t>하지만 부울 대수식의 값은 2진수이기 때문에</a:t>
            </a:r>
            <a:endParaRPr lang="ko-KR" altLang="en-US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ko-KR" altLang="en-US" sz="2300" b="1">
                <a:solidFill>
                  <a:srgbClr val="000000"/>
                </a:solidFill>
                <a:latin typeface="맑은 고딕"/>
                <a:ea typeface="맑은 고딕"/>
              </a:rPr>
              <a:t>1이상부터는 1을 더 쌓아도 1이기 때문에</a:t>
            </a:r>
            <a:endParaRPr lang="ko-KR" altLang="en-US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ko-KR" altLang="en-US" sz="2300" b="1">
                <a:solidFill>
                  <a:srgbClr val="000000"/>
                </a:solidFill>
                <a:latin typeface="맑은 고딕"/>
                <a:ea typeface="맑은 고딕"/>
              </a:rPr>
              <a:t>2이상 입력된 값을 전부 1로 처리한다.</a:t>
            </a:r>
            <a:endParaRPr lang="ko-KR" altLang="en-US" sz="23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endParaRPr lang="ko-KR" altLang="en-US" sz="23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141" name=""/>
          <p:cNvSpPr txBox="1"/>
          <p:nvPr/>
        </p:nvSpPr>
        <p:spPr>
          <a:xfrm>
            <a:off x="1371600" y="2790825"/>
            <a:ext cx="6600826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142" name=""/>
          <p:cNvSpPr txBox="1"/>
          <p:nvPr/>
        </p:nvSpPr>
        <p:spPr>
          <a:xfrm>
            <a:off x="5514974" y="1181099"/>
            <a:ext cx="2625091" cy="14554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MAP</a:t>
            </a:r>
            <a:r>
              <a:rPr lang="ko-KR" altLang="en-US"/>
              <a:t>배열(실제로 카르노맵에 입력되는 값)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에 각 항에 입력된 값을 쌓는다.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(카르노맵의 원리 이용)</a:t>
            </a:r>
            <a:endParaRPr lang="ko-KR" altLang="en-US"/>
          </a:p>
        </p:txBody>
      </p:sp>
      <p:pic>
        <p:nvPicPr>
          <p:cNvPr id="51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5875" y="1119187"/>
            <a:ext cx="3981450" cy="1762125"/>
          </a:xfrm>
          <a:prstGeom prst="rect">
            <a:avLst/>
          </a:prstGeom>
        </p:spPr>
      </p:pic>
      <p:pic>
        <p:nvPicPr>
          <p:cNvPr id="51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43062" y="4271962"/>
            <a:ext cx="2466975" cy="12858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6" grpId="0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PTMAKER</ep:Company>
  <ep:Words>252</ep:Words>
  <ep:PresentationFormat>화면 슬라이드 쇼(4:3)</ep:PresentationFormat>
  <ep:Paragraphs>61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2008-04-14T07:52:11.000</dcterms:created>
  <dc:creator>PTMAKER</dc:creator>
  <cp:lastModifiedBy>USER</cp:lastModifiedBy>
  <dcterms:modified xsi:type="dcterms:W3CDTF">2015-12-08T12:10:17.048</dcterms:modified>
  <cp:revision>254</cp:revision>
  <dc:title>슬라이드 1</dc:title>
</cp:coreProperties>
</file>