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64" r:id="rId4"/>
    <p:sldId id="258" r:id="rId5"/>
    <p:sldId id="265" r:id="rId6"/>
    <p:sldId id="266" r:id="rId7"/>
    <p:sldId id="267" r:id="rId8"/>
    <p:sldId id="268" r:id="rId9"/>
    <p:sldId id="271" r:id="rId10"/>
    <p:sldId id="272" r:id="rId11"/>
    <p:sldId id="274" r:id="rId12"/>
    <p:sldId id="275" r:id="rId13"/>
    <p:sldId id="263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04"/>
    <p:restoredTop sz="98159"/>
  </p:normalViewPr>
  <p:slideViewPr>
    <p:cSldViewPr snapToObjects="1">
      <p:cViewPr varScale="1">
        <p:scale>
          <a:sx n="85" d="100"/>
          <a:sy n="85" d="100"/>
        </p:scale>
        <p:origin x="1108" y="60"/>
      </p:cViewPr>
      <p:guideLst>
        <p:guide orient="horz" pos="1616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597818"/>
            <a:ext cx="9144000" cy="1102518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2016-06-07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1660922"/>
            <a:ext cx="4857767" cy="241101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8"/>
            <a:ext cx="2057400" cy="4388644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8"/>
            <a:ext cx="6019800" cy="4388644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2016-06-07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2016-06-07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2016-06-07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232297"/>
            <a:ext cx="8229600" cy="33939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4038600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2988165"/>
            <a:ext cx="4038600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2988165"/>
            <a:ext cx="4038600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2016-06-07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2016-06-07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2"/>
            <a:ext cx="2133600" cy="2738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2"/>
            <a:ext cx="2133600" cy="2738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lum bright="13000"/>
          </a:blip>
          <a:stretch>
            <a:fillRect/>
          </a:stretch>
        </p:blipFill>
        <p:spPr>
          <a:xfrm>
            <a:off x="4799742" y="555470"/>
            <a:ext cx="4092797" cy="40927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44260" y="3822350"/>
            <a:ext cx="2160300" cy="43088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en-US" altLang="ko-KR" sz="1100" spc="-100" dirty="0" smtClean="0">
                <a:solidFill>
                  <a:srgbClr val="FF634C"/>
                </a:solidFill>
                <a:latin typeface="나눔명조"/>
                <a:ea typeface="나눔명조"/>
              </a:rPr>
              <a:t>201533695 </a:t>
            </a:r>
            <a:r>
              <a:rPr lang="ko-KR" altLang="en-US" sz="1100" spc="-100" dirty="0" smtClean="0">
                <a:solidFill>
                  <a:srgbClr val="FF634C"/>
                </a:solidFill>
                <a:latin typeface="나눔명조"/>
                <a:ea typeface="나눔명조"/>
              </a:rPr>
              <a:t>컴퓨터공학과 김경훈</a:t>
            </a:r>
            <a:endParaRPr lang="en-US" altLang="ko-KR" sz="1100" spc="-100" dirty="0" smtClean="0">
              <a:solidFill>
                <a:srgbClr val="FF634C"/>
              </a:solidFill>
              <a:latin typeface="나눔명조"/>
              <a:ea typeface="나눔명조"/>
            </a:endParaRPr>
          </a:p>
          <a:p>
            <a:pPr algn="ctr">
              <a:defRPr lang="ko-KR" altLang="en-US"/>
            </a:pPr>
            <a:r>
              <a:rPr lang="ko-KR" altLang="en-US" sz="1100" b="0" i="0" u="none" kern="1200" spc="-100" baseline="0" dirty="0" err="1" smtClean="0">
                <a:solidFill>
                  <a:srgbClr val="FF634C"/>
                </a:solidFill>
                <a:latin typeface="나눔명조"/>
                <a:ea typeface="나눔명조"/>
              </a:rPr>
              <a:t>이복기</a:t>
            </a:r>
            <a:r>
              <a:rPr lang="ko-KR" altLang="en-US" sz="1100" b="0" i="0" u="none" kern="1200" spc="-100" baseline="0" dirty="0" smtClean="0">
                <a:solidFill>
                  <a:srgbClr val="FF634C"/>
                </a:solidFill>
                <a:latin typeface="나눔명조"/>
                <a:ea typeface="나눔명조"/>
              </a:rPr>
              <a:t> 교수님 자료구조 프로젝트</a:t>
            </a:r>
            <a:endParaRPr lang="en-US" altLang="ko-KR" sz="1100" b="0" i="0" u="none" kern="1200" spc="-100" baseline="0" dirty="0">
              <a:solidFill>
                <a:srgbClr val="FF634C"/>
              </a:solidFill>
              <a:latin typeface="나눔명조"/>
              <a:ea typeface="나눔명조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2311" y="1419590"/>
            <a:ext cx="870623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6600">
                  <a:solidFill>
                    <a:schemeClr val="accent3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한붓그리기 알고리즘</a:t>
            </a:r>
            <a:endParaRPr lang="en-US" altLang="ko-KR" sz="5400" b="1" dirty="0" smtClean="0">
              <a:ln w="6600">
                <a:solidFill>
                  <a:schemeClr val="accent3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ko-KR" sz="5400" b="1" dirty="0" smtClean="0">
                <a:ln w="6600">
                  <a:solidFill>
                    <a:schemeClr val="accent3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(Eulerian Circuit Algorithm)</a:t>
            </a:r>
            <a:endParaRPr lang="en-US" altLang="ko-KR" sz="5400" b="1" dirty="0">
              <a:ln w="6600">
                <a:solidFill>
                  <a:schemeClr val="accent3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0" y="3173916"/>
            <a:ext cx="2520350" cy="198623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4711" y="277367"/>
            <a:ext cx="2253046" cy="4021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1082" y="358711"/>
            <a:ext cx="8515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FF634C"/>
              </a:buClr>
              <a:buNone/>
              <a:defRPr lang="ko-KR" altLang="en-US"/>
            </a:pPr>
            <a:r>
              <a:rPr lang="ko-KR" altLang="en-US" sz="1000" b="0" i="0" u="none" kern="1200" spc="-100" baseline="0" dirty="0" err="1">
                <a:solidFill>
                  <a:srgbClr val="FF634C"/>
                </a:solidFill>
                <a:latin typeface="나눔명조"/>
                <a:ea typeface="나눔명조"/>
              </a:rPr>
              <a:t>Ⅱ</a:t>
            </a:r>
            <a:r>
              <a:rPr lang="ko-KR" altLang="en-US" sz="1000" b="0" i="0" u="none" kern="1200" spc="-100" baseline="0" dirty="0">
                <a:solidFill>
                  <a:srgbClr val="FF634C"/>
                </a:solidFill>
                <a:latin typeface="나눔명조"/>
                <a:ea typeface="나눔명조"/>
              </a:rPr>
              <a:t>. </a:t>
            </a:r>
            <a:r>
              <a:rPr lang="en-US" altLang="ko-KR" sz="10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.</a:t>
            </a:r>
            <a:r>
              <a:rPr lang="ko-KR" altLang="en-US" sz="10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코딩 설명</a:t>
            </a:r>
            <a:endParaRPr lang="en-US" altLang="ko-KR" sz="1000" b="0" i="0" u="none" kern="1200" spc="-100" baseline="0" dirty="0">
              <a:solidFill>
                <a:schemeClr val="bg1">
                  <a:lumMod val="30000"/>
                </a:schemeClr>
              </a:solidFill>
              <a:latin typeface="나눔명조"/>
              <a:ea typeface="나눔명조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52" y="760856"/>
            <a:ext cx="3996528" cy="26398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635398"/>
            <a:ext cx="4169270" cy="27691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430" y="3507880"/>
            <a:ext cx="842517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경로를 찾을 때 매번 시작점을 찾기 위해 </a:t>
            </a:r>
            <a:r>
              <a:rPr lang="en-US" altLang="ko-KR" sz="1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vtxstack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[n] = </a:t>
            </a:r>
            <a:r>
              <a:rPr lang="en-US" altLang="ko-KR" sz="1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i</a:t>
            </a:r>
            <a:r>
              <a:rPr lang="ko-KR" altLang="en-US" sz="1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를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넣어주고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( 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맨 처음의 경우 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START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이므로 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0 )</a:t>
            </a:r>
          </a:p>
          <a:p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N(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더 찾아가야 할 간선의 개수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가 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0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 되는 경우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그것은 하나의 경로를 찾은 경우이기 때문에 해를 출력해준다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N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 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0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 아니라면 아직 경로를 찾고 있는 중이므로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, for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문을 사용하여 모든 정점에서 간선이 존재할 경우</a:t>
            </a:r>
            <a:endParaRPr lang="en-US" altLang="ko-KR" sz="1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찾은 간선만큼 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n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을 줄여주고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그 정점에서 다시 새로운 간선을 찾아야 하므로 </a:t>
            </a:r>
            <a:r>
              <a:rPr lang="en-US" altLang="ko-KR" sz="1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FindCircuit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(k)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로 다시 함수를 돌린다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경로를 다 찾은 경우에는 다른 경우를 찾기 위해 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n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을 원래 값으로 올려야 하므로 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n++ 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해준다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267680" y="90837"/>
            <a:ext cx="26965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n w="6600">
                  <a:solidFill>
                    <a:schemeClr val="accent3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FINDCIRCUIT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638138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79" y="679590"/>
            <a:ext cx="4117489" cy="246823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4711" y="277367"/>
            <a:ext cx="2253046" cy="4021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1082" y="358711"/>
            <a:ext cx="8515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FF634C"/>
              </a:buClr>
              <a:buNone/>
              <a:defRPr lang="ko-KR" altLang="en-US"/>
            </a:pPr>
            <a:r>
              <a:rPr lang="ko-KR" altLang="en-US" sz="1000" b="0" i="0" u="none" kern="1200" spc="-100" baseline="0" dirty="0" err="1">
                <a:solidFill>
                  <a:srgbClr val="FF634C"/>
                </a:solidFill>
                <a:latin typeface="나눔명조"/>
                <a:ea typeface="나눔명조"/>
              </a:rPr>
              <a:t>Ⅱ</a:t>
            </a:r>
            <a:r>
              <a:rPr lang="ko-KR" altLang="en-US" sz="1000" b="0" i="0" u="none" kern="1200" spc="-100" baseline="0" dirty="0">
                <a:solidFill>
                  <a:srgbClr val="FF634C"/>
                </a:solidFill>
                <a:latin typeface="나눔명조"/>
                <a:ea typeface="나눔명조"/>
              </a:rPr>
              <a:t>. </a:t>
            </a:r>
            <a:r>
              <a:rPr lang="en-US" altLang="ko-KR" sz="10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.</a:t>
            </a:r>
            <a:r>
              <a:rPr lang="ko-KR" altLang="en-US" sz="10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코딩 설명</a:t>
            </a:r>
            <a:endParaRPr lang="en-US" altLang="ko-KR" sz="1000" b="0" i="0" u="none" kern="1200" spc="-100" baseline="0" dirty="0">
              <a:solidFill>
                <a:schemeClr val="bg1">
                  <a:lumMod val="30000"/>
                </a:schemeClr>
              </a:solidFill>
              <a:latin typeface="나눔명조"/>
              <a:ea typeface="나눔명조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711" y="1081236"/>
            <a:ext cx="5400675" cy="22669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244961" y="336767"/>
            <a:ext cx="20633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ln w="6600">
                  <a:solidFill>
                    <a:schemeClr val="accent3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출력 결과</a:t>
            </a:r>
            <a:r>
              <a:rPr lang="en-US" altLang="ko-KR" sz="3200" b="1" dirty="0" smtClean="0">
                <a:ln w="6600">
                  <a:solidFill>
                    <a:schemeClr val="accent3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!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430" y="3507880"/>
            <a:ext cx="84251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출력 결과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모든 </a:t>
            </a:r>
            <a:r>
              <a:rPr lang="ko-KR" altLang="en-US" sz="1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오일러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회로를 찾은 것을 알 수 있다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6180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79" y="679590"/>
            <a:ext cx="4117489" cy="246823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4711" y="277367"/>
            <a:ext cx="2253046" cy="4021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1082" y="358711"/>
            <a:ext cx="8515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FF634C"/>
              </a:buClr>
              <a:buNone/>
              <a:defRPr lang="ko-KR" altLang="en-US"/>
            </a:pPr>
            <a:r>
              <a:rPr lang="ko-KR" altLang="en-US" sz="1000" b="0" i="0" u="none" kern="1200" spc="-100" baseline="0" dirty="0" err="1">
                <a:solidFill>
                  <a:srgbClr val="FF634C"/>
                </a:solidFill>
                <a:latin typeface="나눔명조"/>
                <a:ea typeface="나눔명조"/>
              </a:rPr>
              <a:t>Ⅱ</a:t>
            </a:r>
            <a:r>
              <a:rPr lang="ko-KR" altLang="en-US" sz="1000" b="0" i="0" u="none" kern="1200" spc="-100" baseline="0" dirty="0">
                <a:solidFill>
                  <a:srgbClr val="FF634C"/>
                </a:solidFill>
                <a:latin typeface="나눔명조"/>
                <a:ea typeface="나눔명조"/>
              </a:rPr>
              <a:t>. </a:t>
            </a:r>
            <a:r>
              <a:rPr lang="en-US" altLang="ko-KR" sz="10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.</a:t>
            </a:r>
            <a:r>
              <a:rPr lang="ko-KR" altLang="en-US" sz="10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코딩 설명</a:t>
            </a:r>
            <a:endParaRPr lang="en-US" altLang="ko-KR" sz="1000" b="0" i="0" u="none" kern="1200" spc="-100" baseline="0" dirty="0">
              <a:solidFill>
                <a:schemeClr val="bg1">
                  <a:lumMod val="30000"/>
                </a:schemeClr>
              </a:solidFill>
              <a:latin typeface="나눔명조"/>
              <a:ea typeface="나눔명조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711" y="1081236"/>
            <a:ext cx="5400675" cy="22669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244961" y="336767"/>
            <a:ext cx="20633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ln w="6600">
                  <a:solidFill>
                    <a:schemeClr val="accent3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출력 결과</a:t>
            </a:r>
            <a:r>
              <a:rPr lang="en-US" altLang="ko-KR" sz="3200" b="1" dirty="0" smtClean="0">
                <a:ln w="6600">
                  <a:solidFill>
                    <a:schemeClr val="accent3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!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430" y="3507880"/>
            <a:ext cx="84251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출력 결과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모든 </a:t>
            </a:r>
            <a:r>
              <a:rPr lang="ko-KR" altLang="en-US" sz="1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오일러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회로를 찾은 것을 알 수 있다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801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3347846" y="1707642"/>
            <a:ext cx="2736342" cy="12515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355723"/>
            <a:ext cx="9144000" cy="366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>
                <a:solidFill>
                  <a:schemeClr val="bg1"/>
                </a:solidFill>
                <a:latin typeface="나눔고딕"/>
                <a:ea typeface="나눔고딕"/>
              </a:rPr>
              <a:t>THANKS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73074"/>
            <a:ext cx="9144000" cy="295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  <a:defRPr lang="ko-KR" altLang="en-US"/>
            </a:pPr>
            <a:r>
              <a:rPr lang="ko-KR" altLang="en-US" sz="1400">
                <a:latin typeface="나눔명조"/>
                <a:ea typeface="나눔명조"/>
              </a:rPr>
              <a:t>목	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47847" y="347281"/>
            <a:ext cx="2736342" cy="12515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916811"/>
            <a:ext cx="9144000" cy="156966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buClr>
                <a:srgbClr val="FF634C"/>
              </a:buClr>
              <a:buAutoNum type="romanUcPeriod"/>
              <a:defRPr lang="ko-KR" altLang="en-US"/>
            </a:pPr>
            <a:r>
              <a:rPr lang="ko-KR" altLang="en-US" sz="1200" b="0" i="0" u="none" kern="1200" spc="-100" baseline="0" dirty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 </a:t>
            </a:r>
            <a:r>
              <a:rPr lang="en-US" altLang="ko-KR" sz="12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. </a:t>
            </a:r>
            <a:r>
              <a:rPr lang="ko-KR" altLang="en-US" sz="1200" spc="-100" dirty="0" err="1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오일러</a:t>
            </a:r>
            <a:r>
              <a:rPr lang="ko-KR" altLang="en-US" sz="1200" spc="-10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 회로</a:t>
            </a:r>
            <a:r>
              <a:rPr lang="en-US" altLang="ko-KR" sz="1200" spc="-10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(</a:t>
            </a:r>
            <a:r>
              <a:rPr lang="ko-KR" altLang="en-US" sz="1200" spc="-10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한붓그리기</a:t>
            </a:r>
            <a:r>
              <a:rPr lang="en-US" altLang="ko-KR" sz="1200" spc="-10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)</a:t>
            </a:r>
            <a:r>
              <a:rPr lang="ko-KR" altLang="en-US" sz="12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 </a:t>
            </a:r>
            <a:r>
              <a:rPr lang="ko-KR" altLang="en-US" sz="1200" spc="-10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알고리즘 설명</a:t>
            </a:r>
            <a:endParaRPr lang="en-US" altLang="ko-KR" sz="1200" b="0" i="0" u="none" kern="1200" spc="-100" baseline="0" dirty="0">
              <a:solidFill>
                <a:schemeClr val="bg1">
                  <a:lumMod val="30000"/>
                </a:schemeClr>
              </a:solidFill>
              <a:latin typeface="나눔명조"/>
              <a:ea typeface="나눔명조"/>
            </a:endParaRPr>
          </a:p>
          <a:p>
            <a:pPr algn="ctr">
              <a:buClr>
                <a:srgbClr val="FF634C"/>
              </a:buClr>
              <a:buAutoNum type="romanUcPeriod"/>
              <a:defRPr lang="ko-KR" altLang="en-US"/>
            </a:pPr>
            <a:endParaRPr lang="ko-KR" altLang="en-US" sz="1200" b="0" i="0" u="none" kern="1200" spc="-100" baseline="0" dirty="0">
              <a:solidFill>
                <a:schemeClr val="bg1">
                  <a:lumMod val="30000"/>
                </a:schemeClr>
              </a:solidFill>
              <a:latin typeface="나눔명조"/>
              <a:ea typeface="나눔명조"/>
            </a:endParaRPr>
          </a:p>
          <a:p>
            <a:pPr algn="ctr">
              <a:buClr>
                <a:srgbClr val="FF634C"/>
              </a:buClr>
              <a:buAutoNum type="romanUcPeriod"/>
              <a:defRPr lang="ko-KR" altLang="en-US"/>
            </a:pPr>
            <a:endParaRPr lang="ko-KR" altLang="en-US" sz="1200" b="0" i="0" u="none" kern="1200" spc="-100" baseline="0" dirty="0">
              <a:solidFill>
                <a:schemeClr val="bg1">
                  <a:lumMod val="30000"/>
                </a:schemeClr>
              </a:solidFill>
              <a:latin typeface="나눔명조"/>
              <a:ea typeface="나눔명조"/>
            </a:endParaRPr>
          </a:p>
          <a:p>
            <a:pPr algn="ctr">
              <a:buClr>
                <a:srgbClr val="FF634C"/>
              </a:buClr>
              <a:buAutoNum type="romanUcPeriod"/>
              <a:defRPr lang="ko-KR" altLang="en-US"/>
            </a:pPr>
            <a:r>
              <a:rPr lang="ko-KR" altLang="en-US" sz="1200" b="0" i="0" u="none" kern="1200" spc="-100" baseline="0" dirty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 </a:t>
            </a:r>
            <a:r>
              <a:rPr lang="en-US" altLang="ko-KR" sz="12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. </a:t>
            </a:r>
            <a:r>
              <a:rPr lang="ko-KR" altLang="en-US" sz="12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코딩 설명</a:t>
            </a:r>
            <a:endParaRPr lang="en-US" altLang="ko-KR" sz="1200" b="0" i="0" u="none" kern="1200" spc="-100" baseline="0" dirty="0">
              <a:solidFill>
                <a:schemeClr val="bg1">
                  <a:lumMod val="30000"/>
                </a:schemeClr>
              </a:solidFill>
              <a:latin typeface="나눔명조"/>
              <a:ea typeface="나눔명조"/>
            </a:endParaRPr>
          </a:p>
          <a:p>
            <a:pPr algn="ctr">
              <a:buClr>
                <a:srgbClr val="FF634C"/>
              </a:buClr>
              <a:buAutoNum type="romanUcPeriod"/>
              <a:defRPr lang="ko-KR" altLang="en-US"/>
            </a:pPr>
            <a:endParaRPr lang="ko-KR" altLang="en-US" sz="1200" b="0" i="0" u="none" kern="1200" spc="-100" baseline="0" dirty="0">
              <a:solidFill>
                <a:schemeClr val="bg1">
                  <a:lumMod val="30000"/>
                </a:schemeClr>
              </a:solidFill>
              <a:latin typeface="나눔명조"/>
              <a:ea typeface="나눔명조"/>
            </a:endParaRPr>
          </a:p>
          <a:p>
            <a:pPr algn="ctr">
              <a:buClr>
                <a:srgbClr val="FF634C"/>
              </a:buClr>
              <a:buAutoNum type="romanUcPeriod"/>
              <a:defRPr lang="ko-KR" altLang="en-US"/>
            </a:pPr>
            <a:endParaRPr lang="ko-KR" altLang="en-US" sz="1200" b="0" i="0" u="none" kern="1200" spc="-100" baseline="0" dirty="0">
              <a:solidFill>
                <a:schemeClr val="bg1">
                  <a:lumMod val="30000"/>
                </a:schemeClr>
              </a:solidFill>
              <a:latin typeface="나눔명조"/>
              <a:ea typeface="나눔명조"/>
            </a:endParaRPr>
          </a:p>
          <a:p>
            <a:pPr algn="ctr">
              <a:buClr>
                <a:srgbClr val="FF634C"/>
              </a:buClr>
              <a:buAutoNum type="romanUcPeriod"/>
              <a:defRPr lang="ko-KR" altLang="en-US"/>
            </a:pPr>
            <a:r>
              <a:rPr lang="ko-KR" altLang="en-US" sz="1200" b="0" i="0" u="none" kern="1200" spc="-100" baseline="0" dirty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 </a:t>
            </a:r>
            <a:r>
              <a:rPr lang="ko-KR" altLang="en-US" sz="12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 실제 예제</a:t>
            </a:r>
            <a:endParaRPr lang="en-US" altLang="ko-KR" sz="1200" b="0" i="0" u="none" kern="1200" spc="-100" baseline="0" dirty="0" smtClean="0">
              <a:solidFill>
                <a:schemeClr val="bg1">
                  <a:lumMod val="30000"/>
                </a:schemeClr>
              </a:solidFill>
              <a:latin typeface="나눔명조"/>
              <a:ea typeface="나눔명조"/>
            </a:endParaRPr>
          </a:p>
          <a:p>
            <a:pPr algn="ctr">
              <a:buClr>
                <a:srgbClr val="FF634C"/>
              </a:buClr>
              <a:buAutoNum type="romanUcPeriod"/>
              <a:defRPr lang="ko-KR" altLang="en-US"/>
            </a:pPr>
            <a:endParaRPr lang="en-US" altLang="ko-KR" sz="1200" b="0" i="0" u="none" kern="1200" spc="-100" baseline="0" dirty="0">
              <a:solidFill>
                <a:schemeClr val="bg1">
                  <a:lumMod val="30000"/>
                </a:schemeClr>
              </a:solidFill>
              <a:latin typeface="나눔명조"/>
              <a:ea typeface="나눔명조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4711" y="277367"/>
            <a:ext cx="1594539" cy="40214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25774" y="358711"/>
            <a:ext cx="17011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FF634C"/>
              </a:buClr>
              <a:buAutoNum type="romanUcPeriod"/>
              <a:defRPr lang="ko-KR" altLang="en-US"/>
            </a:pPr>
            <a:r>
              <a:rPr lang="ko-KR" altLang="en-US" sz="1000" b="0" i="0" u="none" kern="1200" spc="-100" baseline="0" dirty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 </a:t>
            </a:r>
            <a:r>
              <a:rPr lang="en-US" altLang="ko-KR" sz="10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. </a:t>
            </a:r>
            <a:r>
              <a:rPr lang="ko-KR" altLang="en-US" sz="1000" b="0" i="0" u="none" kern="1200" spc="-100" baseline="0" dirty="0" err="1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오일러</a:t>
            </a:r>
            <a:r>
              <a:rPr lang="ko-KR" altLang="en-US" sz="10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 회로 알고리즘 설명 </a:t>
            </a:r>
            <a:endParaRPr lang="en-US" altLang="ko-KR" sz="1000" b="0" i="0" u="none" kern="1200" spc="-100" baseline="0" dirty="0">
              <a:solidFill>
                <a:schemeClr val="bg1">
                  <a:lumMod val="30000"/>
                </a:schemeClr>
              </a:solidFill>
              <a:latin typeface="나눔명조"/>
              <a:ea typeface="나눔명조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90452" y="627480"/>
            <a:ext cx="458586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dirty="0" smtClean="0">
                <a:ln w="6600">
                  <a:solidFill>
                    <a:schemeClr val="accent3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한붓그리기란</a:t>
            </a:r>
            <a:r>
              <a:rPr lang="en-US" altLang="ko-KR" sz="4000" b="1" dirty="0" smtClean="0">
                <a:ln w="6600">
                  <a:solidFill>
                    <a:schemeClr val="accent3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  <a:endParaRPr lang="en-US" altLang="ko-KR" sz="4000" b="1" dirty="0">
              <a:ln w="6600">
                <a:solidFill>
                  <a:schemeClr val="accent3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520" y="1275570"/>
            <a:ext cx="2123320" cy="3222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07880" y="2211700"/>
            <a:ext cx="3888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펜을 </a:t>
            </a: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한 번도 떼지 않고 그래프의 </a:t>
            </a:r>
            <a:endParaRPr lang="en-US" altLang="ko-KR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한</a:t>
            </a: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 </a:t>
            </a:r>
            <a:r>
              <a:rPr lang="ko-KR" altLang="en-US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꼭짓점에서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시작하여 </a:t>
            </a:r>
            <a:endParaRPr lang="en-US" altLang="ko-KR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각 </a:t>
            </a: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변을 단 한번씩만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지나면서</a:t>
            </a:r>
            <a:endParaRPr lang="en-US" altLang="ko-KR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도착점에 도달하는 것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576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4711" y="277367"/>
            <a:ext cx="1594539" cy="40214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25774" y="358711"/>
            <a:ext cx="17011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FF634C"/>
              </a:buClr>
              <a:buAutoNum type="romanUcPeriod"/>
              <a:defRPr lang="ko-KR" altLang="en-US"/>
            </a:pPr>
            <a:r>
              <a:rPr lang="ko-KR" altLang="en-US" sz="1000" b="0" i="0" u="none" kern="1200" spc="-100" baseline="0" dirty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 </a:t>
            </a:r>
            <a:r>
              <a:rPr lang="en-US" altLang="ko-KR" sz="10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. </a:t>
            </a:r>
            <a:r>
              <a:rPr lang="ko-KR" altLang="en-US" sz="1000" b="0" i="0" u="none" kern="1200" spc="-100" baseline="0" dirty="0" err="1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오일러</a:t>
            </a:r>
            <a:r>
              <a:rPr lang="ko-KR" altLang="en-US" sz="10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 회로 알고리즘 설명 </a:t>
            </a:r>
            <a:endParaRPr lang="en-US" altLang="ko-KR" sz="1000" b="0" i="0" u="none" kern="1200" spc="-100" baseline="0" dirty="0">
              <a:solidFill>
                <a:schemeClr val="bg1">
                  <a:lumMod val="30000"/>
                </a:schemeClr>
              </a:solidFill>
              <a:latin typeface="나눔명조"/>
              <a:ea typeface="나눔명조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90452" y="627480"/>
            <a:ext cx="458586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dirty="0" err="1" smtClean="0">
                <a:ln w="6600">
                  <a:solidFill>
                    <a:schemeClr val="accent3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오일러</a:t>
            </a:r>
            <a:r>
              <a:rPr lang="ko-KR" altLang="en-US" sz="4000" b="1" dirty="0" smtClean="0">
                <a:ln w="6600">
                  <a:solidFill>
                    <a:schemeClr val="accent3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ko-KR" altLang="en-US" sz="4000" b="1" dirty="0" err="1" smtClean="0">
                <a:ln w="6600">
                  <a:solidFill>
                    <a:schemeClr val="accent3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회로란</a:t>
            </a:r>
            <a:r>
              <a:rPr lang="en-US" altLang="ko-KR" sz="4000" b="1" dirty="0" smtClean="0">
                <a:ln w="6600">
                  <a:solidFill>
                    <a:schemeClr val="accent3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  <a:endParaRPr lang="en-US" altLang="ko-KR" sz="4000" b="1" dirty="0">
              <a:ln w="6600">
                <a:solidFill>
                  <a:schemeClr val="accent3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07880" y="2211700"/>
            <a:ext cx="3888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한붓그리기 중에서도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시작점에서 출발해</a:t>
            </a:r>
            <a:endParaRPr lang="en-US" altLang="ko-KR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펜을 떼지 않고 마지막에 시작점으로</a:t>
            </a:r>
            <a:endParaRPr lang="en-US" altLang="ko-KR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다시 돌아오는 한붓그리기를</a:t>
            </a:r>
            <a:endParaRPr lang="en-US" altLang="ko-KR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오일러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회로라고 한다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70" y="1563610"/>
            <a:ext cx="2736114" cy="307487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4711" y="277367"/>
            <a:ext cx="1594539" cy="40214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25774" y="358711"/>
            <a:ext cx="17011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FF634C"/>
              </a:buClr>
              <a:buAutoNum type="romanUcPeriod"/>
              <a:defRPr lang="ko-KR" altLang="en-US"/>
            </a:pPr>
            <a:r>
              <a:rPr lang="ko-KR" altLang="en-US" sz="1000" b="0" i="0" u="none" kern="1200" spc="-100" baseline="0" dirty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 </a:t>
            </a:r>
            <a:r>
              <a:rPr lang="en-US" altLang="ko-KR" sz="10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. </a:t>
            </a:r>
            <a:r>
              <a:rPr lang="ko-KR" altLang="en-US" sz="1000" b="0" i="0" u="none" kern="1200" spc="-100" baseline="0" dirty="0" err="1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오일러</a:t>
            </a:r>
            <a:r>
              <a:rPr lang="ko-KR" altLang="en-US" sz="10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 회로 알고리즘 설명 </a:t>
            </a:r>
            <a:endParaRPr lang="en-US" altLang="ko-KR" sz="1000" b="0" i="0" u="none" kern="1200" spc="-100" baseline="0" dirty="0">
              <a:solidFill>
                <a:schemeClr val="bg1">
                  <a:lumMod val="30000"/>
                </a:schemeClr>
              </a:solidFill>
              <a:latin typeface="나눔명조"/>
              <a:ea typeface="나눔명조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90452" y="627480"/>
            <a:ext cx="501792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dirty="0" smtClean="0">
                <a:ln w="6600">
                  <a:solidFill>
                    <a:schemeClr val="accent3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한붓그리기 알고리즘</a:t>
            </a:r>
            <a:endParaRPr lang="en-US" altLang="ko-KR" sz="4000" b="1" dirty="0">
              <a:ln w="6600">
                <a:solidFill>
                  <a:schemeClr val="accent3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10" y="1913549"/>
            <a:ext cx="489668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한붓</a:t>
            </a:r>
            <a:r>
              <a:rPr lang="ko-KR" altLang="en-US" sz="16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그리기 알고리즘</a:t>
            </a:r>
            <a:r>
              <a:rPr lang="ko-KR" altLang="en-US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/>
            </a:r>
            <a:br>
              <a:rPr lang="ko-KR" altLang="en-US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</a:br>
            <a:r>
              <a:rPr lang="en-US" altLang="ko-KR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(1) </a:t>
            </a:r>
            <a:r>
              <a:rPr lang="ko-KR" altLang="en-US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한번 지나간 간선을 지워가면서 이동할 수 있는 정점까지 이동한다</a:t>
            </a:r>
            <a:r>
              <a:rPr lang="en-US" altLang="ko-KR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r>
              <a:rPr lang="ko-KR" altLang="en-US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/>
            </a:r>
            <a:br>
              <a:rPr lang="ko-KR" altLang="en-US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</a:br>
            <a:r>
              <a:rPr lang="en-US" altLang="ko-KR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(2) 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마지막에 도착한 </a:t>
            </a:r>
            <a:r>
              <a:rPr lang="ko-KR" altLang="en-US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정점이 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시작점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시작점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-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시작점으로 다시 돌아오면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이고 </a:t>
            </a:r>
            <a:r>
              <a:rPr lang="ko-KR" altLang="en-US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모든 간선이 지워졌으면</a:t>
            </a:r>
            <a:r>
              <a:rPr lang="en-US" altLang="ko-KR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지나갔으면</a:t>
            </a:r>
            <a:r>
              <a:rPr lang="en-US" altLang="ko-KR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), </a:t>
            </a:r>
            <a:r>
              <a:rPr lang="ko-KR" altLang="en-US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지금까지의 경로가 하나의 </a:t>
            </a:r>
            <a:r>
              <a:rPr lang="ko-KR" altLang="en-US" sz="1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오일러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회로가 된다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r>
              <a:rPr lang="ko-KR" altLang="en-US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/>
            </a:r>
            <a:br>
              <a:rPr lang="ko-KR" altLang="en-US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</a:br>
            <a:r>
              <a:rPr lang="en-US" altLang="ko-KR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(3) </a:t>
            </a:r>
            <a:r>
              <a:rPr lang="ko-KR" altLang="en-US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더 이상 이동할 정점이 없으면 온 길을 되살려 하나씩 되돌아가면서 다음에 이동할 수 있는 위치를 찾는다</a:t>
            </a:r>
            <a:r>
              <a:rPr lang="en-US" altLang="ko-KR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5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309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094" y="604932"/>
            <a:ext cx="3744520" cy="2244662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4711" y="277367"/>
            <a:ext cx="2253046" cy="4021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1082" y="358711"/>
            <a:ext cx="8515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FF634C"/>
              </a:buClr>
              <a:buNone/>
              <a:defRPr lang="ko-KR" altLang="en-US"/>
            </a:pPr>
            <a:r>
              <a:rPr lang="ko-KR" altLang="en-US" sz="1000" b="0" i="0" u="none" kern="1200" spc="-100" baseline="0" dirty="0" err="1">
                <a:solidFill>
                  <a:srgbClr val="FF634C"/>
                </a:solidFill>
                <a:latin typeface="나눔명조"/>
                <a:ea typeface="나눔명조"/>
              </a:rPr>
              <a:t>Ⅱ</a:t>
            </a:r>
            <a:r>
              <a:rPr lang="ko-KR" altLang="en-US" sz="1000" b="0" i="0" u="none" kern="1200" spc="-100" baseline="0" dirty="0">
                <a:solidFill>
                  <a:srgbClr val="FF634C"/>
                </a:solidFill>
                <a:latin typeface="나눔명조"/>
                <a:ea typeface="나눔명조"/>
              </a:rPr>
              <a:t>. </a:t>
            </a:r>
            <a:r>
              <a:rPr lang="en-US" altLang="ko-KR" sz="10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.</a:t>
            </a:r>
            <a:r>
              <a:rPr lang="ko-KR" altLang="en-US" sz="10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코딩 설명</a:t>
            </a:r>
            <a:endParaRPr lang="en-US" altLang="ko-KR" sz="1000" b="0" i="0" u="none" kern="1200" spc="-100" baseline="0" dirty="0">
              <a:solidFill>
                <a:schemeClr val="bg1">
                  <a:lumMod val="30000"/>
                </a:schemeClr>
              </a:solidFill>
              <a:latin typeface="나눔명조"/>
              <a:ea typeface="나눔명조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9590" y="2211700"/>
            <a:ext cx="489668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헤더파일</a:t>
            </a:r>
            <a:endParaRPr lang="en-US" altLang="ko-KR" sz="1600" b="1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&lt;</a:t>
            </a:r>
            <a:r>
              <a:rPr lang="en-US" altLang="ko-KR" sz="1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Stdio.h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&gt; : 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매크로</a:t>
            </a:r>
            <a:r>
              <a:rPr lang="en-US" altLang="ko-KR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정의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상수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입출력 함수 등을 사용하기 위해</a:t>
            </a:r>
            <a:endParaRPr lang="en-US" altLang="ko-KR" sz="1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5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한붓그리기 그림인 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G=(4 , 6)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인 그래프를 기준으로</a:t>
            </a:r>
            <a:endParaRPr lang="en-US" altLang="ko-KR" sz="1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#define</a:t>
            </a:r>
          </a:p>
          <a:p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Vertex : 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정점의 개수를 선언</a:t>
            </a:r>
            <a:endParaRPr lang="en-US" altLang="ko-KR" sz="1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Edge : 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간선의 개수를 선언</a:t>
            </a:r>
            <a:endParaRPr lang="en-US" altLang="ko-KR" sz="1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START : 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알고리즘 상 정점에서 간선을 따라 새로운 정점을 찾아가야 하는데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이때 맨 처음으로 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1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번째 정점을 찾기 위해 선언</a:t>
            </a:r>
            <a:endParaRPr lang="ko-KR" altLang="en-US" sz="15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114" y="987530"/>
            <a:ext cx="5201794" cy="111976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244961" y="336767"/>
            <a:ext cx="36728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err="1" smtClean="0">
                <a:ln w="6600">
                  <a:solidFill>
                    <a:schemeClr val="accent3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헤더파일</a:t>
            </a:r>
            <a:r>
              <a:rPr lang="en-US" altLang="ko-KR" sz="3200" b="1" dirty="0" smtClean="0">
                <a:ln w="6600">
                  <a:solidFill>
                    <a:schemeClr val="accent3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, </a:t>
            </a:r>
            <a:r>
              <a:rPr lang="ko-KR" altLang="en-US" sz="3200" b="1" dirty="0" err="1" smtClean="0">
                <a:ln w="6600">
                  <a:solidFill>
                    <a:schemeClr val="accent3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전처리기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34749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4711" y="277367"/>
            <a:ext cx="2253046" cy="4021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1082" y="358711"/>
            <a:ext cx="8515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FF634C"/>
              </a:buClr>
              <a:buNone/>
              <a:defRPr lang="ko-KR" altLang="en-US"/>
            </a:pPr>
            <a:r>
              <a:rPr lang="ko-KR" altLang="en-US" sz="1000" b="0" i="0" u="none" kern="1200" spc="-100" baseline="0" dirty="0" err="1">
                <a:solidFill>
                  <a:srgbClr val="FF634C"/>
                </a:solidFill>
                <a:latin typeface="나눔명조"/>
                <a:ea typeface="나눔명조"/>
              </a:rPr>
              <a:t>Ⅱ</a:t>
            </a:r>
            <a:r>
              <a:rPr lang="ko-KR" altLang="en-US" sz="1000" b="0" i="0" u="none" kern="1200" spc="-100" baseline="0" dirty="0">
                <a:solidFill>
                  <a:srgbClr val="FF634C"/>
                </a:solidFill>
                <a:latin typeface="나눔명조"/>
                <a:ea typeface="나눔명조"/>
              </a:rPr>
              <a:t>. </a:t>
            </a:r>
            <a:r>
              <a:rPr lang="en-US" altLang="ko-KR" sz="10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.</a:t>
            </a:r>
            <a:r>
              <a:rPr lang="ko-KR" altLang="en-US" sz="10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코딩 설명</a:t>
            </a:r>
            <a:endParaRPr lang="en-US" altLang="ko-KR" sz="1000" b="0" i="0" u="none" kern="1200" spc="-100" baseline="0" dirty="0">
              <a:solidFill>
                <a:schemeClr val="bg1">
                  <a:lumMod val="30000"/>
                </a:schemeClr>
              </a:solidFill>
              <a:latin typeface="나눔명조"/>
              <a:ea typeface="나눔명조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91692" y="3147830"/>
            <a:ext cx="52567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외부변수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</a:p>
          <a:p>
            <a:endParaRPr lang="en-US" altLang="ko-KR" sz="15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Success : 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가능한 경로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해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). 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경로 파악 성공 횟수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전체 해의 개수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</a:p>
          <a:p>
            <a:r>
              <a:rPr lang="en-US" altLang="ko-KR" sz="1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Vtxstack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정점을 하나씩 지나면서 지나간 경로를 파악하는 스택</a:t>
            </a:r>
            <a:endParaRPr lang="en-US" altLang="ko-KR" sz="1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N: 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통과할 간선의 개수</a:t>
            </a:r>
            <a:endParaRPr lang="en-US" altLang="ko-KR" sz="1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80" y="1185611"/>
            <a:ext cx="7812194" cy="151946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244961" y="336767"/>
            <a:ext cx="17940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err="1" smtClean="0">
                <a:ln w="6600">
                  <a:solidFill>
                    <a:schemeClr val="accent3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외부변수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03803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30" y="360689"/>
            <a:ext cx="3744520" cy="2244662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4711" y="277367"/>
            <a:ext cx="2253046" cy="4021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1082" y="358711"/>
            <a:ext cx="8515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FF634C"/>
              </a:buClr>
              <a:buNone/>
              <a:defRPr lang="ko-KR" altLang="en-US"/>
            </a:pPr>
            <a:r>
              <a:rPr lang="ko-KR" altLang="en-US" sz="1000" b="0" i="0" u="none" kern="1200" spc="-100" baseline="0" dirty="0" err="1">
                <a:solidFill>
                  <a:srgbClr val="FF634C"/>
                </a:solidFill>
                <a:latin typeface="나눔명조"/>
                <a:ea typeface="나눔명조"/>
              </a:rPr>
              <a:t>Ⅱ</a:t>
            </a:r>
            <a:r>
              <a:rPr lang="ko-KR" altLang="en-US" sz="1000" b="0" i="0" u="none" kern="1200" spc="-100" baseline="0" dirty="0">
                <a:solidFill>
                  <a:srgbClr val="FF634C"/>
                </a:solidFill>
                <a:latin typeface="나눔명조"/>
                <a:ea typeface="나눔명조"/>
              </a:rPr>
              <a:t>. </a:t>
            </a:r>
            <a:r>
              <a:rPr lang="en-US" altLang="ko-KR" sz="10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.</a:t>
            </a:r>
            <a:r>
              <a:rPr lang="ko-KR" altLang="en-US" sz="10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코딩 설명</a:t>
            </a:r>
            <a:endParaRPr lang="en-US" altLang="ko-KR" sz="1000" b="0" i="0" u="none" kern="1200" spc="-100" baseline="0" dirty="0">
              <a:solidFill>
                <a:schemeClr val="bg1">
                  <a:lumMod val="30000"/>
                </a:schemeClr>
              </a:solidFill>
              <a:latin typeface="나눔명조"/>
              <a:ea typeface="나눔명조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90548" y="2834947"/>
            <a:ext cx="525673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오른쪽의 그래프를 </a:t>
            </a:r>
            <a:r>
              <a:rPr lang="ko-KR" altLang="en-US" sz="1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행렬화하면</a:t>
            </a:r>
            <a:endParaRPr lang="en-US" altLang="ko-KR" sz="1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[ 0 1 0 1</a:t>
            </a:r>
          </a:p>
          <a:p>
            <a:r>
              <a:rPr lang="en-US" altLang="ko-KR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1 0 1 2</a:t>
            </a:r>
          </a:p>
          <a:p>
            <a:r>
              <a:rPr lang="en-US" altLang="ko-KR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0 1 0 1</a:t>
            </a:r>
          </a:p>
          <a:p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 1 2 1 0 ] 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이기 때문에 이를 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2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차원 배열로 외부에서 선언해준다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외부에서 선언하는 이유는 알고리즘 상 지나간 간선을 삭제해 버리기 때문에 계속해서 초기화하여야 하기 때문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094" y="679512"/>
            <a:ext cx="2028825" cy="18478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030740" y="94737"/>
            <a:ext cx="52822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ln w="6600">
                  <a:solidFill>
                    <a:schemeClr val="accent3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그래프 행렬의 이차원배열화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20618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4711" y="277367"/>
            <a:ext cx="2253046" cy="4021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1082" y="358711"/>
            <a:ext cx="8515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FF634C"/>
              </a:buClr>
              <a:buNone/>
              <a:defRPr lang="ko-KR" altLang="en-US"/>
            </a:pPr>
            <a:r>
              <a:rPr lang="ko-KR" altLang="en-US" sz="1000" b="0" i="0" u="none" kern="1200" spc="-100" baseline="0" dirty="0" err="1">
                <a:solidFill>
                  <a:srgbClr val="FF634C"/>
                </a:solidFill>
                <a:latin typeface="나눔명조"/>
                <a:ea typeface="나눔명조"/>
              </a:rPr>
              <a:t>Ⅱ</a:t>
            </a:r>
            <a:r>
              <a:rPr lang="ko-KR" altLang="en-US" sz="1000" b="0" i="0" u="none" kern="1200" spc="-100" baseline="0" dirty="0">
                <a:solidFill>
                  <a:srgbClr val="FF634C"/>
                </a:solidFill>
                <a:latin typeface="나눔명조"/>
                <a:ea typeface="나눔명조"/>
              </a:rPr>
              <a:t>. </a:t>
            </a:r>
            <a:r>
              <a:rPr lang="en-US" altLang="ko-KR" sz="10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.</a:t>
            </a:r>
            <a:r>
              <a:rPr lang="ko-KR" altLang="en-US" sz="10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코딩 설명</a:t>
            </a:r>
            <a:endParaRPr lang="en-US" altLang="ko-KR" sz="1000" b="0" i="0" u="none" kern="1200" spc="-100" baseline="0" dirty="0">
              <a:solidFill>
                <a:schemeClr val="bg1">
                  <a:lumMod val="30000"/>
                </a:schemeClr>
              </a:solidFill>
              <a:latin typeface="나눔명조"/>
              <a:ea typeface="나눔명조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9540" y="3219840"/>
            <a:ext cx="763306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Main 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함수 정의</a:t>
            </a:r>
            <a:endParaRPr lang="en-US" altLang="ko-KR" sz="1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Success= 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성공 횟수를 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0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으로 초기화해주고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,</a:t>
            </a:r>
          </a:p>
          <a:p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N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을 간선의 최대 개수인 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EDGE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로 값을 넣어준다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맨 처음 정점부터 시작하기 위해 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start</a:t>
            </a:r>
          </a:p>
          <a:p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Success 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값이 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0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이라는 것은 해를 하나도 찾지 못했다는 의미이므로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,</a:t>
            </a:r>
          </a:p>
          <a:p>
            <a:r>
              <a:rPr lang="ko-KR" altLang="en-US" sz="1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오일러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경로를 찾지 못했다고 출력한다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endParaRPr lang="en-US" altLang="ko-KR" sz="1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9" y="818974"/>
            <a:ext cx="3962400" cy="21526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863252" y="186051"/>
            <a:ext cx="1162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n w="6600">
                  <a:solidFill>
                    <a:schemeClr val="accent3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MAIN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80733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443</Words>
  <Application>Microsoft Office PowerPoint</Application>
  <PresentationFormat>화면 슬라이드 쇼(16:9)</PresentationFormat>
  <Paragraphs>74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나눔고딕</vt:lpstr>
      <vt:lpstr>나눔명조</vt:lpstr>
      <vt:lpstr>함초롬돋움</vt:lpstr>
      <vt:lpstr>휴먼편지체</vt:lpstr>
      <vt:lpstr>Arial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미래</dc:creator>
  <cp:lastModifiedBy>김경민</cp:lastModifiedBy>
  <cp:revision>62</cp:revision>
  <dcterms:created xsi:type="dcterms:W3CDTF">2015-09-07T03:16:12Z</dcterms:created>
  <dcterms:modified xsi:type="dcterms:W3CDTF">2016-06-06T18:24:24Z</dcterms:modified>
</cp:coreProperties>
</file>