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2" r:id="rId4"/>
    <p:sldId id="273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86" r:id="rId18"/>
    <p:sldId id="285" r:id="rId19"/>
    <p:sldId id="287" r:id="rId20"/>
    <p:sldId id="262" r:id="rId21"/>
  </p:sldIdLst>
  <p:sldSz cx="12192000" cy="6858000"/>
  <p:notesSz cx="6858000" cy="9144000"/>
  <p:embeddedFontLst>
    <p:embeddedFont>
      <p:font typeface="HY중고딕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한컴돋움" panose="02030600000101010101" pitchFamily="18" charset="2"/>
      <p:regular r:id="rId26"/>
    </p:embeddedFont>
    <p:embeddedFont>
      <p:font typeface="휴먼가는샘체" panose="02010504000101010101" pitchFamily="2" charset="-127"/>
      <p:regular r:id="rId27"/>
    </p:embeddedFont>
    <p:embeddedFont>
      <p:font typeface="휴먼굵은팸체" panose="02010804000101010101" pitchFamily="2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76194-39E3-4691-BD82-8E4325A9F09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774B-7B0B-4508-AE04-2B395F06F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시작하기앞서</a:t>
            </a:r>
            <a:r>
              <a:rPr lang="ko-KR" altLang="en-US" dirty="0"/>
              <a:t> </a:t>
            </a:r>
            <a:r>
              <a:rPr lang="ko-KR" altLang="en-US" dirty="0" err="1"/>
              <a:t>할일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오늘 해보고 석환이반으로 옮길 사람 있으면 </a:t>
            </a:r>
            <a:r>
              <a:rPr lang="ko-KR" altLang="en-US" dirty="0" err="1"/>
              <a:t>갠톡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다다음주 시험인데 다음주 수업을 할지 </a:t>
            </a:r>
            <a:r>
              <a:rPr lang="ko-KR" altLang="en-US" dirty="0" err="1"/>
              <a:t>안할지</a:t>
            </a:r>
            <a:r>
              <a:rPr lang="en-US" altLang="ko-KR" dirty="0"/>
              <a:t>? –</a:t>
            </a:r>
            <a:r>
              <a:rPr lang="ko-KR" altLang="en-US" dirty="0"/>
              <a:t> </a:t>
            </a:r>
            <a:r>
              <a:rPr lang="ko-KR" altLang="en-US" dirty="0" err="1"/>
              <a:t>안할듯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7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일단 위아래 코드를 비교해서 </a:t>
            </a:r>
            <a:r>
              <a:rPr lang="ko-KR" altLang="en-US" dirty="0" err="1"/>
              <a:t>볼게요</a:t>
            </a:r>
            <a:r>
              <a:rPr lang="en-US" altLang="ko-KR" dirty="0"/>
              <a:t>. </a:t>
            </a:r>
            <a:r>
              <a:rPr lang="ko-KR" altLang="en-US" dirty="0"/>
              <a:t>위에 보면 변수명이 뭔가 </a:t>
            </a:r>
            <a:r>
              <a:rPr lang="ko-KR" altLang="en-US" dirty="0" err="1"/>
              <a:t>잇어보이게</a:t>
            </a:r>
            <a:r>
              <a:rPr lang="ko-KR" altLang="en-US" dirty="0"/>
              <a:t> </a:t>
            </a:r>
            <a:r>
              <a:rPr lang="ko-KR" altLang="en-US" dirty="0" err="1"/>
              <a:t>되있고</a:t>
            </a:r>
            <a:r>
              <a:rPr lang="en-US" altLang="ko-KR" dirty="0"/>
              <a:t>, </a:t>
            </a:r>
            <a:r>
              <a:rPr lang="ko-KR" altLang="en-US" dirty="0"/>
              <a:t>아래는 그냥 </a:t>
            </a:r>
            <a:r>
              <a:rPr lang="en-US" altLang="ko-KR" dirty="0" err="1"/>
              <a:t>abc</a:t>
            </a:r>
            <a:r>
              <a:rPr lang="ko-KR" altLang="en-US" dirty="0"/>
              <a:t>로 </a:t>
            </a:r>
            <a:r>
              <a:rPr lang="ko-KR" altLang="en-US" dirty="0" err="1"/>
              <a:t>되있죠</a:t>
            </a:r>
            <a:endParaRPr lang="en-US" altLang="ko-KR" dirty="0"/>
          </a:p>
          <a:p>
            <a:r>
              <a:rPr lang="ko-KR" altLang="en-US" dirty="0"/>
              <a:t>이 두 코드는 변수명만 다르지 결과값은 똑같습니다</a:t>
            </a:r>
            <a:r>
              <a:rPr lang="en-US" altLang="ko-KR" dirty="0"/>
              <a:t>. </a:t>
            </a:r>
            <a:r>
              <a:rPr lang="ko-KR" altLang="en-US" dirty="0"/>
              <a:t>그냥 가격 </a:t>
            </a:r>
            <a:r>
              <a:rPr lang="en-US" altLang="ko-KR" dirty="0"/>
              <a:t>x </a:t>
            </a:r>
            <a:r>
              <a:rPr lang="ko-KR" altLang="en-US" dirty="0"/>
              <a:t>개수해서 총 가격을 출력하는 아주 간단한 </a:t>
            </a:r>
            <a:r>
              <a:rPr lang="ko-KR" altLang="en-US" dirty="0" err="1"/>
              <a:t>코드에여</a:t>
            </a:r>
            <a:endParaRPr lang="en-US" altLang="ko-KR" dirty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그렇게 강조했던 가독성</a:t>
            </a:r>
            <a:r>
              <a:rPr lang="en-US" altLang="ko-KR" dirty="0"/>
              <a:t>, </a:t>
            </a:r>
            <a:r>
              <a:rPr lang="ko-KR" altLang="en-US" dirty="0"/>
              <a:t>분명 아래가 </a:t>
            </a:r>
            <a:r>
              <a:rPr lang="ko-KR" altLang="en-US" dirty="0" err="1"/>
              <a:t>좋아보일겁니다</a:t>
            </a:r>
            <a:r>
              <a:rPr lang="en-US" altLang="ko-KR" dirty="0"/>
              <a:t>. </a:t>
            </a:r>
            <a:r>
              <a:rPr lang="ko-KR" altLang="en-US" dirty="0"/>
              <a:t>변수명도 </a:t>
            </a:r>
            <a:r>
              <a:rPr lang="ko-KR" altLang="en-US" dirty="0" err="1"/>
              <a:t>훨씬짧고</a:t>
            </a:r>
            <a:r>
              <a:rPr lang="ko-KR" altLang="en-US" dirty="0"/>
              <a:t> </a:t>
            </a:r>
            <a:r>
              <a:rPr lang="en-US" altLang="ko-KR" dirty="0" err="1"/>
              <a:t>abc</a:t>
            </a:r>
            <a:r>
              <a:rPr lang="ko-KR" altLang="en-US" dirty="0"/>
              <a:t>로 </a:t>
            </a:r>
            <a:r>
              <a:rPr lang="ko-KR" altLang="en-US" dirty="0" err="1"/>
              <a:t>출력하니깐</a:t>
            </a:r>
            <a:r>
              <a:rPr lang="ko-KR" altLang="en-US" dirty="0"/>
              <a:t> 되게 </a:t>
            </a:r>
            <a:r>
              <a:rPr lang="ko-KR" altLang="en-US" dirty="0" err="1"/>
              <a:t>간단해보이죠</a:t>
            </a:r>
            <a:endParaRPr lang="en-US" altLang="ko-KR" dirty="0"/>
          </a:p>
          <a:p>
            <a:r>
              <a:rPr lang="ko-KR" altLang="en-US" dirty="0"/>
              <a:t>근데 중요한 결론은 아래처럼 </a:t>
            </a:r>
            <a:r>
              <a:rPr lang="ko-KR" altLang="en-US" dirty="0" err="1"/>
              <a:t>하면안된다는겁니다</a:t>
            </a:r>
            <a:r>
              <a:rPr lang="en-US" altLang="ko-KR" dirty="0"/>
              <a:t>. </a:t>
            </a:r>
            <a:r>
              <a:rPr lang="ko-KR" altLang="en-US" dirty="0"/>
              <a:t>물론 지금은 코드가 엄청나게 </a:t>
            </a:r>
            <a:r>
              <a:rPr lang="ko-KR" altLang="en-US" dirty="0" err="1"/>
              <a:t>짧으니깐</a:t>
            </a:r>
            <a:r>
              <a:rPr lang="ko-KR" altLang="en-US" dirty="0"/>
              <a:t> </a:t>
            </a:r>
            <a:r>
              <a:rPr lang="en-US" altLang="ko-KR" dirty="0" err="1"/>
              <a:t>abc</a:t>
            </a:r>
            <a:r>
              <a:rPr lang="ko-KR" altLang="en-US" dirty="0"/>
              <a:t>가 </a:t>
            </a:r>
            <a:r>
              <a:rPr lang="ko-KR" altLang="en-US" dirty="0" err="1"/>
              <a:t>뭔지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</a:t>
            </a:r>
            <a:r>
              <a:rPr lang="en-US" altLang="ko-KR" dirty="0"/>
              <a:t>? </a:t>
            </a:r>
            <a:r>
              <a:rPr lang="ko-KR" altLang="en-US" dirty="0"/>
              <a:t>코드가 길어지면 </a:t>
            </a:r>
            <a:r>
              <a:rPr lang="ko-KR" altLang="en-US" dirty="0" err="1"/>
              <a:t>답이없다는거</a:t>
            </a:r>
            <a:r>
              <a:rPr lang="en-US" altLang="ko-KR" dirty="0"/>
              <a:t>. </a:t>
            </a:r>
            <a:r>
              <a:rPr lang="ko-KR" altLang="en-US" dirty="0"/>
              <a:t>일단 제가 예전에 유니티로 게임 만든 코드를 하나 </a:t>
            </a:r>
            <a:r>
              <a:rPr lang="ko-KR" altLang="en-US" dirty="0" err="1"/>
              <a:t>보여드릴게요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네이밍에서 </a:t>
            </a:r>
            <a:r>
              <a:rPr lang="en-US" altLang="ko-KR" dirty="0"/>
              <a:t>– </a:t>
            </a:r>
            <a:r>
              <a:rPr lang="ko-KR" altLang="en-US" dirty="0"/>
              <a:t>유니티 </a:t>
            </a:r>
            <a:r>
              <a:rPr lang="en-US" altLang="ko-KR" dirty="0" err="1"/>
              <a:t>PopUpMenuController</a:t>
            </a:r>
            <a:r>
              <a:rPr lang="en-US" altLang="ko-KR" dirty="0"/>
              <a:t> </a:t>
            </a:r>
            <a:r>
              <a:rPr lang="ko-KR" altLang="en-US" dirty="0"/>
              <a:t>보여주기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사실 이건 </a:t>
            </a:r>
            <a:r>
              <a:rPr lang="ko-KR" altLang="en-US" dirty="0" err="1"/>
              <a:t>파이썬이</a:t>
            </a:r>
            <a:r>
              <a:rPr lang="ko-KR" altLang="en-US" dirty="0"/>
              <a:t> 아니라 </a:t>
            </a:r>
            <a:r>
              <a:rPr lang="en-US" altLang="ko-KR" dirty="0"/>
              <a:t>C#</a:t>
            </a:r>
            <a:r>
              <a:rPr lang="ko-KR" altLang="en-US" dirty="0"/>
              <a:t>이라는 언어이긴 한데</a:t>
            </a:r>
            <a:r>
              <a:rPr lang="en-US" altLang="ko-KR" dirty="0"/>
              <a:t>.. </a:t>
            </a:r>
            <a:r>
              <a:rPr lang="ko-KR" altLang="en-US" dirty="0"/>
              <a:t>변수가 엄청나게 많죠</a:t>
            </a:r>
            <a:r>
              <a:rPr lang="en-US" altLang="ko-KR" dirty="0"/>
              <a:t>? </a:t>
            </a:r>
            <a:r>
              <a:rPr lang="ko-KR" altLang="en-US" dirty="0"/>
              <a:t>이건 스크립트 하나에만 </a:t>
            </a:r>
            <a:r>
              <a:rPr lang="ko-KR" altLang="en-US" dirty="0" err="1"/>
              <a:t>있는거지</a:t>
            </a:r>
            <a:r>
              <a:rPr lang="ko-KR" altLang="en-US" dirty="0"/>
              <a:t> 전체 프로그램 변수수만 따지면 </a:t>
            </a:r>
            <a:r>
              <a:rPr lang="ko-KR" altLang="en-US" dirty="0" err="1"/>
              <a:t>몇백개가</a:t>
            </a:r>
            <a:r>
              <a:rPr lang="ko-KR" altLang="en-US" dirty="0"/>
              <a:t> </a:t>
            </a:r>
            <a:r>
              <a:rPr lang="ko-KR" altLang="en-US" dirty="0" err="1"/>
              <a:t>넘을겁니다</a:t>
            </a:r>
            <a:r>
              <a:rPr lang="en-US" altLang="ko-KR" dirty="0"/>
              <a:t>. </a:t>
            </a:r>
            <a:r>
              <a:rPr lang="ko-KR" altLang="en-US" dirty="0"/>
              <a:t>이런 구조적인</a:t>
            </a:r>
            <a:endParaRPr lang="en-US" altLang="ko-KR" dirty="0"/>
          </a:p>
          <a:p>
            <a:r>
              <a:rPr lang="ko-KR" altLang="en-US" dirty="0"/>
              <a:t>프로그래밍을 </a:t>
            </a:r>
            <a:r>
              <a:rPr lang="ko-KR" altLang="en-US" dirty="0" err="1"/>
              <a:t>할때도</a:t>
            </a:r>
            <a:r>
              <a:rPr lang="ko-KR" altLang="en-US" dirty="0"/>
              <a:t> </a:t>
            </a:r>
            <a:r>
              <a:rPr lang="en-US" altLang="ko-KR" dirty="0" err="1"/>
              <a:t>abc</a:t>
            </a:r>
            <a:r>
              <a:rPr lang="ko-KR" altLang="en-US" dirty="0"/>
              <a:t>로 한다면</a:t>
            </a:r>
            <a:r>
              <a:rPr lang="en-US" altLang="ko-KR" dirty="0"/>
              <a:t>? </a:t>
            </a:r>
            <a:r>
              <a:rPr lang="ko-KR" altLang="en-US" dirty="0"/>
              <a:t>변수가 많아질수록 헷갈리고</a:t>
            </a:r>
            <a:r>
              <a:rPr lang="en-US" altLang="ko-KR" dirty="0"/>
              <a:t>, </a:t>
            </a:r>
            <a:r>
              <a:rPr lang="ko-KR" altLang="en-US" dirty="0"/>
              <a:t>무슨 변수가 어떤 값을 지칭하는지 알지를 </a:t>
            </a:r>
            <a:r>
              <a:rPr lang="ko-KR" altLang="en-US" dirty="0" err="1"/>
              <a:t>못하니깐</a:t>
            </a:r>
            <a:r>
              <a:rPr lang="ko-KR" altLang="en-US" dirty="0"/>
              <a:t> 계속 확인을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이래서 변수의 네이밍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이름짓는게</a:t>
            </a:r>
            <a:r>
              <a:rPr lang="ko-KR" altLang="en-US" dirty="0"/>
              <a:t> </a:t>
            </a:r>
            <a:r>
              <a:rPr lang="ko-KR" altLang="en-US" dirty="0" err="1"/>
              <a:t>중요하다는거에요</a:t>
            </a:r>
            <a:r>
              <a:rPr lang="en-US" altLang="ko-KR" dirty="0"/>
              <a:t>. </a:t>
            </a:r>
            <a:r>
              <a:rPr lang="ko-KR" altLang="en-US" dirty="0"/>
              <a:t>다시 위에 코드를 보면</a:t>
            </a:r>
            <a:r>
              <a:rPr lang="en-US" altLang="ko-KR" dirty="0"/>
              <a:t>, </a:t>
            </a:r>
            <a:r>
              <a:rPr lang="en-US" altLang="ko-KR" dirty="0" err="1"/>
              <a:t>pricePerDevice</a:t>
            </a:r>
            <a:r>
              <a:rPr lang="en-US" altLang="ko-KR" dirty="0"/>
              <a:t>. </a:t>
            </a:r>
            <a:r>
              <a:rPr lang="ko-KR" altLang="en-US" dirty="0"/>
              <a:t>장치 </a:t>
            </a:r>
            <a:r>
              <a:rPr lang="ko-KR" altLang="en-US" dirty="0" err="1"/>
              <a:t>개수당</a:t>
            </a:r>
            <a:r>
              <a:rPr lang="ko-KR" altLang="en-US" dirty="0"/>
              <a:t> 가격</a:t>
            </a:r>
            <a:r>
              <a:rPr lang="en-US" altLang="ko-KR" dirty="0"/>
              <a:t>, </a:t>
            </a:r>
            <a:r>
              <a:rPr lang="en-US" altLang="ko-KR" dirty="0" err="1"/>
              <a:t>amountOfDevice</a:t>
            </a:r>
            <a:r>
              <a:rPr lang="en-US" altLang="ko-KR" dirty="0"/>
              <a:t> – </a:t>
            </a:r>
            <a:r>
              <a:rPr lang="ko-KR" altLang="en-US" dirty="0"/>
              <a:t>장치의 개수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총 가격 </a:t>
            </a:r>
            <a:r>
              <a:rPr lang="en-US" altLang="ko-KR" dirty="0"/>
              <a:t>– total Price</a:t>
            </a:r>
            <a:r>
              <a:rPr lang="ko-KR" altLang="en-US" dirty="0"/>
              <a:t>를 계산하는 </a:t>
            </a:r>
            <a:r>
              <a:rPr lang="ko-KR" altLang="en-US" dirty="0" err="1"/>
              <a:t>코드죠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되게 </a:t>
            </a:r>
            <a:r>
              <a:rPr lang="ko-KR" altLang="en-US" dirty="0" err="1"/>
              <a:t>불필요해보이고</a:t>
            </a:r>
            <a:r>
              <a:rPr lang="ko-KR" altLang="en-US" dirty="0"/>
              <a:t> 길지만</a:t>
            </a:r>
            <a:r>
              <a:rPr lang="en-US" altLang="ko-KR" dirty="0"/>
              <a:t>, </a:t>
            </a:r>
            <a:r>
              <a:rPr lang="ko-KR" altLang="en-US" dirty="0"/>
              <a:t>결국에 여러분들이 긴 코드를 쓰려면 이렇게 변수의 네이밍을 확실하게</a:t>
            </a:r>
            <a:r>
              <a:rPr lang="en-US" altLang="ko-KR" dirty="0"/>
              <a:t>, </a:t>
            </a:r>
            <a:r>
              <a:rPr lang="ko-KR" altLang="en-US" dirty="0"/>
              <a:t>직관적으로 할 필요성이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 가독성이 아래 것이 더 </a:t>
            </a:r>
            <a:r>
              <a:rPr lang="ko-KR" altLang="en-US" dirty="0" err="1"/>
              <a:t>좋아보이지만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ko-KR" altLang="en-US" dirty="0" err="1"/>
              <a:t>코딩을하면서</a:t>
            </a:r>
            <a:r>
              <a:rPr lang="ko-KR" altLang="en-US" dirty="0"/>
              <a:t> 내 코드를 </a:t>
            </a:r>
            <a:r>
              <a:rPr lang="ko-KR" altLang="en-US" dirty="0" err="1"/>
              <a:t>볼떄</a:t>
            </a:r>
            <a:r>
              <a:rPr lang="ko-KR" altLang="en-US" dirty="0"/>
              <a:t> 이해를 하려면 </a:t>
            </a:r>
            <a:r>
              <a:rPr lang="en-US" altLang="ko-KR" dirty="0"/>
              <a:t>, </a:t>
            </a:r>
            <a:r>
              <a:rPr lang="ko-KR" altLang="en-US" dirty="0"/>
              <a:t>심지어 코딩은 혼자 개인프로젝트 </a:t>
            </a:r>
            <a:r>
              <a:rPr lang="ko-KR" altLang="en-US" dirty="0" err="1"/>
              <a:t>하는경우보다</a:t>
            </a:r>
            <a:endParaRPr lang="en-US" altLang="ko-KR" dirty="0"/>
          </a:p>
          <a:p>
            <a:r>
              <a:rPr lang="ko-KR" altLang="en-US" dirty="0" err="1"/>
              <a:t>여러명이서</a:t>
            </a:r>
            <a:r>
              <a:rPr lang="ko-KR" altLang="en-US" dirty="0"/>
              <a:t> 같이 프로젝트 하는 경우도 많거든요</a:t>
            </a:r>
            <a:r>
              <a:rPr lang="en-US" altLang="ko-KR" dirty="0"/>
              <a:t>. </a:t>
            </a:r>
            <a:r>
              <a:rPr lang="ko-KR" altLang="en-US" dirty="0"/>
              <a:t>그런 경우에는 </a:t>
            </a:r>
            <a:r>
              <a:rPr lang="ko-KR" altLang="en-US" dirty="0" err="1"/>
              <a:t>남의코드를</a:t>
            </a:r>
            <a:r>
              <a:rPr lang="ko-KR" altLang="en-US" dirty="0"/>
              <a:t> 이해할 수 </a:t>
            </a:r>
            <a:r>
              <a:rPr lang="ko-KR" altLang="en-US" dirty="0" err="1"/>
              <a:t>있어야하는데</a:t>
            </a:r>
            <a:r>
              <a:rPr lang="ko-KR" altLang="en-US" dirty="0"/>
              <a:t> 내 파트너가 아래처럼 코딩해서 던져주면 이해가 </a:t>
            </a:r>
            <a:r>
              <a:rPr lang="ko-KR" altLang="en-US" dirty="0" err="1"/>
              <a:t>안갈껍니다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그렇기때문에 이 변수가 지칭하는 값이 무엇인지를 정확하게 </a:t>
            </a:r>
            <a:r>
              <a:rPr lang="ko-KR" altLang="en-US" dirty="0" err="1"/>
              <a:t>네이밍해서</a:t>
            </a:r>
            <a:r>
              <a:rPr lang="ko-KR" altLang="en-US" dirty="0"/>
              <a:t> 변수명을 정해주세요</a:t>
            </a:r>
            <a:r>
              <a:rPr lang="en-US" altLang="ko-KR" dirty="0"/>
              <a:t>. </a:t>
            </a:r>
            <a:r>
              <a:rPr lang="ko-KR" altLang="en-US" dirty="0"/>
              <a:t>사실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그냥 한글로 해도 </a:t>
            </a:r>
            <a:r>
              <a:rPr lang="ko-KR" altLang="en-US" dirty="0" err="1"/>
              <a:t>되요</a:t>
            </a:r>
            <a:r>
              <a:rPr lang="ko-KR" altLang="en-US" dirty="0"/>
              <a:t> 솔직히</a:t>
            </a:r>
            <a:endParaRPr lang="en-US" altLang="ko-KR" dirty="0"/>
          </a:p>
          <a:p>
            <a:r>
              <a:rPr lang="ko-KR" altLang="en-US" dirty="0" err="1"/>
              <a:t>안돌아가진</a:t>
            </a:r>
            <a:r>
              <a:rPr lang="ko-KR" altLang="en-US" dirty="0"/>
              <a:t> 않습니다</a:t>
            </a:r>
            <a:r>
              <a:rPr lang="en-US" altLang="ko-KR" dirty="0"/>
              <a:t>. </a:t>
            </a:r>
            <a:r>
              <a:rPr lang="ko-KR" altLang="en-US" dirty="0"/>
              <a:t>근데 초반에 버릇을 잘 </a:t>
            </a:r>
            <a:r>
              <a:rPr lang="ko-KR" altLang="en-US" dirty="0" err="1"/>
              <a:t>들여놔야해요</a:t>
            </a:r>
            <a:r>
              <a:rPr lang="en-US" altLang="ko-KR" dirty="0"/>
              <a:t>. </a:t>
            </a:r>
            <a:r>
              <a:rPr lang="ko-KR" altLang="en-US" dirty="0"/>
              <a:t>솔직히 요즘 한글변수명 정해서 </a:t>
            </a:r>
            <a:r>
              <a:rPr lang="ko-KR" altLang="en-US" dirty="0" err="1"/>
              <a:t>코딩하는사람</a:t>
            </a:r>
            <a:r>
              <a:rPr lang="ko-KR" altLang="en-US" dirty="0"/>
              <a:t> 찾기 </a:t>
            </a:r>
            <a:r>
              <a:rPr lang="ko-KR" altLang="en-US" dirty="0" err="1"/>
              <a:t>힘들겁니다</a:t>
            </a:r>
            <a:r>
              <a:rPr lang="en-US" altLang="ko-KR" dirty="0"/>
              <a:t>. </a:t>
            </a:r>
            <a:r>
              <a:rPr lang="ko-KR" altLang="en-US" dirty="0"/>
              <a:t>힘들더라도 번역기 돌리면서 </a:t>
            </a:r>
            <a:r>
              <a:rPr lang="ko-KR" altLang="en-US" dirty="0" err="1"/>
              <a:t>변수명</a:t>
            </a:r>
            <a:r>
              <a:rPr lang="ko-KR" altLang="en-US" dirty="0"/>
              <a:t> 정하는 버릇 </a:t>
            </a:r>
            <a:r>
              <a:rPr lang="ko-KR" altLang="en-US" dirty="0" err="1"/>
              <a:t>들익는게</a:t>
            </a:r>
            <a:endParaRPr lang="en-US" altLang="ko-KR" dirty="0"/>
          </a:p>
          <a:p>
            <a:r>
              <a:rPr lang="ko-KR" altLang="en-US" dirty="0"/>
              <a:t>미래를 위해 훨씬 좋아요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변수가 너무 </a:t>
            </a:r>
            <a:r>
              <a:rPr lang="ko-KR" altLang="en-US" dirty="0" err="1"/>
              <a:t>길어질수</a:t>
            </a:r>
            <a:r>
              <a:rPr lang="ko-KR" altLang="en-US" dirty="0"/>
              <a:t> 있다</a:t>
            </a:r>
            <a:r>
              <a:rPr lang="en-US" altLang="ko-KR" dirty="0"/>
              <a:t>, </a:t>
            </a:r>
            <a:r>
              <a:rPr lang="ko-KR" altLang="en-US" dirty="0"/>
              <a:t>걱정하실 수 있는데 사실 변수명이 </a:t>
            </a:r>
            <a:r>
              <a:rPr lang="ko-KR" altLang="en-US" dirty="0" err="1"/>
              <a:t>길어지는걸</a:t>
            </a:r>
            <a:r>
              <a:rPr lang="ko-KR" altLang="en-US" dirty="0"/>
              <a:t> </a:t>
            </a:r>
            <a:r>
              <a:rPr lang="ko-KR" altLang="en-US" dirty="0" err="1"/>
              <a:t>두려워할필요가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어차피 코딩</a:t>
            </a:r>
            <a:r>
              <a:rPr lang="en-US" altLang="ko-KR" dirty="0"/>
              <a:t>? </a:t>
            </a:r>
            <a:r>
              <a:rPr lang="ko-KR" altLang="en-US" dirty="0" err="1"/>
              <a:t>하다보면</a:t>
            </a:r>
            <a:r>
              <a:rPr lang="ko-KR" altLang="en-US" dirty="0"/>
              <a:t> 엄청나게 길어져요</a:t>
            </a:r>
            <a:r>
              <a:rPr lang="en-US" altLang="ko-KR" dirty="0"/>
              <a:t>.</a:t>
            </a:r>
            <a:r>
              <a:rPr lang="ko-KR" altLang="en-US" dirty="0"/>
              <a:t>저번에 잠깐 보여드렸지만 간단한 </a:t>
            </a:r>
            <a:r>
              <a:rPr lang="ko-KR" altLang="en-US" dirty="0" err="1"/>
              <a:t>청기백기</a:t>
            </a:r>
            <a:r>
              <a:rPr lang="ko-KR" altLang="en-US" dirty="0"/>
              <a:t> </a:t>
            </a:r>
            <a:r>
              <a:rPr lang="ko-KR" altLang="en-US" dirty="0" err="1"/>
              <a:t>게임만드는데</a:t>
            </a:r>
            <a:r>
              <a:rPr lang="ko-KR" altLang="en-US" dirty="0"/>
              <a:t> 코드가 </a:t>
            </a:r>
            <a:r>
              <a:rPr lang="en-US" altLang="ko-KR" dirty="0"/>
              <a:t>2</a:t>
            </a:r>
            <a:r>
              <a:rPr lang="ko-KR" altLang="en-US" dirty="0" err="1"/>
              <a:t>천줄이</a:t>
            </a:r>
            <a:r>
              <a:rPr lang="ko-KR" altLang="en-US" dirty="0"/>
              <a:t> 넘어갑니다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오픈소스로 예를 들어보면</a:t>
            </a:r>
            <a:r>
              <a:rPr lang="en-US" altLang="ko-KR" dirty="0"/>
              <a:t>, </a:t>
            </a:r>
            <a:r>
              <a:rPr lang="ko-KR" altLang="en-US" dirty="0" err="1"/>
              <a:t>오투잼이라는</a:t>
            </a:r>
            <a:r>
              <a:rPr lang="ko-KR" altLang="en-US" dirty="0"/>
              <a:t> 게임 </a:t>
            </a:r>
            <a:r>
              <a:rPr lang="ko-KR" altLang="en-US" dirty="0" err="1"/>
              <a:t>아시나여</a:t>
            </a:r>
            <a:r>
              <a:rPr lang="en-US" altLang="ko-KR" dirty="0"/>
              <a:t>? </a:t>
            </a:r>
            <a:r>
              <a:rPr lang="ko-KR" altLang="en-US" dirty="0"/>
              <a:t> 평범한 리듬게임으로 위에서 </a:t>
            </a:r>
            <a:r>
              <a:rPr lang="ko-KR" altLang="en-US" dirty="0" err="1"/>
              <a:t>내려오는거</a:t>
            </a:r>
            <a:r>
              <a:rPr lang="ko-KR" altLang="en-US" dirty="0"/>
              <a:t> </a:t>
            </a:r>
            <a:r>
              <a:rPr lang="ko-KR" altLang="en-US" dirty="0" err="1"/>
              <a:t>치는건데</a:t>
            </a:r>
            <a:r>
              <a:rPr lang="ko-KR" altLang="en-US" dirty="0"/>
              <a:t> 이 </a:t>
            </a:r>
            <a:r>
              <a:rPr lang="ko-KR" altLang="en-US" dirty="0" err="1"/>
              <a:t>오투잼</a:t>
            </a:r>
            <a:r>
              <a:rPr lang="ko-KR" altLang="en-US" dirty="0"/>
              <a:t> 코드가 </a:t>
            </a:r>
            <a:r>
              <a:rPr lang="ko-KR" altLang="en-US" dirty="0" err="1"/>
              <a:t>공개된적이있어요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그때 </a:t>
            </a:r>
            <a:r>
              <a:rPr lang="ko-KR" altLang="en-US" dirty="0" err="1"/>
              <a:t>예를들어</a:t>
            </a:r>
            <a:r>
              <a:rPr lang="ko-KR" altLang="en-US" dirty="0"/>
              <a:t> 빨간 노드가 내려오는 속도</a:t>
            </a:r>
            <a:r>
              <a:rPr lang="en-US" altLang="ko-KR" dirty="0"/>
              <a:t>, </a:t>
            </a:r>
            <a:r>
              <a:rPr lang="ko-KR" altLang="en-US" dirty="0"/>
              <a:t>라는 변수가 있었는데 이름이 </a:t>
            </a:r>
            <a:r>
              <a:rPr lang="en-US" altLang="ko-KR" dirty="0" err="1"/>
              <a:t>SpeedOfRedNodeDownfoward</a:t>
            </a:r>
            <a:endParaRPr lang="en-US" altLang="ko-KR" dirty="0"/>
          </a:p>
          <a:p>
            <a:r>
              <a:rPr lang="ko-KR" altLang="en-US" dirty="0" err="1"/>
              <a:t>이런느낌의</a:t>
            </a:r>
            <a:r>
              <a:rPr lang="ko-KR" altLang="en-US" dirty="0"/>
              <a:t> 변수였는데</a:t>
            </a:r>
            <a:r>
              <a:rPr lang="en-US" altLang="ko-KR" dirty="0"/>
              <a:t>, </a:t>
            </a:r>
            <a:r>
              <a:rPr lang="ko-KR" altLang="en-US" dirty="0"/>
              <a:t>사실 엄청나게 </a:t>
            </a:r>
            <a:r>
              <a:rPr lang="ko-KR" altLang="en-US" dirty="0" err="1"/>
              <a:t>길어보이고</a:t>
            </a:r>
            <a:r>
              <a:rPr lang="ko-KR" altLang="en-US" dirty="0"/>
              <a:t> </a:t>
            </a:r>
            <a:r>
              <a:rPr lang="ko-KR" altLang="en-US" dirty="0" err="1"/>
              <a:t>불필요해보여도</a:t>
            </a:r>
            <a:r>
              <a:rPr lang="en-US" altLang="ko-KR" dirty="0"/>
              <a:t>, </a:t>
            </a:r>
            <a:r>
              <a:rPr lang="ko-KR" altLang="en-US" dirty="0"/>
              <a:t>결국 프로젝트 코딩에서 네이밍은 이렇게 중요하다는 겁니다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많이 강조했으니 앞으로도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ko-KR" altLang="en-US" dirty="0" err="1"/>
              <a:t>지을때</a:t>
            </a:r>
            <a:r>
              <a:rPr lang="ko-KR" altLang="en-US" dirty="0"/>
              <a:t> 좀더 직관적으로 짓는 버릇을 들이는게 좋아요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보시면 변수가 왜 시작은 소문자고 단어마다 대문자로 시작하는지 </a:t>
            </a:r>
            <a:r>
              <a:rPr lang="ko-KR" altLang="en-US" dirty="0" err="1"/>
              <a:t>궁금하실수있는데</a:t>
            </a:r>
            <a:r>
              <a:rPr lang="en-US" altLang="ko-KR" dirty="0"/>
              <a:t>, </a:t>
            </a:r>
            <a:r>
              <a:rPr lang="ko-KR" altLang="en-US" dirty="0"/>
              <a:t>이건 그냥 코딩에서 나름대로의 약속이에요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구글에 파이썬 변수 네이밍 </a:t>
            </a:r>
            <a:r>
              <a:rPr lang="ko-KR" altLang="en-US" dirty="0" err="1"/>
              <a:t>이런식으로</a:t>
            </a:r>
            <a:r>
              <a:rPr lang="ko-KR" altLang="en-US" dirty="0"/>
              <a:t> 검색해보시면 여러가지 나오는데</a:t>
            </a:r>
            <a:r>
              <a:rPr lang="en-US" altLang="ko-KR" dirty="0"/>
              <a:t>, </a:t>
            </a:r>
            <a:r>
              <a:rPr lang="ko-KR" altLang="en-US" dirty="0"/>
              <a:t>기본적으로 상수를 제외한 기본 변수는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네이밍하는게</a:t>
            </a:r>
            <a:r>
              <a:rPr lang="ko-KR" altLang="en-US" dirty="0"/>
              <a:t> 원칙입니다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당장 뭐 </a:t>
            </a:r>
            <a:r>
              <a:rPr lang="ko-KR" altLang="en-US" dirty="0" err="1"/>
              <a:t>원칙지키면서</a:t>
            </a:r>
            <a:r>
              <a:rPr lang="ko-KR" altLang="en-US" dirty="0"/>
              <a:t> 네이밍 </a:t>
            </a:r>
            <a:r>
              <a:rPr lang="ko-KR" altLang="en-US" dirty="0" err="1"/>
              <a:t>하라는건</a:t>
            </a:r>
            <a:r>
              <a:rPr lang="ko-KR" altLang="en-US" dirty="0"/>
              <a:t> 아니지만</a:t>
            </a:r>
            <a:r>
              <a:rPr lang="en-US" altLang="ko-KR" dirty="0"/>
              <a:t>, </a:t>
            </a:r>
            <a:r>
              <a:rPr lang="ko-KR" altLang="en-US" dirty="0"/>
              <a:t>결국에는 그런 습관을 </a:t>
            </a:r>
            <a:r>
              <a:rPr lang="ko-KR" altLang="en-US" dirty="0" err="1"/>
              <a:t>들이셔야된다는</a:t>
            </a:r>
            <a:r>
              <a:rPr lang="ko-KR" altLang="en-US" dirty="0"/>
              <a:t> </a:t>
            </a:r>
            <a:r>
              <a:rPr lang="ko-KR" altLang="en-US" dirty="0" err="1"/>
              <a:t>거에여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5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 변수의 네이밍을 하는 법을 알려드렸으니</a:t>
            </a:r>
            <a:r>
              <a:rPr lang="en-US" altLang="ko-KR" dirty="0"/>
              <a:t>, </a:t>
            </a:r>
            <a:r>
              <a:rPr lang="ko-KR" altLang="en-US" dirty="0"/>
              <a:t>주석처리에 대해 </a:t>
            </a:r>
            <a:r>
              <a:rPr lang="ko-KR" altLang="en-US" dirty="0" err="1"/>
              <a:t>알려드릴게요</a:t>
            </a:r>
            <a:endParaRPr lang="en-US" altLang="ko-KR" dirty="0"/>
          </a:p>
          <a:p>
            <a:r>
              <a:rPr lang="ko-KR" altLang="en-US" dirty="0" err="1"/>
              <a:t>주석이라는건</a:t>
            </a:r>
            <a:r>
              <a:rPr lang="ko-KR" altLang="en-US" dirty="0"/>
              <a:t> 내가 코드에 내가 설명을 덧붙인다는 겁니다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주석을 붙이면 이 문장은 엄연히 코드로 작성되었지만</a:t>
            </a:r>
            <a:r>
              <a:rPr lang="en-US" altLang="ko-KR" dirty="0"/>
              <a:t>, </a:t>
            </a:r>
            <a:r>
              <a:rPr lang="ko-KR" altLang="en-US" dirty="0"/>
              <a:t>컴퓨터가 해석을 하지않아요</a:t>
            </a:r>
            <a:r>
              <a:rPr lang="en-US" altLang="ko-KR" dirty="0"/>
              <a:t>. </a:t>
            </a:r>
            <a:r>
              <a:rPr lang="ko-KR" altLang="en-US" dirty="0"/>
              <a:t>그냥 넘어가고 </a:t>
            </a:r>
            <a:r>
              <a:rPr lang="ko-KR" altLang="en-US" dirty="0" err="1"/>
              <a:t>그다음껄</a:t>
            </a:r>
            <a:r>
              <a:rPr lang="ko-KR" altLang="en-US" dirty="0"/>
              <a:t> 한다는 </a:t>
            </a:r>
            <a:r>
              <a:rPr lang="ko-KR" altLang="en-US" dirty="0" err="1"/>
              <a:t>소리죠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이렇게 말하면 잘 </a:t>
            </a:r>
            <a:r>
              <a:rPr lang="ko-KR" altLang="en-US" dirty="0" err="1"/>
              <a:t>모를텐데</a:t>
            </a:r>
            <a:r>
              <a:rPr lang="en-US" altLang="ko-KR" dirty="0"/>
              <a:t> , </a:t>
            </a:r>
            <a:r>
              <a:rPr lang="ko-KR" altLang="en-US" dirty="0"/>
              <a:t>이게 왜 필요한가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크게 따지면 두가지 이유가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</a:t>
            </a:r>
            <a:r>
              <a:rPr lang="en-US" altLang="ko-KR" dirty="0"/>
              <a:t>, </a:t>
            </a:r>
            <a:r>
              <a:rPr lang="ko-KR" altLang="en-US" dirty="0"/>
              <a:t>내가 만든 변수</a:t>
            </a:r>
            <a:r>
              <a:rPr lang="en-US" altLang="ko-KR" dirty="0"/>
              <a:t>, </a:t>
            </a:r>
            <a:r>
              <a:rPr lang="ko-KR" altLang="en-US" dirty="0"/>
              <a:t>함수 등등이 </a:t>
            </a:r>
            <a:r>
              <a:rPr lang="ko-KR" altLang="en-US" dirty="0" err="1"/>
              <a:t>어떤기능을</a:t>
            </a:r>
            <a:r>
              <a:rPr lang="ko-KR" altLang="en-US" dirty="0"/>
              <a:t> 하는지 설명을 붙여줄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만든 코드</a:t>
            </a:r>
            <a:r>
              <a:rPr lang="en-US" altLang="ko-KR" dirty="0"/>
              <a:t>, </a:t>
            </a:r>
            <a:r>
              <a:rPr lang="ko-KR" altLang="en-US" dirty="0"/>
              <a:t>분명히 자기가 확실히 이해했다고 </a:t>
            </a:r>
            <a:r>
              <a:rPr lang="ko-KR" altLang="en-US" dirty="0" err="1"/>
              <a:t>생각했을거에요</a:t>
            </a:r>
            <a:r>
              <a:rPr lang="en-US" altLang="ko-KR" dirty="0"/>
              <a:t>. </a:t>
            </a:r>
            <a:r>
              <a:rPr lang="ko-KR" altLang="en-US" dirty="0"/>
              <a:t>근데 나중에 본다</a:t>
            </a:r>
            <a:r>
              <a:rPr lang="en-US" altLang="ko-KR" dirty="0"/>
              <a:t>? </a:t>
            </a:r>
            <a:r>
              <a:rPr lang="ko-KR" altLang="en-US" dirty="0"/>
              <a:t>솔직히 어떤 변수가 뭘 </a:t>
            </a:r>
            <a:r>
              <a:rPr lang="ko-KR" altLang="en-US" dirty="0" err="1"/>
              <a:t>가르키는지</a:t>
            </a:r>
            <a:r>
              <a:rPr lang="en-US" altLang="ko-KR" dirty="0"/>
              <a:t>, </a:t>
            </a:r>
            <a:r>
              <a:rPr lang="ko-KR" altLang="en-US" dirty="0"/>
              <a:t>아무리 네이밍을 잘 해도</a:t>
            </a:r>
            <a:endParaRPr lang="en-US" altLang="ko-KR" dirty="0"/>
          </a:p>
          <a:p>
            <a:r>
              <a:rPr lang="ko-KR" altLang="en-US" dirty="0"/>
              <a:t>헷갈리는 경우가 있습니다</a:t>
            </a:r>
            <a:r>
              <a:rPr lang="en-US" altLang="ko-KR" dirty="0"/>
              <a:t>. </a:t>
            </a:r>
            <a:r>
              <a:rPr lang="ko-KR" altLang="en-US" dirty="0"/>
              <a:t>그런 경우에 주석을 달아주면서 설명을 덧붙여 </a:t>
            </a:r>
            <a:r>
              <a:rPr lang="ko-KR" altLang="en-US" dirty="0" err="1"/>
              <a:t>주는거에요</a:t>
            </a:r>
            <a:r>
              <a:rPr lang="en-US" altLang="ko-KR" dirty="0"/>
              <a:t>. </a:t>
            </a:r>
            <a:r>
              <a:rPr lang="ko-KR" altLang="en-US" dirty="0"/>
              <a:t>위 그림을 보면 그냥 아까 코드에 뒤에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하고 뭐라뭐라 </a:t>
            </a:r>
            <a:r>
              <a:rPr lang="ko-KR" altLang="en-US" dirty="0" err="1"/>
              <a:t>쓰여있고</a:t>
            </a:r>
            <a:r>
              <a:rPr lang="en-US" altLang="ko-KR" dirty="0"/>
              <a:t>, </a:t>
            </a:r>
            <a:r>
              <a:rPr lang="ko-KR" altLang="en-US" dirty="0"/>
              <a:t>혼자 색깔이 </a:t>
            </a:r>
            <a:r>
              <a:rPr lang="en-US" altLang="ko-KR" dirty="0"/>
              <a:t>(</a:t>
            </a:r>
            <a:r>
              <a:rPr lang="ko-KR" altLang="en-US" dirty="0" err="1"/>
              <a:t>다크테마기준</a:t>
            </a:r>
            <a:r>
              <a:rPr lang="en-US" altLang="ko-KR" dirty="0"/>
              <a:t>)</a:t>
            </a:r>
            <a:r>
              <a:rPr lang="ko-KR" altLang="en-US" dirty="0"/>
              <a:t>회색으로 </a:t>
            </a:r>
            <a:r>
              <a:rPr lang="ko-KR" altLang="en-US" dirty="0" err="1"/>
              <a:t>바뀌어있죠</a:t>
            </a:r>
            <a:r>
              <a:rPr lang="en-US" altLang="ko-KR" dirty="0"/>
              <a:t>? </a:t>
            </a:r>
            <a:r>
              <a:rPr lang="ko-KR" altLang="en-US" dirty="0"/>
              <a:t>분명 저런 한글 말은 컴퓨터가 해석할 수 없을 텐데</a:t>
            </a:r>
            <a:r>
              <a:rPr lang="en-US" altLang="ko-KR" dirty="0"/>
              <a:t>, </a:t>
            </a:r>
            <a:r>
              <a:rPr lang="ko-KR" altLang="en-US" dirty="0"/>
              <a:t>오류가 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이 주석을 </a:t>
            </a:r>
            <a:r>
              <a:rPr lang="ko-KR" altLang="en-US" dirty="0" err="1"/>
              <a:t>가르키는</a:t>
            </a:r>
            <a:r>
              <a:rPr lang="ko-KR" altLang="en-US" dirty="0"/>
              <a:t> 건데</a:t>
            </a:r>
            <a:r>
              <a:rPr lang="en-US" altLang="ko-KR" dirty="0"/>
              <a:t>, </a:t>
            </a:r>
            <a:r>
              <a:rPr lang="ko-KR" altLang="en-US" dirty="0"/>
              <a:t>그 이후에 말</a:t>
            </a:r>
            <a:r>
              <a:rPr lang="en-US" altLang="ko-KR" dirty="0"/>
              <a:t>, #</a:t>
            </a:r>
            <a:r>
              <a:rPr lang="ko-KR" altLang="en-US" dirty="0"/>
              <a:t>이후에 문장이 다음문장으로 넘어갈 때 까지</a:t>
            </a:r>
            <a:r>
              <a:rPr lang="en-US" altLang="ko-KR" dirty="0"/>
              <a:t>, </a:t>
            </a:r>
            <a:r>
              <a:rPr lang="ko-KR" altLang="en-US" dirty="0"/>
              <a:t>컴퓨터가 컴파일을 하지않는다</a:t>
            </a:r>
            <a:r>
              <a:rPr lang="en-US" altLang="ko-KR" dirty="0"/>
              <a:t>, </a:t>
            </a:r>
            <a:r>
              <a:rPr lang="ko-KR" altLang="en-US" dirty="0"/>
              <a:t>즉 그냥 무시하고 지나간다는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pricePerDevice</a:t>
            </a:r>
            <a:r>
              <a:rPr lang="ko-KR" altLang="en-US" dirty="0"/>
              <a:t>라는 변수를 초기화하면서 </a:t>
            </a:r>
            <a:r>
              <a:rPr lang="ko-KR" altLang="en-US" dirty="0" err="1"/>
              <a:t>그에대한</a:t>
            </a:r>
            <a:r>
              <a:rPr lang="ko-KR" altLang="en-US" dirty="0"/>
              <a:t> 설명을 덧붙여 줄 수 있죠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주석을 </a:t>
            </a:r>
            <a:r>
              <a:rPr lang="ko-KR" altLang="en-US" dirty="0" err="1"/>
              <a:t>달아줌으로써</a:t>
            </a:r>
            <a:r>
              <a:rPr lang="ko-KR" altLang="en-US" dirty="0"/>
              <a:t> 코드에 가독성을 높이고</a:t>
            </a:r>
            <a:r>
              <a:rPr lang="en-US" altLang="ko-KR" dirty="0"/>
              <a:t>, </a:t>
            </a:r>
            <a:r>
              <a:rPr lang="ko-KR" altLang="en-US" dirty="0"/>
              <a:t>좀더 이쁘게 정리하면서 설명까지 덧붙여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이유는</a:t>
            </a:r>
            <a:r>
              <a:rPr lang="en-US" altLang="ko-KR" dirty="0"/>
              <a:t>, </a:t>
            </a:r>
            <a:r>
              <a:rPr lang="ko-KR" altLang="en-US" dirty="0"/>
              <a:t>오류를 찾을 때 유리하다는 겁니다</a:t>
            </a:r>
            <a:r>
              <a:rPr lang="en-US" altLang="ko-KR" dirty="0"/>
              <a:t>. (</a:t>
            </a:r>
            <a:r>
              <a:rPr lang="ko-KR" altLang="en-US" dirty="0"/>
              <a:t>이건 판서 하면서 </a:t>
            </a:r>
            <a:r>
              <a:rPr lang="ko-KR" altLang="en-US" dirty="0" err="1"/>
              <a:t>써야할듯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이거는 당장은 </a:t>
            </a:r>
            <a:r>
              <a:rPr lang="ko-KR" altLang="en-US" dirty="0" err="1"/>
              <a:t>와닿지</a:t>
            </a:r>
            <a:r>
              <a:rPr lang="ko-KR" altLang="en-US" dirty="0"/>
              <a:t> </a:t>
            </a:r>
            <a:r>
              <a:rPr lang="ko-KR" altLang="en-US" dirty="0" err="1"/>
              <a:t>않을테니</a:t>
            </a:r>
            <a:r>
              <a:rPr lang="ko-KR" altLang="en-US" dirty="0"/>
              <a:t> 간단하게 말만하고 </a:t>
            </a:r>
            <a:r>
              <a:rPr lang="ko-KR" altLang="en-US" dirty="0" err="1"/>
              <a:t>넘어갈게요</a:t>
            </a:r>
            <a:r>
              <a:rPr lang="en-US" altLang="ko-KR" dirty="0"/>
              <a:t>. </a:t>
            </a:r>
            <a:r>
              <a:rPr lang="ko-KR" altLang="en-US" dirty="0"/>
              <a:t>코딩을 한번에 </a:t>
            </a:r>
            <a:r>
              <a:rPr lang="ko-KR" altLang="en-US" dirty="0" err="1"/>
              <a:t>많이하고</a:t>
            </a:r>
            <a:r>
              <a:rPr lang="ko-KR" altLang="en-US" dirty="0"/>
              <a:t> 쫙 돌려보면 중간에 오류가 </a:t>
            </a:r>
            <a:r>
              <a:rPr lang="ko-KR" altLang="en-US" dirty="0" err="1"/>
              <a:t>떴을때</a:t>
            </a:r>
            <a:r>
              <a:rPr lang="ko-KR" altLang="en-US" dirty="0"/>
              <a:t> 뭐가 오류가 뜨는지 모를 수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</a:t>
            </a:r>
            <a:r>
              <a:rPr lang="ko-KR" altLang="en-US" dirty="0" err="1"/>
              <a:t>판단했을때</a:t>
            </a:r>
            <a:r>
              <a:rPr lang="ko-KR" altLang="en-US" dirty="0"/>
              <a:t> 오류가 있다고 </a:t>
            </a:r>
            <a:r>
              <a:rPr lang="ko-KR" altLang="en-US" dirty="0" err="1"/>
              <a:t>의심가는</a:t>
            </a:r>
            <a:r>
              <a:rPr lang="ko-KR" altLang="en-US" dirty="0"/>
              <a:t> 문장이 한 세 개 있다고 </a:t>
            </a:r>
            <a:r>
              <a:rPr lang="ko-KR" altLang="en-US" dirty="0" err="1"/>
              <a:t>쳐볼게요</a:t>
            </a:r>
            <a:r>
              <a:rPr lang="en-US" altLang="ko-KR" dirty="0"/>
              <a:t>. </a:t>
            </a:r>
            <a:r>
              <a:rPr lang="ko-KR" altLang="en-US" dirty="0"/>
              <a:t>아까 주석처리를 하면 그 코드는 무시하고 넘어가고 가동된다고 했죠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의심가는</a:t>
            </a:r>
            <a:r>
              <a:rPr lang="ko-KR" altLang="en-US" dirty="0"/>
              <a:t> 문장을 하나씩 주석처리를 해서 </a:t>
            </a:r>
            <a:r>
              <a:rPr lang="ko-KR" altLang="en-US" dirty="0" err="1"/>
              <a:t>돌려보는거에요</a:t>
            </a:r>
            <a:r>
              <a:rPr lang="en-US" altLang="ko-KR" dirty="0"/>
              <a:t>. </a:t>
            </a:r>
            <a:r>
              <a:rPr lang="en-US" altLang="ko-KR" dirty="0" err="1"/>
              <a:t>A,b,c</a:t>
            </a:r>
            <a:r>
              <a:rPr lang="en-US" altLang="ko-KR" dirty="0"/>
              <a:t> </a:t>
            </a:r>
            <a:r>
              <a:rPr lang="ko-KR" altLang="en-US" dirty="0"/>
              <a:t>하나씩 해보고 </a:t>
            </a:r>
            <a:r>
              <a:rPr lang="en-US" altLang="ko-KR" dirty="0"/>
              <a:t>a</a:t>
            </a:r>
            <a:r>
              <a:rPr lang="ko-KR" altLang="en-US" dirty="0"/>
              <a:t>를 주석처리해서 돌려도 똑같은 </a:t>
            </a:r>
            <a:r>
              <a:rPr lang="ko-KR" altLang="en-US" dirty="0" err="1"/>
              <a:t>오류가나면</a:t>
            </a:r>
            <a:r>
              <a:rPr lang="en-US" altLang="ko-KR" dirty="0"/>
              <a:t>, </a:t>
            </a:r>
            <a:r>
              <a:rPr lang="ko-KR" altLang="en-US" dirty="0"/>
              <a:t>일단은 범인은 </a:t>
            </a:r>
            <a:r>
              <a:rPr lang="ko-KR" altLang="en-US" dirty="0" err="1"/>
              <a:t>아닌거에요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근데 </a:t>
            </a:r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ko-KR" altLang="en-US" dirty="0" err="1"/>
              <a:t>주석처리하고</a:t>
            </a:r>
            <a:r>
              <a:rPr lang="ko-KR" altLang="en-US" dirty="0"/>
              <a:t> 돌렸는데 오류가 </a:t>
            </a:r>
            <a:r>
              <a:rPr lang="ko-KR" altLang="en-US" dirty="0" err="1"/>
              <a:t>안뜬다</a:t>
            </a:r>
            <a:r>
              <a:rPr lang="en-US" altLang="ko-KR" dirty="0"/>
              <a:t>? </a:t>
            </a:r>
            <a:r>
              <a:rPr lang="ko-KR" altLang="en-US" dirty="0"/>
              <a:t>그럼 </a:t>
            </a:r>
            <a:r>
              <a:rPr lang="en-US" altLang="ko-KR" dirty="0"/>
              <a:t>b</a:t>
            </a:r>
            <a:r>
              <a:rPr lang="ko-KR" altLang="en-US" dirty="0"/>
              <a:t>에 뭔가 컴파일 오류가 </a:t>
            </a:r>
            <a:r>
              <a:rPr lang="ko-KR" altLang="en-US" dirty="0" err="1"/>
              <a:t>있는겁니다</a:t>
            </a:r>
            <a:r>
              <a:rPr lang="en-US" altLang="ko-KR" dirty="0"/>
              <a:t>. </a:t>
            </a:r>
            <a:r>
              <a:rPr lang="ko-KR" altLang="en-US" dirty="0" err="1"/>
              <a:t>이런식으로</a:t>
            </a:r>
            <a:r>
              <a:rPr lang="ko-KR" altLang="en-US" dirty="0"/>
              <a:t> 범인 검거</a:t>
            </a:r>
            <a:r>
              <a:rPr lang="en-US" altLang="ko-KR" dirty="0"/>
              <a:t>, </a:t>
            </a:r>
            <a:r>
              <a:rPr lang="ko-KR" altLang="en-US" dirty="0"/>
              <a:t>사실 이런 오류를 찾는 과정을</a:t>
            </a:r>
            <a:endParaRPr lang="en-US" altLang="ko-KR" dirty="0"/>
          </a:p>
          <a:p>
            <a:r>
              <a:rPr lang="ko-KR" altLang="en-US" dirty="0"/>
              <a:t>디버깅이라고 하는데</a:t>
            </a:r>
            <a:r>
              <a:rPr lang="en-US" altLang="ko-KR" dirty="0"/>
              <a:t>, </a:t>
            </a:r>
            <a:r>
              <a:rPr lang="ko-KR" altLang="en-US" dirty="0"/>
              <a:t>지금 당장은 쉬운 코드만 </a:t>
            </a:r>
            <a:r>
              <a:rPr lang="ko-KR" altLang="en-US" dirty="0" err="1"/>
              <a:t>다루니깐</a:t>
            </a:r>
            <a:r>
              <a:rPr lang="ko-KR" altLang="en-US" dirty="0"/>
              <a:t> 디버깅이 쉬워요</a:t>
            </a:r>
            <a:r>
              <a:rPr lang="en-US" altLang="ko-KR" dirty="0"/>
              <a:t>. </a:t>
            </a:r>
            <a:r>
              <a:rPr lang="ko-KR" altLang="en-US" dirty="0"/>
              <a:t>사실 </a:t>
            </a:r>
            <a:r>
              <a:rPr lang="ko-KR" altLang="en-US" dirty="0" err="1"/>
              <a:t>빨간맛</a:t>
            </a:r>
            <a:r>
              <a:rPr lang="ko-KR" altLang="en-US" dirty="0"/>
              <a:t> </a:t>
            </a:r>
            <a:r>
              <a:rPr lang="ko-KR" altLang="en-US" dirty="0" err="1"/>
              <a:t>뜨는것만으로도</a:t>
            </a:r>
            <a:r>
              <a:rPr lang="ko-KR" altLang="en-US" dirty="0"/>
              <a:t> 눈에 띄거든요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점점 난이도가 높아질수록</a:t>
            </a:r>
            <a:r>
              <a:rPr lang="en-US" altLang="ko-KR" dirty="0"/>
              <a:t>? </a:t>
            </a:r>
            <a:r>
              <a:rPr lang="ko-KR" altLang="en-US" dirty="0"/>
              <a:t>정말 문제가 </a:t>
            </a:r>
            <a:r>
              <a:rPr lang="ko-KR" altLang="en-US" dirty="0" err="1"/>
              <a:t>없는것같은데</a:t>
            </a:r>
            <a:r>
              <a:rPr lang="ko-KR" altLang="en-US" dirty="0"/>
              <a:t> 오류가 뜹니다</a:t>
            </a:r>
            <a:r>
              <a:rPr lang="en-US" altLang="ko-KR" dirty="0"/>
              <a:t>. </a:t>
            </a:r>
            <a:r>
              <a:rPr lang="ko-KR" altLang="en-US" dirty="0" err="1"/>
              <a:t>이럴때</a:t>
            </a:r>
            <a:r>
              <a:rPr lang="ko-KR" altLang="en-US" dirty="0"/>
              <a:t> 주석처리를 이용한 디버깅에 </a:t>
            </a:r>
            <a:r>
              <a:rPr lang="ko-KR" altLang="en-US" dirty="0" err="1"/>
              <a:t>사용할수</a:t>
            </a:r>
            <a:r>
              <a:rPr lang="ko-KR" altLang="en-US" dirty="0"/>
              <a:t>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말이 길어졌지만 </a:t>
            </a:r>
            <a:r>
              <a:rPr lang="ko-KR" altLang="en-US" dirty="0" err="1"/>
              <a:t>소올직히</a:t>
            </a:r>
            <a:r>
              <a:rPr lang="ko-KR" altLang="en-US" dirty="0"/>
              <a:t> 당장은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쓸일은</a:t>
            </a:r>
            <a:r>
              <a:rPr lang="ko-KR" altLang="en-US" dirty="0"/>
              <a:t> 없고</a:t>
            </a:r>
            <a:r>
              <a:rPr lang="en-US" altLang="ko-KR" dirty="0"/>
              <a:t>, </a:t>
            </a:r>
            <a:r>
              <a:rPr lang="ko-KR" altLang="en-US" dirty="0"/>
              <a:t>간단하게 </a:t>
            </a:r>
            <a:r>
              <a:rPr lang="ko-KR" altLang="en-US" dirty="0" err="1"/>
              <a:t>설명붙이는</a:t>
            </a:r>
            <a:r>
              <a:rPr lang="ko-KR" altLang="en-US" dirty="0"/>
              <a:t> 용도로만 </a:t>
            </a:r>
            <a:r>
              <a:rPr lang="ko-KR" altLang="en-US" dirty="0" err="1"/>
              <a:t>쓸겁니다</a:t>
            </a:r>
            <a:r>
              <a:rPr lang="en-US" altLang="ko-KR" dirty="0"/>
              <a:t>. </a:t>
            </a:r>
            <a:r>
              <a:rPr lang="ko-KR" altLang="en-US" dirty="0"/>
              <a:t>그래도 이러이러하게 </a:t>
            </a:r>
            <a:r>
              <a:rPr lang="ko-KR" altLang="en-US" dirty="0" err="1"/>
              <a:t>사용할수있다</a:t>
            </a:r>
            <a:r>
              <a:rPr lang="en-US" altLang="ko-KR" dirty="0"/>
              <a:t>, </a:t>
            </a:r>
            <a:r>
              <a:rPr lang="ko-KR" altLang="en-US" dirty="0"/>
              <a:t>정도는 </a:t>
            </a:r>
            <a:r>
              <a:rPr lang="ko-KR" altLang="en-US" dirty="0" err="1"/>
              <a:t>알아두면</a:t>
            </a:r>
            <a:r>
              <a:rPr lang="ko-KR" altLang="en-US" dirty="0"/>
              <a:t> 좋아요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주석은 어떻게 붙이냐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두가지 방법이 있는데</a:t>
            </a:r>
            <a:r>
              <a:rPr lang="en-US" altLang="ko-KR" dirty="0"/>
              <a:t>, </a:t>
            </a:r>
            <a:r>
              <a:rPr lang="ko-KR" altLang="en-US" dirty="0"/>
              <a:t>일단 위에 그림처럼 </a:t>
            </a:r>
            <a:r>
              <a:rPr lang="en-US" altLang="ko-KR" dirty="0"/>
              <a:t>#</a:t>
            </a:r>
            <a:r>
              <a:rPr lang="ko-KR" altLang="en-US" dirty="0"/>
              <a:t>으로 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</a:t>
            </a:r>
            <a:r>
              <a:rPr lang="ko-KR" altLang="en-US" dirty="0" err="1"/>
              <a:t>파이썬은</a:t>
            </a:r>
            <a:r>
              <a:rPr lang="ko-KR" altLang="en-US" dirty="0"/>
              <a:t> 제가 </a:t>
            </a:r>
            <a:r>
              <a:rPr lang="ko-KR" altLang="en-US" dirty="0" err="1"/>
              <a:t>뭐라고했죠</a:t>
            </a:r>
            <a:r>
              <a:rPr lang="en-US" altLang="ko-KR" dirty="0"/>
              <a:t>? </a:t>
            </a:r>
            <a:r>
              <a:rPr lang="ko-KR" altLang="en-US" dirty="0"/>
              <a:t>인터프리터 </a:t>
            </a:r>
            <a:r>
              <a:rPr lang="ko-KR" altLang="en-US" dirty="0" err="1"/>
              <a:t>언어이기떄문에</a:t>
            </a:r>
            <a:r>
              <a:rPr lang="ko-KR" altLang="en-US" dirty="0"/>
              <a:t> </a:t>
            </a:r>
            <a:r>
              <a:rPr lang="ko-KR" altLang="en-US" dirty="0" err="1"/>
              <a:t>한줄씩</a:t>
            </a:r>
            <a:r>
              <a:rPr lang="ko-KR" altLang="en-US" dirty="0"/>
              <a:t> </a:t>
            </a:r>
            <a:r>
              <a:rPr lang="ko-KR" altLang="en-US" dirty="0" err="1"/>
              <a:t>한줄씩</a:t>
            </a:r>
            <a:r>
              <a:rPr lang="ko-KR" altLang="en-US" dirty="0"/>
              <a:t> 해석을 하죠</a:t>
            </a:r>
            <a:r>
              <a:rPr lang="en-US" altLang="ko-KR" dirty="0"/>
              <a:t>. </a:t>
            </a:r>
            <a:r>
              <a:rPr lang="ko-KR" altLang="en-US" dirty="0"/>
              <a:t>그래서 사소한 띄어쓰기</a:t>
            </a:r>
            <a:r>
              <a:rPr lang="en-US" altLang="ko-KR" dirty="0"/>
              <a:t>, </a:t>
            </a:r>
            <a:r>
              <a:rPr lang="ko-KR" altLang="en-US" dirty="0" err="1"/>
              <a:t>이런것도</a:t>
            </a:r>
            <a:r>
              <a:rPr lang="ko-KR" altLang="en-US" dirty="0"/>
              <a:t> 중요하게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주석처리를 </a:t>
            </a:r>
            <a:r>
              <a:rPr lang="ko-KR" altLang="en-US" dirty="0" err="1"/>
              <a:t>할때</a:t>
            </a:r>
            <a:r>
              <a:rPr lang="ko-KR" altLang="en-US" dirty="0"/>
              <a:t> 지켜줄 규칙이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</a:t>
            </a:r>
            <a:r>
              <a:rPr lang="en-US" altLang="ko-KR" dirty="0" err="1"/>
              <a:t>pricePerDevice</a:t>
            </a:r>
            <a:r>
              <a:rPr lang="en-US" altLang="ko-KR" dirty="0"/>
              <a:t> = 3000 , </a:t>
            </a:r>
            <a:r>
              <a:rPr lang="ko-KR" altLang="en-US" dirty="0"/>
              <a:t>이 코드 뒤로 최소 </a:t>
            </a:r>
            <a:r>
              <a:rPr lang="ko-KR" altLang="en-US" dirty="0" err="1"/>
              <a:t>두칸</a:t>
            </a:r>
            <a:r>
              <a:rPr lang="ko-KR" altLang="en-US" dirty="0"/>
              <a:t> 이상 </a:t>
            </a:r>
            <a:r>
              <a:rPr lang="ko-KR" altLang="en-US" dirty="0" err="1"/>
              <a:t>띄워준다음에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을 </a:t>
            </a:r>
            <a:r>
              <a:rPr lang="ko-KR" altLang="en-US" dirty="0" err="1"/>
              <a:t>붙여야합니다</a:t>
            </a:r>
            <a:r>
              <a:rPr lang="en-US" altLang="ko-KR" dirty="0"/>
              <a:t>. (</a:t>
            </a:r>
            <a:r>
              <a:rPr lang="ko-KR" altLang="en-US" dirty="0"/>
              <a:t>이부분은 파이참에 직접 코딩하면서 </a:t>
            </a:r>
            <a:r>
              <a:rPr lang="ko-KR" altLang="en-US" dirty="0" err="1"/>
              <a:t>보여줄것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#</a:t>
            </a:r>
            <a:r>
              <a:rPr lang="ko-KR" altLang="en-US" dirty="0"/>
              <a:t>을 붙이고</a:t>
            </a:r>
            <a:r>
              <a:rPr lang="en-US" altLang="ko-KR" dirty="0"/>
              <a:t>, </a:t>
            </a:r>
            <a:r>
              <a:rPr lang="ko-KR" altLang="en-US" dirty="0" err="1"/>
              <a:t>한칸</a:t>
            </a:r>
            <a:r>
              <a:rPr lang="ko-KR" altLang="en-US" dirty="0"/>
              <a:t> 띄고 설명을 </a:t>
            </a:r>
            <a:r>
              <a:rPr lang="ko-KR" altLang="en-US" dirty="0" err="1"/>
              <a:t>해야되요</a:t>
            </a:r>
            <a:r>
              <a:rPr lang="en-US" altLang="ko-KR" dirty="0"/>
              <a:t>. </a:t>
            </a:r>
            <a:r>
              <a:rPr lang="ko-KR" altLang="en-US" dirty="0"/>
              <a:t>이걸 지키지 않으면 뭔가 밑줄이 뜨면서 </a:t>
            </a:r>
            <a:r>
              <a:rPr lang="ko-KR" altLang="en-US" dirty="0" err="1"/>
              <a:t>오류비슷하게</a:t>
            </a:r>
            <a:r>
              <a:rPr lang="ko-KR" altLang="en-US" dirty="0"/>
              <a:t> 뜨죠</a:t>
            </a:r>
            <a:r>
              <a:rPr lang="en-US" altLang="ko-KR" dirty="0"/>
              <a:t>? </a:t>
            </a:r>
            <a:r>
              <a:rPr lang="ko-KR" altLang="en-US" dirty="0" err="1"/>
              <a:t>빨간맛은</a:t>
            </a:r>
            <a:r>
              <a:rPr lang="ko-KR" altLang="en-US" dirty="0"/>
              <a:t> 아니고 가동에는 문제가 업지만</a:t>
            </a:r>
            <a:endParaRPr lang="en-US" altLang="ko-KR" dirty="0"/>
          </a:p>
          <a:p>
            <a:r>
              <a:rPr lang="ko-KR" altLang="en-US" dirty="0"/>
              <a:t>사소한 문제를 </a:t>
            </a:r>
            <a:r>
              <a:rPr lang="en-US" altLang="ko-KR" dirty="0"/>
              <a:t>IDE</a:t>
            </a:r>
            <a:r>
              <a:rPr lang="ko-KR" altLang="en-US" dirty="0"/>
              <a:t>가 </a:t>
            </a:r>
            <a:r>
              <a:rPr lang="ko-KR" altLang="en-US" dirty="0" err="1"/>
              <a:t>잡아주는겁니다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규칙을 </a:t>
            </a:r>
            <a:r>
              <a:rPr lang="ko-KR" altLang="en-US" dirty="0" err="1"/>
              <a:t>지켜주지않으면</a:t>
            </a:r>
            <a:r>
              <a:rPr lang="ko-KR" altLang="en-US" dirty="0"/>
              <a:t> 이렇게 초록색 밑줄이 계속 </a:t>
            </a:r>
            <a:r>
              <a:rPr lang="ko-KR" altLang="en-US" dirty="0" err="1"/>
              <a:t>뜰꺼에요</a:t>
            </a:r>
            <a:r>
              <a:rPr lang="en-US" altLang="ko-KR" dirty="0"/>
              <a:t>. </a:t>
            </a:r>
            <a:r>
              <a:rPr lang="ko-KR" altLang="en-US" dirty="0" err="1"/>
              <a:t>그러니깐</a:t>
            </a:r>
            <a:r>
              <a:rPr lang="ko-KR" altLang="en-US" dirty="0"/>
              <a:t> </a:t>
            </a:r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ko-KR" altLang="en-US" dirty="0" err="1"/>
              <a:t>사용할때는</a:t>
            </a:r>
            <a:r>
              <a:rPr lang="ko-KR" altLang="en-US" dirty="0"/>
              <a:t> 사소한 띄어쓰기도 막 </a:t>
            </a:r>
            <a:r>
              <a:rPr lang="ko-KR" altLang="en-US" dirty="0" err="1"/>
              <a:t>쓰면안되고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이렇게 세세하게 지켜줄 필요가 있습니다</a:t>
            </a:r>
            <a:r>
              <a:rPr lang="en-US" altLang="ko-KR" dirty="0"/>
              <a:t>. </a:t>
            </a:r>
            <a:r>
              <a:rPr lang="ko-KR" altLang="en-US" dirty="0"/>
              <a:t>제가 </a:t>
            </a:r>
            <a:r>
              <a:rPr lang="ko-KR" altLang="en-US" dirty="0" err="1"/>
              <a:t>파이썬은</a:t>
            </a:r>
            <a:r>
              <a:rPr lang="ko-KR" altLang="en-US" dirty="0"/>
              <a:t> 정답이 있는 코드라고 말씀을 드렸던 것 같은데</a:t>
            </a:r>
            <a:r>
              <a:rPr lang="en-US" altLang="ko-KR" dirty="0"/>
              <a:t>, </a:t>
            </a:r>
            <a:r>
              <a:rPr lang="ko-KR" altLang="en-US" dirty="0"/>
              <a:t>이런 띄어쓰기 개수마저 </a:t>
            </a:r>
            <a:r>
              <a:rPr lang="ko-KR" altLang="en-US" dirty="0" err="1"/>
              <a:t>맞춰야하기</a:t>
            </a:r>
            <a:r>
              <a:rPr lang="ko-KR" altLang="en-US" dirty="0"/>
              <a:t> 때문에</a:t>
            </a:r>
            <a:endParaRPr lang="en-US" altLang="ko-KR" dirty="0"/>
          </a:p>
          <a:p>
            <a:r>
              <a:rPr lang="en-US" altLang="ko-KR" dirty="0"/>
              <a:t>100%</a:t>
            </a:r>
            <a:r>
              <a:rPr lang="ko-KR" altLang="en-US" dirty="0"/>
              <a:t>정답이 있는 언어라는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이후에 </a:t>
            </a:r>
            <a:r>
              <a:rPr lang="ko-KR" altLang="en-US" dirty="0" err="1"/>
              <a:t>한칸</a:t>
            </a:r>
            <a:r>
              <a:rPr lang="ko-KR" altLang="en-US" dirty="0"/>
              <a:t> 띄워준다</a:t>
            </a:r>
            <a:r>
              <a:rPr lang="en-US" altLang="ko-KR" dirty="0"/>
              <a:t>, #</a:t>
            </a:r>
            <a:r>
              <a:rPr lang="ko-KR" altLang="en-US" dirty="0"/>
              <a:t>이전에 </a:t>
            </a:r>
            <a:r>
              <a:rPr lang="ko-KR" altLang="en-US" dirty="0" err="1"/>
              <a:t>두칸</a:t>
            </a:r>
            <a:r>
              <a:rPr lang="ko-KR" altLang="en-US" dirty="0"/>
              <a:t> 이상 띄워준다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Print 3</a:t>
            </a:r>
            <a:r>
              <a:rPr lang="ko-KR" altLang="en-US" dirty="0"/>
              <a:t>줄 띄우고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ko-KR" altLang="en-US" dirty="0" err="1"/>
              <a:t>한줄만</a:t>
            </a:r>
            <a:r>
              <a:rPr lang="ko-KR" altLang="en-US" dirty="0"/>
              <a:t> 주석처리해서 앞뒤 두개만 출력되는 실습 간단하게 해보기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1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다시 변수로 넘어와서</a:t>
            </a:r>
            <a:r>
              <a:rPr lang="en-US" altLang="ko-KR" dirty="0"/>
              <a:t>, </a:t>
            </a:r>
            <a:r>
              <a:rPr lang="ko-KR" altLang="en-US" dirty="0"/>
              <a:t>숫자형 변수로 뭘 할 수 있는지 </a:t>
            </a:r>
            <a:r>
              <a:rPr lang="ko-KR" altLang="en-US" dirty="0" err="1"/>
              <a:t>알아볼게요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위에서 잠깐 </a:t>
            </a:r>
            <a:r>
              <a:rPr lang="en-US" altLang="ko-KR" dirty="0" err="1"/>
              <a:t>a+b</a:t>
            </a:r>
            <a:r>
              <a:rPr lang="en-US" altLang="ko-KR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덧셈이 </a:t>
            </a:r>
            <a:r>
              <a:rPr lang="ko-KR" altLang="en-US" dirty="0" err="1"/>
              <a:t>가능한건</a:t>
            </a:r>
            <a:r>
              <a:rPr lang="ko-KR" altLang="en-US" dirty="0"/>
              <a:t> </a:t>
            </a:r>
            <a:r>
              <a:rPr lang="ko-KR" altLang="en-US" dirty="0" err="1"/>
              <a:t>보셨을거에요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ko-KR" altLang="en-US" dirty="0" err="1"/>
              <a:t>파이썬뿐만</a:t>
            </a:r>
            <a:r>
              <a:rPr lang="ko-KR" altLang="en-US" dirty="0"/>
              <a:t> 아니라 대부분의 언어에서 사칙연산</a:t>
            </a:r>
            <a:r>
              <a:rPr lang="en-US" altLang="ko-KR" dirty="0"/>
              <a:t>/</a:t>
            </a:r>
            <a:r>
              <a:rPr lang="ko-KR" altLang="en-US" dirty="0"/>
              <a:t>논리식 등등 수학적으로 숫자를 </a:t>
            </a:r>
            <a:r>
              <a:rPr lang="ko-KR" altLang="en-US" dirty="0" err="1"/>
              <a:t>갖고노는건</a:t>
            </a:r>
            <a:r>
              <a:rPr lang="ko-KR" altLang="en-US" dirty="0"/>
              <a:t> </a:t>
            </a:r>
            <a:r>
              <a:rPr lang="ko-KR" altLang="en-US" dirty="0" err="1"/>
              <a:t>거의다</a:t>
            </a:r>
            <a:r>
              <a:rPr lang="ko-KR" altLang="en-US" dirty="0"/>
              <a:t> 지원을 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정리를 </a:t>
            </a:r>
            <a:r>
              <a:rPr lang="ko-KR" altLang="en-US" dirty="0" err="1"/>
              <a:t>해볼게요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a+b</a:t>
            </a:r>
            <a:r>
              <a:rPr lang="ko-KR" altLang="en-US" dirty="0"/>
              <a:t>는 간단하게 </a:t>
            </a:r>
            <a:r>
              <a:rPr lang="ko-KR" altLang="en-US" dirty="0" err="1"/>
              <a:t>덧셈이구요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A-b</a:t>
            </a:r>
            <a:r>
              <a:rPr lang="ko-KR" altLang="en-US" dirty="0"/>
              <a:t>는 </a:t>
            </a:r>
            <a:r>
              <a:rPr lang="ko-KR" altLang="en-US" dirty="0" err="1"/>
              <a:t>뺼셈이에요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코드에서 곱셈을 어떻게 표현하느냐</a:t>
            </a:r>
            <a:r>
              <a:rPr lang="en-US" altLang="ko-KR" dirty="0"/>
              <a:t>? X</a:t>
            </a:r>
            <a:r>
              <a:rPr lang="ko-KR" altLang="en-US" dirty="0"/>
              <a:t>로 할까요</a:t>
            </a:r>
            <a:r>
              <a:rPr lang="en-US" altLang="ko-KR" dirty="0"/>
              <a:t>? X</a:t>
            </a:r>
            <a:r>
              <a:rPr lang="ko-KR" altLang="en-US" dirty="0"/>
              <a:t>는 그냥 변수로 인식할 수 있기 </a:t>
            </a:r>
            <a:r>
              <a:rPr lang="ko-KR" altLang="en-US" dirty="0" err="1"/>
              <a:t>떄문에</a:t>
            </a:r>
            <a:r>
              <a:rPr lang="ko-KR" altLang="en-US" dirty="0"/>
              <a:t> 특수기호 </a:t>
            </a:r>
            <a:r>
              <a:rPr lang="en-US" altLang="ko-KR" dirty="0"/>
              <a:t>*</a:t>
            </a:r>
            <a:r>
              <a:rPr lang="ko-KR" altLang="en-US" dirty="0"/>
              <a:t>를 써줍니다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얘는 </a:t>
            </a:r>
            <a:r>
              <a:rPr lang="ko-KR" altLang="en-US" dirty="0" err="1"/>
              <a:t>애스터리스크라고</a:t>
            </a:r>
            <a:r>
              <a:rPr lang="ko-KR" altLang="en-US" dirty="0"/>
              <a:t> 부르는 애인데 편의상 별이라고 </a:t>
            </a:r>
            <a:r>
              <a:rPr lang="ko-KR" altLang="en-US" dirty="0" err="1"/>
              <a:t>할게요</a:t>
            </a:r>
            <a:r>
              <a:rPr lang="en-US" altLang="ko-KR" dirty="0"/>
              <a:t>. A *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이렇게 곱셈을 표현할 수 있고 결과값은 </a:t>
            </a:r>
            <a:r>
              <a:rPr lang="en-US" altLang="ko-KR" dirty="0"/>
              <a:t>6</a:t>
            </a:r>
            <a:r>
              <a:rPr lang="ko-KR" altLang="en-US" dirty="0"/>
              <a:t>이 나오겠죠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나눗셈은 어떻게 표현하느냐</a:t>
            </a:r>
            <a:r>
              <a:rPr lang="en-US" altLang="ko-KR" dirty="0"/>
              <a:t>, ‘/’</a:t>
            </a:r>
            <a:r>
              <a:rPr lang="ko-KR" altLang="en-US" dirty="0"/>
              <a:t>로 대체합니다</a:t>
            </a:r>
            <a:r>
              <a:rPr lang="en-US" altLang="ko-KR" dirty="0"/>
              <a:t>. </a:t>
            </a:r>
            <a:r>
              <a:rPr lang="ko-KR" altLang="en-US" dirty="0"/>
              <a:t>슬래시라고 부르는데 </a:t>
            </a:r>
            <a:r>
              <a:rPr lang="en-US" altLang="ko-KR" dirty="0"/>
              <a:t>, a / b </a:t>
            </a:r>
            <a:r>
              <a:rPr lang="ko-KR" altLang="en-US" dirty="0"/>
              <a:t>이 연산을 통해 </a:t>
            </a:r>
            <a:r>
              <a:rPr lang="en-US" altLang="ko-KR" dirty="0"/>
              <a:t>a </a:t>
            </a:r>
            <a:r>
              <a:rPr lang="ko-KR" altLang="en-US" dirty="0"/>
              <a:t>나누기 </a:t>
            </a:r>
            <a:r>
              <a:rPr lang="en-US" altLang="ko-KR" dirty="0"/>
              <a:t>b</a:t>
            </a:r>
            <a:r>
              <a:rPr lang="ko-KR" altLang="en-US" dirty="0" err="1"/>
              <a:t>를할수있습니다</a:t>
            </a:r>
            <a:endParaRPr lang="en-US" altLang="ko-KR" dirty="0"/>
          </a:p>
          <a:p>
            <a:r>
              <a:rPr lang="en-US" altLang="ko-KR" dirty="0"/>
              <a:t>A = 3, b= 2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나누면 </a:t>
            </a:r>
            <a:r>
              <a:rPr lang="en-US" altLang="ko-KR" dirty="0"/>
              <a:t>1.5</a:t>
            </a:r>
            <a:r>
              <a:rPr lang="ko-KR" altLang="en-US" dirty="0"/>
              <a:t>값이 나오겠죠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파이썬에서는</a:t>
            </a:r>
            <a:r>
              <a:rPr lang="ko-KR" altLang="en-US" dirty="0"/>
              <a:t> 거듭제곱도 표현할 수 있습니다</a:t>
            </a:r>
            <a:r>
              <a:rPr lang="en-US" altLang="ko-KR" dirty="0"/>
              <a:t>. A **b </a:t>
            </a:r>
            <a:r>
              <a:rPr lang="ko-KR" altLang="en-US" dirty="0"/>
              <a:t>이렇게 별을 두개 붙여주면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b</a:t>
            </a:r>
            <a:r>
              <a:rPr lang="ko-KR" altLang="en-US" dirty="0"/>
              <a:t>승</a:t>
            </a:r>
            <a:r>
              <a:rPr lang="en-US" altLang="ko-KR" dirty="0"/>
              <a:t>, </a:t>
            </a:r>
            <a:r>
              <a:rPr lang="ko-KR" altLang="en-US" dirty="0"/>
              <a:t>이렇게 표현할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 err="1"/>
              <a:t>승이니깐</a:t>
            </a:r>
            <a:r>
              <a:rPr lang="ko-KR" altLang="en-US" dirty="0"/>
              <a:t> 결과는 </a:t>
            </a:r>
            <a:r>
              <a:rPr lang="en-US" altLang="ko-KR" dirty="0"/>
              <a:t>9</a:t>
            </a:r>
            <a:r>
              <a:rPr lang="ko-KR" altLang="en-US" dirty="0"/>
              <a:t>가 나오겠죠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이건 대부분의 언어에서는 지원하지 않아요</a:t>
            </a:r>
            <a:r>
              <a:rPr lang="en-US" altLang="ko-KR" dirty="0"/>
              <a:t>.. </a:t>
            </a:r>
            <a:r>
              <a:rPr lang="ko-KR" altLang="en-US" dirty="0"/>
              <a:t>정말 </a:t>
            </a:r>
            <a:r>
              <a:rPr lang="ko-KR" altLang="en-US" dirty="0" err="1"/>
              <a:t>갓기능인데</a:t>
            </a:r>
            <a:r>
              <a:rPr lang="ko-KR" altLang="en-US" dirty="0"/>
              <a:t> 실제로 </a:t>
            </a:r>
            <a:r>
              <a:rPr lang="en-US" altLang="ko-KR" dirty="0"/>
              <a:t>c</a:t>
            </a:r>
            <a:r>
              <a:rPr lang="ko-KR" altLang="en-US" dirty="0" err="1"/>
              <a:t>언어같은데서</a:t>
            </a:r>
            <a:endParaRPr lang="en-US" altLang="ko-KR" dirty="0"/>
          </a:p>
          <a:p>
            <a:r>
              <a:rPr lang="ko-KR" altLang="en-US" dirty="0"/>
              <a:t>거듭제곱을 표현하려면 그냥 무조건 </a:t>
            </a:r>
            <a:r>
              <a:rPr lang="en-US" altLang="ko-KR" dirty="0"/>
              <a:t>a*a*a*a*a*a*a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하는수밖에</a:t>
            </a:r>
            <a:r>
              <a:rPr lang="ko-KR" altLang="en-US" dirty="0"/>
              <a:t> 없었습니다</a:t>
            </a:r>
            <a:r>
              <a:rPr lang="en-US" altLang="ko-KR" dirty="0"/>
              <a:t>.. </a:t>
            </a:r>
            <a:r>
              <a:rPr lang="ko-KR" altLang="en-US" dirty="0"/>
              <a:t>근데 </a:t>
            </a:r>
            <a:r>
              <a:rPr lang="ko-KR" altLang="en-US" dirty="0" err="1"/>
              <a:t>파이썬은</a:t>
            </a:r>
            <a:r>
              <a:rPr lang="ko-KR" altLang="en-US" dirty="0"/>
              <a:t> 이걸 지원해줘서 매우 편하죠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아래 몫</a:t>
            </a:r>
            <a:r>
              <a:rPr lang="en-US" altLang="ko-KR" dirty="0"/>
              <a:t>, </a:t>
            </a:r>
            <a:r>
              <a:rPr lang="ko-KR" altLang="en-US" dirty="0"/>
              <a:t>나머지도 이렇게 표현할 수 </a:t>
            </a:r>
            <a:r>
              <a:rPr lang="ko-KR" altLang="en-US" dirty="0" err="1"/>
              <a:t>있스빈다</a:t>
            </a:r>
            <a:r>
              <a:rPr lang="en-US" altLang="ko-KR" dirty="0"/>
              <a:t>. </a:t>
            </a:r>
            <a:r>
              <a:rPr lang="ko-KR" altLang="en-US" dirty="0"/>
              <a:t>각각 슬래시 </a:t>
            </a:r>
            <a:r>
              <a:rPr lang="ko-KR" altLang="en-US" dirty="0" err="1"/>
              <a:t>두개랑</a:t>
            </a:r>
            <a:r>
              <a:rPr lang="en-US" altLang="ko-KR" dirty="0"/>
              <a:t>, </a:t>
            </a:r>
            <a:r>
              <a:rPr lang="ko-KR" altLang="en-US" dirty="0" err="1"/>
              <a:t>엔퍼센트로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나누면 몫이 </a:t>
            </a:r>
            <a:r>
              <a:rPr lang="en-US" altLang="ko-KR" dirty="0"/>
              <a:t>1, </a:t>
            </a:r>
            <a:r>
              <a:rPr lang="ko-KR" altLang="en-US" dirty="0"/>
              <a:t>나머지가 </a:t>
            </a:r>
            <a:r>
              <a:rPr lang="en-US" altLang="ko-KR" dirty="0"/>
              <a:t>1 </a:t>
            </a:r>
            <a:r>
              <a:rPr lang="ko-KR" altLang="en-US" dirty="0"/>
              <a:t>나오겠죠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이렇게 간단하게 숫자 연산을 단순 기호로만 </a:t>
            </a:r>
            <a:r>
              <a:rPr lang="ko-KR" altLang="en-US" dirty="0" err="1"/>
              <a:t>표현할수있습니다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사실이뿐만</a:t>
            </a:r>
            <a:r>
              <a:rPr lang="ko-KR" altLang="en-US" dirty="0"/>
              <a:t> 아니라 뭐 루트</a:t>
            </a:r>
            <a:r>
              <a:rPr lang="en-US" altLang="ko-KR" dirty="0"/>
              <a:t>, 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절대값</a:t>
            </a:r>
            <a:r>
              <a:rPr lang="en-US" altLang="ko-KR" dirty="0"/>
              <a:t>.. </a:t>
            </a:r>
            <a:r>
              <a:rPr lang="ko-KR" altLang="en-US" dirty="0"/>
              <a:t>등등 다양한 수식을 표현할 수 있지만</a:t>
            </a:r>
            <a:r>
              <a:rPr lang="en-US" altLang="ko-KR" dirty="0"/>
              <a:t>, </a:t>
            </a:r>
            <a:r>
              <a:rPr lang="ko-KR" altLang="en-US" dirty="0"/>
              <a:t>일단은 이정도만 </a:t>
            </a:r>
            <a:r>
              <a:rPr lang="ko-KR" altLang="en-US" dirty="0" err="1"/>
              <a:t>알아둡시다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이거는 대부분의 언어에서도 혼용하기 때문에 지금 </a:t>
            </a:r>
            <a:r>
              <a:rPr lang="ko-KR" altLang="en-US" dirty="0" err="1"/>
              <a:t>외워두시면</a:t>
            </a:r>
            <a:r>
              <a:rPr lang="ko-KR" altLang="en-US" dirty="0"/>
              <a:t> 나중에도 </a:t>
            </a:r>
            <a:r>
              <a:rPr lang="ko-KR" altLang="en-US" dirty="0" err="1"/>
              <a:t>써먹으실수있어요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자 이제 파이참에서 직접 돌려볼까요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하나하나씩</a:t>
            </a:r>
            <a:r>
              <a:rPr lang="ko-KR" altLang="en-US" dirty="0"/>
              <a:t> 다 </a:t>
            </a:r>
            <a:r>
              <a:rPr lang="ko-KR" altLang="en-US" dirty="0" err="1"/>
              <a:t>보여주긔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 err="1"/>
              <a:t>단순암기를</a:t>
            </a:r>
            <a:r>
              <a:rPr lang="ko-KR" altLang="en-US" dirty="0"/>
              <a:t> </a:t>
            </a:r>
            <a:r>
              <a:rPr lang="ko-KR" altLang="en-US" dirty="0" err="1"/>
              <a:t>해야한다는걸</a:t>
            </a:r>
            <a:r>
              <a:rPr lang="ko-KR" altLang="en-US" dirty="0"/>
              <a:t> 강조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A++</a:t>
            </a:r>
          </a:p>
          <a:p>
            <a:r>
              <a:rPr lang="en-US" altLang="ko-KR" dirty="0"/>
              <a:t>A– </a:t>
            </a:r>
          </a:p>
          <a:p>
            <a:r>
              <a:rPr lang="en-US" altLang="ko-KR" dirty="0"/>
              <a:t>// </a:t>
            </a:r>
            <a:r>
              <a:rPr lang="ko-KR" altLang="en-US" dirty="0" err="1"/>
              <a:t>위에두갠</a:t>
            </a:r>
            <a:r>
              <a:rPr lang="ko-KR" altLang="en-US" dirty="0"/>
              <a:t> 없다</a:t>
            </a:r>
            <a:endParaRPr lang="en-US" altLang="ko-KR" dirty="0"/>
          </a:p>
          <a:p>
            <a:r>
              <a:rPr lang="en-US" altLang="ko-KR" dirty="0"/>
              <a:t>A+=1</a:t>
            </a:r>
          </a:p>
          <a:p>
            <a:r>
              <a:rPr lang="en-US" altLang="ko-KR" dirty="0"/>
              <a:t>A-=1</a:t>
            </a:r>
          </a:p>
          <a:p>
            <a:r>
              <a:rPr lang="en-US" altLang="ko-KR" dirty="0"/>
              <a:t>A!=2</a:t>
            </a:r>
          </a:p>
          <a:p>
            <a:r>
              <a:rPr lang="en-US" altLang="ko-KR" dirty="0"/>
              <a:t>a/=2</a:t>
            </a:r>
          </a:p>
          <a:p>
            <a:r>
              <a:rPr lang="ko-KR" altLang="en-US" dirty="0"/>
              <a:t>도 미리 </a:t>
            </a:r>
            <a:r>
              <a:rPr lang="ko-KR" altLang="en-US" dirty="0" err="1"/>
              <a:t>보여줄것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이거는 개인기량으로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2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숫자로 할 수 있는 연산들을 알아보았는데</a:t>
            </a:r>
            <a:r>
              <a:rPr lang="en-US" altLang="ko-KR" dirty="0"/>
              <a:t>, </a:t>
            </a:r>
            <a:r>
              <a:rPr lang="ko-KR" altLang="en-US" dirty="0" err="1"/>
              <a:t>조심해야할건</a:t>
            </a:r>
            <a:endParaRPr lang="en-US" altLang="ko-KR" dirty="0"/>
          </a:p>
          <a:p>
            <a:r>
              <a:rPr lang="ko-KR" altLang="en-US" dirty="0"/>
              <a:t>이건 </a:t>
            </a:r>
            <a:r>
              <a:rPr lang="ko-KR" altLang="en-US" dirty="0" err="1"/>
              <a:t>말그래도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숫자형＇ </a:t>
            </a:r>
            <a:r>
              <a:rPr lang="ko-KR" altLang="en-US" dirty="0" err="1"/>
              <a:t>자료형끼리만</a:t>
            </a:r>
            <a:r>
              <a:rPr lang="ko-KR" altLang="en-US" dirty="0"/>
              <a:t> 가능한 연산이라는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위에서 문자열 </a:t>
            </a:r>
            <a:r>
              <a:rPr lang="en-US" altLang="ko-KR" dirty="0" err="1"/>
              <a:t>a,b</a:t>
            </a:r>
            <a:r>
              <a:rPr lang="ko-KR" altLang="en-US" dirty="0"/>
              <a:t>끼리 </a:t>
            </a:r>
            <a:r>
              <a:rPr lang="ko-KR" altLang="en-US" dirty="0" err="1"/>
              <a:t>더했을떄는</a:t>
            </a:r>
            <a:r>
              <a:rPr lang="ko-KR" altLang="en-US" dirty="0"/>
              <a:t> 그냥 </a:t>
            </a:r>
            <a:r>
              <a:rPr lang="ko-KR" altLang="en-US" dirty="0" err="1"/>
              <a:t>이어지는걸</a:t>
            </a:r>
            <a:r>
              <a:rPr lang="ko-KR" altLang="en-US" dirty="0"/>
              <a:t> 보았죠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다음코드를 한번 </a:t>
            </a:r>
            <a:r>
              <a:rPr lang="ko-KR" altLang="en-US" dirty="0" err="1"/>
              <a:t>볼게요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숫자로 선언한 </a:t>
            </a:r>
            <a:r>
              <a:rPr lang="en-US" altLang="ko-KR" dirty="0"/>
              <a:t>a, </a:t>
            </a:r>
            <a:r>
              <a:rPr lang="ko-KR" altLang="en-US" dirty="0"/>
              <a:t>문자열로 선언한 </a:t>
            </a:r>
            <a:r>
              <a:rPr lang="en-US" altLang="ko-KR" dirty="0"/>
              <a:t>b.</a:t>
            </a:r>
          </a:p>
          <a:p>
            <a:r>
              <a:rPr lang="ko-KR" altLang="en-US" dirty="0" err="1"/>
              <a:t>얼핏보면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도 </a:t>
            </a:r>
            <a:r>
              <a:rPr lang="ko-KR" altLang="en-US" dirty="0" err="1"/>
              <a:t>숫자니깐</a:t>
            </a:r>
            <a:r>
              <a:rPr lang="ko-KR" altLang="en-US" dirty="0"/>
              <a:t> 더해질 것 같죠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직접 해보고 구동해볼까요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밑에 오류가 뜰 겁니다</a:t>
            </a:r>
            <a:r>
              <a:rPr lang="en-US" altLang="ko-KR" dirty="0"/>
              <a:t>. Int</a:t>
            </a:r>
            <a:r>
              <a:rPr lang="ko-KR" altLang="en-US" dirty="0"/>
              <a:t>형</a:t>
            </a:r>
            <a:r>
              <a:rPr lang="en-US" altLang="ko-KR" dirty="0"/>
              <a:t>, </a:t>
            </a:r>
            <a:r>
              <a:rPr lang="ko-KR" altLang="en-US" dirty="0"/>
              <a:t>즉 정수형과 </a:t>
            </a:r>
            <a:r>
              <a:rPr lang="en-US" altLang="ko-KR" dirty="0"/>
              <a:t>str, </a:t>
            </a:r>
            <a:r>
              <a:rPr lang="ko-KR" altLang="en-US" dirty="0"/>
              <a:t>문자열형은 서로 더할 수가 없는 연산이라고 나오죠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이렇게 모양이 비슷할지라도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en-US" altLang="ko-KR" dirty="0"/>
              <a:t>2</a:t>
            </a:r>
            <a:r>
              <a:rPr lang="ko-KR" altLang="en-US" dirty="0"/>
              <a:t>와 숫자 </a:t>
            </a:r>
            <a:r>
              <a:rPr lang="en-US" altLang="ko-KR" dirty="0"/>
              <a:t>2</a:t>
            </a:r>
            <a:r>
              <a:rPr lang="ko-KR" altLang="en-US" dirty="0"/>
              <a:t>는 엄연히 다르다는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점을 간과하고 나중에 다른 자료형끼리 뭔가를 </a:t>
            </a:r>
            <a:r>
              <a:rPr lang="ko-KR" altLang="en-US" dirty="0" err="1"/>
              <a:t>하려고하면</a:t>
            </a:r>
            <a:r>
              <a:rPr lang="en-US" altLang="ko-KR" dirty="0"/>
              <a:t>(</a:t>
            </a:r>
            <a:r>
              <a:rPr lang="ko-KR" altLang="en-US" dirty="0"/>
              <a:t>문자열 </a:t>
            </a:r>
            <a:r>
              <a:rPr lang="en-US" altLang="ko-KR" dirty="0" err="1"/>
              <a:t>strcpy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방금경우처럼</a:t>
            </a:r>
            <a:r>
              <a:rPr lang="ko-KR" altLang="en-US" dirty="0"/>
              <a:t> 충돌이 일어나 컴퓨터가 이해하지 못하니</a:t>
            </a:r>
            <a:endParaRPr lang="en-US" altLang="ko-KR" dirty="0"/>
          </a:p>
          <a:p>
            <a:r>
              <a:rPr lang="ko-KR" altLang="en-US" dirty="0" err="1"/>
              <a:t>주의하셔야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3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저희는 여태까지 변수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  <a:r>
              <a:rPr lang="en-US" altLang="ko-KR" dirty="0"/>
              <a:t>. </a:t>
            </a:r>
            <a:r>
              <a:rPr lang="ko-KR" altLang="en-US" dirty="0"/>
              <a:t>그리고 그 변수를 선언하고 </a:t>
            </a:r>
            <a:r>
              <a:rPr lang="ko-KR" altLang="en-US" dirty="0" err="1"/>
              <a:t>초기화하는것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숫자형끼리의</a:t>
            </a:r>
            <a:r>
              <a:rPr lang="ko-KR" altLang="en-US" dirty="0"/>
              <a:t> 연산</a:t>
            </a:r>
            <a:r>
              <a:rPr lang="en-US" altLang="ko-KR" dirty="0"/>
              <a:t> </a:t>
            </a:r>
            <a:r>
              <a:rPr lang="ko-KR" altLang="en-US" dirty="0"/>
              <a:t>등등 </a:t>
            </a:r>
            <a:r>
              <a:rPr lang="ko-KR" altLang="en-US" dirty="0" err="1"/>
              <a:t>기초적인걸</a:t>
            </a:r>
            <a:r>
              <a:rPr lang="ko-KR" altLang="en-US" dirty="0"/>
              <a:t> </a:t>
            </a:r>
            <a:r>
              <a:rPr lang="ko-KR" altLang="en-US" dirty="0" err="1"/>
              <a:t>배워놨습니다</a:t>
            </a:r>
            <a:r>
              <a:rPr lang="en-US" altLang="ko-KR" dirty="0"/>
              <a:t>. </a:t>
            </a:r>
            <a:r>
              <a:rPr lang="ko-KR" altLang="en-US" dirty="0"/>
              <a:t>이건 사실 아까도 말씀드렸는데</a:t>
            </a:r>
            <a:endParaRPr lang="en-US" altLang="ko-KR" dirty="0"/>
          </a:p>
          <a:p>
            <a:r>
              <a:rPr lang="ko-KR" altLang="en-US" dirty="0"/>
              <a:t>파이썬 말고 다른 언어에서도 </a:t>
            </a:r>
            <a:r>
              <a:rPr lang="ko-KR" altLang="en-US" dirty="0" err="1"/>
              <a:t>거의혼용해서</a:t>
            </a:r>
            <a:r>
              <a:rPr lang="ko-KR" altLang="en-US" dirty="0"/>
              <a:t> </a:t>
            </a:r>
            <a:r>
              <a:rPr lang="ko-KR" altLang="en-US" dirty="0" err="1"/>
              <a:t>사용하는거에요</a:t>
            </a:r>
            <a:r>
              <a:rPr lang="en-US" altLang="ko-KR" dirty="0"/>
              <a:t>. </a:t>
            </a:r>
            <a:r>
              <a:rPr lang="ko-KR" altLang="en-US" dirty="0"/>
              <a:t>그만큼 중요하고</a:t>
            </a:r>
            <a:r>
              <a:rPr lang="en-US" altLang="ko-KR" dirty="0"/>
              <a:t>, </a:t>
            </a:r>
            <a:r>
              <a:rPr lang="ko-KR" altLang="en-US" dirty="0"/>
              <a:t>실제로 여기 </a:t>
            </a:r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ko-KR" altLang="en-US" dirty="0" err="1"/>
              <a:t>배우시는분들도</a:t>
            </a:r>
            <a:r>
              <a:rPr lang="ko-KR" altLang="en-US" dirty="0"/>
              <a:t> </a:t>
            </a:r>
            <a:r>
              <a:rPr lang="ko-KR" altLang="en-US" dirty="0" err="1"/>
              <a:t>계신걸로아는데</a:t>
            </a:r>
            <a:endParaRPr lang="en-US" altLang="ko-KR" dirty="0"/>
          </a:p>
          <a:p>
            <a:r>
              <a:rPr lang="ko-KR" altLang="en-US" dirty="0"/>
              <a:t>대부분 얼추 비슷하다고 느끼셨을 겁니다</a:t>
            </a:r>
            <a:r>
              <a:rPr lang="en-US" altLang="ko-KR" dirty="0"/>
              <a:t>. </a:t>
            </a:r>
            <a:r>
              <a:rPr lang="ko-KR" altLang="en-US" dirty="0"/>
              <a:t>이런 기본적인 문법들은 앞으로도 자주 </a:t>
            </a:r>
            <a:r>
              <a:rPr lang="ko-KR" altLang="en-US" dirty="0" err="1"/>
              <a:t>쓸거에요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조건문을 </a:t>
            </a:r>
            <a:r>
              <a:rPr lang="ko-KR" altLang="en-US" dirty="0" err="1"/>
              <a:t>배울건데</a:t>
            </a:r>
            <a:r>
              <a:rPr lang="en-US" altLang="ko-KR" dirty="0"/>
              <a:t>, </a:t>
            </a:r>
            <a:r>
              <a:rPr lang="ko-KR" altLang="en-US" dirty="0"/>
              <a:t>조건문은 </a:t>
            </a:r>
            <a:r>
              <a:rPr lang="ko-KR" altLang="en-US" dirty="0" err="1"/>
              <a:t>말그래도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어떠한 조건을 충족시켰을 때 실행되는 </a:t>
            </a:r>
            <a:r>
              <a:rPr lang="ko-KR" altLang="en-US" dirty="0" err="1"/>
              <a:t>코드문입니다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조건문에 대표적으로 </a:t>
            </a:r>
            <a:r>
              <a:rPr lang="en-US" altLang="ko-KR" dirty="0"/>
              <a:t>if</a:t>
            </a:r>
            <a:r>
              <a:rPr lang="ko-KR" altLang="en-US" dirty="0"/>
              <a:t>문이 있습니다</a:t>
            </a:r>
            <a:r>
              <a:rPr lang="en-US" altLang="ko-KR" dirty="0"/>
              <a:t>. </a:t>
            </a:r>
            <a:r>
              <a:rPr lang="ko-KR" altLang="en-US" dirty="0"/>
              <a:t>사실 </a:t>
            </a:r>
            <a:r>
              <a:rPr lang="en-US" altLang="ko-KR" dirty="0"/>
              <a:t>c</a:t>
            </a:r>
            <a:r>
              <a:rPr lang="ko-KR" altLang="en-US" dirty="0" err="1"/>
              <a:t>하시는분들은</a:t>
            </a:r>
            <a:r>
              <a:rPr lang="ko-KR" altLang="en-US" dirty="0"/>
              <a:t> </a:t>
            </a:r>
            <a:r>
              <a:rPr lang="ko-KR" altLang="en-US" dirty="0" err="1"/>
              <a:t>알텐데</a:t>
            </a:r>
            <a:r>
              <a:rPr lang="ko-KR" altLang="en-US" dirty="0"/>
              <a:t> </a:t>
            </a:r>
            <a:r>
              <a:rPr lang="en-US" altLang="ko-KR" dirty="0" err="1"/>
              <a:t>switc</a:t>
            </a:r>
            <a:r>
              <a:rPr lang="ko-KR" altLang="en-US" dirty="0"/>
              <a:t>라는 문도 있지만 대부분의 언어에서 사용하지만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문으로 </a:t>
            </a:r>
            <a:r>
              <a:rPr lang="en-US" altLang="ko-KR" dirty="0" err="1"/>
              <a:t>switc</a:t>
            </a:r>
            <a:r>
              <a:rPr lang="ko-KR" altLang="en-US" dirty="0"/>
              <a:t>를 완전히 </a:t>
            </a:r>
            <a:r>
              <a:rPr lang="ko-KR" altLang="en-US" dirty="0" err="1"/>
              <a:t>대체할수</a:t>
            </a:r>
            <a:r>
              <a:rPr lang="ko-KR" altLang="en-US" dirty="0"/>
              <a:t> 있어서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 err="1"/>
              <a:t>switc</a:t>
            </a:r>
            <a:r>
              <a:rPr lang="ko-KR" altLang="en-US" dirty="0"/>
              <a:t>가 없습니다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if</a:t>
            </a:r>
            <a:r>
              <a:rPr lang="ko-KR" altLang="en-US" dirty="0"/>
              <a:t>문은 어떻게 사용하냐</a:t>
            </a:r>
            <a:endParaRPr lang="en-US" altLang="ko-KR" dirty="0"/>
          </a:p>
          <a:p>
            <a:r>
              <a:rPr lang="ko-KR" altLang="en-US" dirty="0"/>
              <a:t>그림에서</a:t>
            </a:r>
            <a:endParaRPr lang="en-US" altLang="ko-KR" dirty="0"/>
          </a:p>
          <a:p>
            <a:r>
              <a:rPr lang="en-US" altLang="ko-KR" dirty="0"/>
              <a:t>If a &gt; b</a:t>
            </a:r>
            <a:r>
              <a:rPr lang="ko-KR" altLang="en-US" dirty="0"/>
              <a:t>라는 수학 조건식이 들어있죠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3 b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로 초기화 했으니까 </a:t>
            </a:r>
            <a:r>
              <a:rPr lang="en-US" altLang="ko-KR" dirty="0"/>
              <a:t>a</a:t>
            </a:r>
            <a:r>
              <a:rPr lang="ko-KR" altLang="en-US" dirty="0"/>
              <a:t>가 더 크겠죠</a:t>
            </a:r>
            <a:r>
              <a:rPr lang="en-US" altLang="ko-KR" dirty="0"/>
              <a:t>? </a:t>
            </a:r>
            <a:r>
              <a:rPr lang="ko-KR" altLang="en-US" dirty="0" err="1"/>
              <a:t>이런경우를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혹시나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바꿔서 </a:t>
            </a:r>
            <a:r>
              <a:rPr lang="en-US" altLang="ko-KR" dirty="0"/>
              <a:t>A&gt;B</a:t>
            </a:r>
            <a:r>
              <a:rPr lang="ko-KR" altLang="en-US" dirty="0"/>
              <a:t>가 틀린 문장이 된다면</a:t>
            </a:r>
            <a:r>
              <a:rPr lang="en-US" altLang="ko-KR" dirty="0"/>
              <a:t>, FALSE </a:t>
            </a:r>
            <a:r>
              <a:rPr lang="ko-KR" altLang="en-US" dirty="0"/>
              <a:t>가 됩니다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IF</a:t>
            </a:r>
            <a:r>
              <a:rPr lang="ko-KR" altLang="en-US" dirty="0"/>
              <a:t>문은 </a:t>
            </a:r>
            <a:r>
              <a:rPr lang="ko-KR" altLang="en-US" dirty="0" err="1"/>
              <a:t>한칸</a:t>
            </a:r>
            <a:r>
              <a:rPr lang="ko-KR" altLang="en-US" dirty="0"/>
              <a:t> 뛰고 조건식을 </a:t>
            </a:r>
            <a:r>
              <a:rPr lang="ko-KR" altLang="en-US" dirty="0" err="1"/>
              <a:t>넣엇을떄</a:t>
            </a:r>
            <a:r>
              <a:rPr lang="ko-KR" altLang="en-US" dirty="0"/>
              <a:t> 그 조건식이 </a:t>
            </a:r>
            <a:r>
              <a:rPr lang="en-US" altLang="ko-KR" dirty="0"/>
              <a:t>TRUE</a:t>
            </a:r>
            <a:r>
              <a:rPr lang="ko-KR" altLang="en-US" dirty="0"/>
              <a:t>인 경우에만 그 </a:t>
            </a:r>
            <a:r>
              <a:rPr lang="en-US" altLang="ko-KR" dirty="0"/>
              <a:t>‘</a:t>
            </a:r>
            <a:r>
              <a:rPr lang="ko-KR" altLang="en-US" dirty="0"/>
              <a:t>블록</a:t>
            </a:r>
            <a:r>
              <a:rPr lang="en-US" altLang="ko-KR" dirty="0"/>
              <a:t>’</a:t>
            </a:r>
            <a:r>
              <a:rPr lang="ko-KR" altLang="en-US" dirty="0"/>
              <a:t>의 코드를 실행을 해요</a:t>
            </a:r>
            <a:endParaRPr lang="en-US" altLang="ko-KR" dirty="0"/>
          </a:p>
          <a:p>
            <a:r>
              <a:rPr lang="ko-KR" altLang="en-US" dirty="0"/>
              <a:t>그렇다면 블록이 무엇이냐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 &gt; b</a:t>
            </a:r>
            <a:r>
              <a:rPr lang="ko-KR" altLang="en-US" dirty="0"/>
              <a:t> 뒤에 </a:t>
            </a:r>
            <a:r>
              <a:rPr lang="en-US" altLang="ko-KR" dirty="0"/>
              <a:t>:</a:t>
            </a:r>
            <a:r>
              <a:rPr lang="ko-KR" altLang="en-US" dirty="0"/>
              <a:t>라는 문자가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얘는 콜론</a:t>
            </a:r>
            <a:r>
              <a:rPr lang="en-US" altLang="ko-KR" dirty="0"/>
              <a:t>, </a:t>
            </a:r>
            <a:r>
              <a:rPr lang="ko-KR" altLang="en-US" dirty="0"/>
              <a:t>이라고 </a:t>
            </a:r>
            <a:r>
              <a:rPr lang="ko-KR" altLang="en-US" dirty="0" err="1"/>
              <a:t>부르는애인데</a:t>
            </a:r>
            <a:endParaRPr lang="en-US" altLang="ko-KR" dirty="0"/>
          </a:p>
          <a:p>
            <a:r>
              <a:rPr lang="ko-KR" altLang="en-US" dirty="0"/>
              <a:t>얘를 </a:t>
            </a:r>
            <a:r>
              <a:rPr lang="ko-KR" altLang="en-US" dirty="0" err="1"/>
              <a:t>붙히는</a:t>
            </a:r>
            <a:r>
              <a:rPr lang="ko-KR" altLang="en-US" dirty="0"/>
              <a:t> 순간 그 아래는 자동으로 들여쓰기가 되고</a:t>
            </a:r>
            <a:r>
              <a:rPr lang="en-US" altLang="ko-KR" dirty="0"/>
              <a:t>, (</a:t>
            </a:r>
            <a:r>
              <a:rPr lang="ko-KR" altLang="en-US" dirty="0"/>
              <a:t>실제로 파이참에서 </a:t>
            </a:r>
            <a:r>
              <a:rPr lang="ko-KR" altLang="en-US" dirty="0" err="1"/>
              <a:t>엔터눌러보기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들여쓰기 된 문장들은 전부다 한 블록이 됩니다</a:t>
            </a:r>
            <a:r>
              <a:rPr lang="en-US" altLang="ko-KR" dirty="0"/>
              <a:t>. </a:t>
            </a:r>
            <a:r>
              <a:rPr lang="ko-KR" altLang="en-US" dirty="0"/>
              <a:t>저 블록안에 있는 애들은 다 한 문장으로</a:t>
            </a:r>
            <a:r>
              <a:rPr lang="en-US" altLang="ko-KR" dirty="0"/>
              <a:t>, a&gt;b</a:t>
            </a:r>
            <a:r>
              <a:rPr lang="ko-KR" altLang="en-US" dirty="0"/>
              <a:t>인경우에만 </a:t>
            </a:r>
            <a:r>
              <a:rPr lang="ko-KR" altLang="en-US" dirty="0" err="1"/>
              <a:t>실행되는거에요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</a:t>
            </a:r>
            <a:r>
              <a:rPr lang="ko-KR" altLang="en-US" dirty="0" err="1"/>
              <a:t>여러문장도</a:t>
            </a:r>
            <a:r>
              <a:rPr lang="ko-KR" altLang="en-US" dirty="0"/>
              <a:t> </a:t>
            </a:r>
            <a:r>
              <a:rPr lang="ko-KR" altLang="en-US" dirty="0" err="1"/>
              <a:t>쓸수있지만</a:t>
            </a:r>
            <a:r>
              <a:rPr lang="ko-KR" altLang="en-US" dirty="0"/>
              <a:t> </a:t>
            </a:r>
            <a:r>
              <a:rPr lang="ko-KR" altLang="en-US" dirty="0" err="1"/>
              <a:t>그럴경우</a:t>
            </a:r>
            <a:r>
              <a:rPr lang="ko-KR" altLang="en-US" dirty="0"/>
              <a:t> 똑같이 들여쓰기를 해주어야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이 </a:t>
            </a:r>
            <a:r>
              <a:rPr lang="en-US" altLang="ko-KR" dirty="0"/>
              <a:t>if</a:t>
            </a:r>
            <a:r>
              <a:rPr lang="ko-KR" altLang="en-US" dirty="0"/>
              <a:t>문을 동시에 여러 개 </a:t>
            </a:r>
            <a:r>
              <a:rPr lang="ko-KR" altLang="en-US" dirty="0" err="1"/>
              <a:t>쓸수도</a:t>
            </a:r>
            <a:r>
              <a:rPr lang="ko-KR" altLang="en-US" dirty="0"/>
              <a:t>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0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if</a:t>
            </a:r>
            <a:r>
              <a:rPr lang="ko-KR" altLang="en-US" dirty="0"/>
              <a:t>문을 쓴 블록에</a:t>
            </a:r>
            <a:endParaRPr lang="en-US" altLang="ko-KR" dirty="0"/>
          </a:p>
          <a:p>
            <a:r>
              <a:rPr lang="ko-KR" altLang="en-US" dirty="0"/>
              <a:t>또 </a:t>
            </a:r>
            <a:r>
              <a:rPr lang="en-US" altLang="ko-KR" dirty="0"/>
              <a:t>if</a:t>
            </a:r>
            <a:r>
              <a:rPr lang="ko-KR" altLang="en-US" dirty="0"/>
              <a:t>문을 넣는 것을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if</a:t>
            </a:r>
            <a:r>
              <a:rPr lang="ko-KR" altLang="en-US" dirty="0"/>
              <a:t>문이라 하는데</a:t>
            </a:r>
            <a:r>
              <a:rPr lang="en-US" altLang="ko-KR" dirty="0"/>
              <a:t>, </a:t>
            </a:r>
            <a:r>
              <a:rPr lang="ko-KR" altLang="en-US" dirty="0"/>
              <a:t>이런 경우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 err="1"/>
              <a:t>인경우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 err="1"/>
              <a:t>인경우</a:t>
            </a:r>
            <a:r>
              <a:rPr lang="ko-KR" altLang="en-US" dirty="0"/>
              <a:t> 두가지 경우를 모두 통과해야 저 </a:t>
            </a:r>
            <a:r>
              <a:rPr lang="en-US" altLang="ko-KR" dirty="0"/>
              <a:t>print</a:t>
            </a:r>
            <a:r>
              <a:rPr lang="ko-KR" altLang="en-US" dirty="0"/>
              <a:t>문이 출력이 되겠죠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3, b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라고 초기화를 </a:t>
            </a:r>
            <a:r>
              <a:rPr lang="ko-KR" altLang="en-US" dirty="0" err="1"/>
              <a:t>해놓았으니</a:t>
            </a:r>
            <a:r>
              <a:rPr lang="ko-KR" altLang="en-US" dirty="0"/>
              <a:t> 두개 다 통과</a:t>
            </a:r>
            <a:r>
              <a:rPr lang="en-US" altLang="ko-KR" dirty="0"/>
              <a:t>! </a:t>
            </a:r>
            <a:r>
              <a:rPr lang="ko-KR" altLang="en-US" dirty="0"/>
              <a:t>까지는 무사히 출력이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b==3, </a:t>
            </a:r>
            <a:r>
              <a:rPr lang="ko-KR" altLang="en-US" dirty="0"/>
              <a:t>이건 틀린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False</a:t>
            </a:r>
            <a:r>
              <a:rPr lang="ko-KR" altLang="en-US" dirty="0"/>
              <a:t>이죠</a:t>
            </a:r>
            <a:r>
              <a:rPr lang="en-US" altLang="ko-KR" dirty="0"/>
              <a:t>. </a:t>
            </a:r>
            <a:r>
              <a:rPr lang="ko-KR" altLang="en-US" dirty="0"/>
              <a:t>그러므로 저 </a:t>
            </a:r>
            <a:r>
              <a:rPr lang="en-US" altLang="ko-KR" dirty="0"/>
              <a:t>print</a:t>
            </a:r>
            <a:r>
              <a:rPr lang="ko-KR" altLang="en-US" dirty="0"/>
              <a:t>문은 출력되지 않습니다</a:t>
            </a:r>
            <a:r>
              <a:rPr lang="en-US" altLang="ko-KR" dirty="0"/>
              <a:t>(</a:t>
            </a:r>
            <a:r>
              <a:rPr lang="ko-KR" altLang="en-US" dirty="0"/>
              <a:t>직접해보기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근데 여기서 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인경우를 </a:t>
            </a:r>
            <a:r>
              <a:rPr lang="ko-KR" altLang="en-US" dirty="0" err="1"/>
              <a:t>비교할떄</a:t>
            </a:r>
            <a:r>
              <a:rPr lang="ko-KR" altLang="en-US" dirty="0"/>
              <a:t> </a:t>
            </a:r>
            <a:r>
              <a:rPr lang="en-US" altLang="ko-KR" dirty="0"/>
              <a:t>a=3, </a:t>
            </a:r>
            <a:r>
              <a:rPr lang="ko-KR" altLang="en-US" dirty="0" err="1"/>
              <a:t>이게아니라</a:t>
            </a:r>
            <a:r>
              <a:rPr lang="ko-KR" altLang="en-US" dirty="0"/>
              <a:t> </a:t>
            </a:r>
            <a:r>
              <a:rPr lang="en-US" altLang="ko-KR" dirty="0"/>
              <a:t>a==3 </a:t>
            </a:r>
            <a:r>
              <a:rPr lang="ko-KR" altLang="en-US" dirty="0"/>
              <a:t>이렇게 </a:t>
            </a:r>
            <a:r>
              <a:rPr lang="en-US" altLang="ko-KR" dirty="0"/>
              <a:t>‘</a:t>
            </a:r>
            <a:r>
              <a:rPr lang="ko-KR" altLang="en-US" dirty="0"/>
              <a:t>는＇이 </a:t>
            </a:r>
            <a:r>
              <a:rPr lang="ko-KR" altLang="en-US" dirty="0" err="1"/>
              <a:t>두개붙어있죠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이건 제가 </a:t>
            </a:r>
            <a:r>
              <a:rPr lang="en-US" altLang="ko-KR" dirty="0" err="1"/>
              <a:t>ot</a:t>
            </a:r>
            <a:r>
              <a:rPr lang="ko-KR" altLang="en-US" dirty="0"/>
              <a:t>때도 </a:t>
            </a:r>
            <a:r>
              <a:rPr lang="ko-KR" altLang="en-US" dirty="0" err="1"/>
              <a:t>말씀드렷듯이</a:t>
            </a:r>
            <a:r>
              <a:rPr lang="en-US" altLang="ko-KR" dirty="0"/>
              <a:t>, </a:t>
            </a:r>
            <a:r>
              <a:rPr lang="ko-KR" altLang="en-US" dirty="0"/>
              <a:t>조건문에서는 </a:t>
            </a:r>
            <a:r>
              <a:rPr lang="en-US" altLang="ko-KR" dirty="0"/>
              <a:t>a==3 </a:t>
            </a:r>
            <a:r>
              <a:rPr lang="ko-KR" altLang="en-US" dirty="0" err="1"/>
              <a:t>이런식으로</a:t>
            </a:r>
            <a:r>
              <a:rPr lang="ko-KR" altLang="en-US" dirty="0"/>
              <a:t> 써야합니다</a:t>
            </a:r>
            <a:endParaRPr lang="en-US" altLang="ko-KR" dirty="0"/>
          </a:p>
          <a:p>
            <a:r>
              <a:rPr lang="ko-KR" altLang="en-US" dirty="0"/>
              <a:t>왜냐면 여기서 그냥 </a:t>
            </a:r>
            <a:r>
              <a:rPr lang="en-US" altLang="ko-KR" dirty="0"/>
              <a:t>a=3, </a:t>
            </a:r>
            <a:r>
              <a:rPr lang="ko-KR" altLang="en-US" dirty="0"/>
              <a:t>이렇게 비교해버리면 컴퓨터는 그냥 </a:t>
            </a:r>
            <a:r>
              <a:rPr lang="en-US" altLang="ko-KR" dirty="0"/>
              <a:t>if</a:t>
            </a:r>
            <a:r>
              <a:rPr lang="ko-KR" altLang="en-US" dirty="0"/>
              <a:t>문안에서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</a:t>
            </a:r>
            <a:r>
              <a:rPr lang="ko-KR" altLang="en-US" dirty="0" err="1"/>
              <a:t>초기화하라는줄알고</a:t>
            </a:r>
            <a:endParaRPr lang="en-US" altLang="ko-KR" dirty="0"/>
          </a:p>
          <a:p>
            <a:r>
              <a:rPr lang="en-US" altLang="ko-KR" dirty="0"/>
              <a:t>A=3, </a:t>
            </a:r>
            <a:r>
              <a:rPr lang="ko-KR" altLang="en-US" dirty="0"/>
              <a:t>이렇게 그냥 코드를 실행시켜버리거든요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그렇기때문에 이런 </a:t>
            </a:r>
            <a:r>
              <a:rPr lang="ko-KR" altLang="en-US" dirty="0" err="1"/>
              <a:t>조건문</a:t>
            </a:r>
            <a:r>
              <a:rPr lang="ko-KR" altLang="en-US" dirty="0"/>
              <a:t> 문법은 </a:t>
            </a:r>
            <a:r>
              <a:rPr lang="ko-KR" altLang="en-US" dirty="0" err="1"/>
              <a:t>조금조금씩</a:t>
            </a:r>
            <a:r>
              <a:rPr lang="ko-KR" altLang="en-US" dirty="0"/>
              <a:t> </a:t>
            </a:r>
            <a:r>
              <a:rPr lang="ko-KR" altLang="en-US" dirty="0" err="1"/>
              <a:t>다른게</a:t>
            </a:r>
            <a:r>
              <a:rPr lang="ko-KR" altLang="en-US" dirty="0"/>
              <a:t> 있으니 헷갈리지않게 잘 </a:t>
            </a:r>
            <a:r>
              <a:rPr lang="ko-KR" altLang="en-US" dirty="0" err="1"/>
              <a:t>외워두는게</a:t>
            </a:r>
            <a:r>
              <a:rPr lang="ko-KR" altLang="en-US" dirty="0"/>
              <a:t> 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4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다양한 조건문을 </a:t>
            </a:r>
            <a:r>
              <a:rPr lang="ko-KR" altLang="en-US" dirty="0" err="1"/>
              <a:t>볼텐데요</a:t>
            </a:r>
            <a:r>
              <a:rPr lang="en-US" altLang="ko-KR" dirty="0"/>
              <a:t>. </a:t>
            </a:r>
            <a:r>
              <a:rPr lang="ko-KR" altLang="en-US" dirty="0"/>
              <a:t>위에서 본 단순 대소비교 말고도 이렇게 다양한 조건식이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여기선 파이참으로 직접 코딩하면서 비교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5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이제 </a:t>
            </a:r>
            <a:r>
              <a:rPr lang="en-US" altLang="ko-KR" dirty="0"/>
              <a:t>if</a:t>
            </a:r>
            <a:r>
              <a:rPr lang="ko-KR" altLang="en-US" dirty="0"/>
              <a:t>문을 배웠어요</a:t>
            </a:r>
            <a:endParaRPr lang="en-US" altLang="ko-KR" dirty="0"/>
          </a:p>
          <a:p>
            <a:r>
              <a:rPr lang="ko-KR" altLang="en-US" dirty="0"/>
              <a:t>다음 예제를 봅시다</a:t>
            </a:r>
            <a:endParaRPr lang="en-US" altLang="ko-KR" dirty="0"/>
          </a:p>
          <a:p>
            <a:r>
              <a:rPr lang="ko-KR" altLang="en-US" dirty="0"/>
              <a:t>내가 돈이 </a:t>
            </a:r>
            <a:r>
              <a:rPr lang="en-US" altLang="ko-KR" dirty="0"/>
              <a:t>10000</a:t>
            </a:r>
            <a:r>
              <a:rPr lang="ko-KR" altLang="en-US" dirty="0"/>
              <a:t>원 이상 있으면 택시를 </a:t>
            </a:r>
            <a:r>
              <a:rPr lang="ko-KR" altLang="en-US" dirty="0" err="1"/>
              <a:t>타게하고</a:t>
            </a:r>
            <a:r>
              <a:rPr lang="en-US" altLang="ko-KR" dirty="0"/>
              <a:t>, </a:t>
            </a:r>
            <a:r>
              <a:rPr lang="ko-KR" altLang="en-US" dirty="0" err="1"/>
              <a:t>아닌경우는</a:t>
            </a:r>
            <a:r>
              <a:rPr lang="ko-KR" altLang="en-US" dirty="0"/>
              <a:t> 걸어가게 </a:t>
            </a:r>
            <a:r>
              <a:rPr lang="ko-KR" altLang="en-US" dirty="0" err="1"/>
              <a:t>할겁니다</a:t>
            </a:r>
            <a:endParaRPr lang="en-US" altLang="ko-KR" dirty="0"/>
          </a:p>
          <a:p>
            <a:r>
              <a:rPr lang="ko-KR" altLang="en-US" dirty="0"/>
              <a:t>근데 현재 돈을 </a:t>
            </a:r>
            <a:r>
              <a:rPr lang="en-US" altLang="ko-KR" dirty="0"/>
              <a:t>5000</a:t>
            </a:r>
            <a:r>
              <a:rPr lang="ko-KR" altLang="en-US" dirty="0"/>
              <a:t>으로 </a:t>
            </a:r>
            <a:r>
              <a:rPr lang="ko-KR" altLang="en-US" dirty="0" err="1"/>
              <a:t>해놨네요</a:t>
            </a:r>
            <a:endParaRPr lang="en-US" altLang="ko-KR" dirty="0"/>
          </a:p>
          <a:p>
            <a:r>
              <a:rPr lang="ko-KR" altLang="en-US" dirty="0" err="1"/>
              <a:t>이런경우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문의 조건식이 </a:t>
            </a:r>
            <a:r>
              <a:rPr lang="en-US" altLang="ko-KR" dirty="0"/>
              <a:t>false</a:t>
            </a:r>
            <a:r>
              <a:rPr lang="ko-KR" altLang="en-US" dirty="0"/>
              <a:t>로 충족하지 </a:t>
            </a:r>
            <a:r>
              <a:rPr lang="ko-KR" altLang="en-US" dirty="0" err="1"/>
              <a:t>않게되네요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이러면 </a:t>
            </a:r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/>
              <a:t>false</a:t>
            </a:r>
            <a:r>
              <a:rPr lang="ko-KR" altLang="en-US" dirty="0"/>
              <a:t>인 경우에도 뭔가의 행동을 하게 하고 싶습니다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이럴때</a:t>
            </a:r>
            <a:r>
              <a:rPr lang="ko-KR" altLang="en-US" dirty="0"/>
              <a:t> 사용하는게 </a:t>
            </a:r>
            <a:r>
              <a:rPr lang="en-US" altLang="ko-KR" dirty="0"/>
              <a:t>else</a:t>
            </a:r>
            <a:r>
              <a:rPr lang="ko-KR" altLang="en-US" dirty="0"/>
              <a:t>문이에요</a:t>
            </a:r>
            <a:r>
              <a:rPr lang="en-US" altLang="ko-KR" dirty="0"/>
              <a:t>. If</a:t>
            </a:r>
            <a:r>
              <a:rPr lang="ko-KR" altLang="en-US" dirty="0"/>
              <a:t>문의 반대되는 경우에 대한 행동을 취하고 </a:t>
            </a:r>
            <a:r>
              <a:rPr lang="ko-KR" altLang="en-US" dirty="0" err="1"/>
              <a:t>싶을떈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문과 짝으로 </a:t>
            </a:r>
            <a:r>
              <a:rPr lang="en-US" altLang="ko-KR" dirty="0"/>
              <a:t>else</a:t>
            </a:r>
            <a:r>
              <a:rPr lang="ko-KR" altLang="en-US" dirty="0"/>
              <a:t>문을 </a:t>
            </a:r>
            <a:r>
              <a:rPr lang="ko-KR" altLang="en-US" dirty="0" err="1"/>
              <a:t>쓰면됩니다</a:t>
            </a:r>
            <a:r>
              <a:rPr lang="en-US" altLang="ko-KR" dirty="0"/>
              <a:t>. </a:t>
            </a:r>
            <a:r>
              <a:rPr lang="ko-KR" altLang="en-US" dirty="0"/>
              <a:t>이경우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문의 안쪽 블록에 </a:t>
            </a:r>
            <a:r>
              <a:rPr lang="ko-KR" altLang="en-US" dirty="0" err="1"/>
              <a:t>들어가있으면</a:t>
            </a:r>
            <a:r>
              <a:rPr lang="ko-KR" altLang="en-US" dirty="0"/>
              <a:t> 컴파일러가 </a:t>
            </a:r>
            <a:r>
              <a:rPr lang="ko-KR" altLang="en-US" dirty="0" err="1"/>
              <a:t>어떤것을</a:t>
            </a:r>
            <a:r>
              <a:rPr lang="ko-KR" altLang="en-US" dirty="0"/>
              <a:t> </a:t>
            </a:r>
            <a:r>
              <a:rPr lang="en-US" altLang="ko-KR" dirty="0"/>
              <a:t>if-else</a:t>
            </a:r>
            <a:r>
              <a:rPr lang="ko-KR" altLang="en-US" dirty="0"/>
              <a:t>로 </a:t>
            </a:r>
            <a:r>
              <a:rPr lang="ko-KR" altLang="en-US" dirty="0" err="1"/>
              <a:t>해야할지</a:t>
            </a:r>
            <a:r>
              <a:rPr lang="ko-KR" altLang="en-US" dirty="0"/>
              <a:t> 판단을 못해요</a:t>
            </a:r>
            <a:endParaRPr lang="en-US" altLang="ko-KR" dirty="0"/>
          </a:p>
          <a:p>
            <a:r>
              <a:rPr lang="ko-KR" altLang="en-US" dirty="0"/>
              <a:t>그래서 들여쓰기를 하지않고 다시 바깥에 </a:t>
            </a:r>
            <a:r>
              <a:rPr lang="en-US" altLang="ko-KR" dirty="0"/>
              <a:t>else: </a:t>
            </a:r>
            <a:r>
              <a:rPr lang="ko-KR" altLang="en-US" dirty="0"/>
              <a:t>를 입력하고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/>
              <a:t>false</a:t>
            </a:r>
            <a:r>
              <a:rPr lang="ko-KR" altLang="en-US" dirty="0"/>
              <a:t>인 경우의 코드를 </a:t>
            </a:r>
            <a:r>
              <a:rPr lang="ko-KR" altLang="en-US" dirty="0" err="1"/>
              <a:t>적어주시면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이런경우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/>
              <a:t>true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인경우를 </a:t>
            </a:r>
            <a:r>
              <a:rPr lang="en-US" altLang="ko-KR" dirty="0"/>
              <a:t>else</a:t>
            </a:r>
            <a:r>
              <a:rPr lang="ko-KR" altLang="en-US" dirty="0"/>
              <a:t>문이 해주고</a:t>
            </a:r>
            <a:r>
              <a:rPr lang="en-US" altLang="ko-KR" dirty="0"/>
              <a:t>, if</a:t>
            </a:r>
            <a:r>
              <a:rPr lang="ko-KR" altLang="en-US" dirty="0"/>
              <a:t>문이 </a:t>
            </a:r>
            <a:r>
              <a:rPr lang="en-US" altLang="ko-KR" dirty="0"/>
              <a:t>false</a:t>
            </a:r>
            <a:r>
              <a:rPr lang="ko-KR" altLang="en-US" dirty="0"/>
              <a:t>인경우는 </a:t>
            </a:r>
            <a:r>
              <a:rPr lang="en-US" altLang="ko-KR" dirty="0"/>
              <a:t>true</a:t>
            </a:r>
            <a:r>
              <a:rPr lang="ko-KR" altLang="en-US" dirty="0"/>
              <a:t>인경우를 </a:t>
            </a:r>
            <a:r>
              <a:rPr lang="en-US" altLang="ko-KR" dirty="0"/>
              <a:t>else</a:t>
            </a:r>
            <a:r>
              <a:rPr lang="ko-KR" altLang="en-US" dirty="0"/>
              <a:t>문이 해주기때문에</a:t>
            </a:r>
            <a:endParaRPr lang="en-US" altLang="ko-KR" dirty="0"/>
          </a:p>
          <a:p>
            <a:r>
              <a:rPr lang="ko-KR" altLang="en-US" dirty="0"/>
              <a:t>모든 경우에 대처를 할 수가 있다는 장점이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주의할점은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문은 </a:t>
            </a:r>
            <a:r>
              <a:rPr lang="en-US" altLang="ko-KR" dirty="0"/>
              <a:t>if</a:t>
            </a:r>
            <a:r>
              <a:rPr lang="ko-KR" altLang="en-US" dirty="0"/>
              <a:t>문에 대응되어서 </a:t>
            </a:r>
            <a:r>
              <a:rPr lang="ko-KR" altLang="en-US" dirty="0" err="1"/>
              <a:t>사용되어야하지</a:t>
            </a:r>
            <a:r>
              <a:rPr lang="ko-KR" altLang="en-US" dirty="0"/>
              <a:t> 따로는 사용할 수 </a:t>
            </a:r>
            <a:r>
              <a:rPr lang="ko-KR" altLang="en-US" dirty="0" err="1"/>
              <a:t>없다는겁니다</a:t>
            </a:r>
            <a:endParaRPr lang="en-US" altLang="ko-KR" dirty="0"/>
          </a:p>
          <a:p>
            <a:r>
              <a:rPr lang="ko-KR" altLang="en-US" dirty="0"/>
              <a:t>위의코드에서 </a:t>
            </a:r>
            <a:r>
              <a:rPr lang="en-US" altLang="ko-KR" dirty="0"/>
              <a:t>if</a:t>
            </a:r>
            <a:r>
              <a:rPr lang="ko-KR" altLang="en-US" dirty="0"/>
              <a:t>문을 주석처리해보면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else</a:t>
            </a:r>
            <a:r>
              <a:rPr lang="ko-KR" altLang="en-US" dirty="0"/>
              <a:t>문에 </a:t>
            </a:r>
            <a:r>
              <a:rPr lang="ko-KR" altLang="en-US" dirty="0" err="1"/>
              <a:t>빨간맛</a:t>
            </a:r>
            <a:r>
              <a:rPr lang="en-US" altLang="ko-KR" dirty="0"/>
              <a:t>, </a:t>
            </a:r>
            <a:r>
              <a:rPr lang="ko-KR" altLang="en-US" dirty="0" err="1"/>
              <a:t>컴파일에러가</a:t>
            </a:r>
            <a:r>
              <a:rPr lang="ko-KR" altLang="en-US" dirty="0"/>
              <a:t> 뜨면서 실행이 </a:t>
            </a:r>
            <a:r>
              <a:rPr lang="ko-KR" altLang="en-US" dirty="0" err="1"/>
              <a:t>안되는걸</a:t>
            </a:r>
            <a:r>
              <a:rPr lang="ko-KR" altLang="en-US" dirty="0"/>
              <a:t> </a:t>
            </a:r>
            <a:r>
              <a:rPr lang="ko-KR" altLang="en-US" dirty="0" err="1"/>
              <a:t>볼수있을거에여</a:t>
            </a:r>
            <a:endParaRPr lang="en-US" altLang="ko-KR" dirty="0"/>
          </a:p>
          <a:p>
            <a:r>
              <a:rPr lang="ko-KR" altLang="en-US" dirty="0"/>
              <a:t>어떠한 조건문의 </a:t>
            </a:r>
            <a:r>
              <a:rPr lang="en-US" altLang="ko-KR" dirty="0"/>
              <a:t>else, </a:t>
            </a:r>
            <a:r>
              <a:rPr lang="ko-KR" altLang="en-US" dirty="0"/>
              <a:t>또 다른 경우를 </a:t>
            </a:r>
            <a:r>
              <a:rPr lang="ko-KR" altLang="en-US" dirty="0" err="1"/>
              <a:t>잡아줘야하는데</a:t>
            </a:r>
            <a:r>
              <a:rPr lang="ko-KR" altLang="en-US" dirty="0"/>
              <a:t> 조건문이 없으니 찾지 </a:t>
            </a:r>
            <a:r>
              <a:rPr lang="ko-KR" altLang="en-US" dirty="0" err="1"/>
              <a:t>못하는겁니다</a:t>
            </a:r>
            <a:endParaRPr lang="en-US" altLang="ko-KR" dirty="0"/>
          </a:p>
          <a:p>
            <a:r>
              <a:rPr lang="en-US" altLang="ko-KR" dirty="0"/>
              <a:t>,if</a:t>
            </a:r>
            <a:r>
              <a:rPr lang="ko-KR" altLang="en-US" dirty="0"/>
              <a:t>문은 독립적으로 </a:t>
            </a:r>
            <a:r>
              <a:rPr lang="ko-KR" altLang="en-US" dirty="0" err="1"/>
              <a:t>쓰일수있긴하지만</a:t>
            </a:r>
            <a:r>
              <a:rPr lang="ko-KR" altLang="en-US" dirty="0"/>
              <a:t> 이래서 </a:t>
            </a:r>
            <a:r>
              <a:rPr lang="en-US" altLang="ko-KR" dirty="0"/>
              <a:t>else</a:t>
            </a:r>
            <a:r>
              <a:rPr lang="ko-KR" altLang="en-US" dirty="0"/>
              <a:t>문은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ko-KR" altLang="en-US" dirty="0" err="1"/>
              <a:t>동시에써야해요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35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r>
              <a:rPr lang="ko-KR" altLang="en-US" dirty="0"/>
              <a:t>문의 중요성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코드를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내가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일경우는 </a:t>
            </a:r>
            <a:r>
              <a:rPr lang="en-US" altLang="ko-KR" dirty="0"/>
              <a:t>1</a:t>
            </a:r>
            <a:r>
              <a:rPr lang="ko-KR" altLang="en-US" dirty="0"/>
              <a:t>을 출력하고 싶고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아니면서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  <a:r>
              <a:rPr lang="ko-KR" altLang="en-US" dirty="0"/>
              <a:t>이런 다양한 경우의 수를 </a:t>
            </a:r>
            <a:r>
              <a:rPr lang="ko-KR" altLang="en-US" dirty="0" err="1"/>
              <a:t>처리해줘야할</a:t>
            </a:r>
            <a:r>
              <a:rPr lang="ko-KR" altLang="en-US" dirty="0"/>
              <a:t> 일이 생깁니다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else</a:t>
            </a:r>
            <a:r>
              <a:rPr lang="ko-KR" altLang="en-US" dirty="0"/>
              <a:t>문으로 </a:t>
            </a:r>
            <a:r>
              <a:rPr lang="ko-KR" altLang="en-US" dirty="0" err="1"/>
              <a:t>떄려버리기에는</a:t>
            </a:r>
            <a:r>
              <a:rPr lang="ko-KR" altLang="en-US" dirty="0"/>
              <a:t> 다른 조건이 많이 필요해요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이럴때</a:t>
            </a:r>
            <a:r>
              <a:rPr lang="ko-KR" altLang="en-US" dirty="0"/>
              <a:t> 사용하는게 </a:t>
            </a:r>
            <a:r>
              <a:rPr lang="en-US" altLang="ko-KR" dirty="0" err="1"/>
              <a:t>elif</a:t>
            </a:r>
            <a:r>
              <a:rPr lang="ko-KR" altLang="en-US" dirty="0"/>
              <a:t>문인데</a:t>
            </a:r>
            <a:r>
              <a:rPr lang="en-US" altLang="ko-KR" dirty="0"/>
              <a:t>, </a:t>
            </a:r>
            <a:r>
              <a:rPr lang="en-US" altLang="ko-KR" dirty="0" err="1"/>
              <a:t>elif</a:t>
            </a:r>
            <a:r>
              <a:rPr lang="ko-KR" altLang="en-US" dirty="0"/>
              <a:t>문은 </a:t>
            </a:r>
            <a:r>
              <a:rPr lang="en-US" altLang="ko-KR" dirty="0"/>
              <a:t>if</a:t>
            </a:r>
            <a:r>
              <a:rPr lang="ko-KR" altLang="en-US" dirty="0"/>
              <a:t>문에 대응해서 그 </a:t>
            </a:r>
            <a:r>
              <a:rPr lang="ko-KR" altLang="en-US" dirty="0" err="1"/>
              <a:t>반대경우서도</a:t>
            </a:r>
            <a:r>
              <a:rPr lang="ko-KR" altLang="en-US" dirty="0"/>
              <a:t> 조건을 달아서 </a:t>
            </a:r>
            <a:r>
              <a:rPr lang="ko-KR" altLang="en-US" dirty="0" err="1"/>
              <a:t>사용할수있는거에요</a:t>
            </a:r>
            <a:endParaRPr lang="en-US" altLang="ko-KR" dirty="0"/>
          </a:p>
          <a:p>
            <a:r>
              <a:rPr lang="ko-KR" altLang="en-US" dirty="0"/>
              <a:t>뭔가 말이 어려운데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코드를 </a:t>
            </a:r>
            <a:r>
              <a:rPr lang="ko-KR" altLang="en-US" dirty="0" err="1"/>
              <a:t>볼게요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는 </a:t>
            </a:r>
            <a:r>
              <a:rPr lang="en-US" altLang="ko-KR" dirty="0"/>
              <a:t>a==1</a:t>
            </a:r>
            <a:r>
              <a:rPr lang="ko-KR" altLang="en-US" dirty="0" err="1"/>
              <a:t>인경우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그밑에</a:t>
            </a:r>
            <a:r>
              <a:rPr lang="ko-KR" altLang="en-US" dirty="0"/>
              <a:t> </a:t>
            </a:r>
            <a:r>
              <a:rPr lang="en-US" altLang="ko-KR" dirty="0" err="1"/>
              <a:t>elif</a:t>
            </a:r>
            <a:r>
              <a:rPr lang="en-US" altLang="ko-KR" dirty="0"/>
              <a:t> b==2</a:t>
            </a:r>
          </a:p>
          <a:p>
            <a:r>
              <a:rPr lang="ko-KR" altLang="en-US" dirty="0"/>
              <a:t>이경우는 </a:t>
            </a:r>
            <a:r>
              <a:rPr lang="en-US" altLang="ko-KR" dirty="0"/>
              <a:t>a==1</a:t>
            </a:r>
            <a:r>
              <a:rPr lang="ko-KR" altLang="en-US" dirty="0" err="1"/>
              <a:t>인게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이면서</a:t>
            </a:r>
            <a:r>
              <a:rPr lang="en-US" altLang="ko-KR" dirty="0"/>
              <a:t>, b==2</a:t>
            </a:r>
            <a:r>
              <a:rPr lang="ko-KR" altLang="en-US" dirty="0" err="1"/>
              <a:t>일떄만</a:t>
            </a:r>
            <a:r>
              <a:rPr lang="ko-KR" altLang="en-US" dirty="0"/>
              <a:t> 실행되는 코드입니다</a:t>
            </a:r>
            <a:endParaRPr lang="en-US" altLang="ko-KR" dirty="0"/>
          </a:p>
          <a:p>
            <a:r>
              <a:rPr lang="ko-KR" altLang="en-US" dirty="0"/>
              <a:t>그 아래는 마찬가지로</a:t>
            </a:r>
            <a:endParaRPr lang="en-US" altLang="ko-KR" dirty="0"/>
          </a:p>
          <a:p>
            <a:r>
              <a:rPr lang="en-US" altLang="ko-KR" dirty="0"/>
              <a:t>A==1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이면서 </a:t>
            </a:r>
            <a:r>
              <a:rPr lang="en-US" altLang="ko-KR" dirty="0"/>
              <a:t>, b==2</a:t>
            </a:r>
            <a:r>
              <a:rPr lang="ko-KR" altLang="en-US" dirty="0"/>
              <a:t>도 </a:t>
            </a:r>
            <a:r>
              <a:rPr lang="en-US" altLang="ko-KR" dirty="0"/>
              <a:t>false</a:t>
            </a:r>
            <a:r>
              <a:rPr lang="ko-KR" altLang="en-US" dirty="0"/>
              <a:t>이면서 </a:t>
            </a:r>
            <a:r>
              <a:rPr lang="en-US" altLang="ko-KR" dirty="0"/>
              <a:t>, c==3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 err="1"/>
              <a:t>일떄만</a:t>
            </a:r>
            <a:r>
              <a:rPr lang="ko-KR" altLang="en-US" dirty="0"/>
              <a:t> 실행되는 </a:t>
            </a:r>
            <a:r>
              <a:rPr lang="ko-KR" altLang="en-US" dirty="0" err="1"/>
              <a:t>코드이구요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응용하면 </a:t>
            </a:r>
            <a:r>
              <a:rPr lang="en-US" altLang="ko-KR" dirty="0"/>
              <a:t>if</a:t>
            </a:r>
            <a:r>
              <a:rPr lang="ko-KR" altLang="en-US" dirty="0"/>
              <a:t>문의 숫자를 확 줄일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43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예제를 간단히 하나 </a:t>
            </a:r>
            <a:r>
              <a:rPr lang="ko-KR" altLang="en-US" dirty="0" err="1"/>
              <a:t>해볼게요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학점 계산 프로그램을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점수를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en-US" altLang="ko-KR" dirty="0"/>
              <a:t>91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사이에는 </a:t>
            </a:r>
            <a:r>
              <a:rPr lang="en-US" altLang="ko-KR" dirty="0"/>
              <a:t>A,</a:t>
            </a:r>
          </a:p>
          <a:p>
            <a:r>
              <a:rPr lang="en-US" altLang="ko-KR" dirty="0"/>
              <a:t>81~90</a:t>
            </a:r>
            <a:r>
              <a:rPr lang="ko-KR" altLang="en-US" dirty="0"/>
              <a:t>까지는 </a:t>
            </a:r>
            <a:r>
              <a:rPr lang="en-US" altLang="ko-KR" dirty="0"/>
              <a:t>B </a:t>
            </a:r>
            <a:r>
              <a:rPr lang="ko-KR" altLang="en-US" dirty="0" err="1"/>
              <a:t>이런식으로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학점까지 </a:t>
            </a:r>
            <a:r>
              <a:rPr lang="ko-KR" altLang="en-US" dirty="0" err="1"/>
              <a:t>매기는걸</a:t>
            </a:r>
            <a:r>
              <a:rPr lang="ko-KR" altLang="en-US" dirty="0"/>
              <a:t> </a:t>
            </a:r>
            <a:r>
              <a:rPr lang="ko-KR" altLang="en-US" dirty="0" err="1"/>
              <a:t>해볼게요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점수를 어떻게 </a:t>
            </a:r>
            <a:r>
              <a:rPr lang="ko-KR" altLang="en-US" dirty="0" err="1"/>
              <a:t>입력받느냐</a:t>
            </a:r>
            <a:r>
              <a:rPr lang="en-US" altLang="ko-KR" dirty="0"/>
              <a:t>, </a:t>
            </a:r>
            <a:r>
              <a:rPr lang="ko-KR" altLang="en-US" dirty="0"/>
              <a:t>이거는 원래 </a:t>
            </a:r>
            <a:r>
              <a:rPr lang="en-US" altLang="ko-KR" dirty="0"/>
              <a:t>input</a:t>
            </a:r>
            <a:r>
              <a:rPr lang="ko-KR" altLang="en-US" dirty="0"/>
              <a:t>이라는 함수를 써서 </a:t>
            </a:r>
            <a:r>
              <a:rPr lang="ko-KR" altLang="en-US" dirty="0" err="1"/>
              <a:t>해야하는데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ko-KR" altLang="en-US" dirty="0" err="1"/>
              <a:t>안배웠으니깐</a:t>
            </a:r>
            <a:r>
              <a:rPr lang="ko-KR" altLang="en-US" dirty="0"/>
              <a:t> 앞부분은 제가 작성을 해서 </a:t>
            </a:r>
            <a:r>
              <a:rPr lang="ko-KR" altLang="en-US" dirty="0" err="1"/>
              <a:t>보여드릴게요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파이참</a:t>
            </a:r>
            <a:r>
              <a:rPr lang="ko-KR" altLang="en-US" dirty="0"/>
              <a:t> 켜서 보여주기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score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 점수는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:::'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 점수는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90</a:t>
            </a:r>
            <a:r>
              <a:rPr lang="en-US" altLang="ko-KR" dirty="0"/>
              <a:t>&lt;=score: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학점은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그래서 학점 매기기 프로그래밍을 다 만드셔서 보여주시면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맨처음</a:t>
            </a:r>
            <a:r>
              <a:rPr lang="ko-KR" altLang="en-US" dirty="0"/>
              <a:t> 언어를 배우는 </a:t>
            </a:r>
            <a:r>
              <a:rPr lang="ko-KR" altLang="en-US" dirty="0" err="1"/>
              <a:t>거니깐</a:t>
            </a:r>
            <a:r>
              <a:rPr lang="en-US" altLang="ko-KR" dirty="0"/>
              <a:t>, </a:t>
            </a:r>
            <a:r>
              <a:rPr lang="ko-KR" altLang="en-US" dirty="0"/>
              <a:t>자연스럽게 다른 언어와 비교를 자주하게 </a:t>
            </a:r>
            <a:r>
              <a:rPr lang="ko-KR" altLang="en-US" dirty="0" err="1"/>
              <a:t>될텐데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가장 기본적이고 원시적인 </a:t>
            </a:r>
            <a:r>
              <a:rPr lang="en-US" altLang="ko-KR" dirty="0"/>
              <a:t>C</a:t>
            </a:r>
            <a:r>
              <a:rPr lang="ko-KR" altLang="en-US" dirty="0"/>
              <a:t>랑 비교를 해야 설명이 잘 될 것 같아요</a:t>
            </a:r>
            <a:r>
              <a:rPr lang="en-US" altLang="ko-KR" dirty="0"/>
              <a:t>. </a:t>
            </a:r>
            <a:r>
              <a:rPr lang="ko-KR" altLang="en-US" dirty="0"/>
              <a:t>마침 또 </a:t>
            </a:r>
            <a:r>
              <a:rPr lang="ko-KR" altLang="en-US" dirty="0" err="1"/>
              <a:t>몇분은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언어를 </a:t>
            </a:r>
            <a:r>
              <a:rPr lang="ko-KR" altLang="en-US" dirty="0" err="1"/>
              <a:t>하고계시고</a:t>
            </a:r>
            <a:r>
              <a:rPr lang="en-US" altLang="ko-KR" dirty="0"/>
              <a:t>. </a:t>
            </a:r>
            <a:r>
              <a:rPr lang="ko-KR" altLang="en-US" dirty="0"/>
              <a:t>그래서 일단 초반에 </a:t>
            </a:r>
            <a:r>
              <a:rPr lang="ko-KR" altLang="en-US" dirty="0" err="1"/>
              <a:t>개념잡을때는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랑 좀 비교를 하는 식으로 설명을 </a:t>
            </a:r>
            <a:r>
              <a:rPr lang="ko-KR" altLang="en-US" dirty="0" err="1"/>
              <a:t>할게요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</a:t>
            </a:r>
            <a:r>
              <a:rPr lang="ko-KR" altLang="en-US" dirty="0" err="1"/>
              <a:t>파이썬을</a:t>
            </a:r>
            <a:r>
              <a:rPr lang="ko-KR" altLang="en-US" dirty="0"/>
              <a:t> 입문할 때 가장 기본적인 것은 변수라고 </a:t>
            </a:r>
            <a:r>
              <a:rPr lang="ko-KR" altLang="en-US" dirty="0" err="1"/>
              <a:t>할수있습니다</a:t>
            </a:r>
            <a:br>
              <a:rPr lang="en-US" altLang="ko-KR" dirty="0"/>
            </a:br>
            <a:r>
              <a:rPr lang="ko-KR" altLang="en-US" dirty="0"/>
              <a:t>변수는 자료형의 값</a:t>
            </a:r>
            <a:r>
              <a:rPr lang="en-US" altLang="ko-KR" dirty="0"/>
              <a:t>, </a:t>
            </a:r>
            <a:r>
              <a:rPr lang="ko-KR" altLang="en-US" dirty="0"/>
              <a:t>쉽게 말해 데이터를 저장하는 공간이라고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코딩은 결국 </a:t>
            </a:r>
            <a:r>
              <a:rPr lang="ko-KR" altLang="en-US" dirty="0" err="1"/>
              <a:t>데이터간의</a:t>
            </a:r>
            <a:r>
              <a:rPr lang="ko-KR" altLang="en-US" dirty="0"/>
              <a:t> 교환이 수도없이 일어나기 때문에 이 변수에 대한 개념을 정립하지 않으면 나중에 </a:t>
            </a:r>
            <a:r>
              <a:rPr lang="ko-KR" altLang="en-US" dirty="0" err="1"/>
              <a:t>매우매우</a:t>
            </a:r>
            <a:r>
              <a:rPr lang="ko-KR" altLang="en-US" dirty="0"/>
              <a:t> 힘들 수 있어요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코드를 보면 </a:t>
            </a:r>
            <a:r>
              <a:rPr lang="en-US" altLang="ko-KR" dirty="0"/>
              <a:t>a=3, d = 1.5 </a:t>
            </a:r>
            <a:r>
              <a:rPr lang="ko-KR" altLang="en-US" dirty="0"/>
              <a:t>뭐 이런 식으로 값을 입력하는 게 </a:t>
            </a:r>
            <a:r>
              <a:rPr lang="ko-KR" altLang="en-US" dirty="0" err="1"/>
              <a:t>보일거에요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자료형과 </a:t>
            </a:r>
            <a:r>
              <a:rPr lang="ko-KR" altLang="en-US" dirty="0" err="1"/>
              <a:t>변수명</a:t>
            </a:r>
            <a:r>
              <a:rPr lang="en-US" altLang="ko-KR" dirty="0"/>
              <a:t>, (</a:t>
            </a:r>
            <a:r>
              <a:rPr lang="ko-KR" altLang="en-US" dirty="0"/>
              <a:t>이때는 변수명은 </a:t>
            </a:r>
            <a:r>
              <a:rPr lang="en-US" altLang="ko-KR" dirty="0"/>
              <a:t>a</a:t>
            </a:r>
            <a:r>
              <a:rPr lang="ko-KR" altLang="en-US" dirty="0"/>
              <a:t>가 되겠죠</a:t>
            </a:r>
            <a:r>
              <a:rPr lang="en-US" altLang="ko-KR" dirty="0"/>
              <a:t>)</a:t>
            </a:r>
            <a:r>
              <a:rPr lang="ko-KR" altLang="en-US" dirty="0"/>
              <a:t>을 작성하는 것을 변수를 선언했다고 하고</a:t>
            </a:r>
            <a:r>
              <a:rPr lang="en-US" altLang="ko-KR" dirty="0"/>
              <a:t>, </a:t>
            </a:r>
            <a:r>
              <a:rPr lang="ko-KR" altLang="en-US" dirty="0"/>
              <a:t>이에 값을 넣는 것을 초기화라고 하는데</a:t>
            </a:r>
            <a:r>
              <a:rPr lang="en-US" altLang="ko-KR" dirty="0"/>
              <a:t>, </a:t>
            </a:r>
            <a:r>
              <a:rPr lang="ko-KR" altLang="en-US" dirty="0"/>
              <a:t>다음과 같은 경우에는 </a:t>
            </a:r>
            <a:r>
              <a:rPr lang="en-US" altLang="ko-KR" dirty="0"/>
              <a:t>a</a:t>
            </a:r>
            <a:r>
              <a:rPr lang="ko-KR" altLang="en-US" dirty="0"/>
              <a:t>라는 변수를 선언하고 </a:t>
            </a:r>
            <a:r>
              <a:rPr lang="en-US" altLang="ko-KR" dirty="0"/>
              <a:t>3</a:t>
            </a:r>
            <a:r>
              <a:rPr lang="ko-KR" altLang="en-US" dirty="0"/>
              <a:t>이라는 값을 초기화했다고 보면 되겠네요</a:t>
            </a:r>
            <a:r>
              <a:rPr lang="en-US" altLang="ko-KR" dirty="0"/>
              <a:t>. </a:t>
            </a:r>
            <a:r>
              <a:rPr lang="ko-KR" altLang="en-US" dirty="0" err="1"/>
              <a:t>쉽게말해</a:t>
            </a:r>
            <a:r>
              <a:rPr lang="ko-KR" altLang="en-US" dirty="0"/>
              <a:t> 그림처럼 박스에 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ko-KR" altLang="en-US" dirty="0" err="1"/>
              <a:t>넣는거</a:t>
            </a:r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ko-KR" altLang="en-US" dirty="0" err="1"/>
              <a:t>자료형이란</a:t>
            </a:r>
            <a:r>
              <a:rPr lang="ko-KR" altLang="en-US" dirty="0"/>
              <a:t> 건 뭐냐</a:t>
            </a:r>
            <a:r>
              <a:rPr lang="en-US" altLang="ko-KR" dirty="0"/>
              <a:t>, C</a:t>
            </a:r>
            <a:r>
              <a:rPr lang="ko-KR" altLang="en-US" dirty="0"/>
              <a:t>언어 코드를 보면 앞에 </a:t>
            </a:r>
            <a:r>
              <a:rPr lang="en-US" altLang="ko-KR" dirty="0"/>
              <a:t>int, double, char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변수명</a:t>
            </a:r>
            <a:r>
              <a:rPr lang="ko-KR" altLang="en-US" dirty="0"/>
              <a:t> 앞에 뭐가 붙어있죠</a:t>
            </a:r>
            <a:r>
              <a:rPr lang="en-US" altLang="ko-KR" dirty="0"/>
              <a:t>. </a:t>
            </a:r>
            <a:r>
              <a:rPr lang="ko-KR" altLang="en-US" dirty="0"/>
              <a:t>이게 이 데이터의 형식을 의미하는 자료형이라는 것인데</a:t>
            </a:r>
            <a:r>
              <a:rPr lang="en-US" altLang="ko-KR" dirty="0"/>
              <a:t>, </a:t>
            </a:r>
            <a:r>
              <a:rPr lang="ko-KR" altLang="en-US" dirty="0"/>
              <a:t>정수는 </a:t>
            </a:r>
            <a:r>
              <a:rPr lang="en-US" altLang="ko-KR" dirty="0"/>
              <a:t>Integer, </a:t>
            </a:r>
            <a:r>
              <a:rPr lang="ko-KR" altLang="en-US" dirty="0"/>
              <a:t>이를 줄여서 </a:t>
            </a:r>
            <a:r>
              <a:rPr lang="en-US" altLang="ko-KR" dirty="0"/>
              <a:t>int, </a:t>
            </a:r>
            <a:r>
              <a:rPr lang="ko-KR" altLang="en-US" dirty="0"/>
              <a:t>실수는 </a:t>
            </a:r>
            <a:r>
              <a:rPr lang="en-US" altLang="ko-KR" dirty="0"/>
              <a:t>double, </a:t>
            </a:r>
            <a:r>
              <a:rPr lang="ko-KR" altLang="en-US" dirty="0" err="1"/>
              <a:t>이런식으로</a:t>
            </a:r>
            <a:r>
              <a:rPr lang="ko-KR" altLang="en-US" dirty="0"/>
              <a:t> 자료형을 표기해줘야 합니다</a:t>
            </a:r>
            <a:endParaRPr lang="en-US" altLang="ko-KR" dirty="0"/>
          </a:p>
          <a:p>
            <a:r>
              <a:rPr lang="ko-KR" altLang="en-US" dirty="0"/>
              <a:t>근데 우리의 </a:t>
            </a:r>
            <a:r>
              <a:rPr lang="ko-KR" altLang="en-US" dirty="0" err="1"/>
              <a:t>파이썬은</a:t>
            </a:r>
            <a:r>
              <a:rPr lang="en-US" altLang="ko-KR" dirty="0"/>
              <a:t>.. </a:t>
            </a:r>
            <a:r>
              <a:rPr lang="ko-KR" altLang="en-US" dirty="0"/>
              <a:t>자료형을 자동으로 추론하기 때문에 자료형을 따로 선언해줄 필요는 없습니다</a:t>
            </a:r>
            <a:r>
              <a:rPr lang="en-US" altLang="ko-KR" dirty="0"/>
              <a:t>.  </a:t>
            </a:r>
            <a:r>
              <a:rPr lang="ko-KR" altLang="en-US" dirty="0"/>
              <a:t>다른 언어의 경우</a:t>
            </a:r>
            <a:r>
              <a:rPr lang="en-US" altLang="ko-KR" dirty="0"/>
              <a:t>, </a:t>
            </a:r>
            <a:r>
              <a:rPr lang="ko-KR" altLang="en-US" dirty="0"/>
              <a:t>가장 기본적인 </a:t>
            </a:r>
            <a:r>
              <a:rPr lang="en-US" altLang="ko-KR" dirty="0"/>
              <a:t>C</a:t>
            </a:r>
            <a:r>
              <a:rPr lang="ko-KR" altLang="en-US" dirty="0"/>
              <a:t>언어로 예를 </a:t>
            </a:r>
            <a:r>
              <a:rPr lang="ko-KR" altLang="en-US" dirty="0" err="1"/>
              <a:t>들어볼게요</a:t>
            </a:r>
            <a:r>
              <a:rPr lang="en-US" altLang="ko-KR" dirty="0"/>
              <a:t>.(visual </a:t>
            </a:r>
            <a:r>
              <a:rPr lang="ko-KR" altLang="en-US" dirty="0"/>
              <a:t>프로젝트 켜서 </a:t>
            </a:r>
            <a:r>
              <a:rPr lang="en-US" altLang="ko-KR" dirty="0"/>
              <a:t>int a=1.5; </a:t>
            </a:r>
            <a:r>
              <a:rPr lang="ko-KR" altLang="en-US" dirty="0" err="1"/>
              <a:t>컴파일에러</a:t>
            </a:r>
            <a:r>
              <a:rPr lang="ko-KR" altLang="en-US" dirty="0"/>
              <a:t> 보여주기</a:t>
            </a:r>
            <a:r>
              <a:rPr lang="en-US" altLang="ko-KR" dirty="0"/>
              <a:t>)/ </a:t>
            </a:r>
          </a:p>
          <a:p>
            <a:r>
              <a:rPr lang="ko-KR" altLang="en-US" dirty="0"/>
              <a:t>오류가 뜨는데</a:t>
            </a:r>
            <a:r>
              <a:rPr lang="en-US" altLang="ko-KR" dirty="0"/>
              <a:t>, </a:t>
            </a:r>
            <a:r>
              <a:rPr lang="ko-KR" altLang="en-US" dirty="0"/>
              <a:t>분명 </a:t>
            </a:r>
            <a:r>
              <a:rPr lang="en-US" altLang="ko-KR" dirty="0"/>
              <a:t>int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즉 정수라고 명명해줬는데 초기화된 값은 정수가 아니니 컴파일러가 에러라고 판단하는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int</a:t>
            </a:r>
            <a:r>
              <a:rPr lang="ko-KR" altLang="en-US" dirty="0"/>
              <a:t>형인데 정수가 아닌 값으로 초기화하면 오류가 뜨지만</a:t>
            </a:r>
            <a:r>
              <a:rPr lang="en-US" altLang="ko-KR" dirty="0"/>
              <a:t>, </a:t>
            </a:r>
            <a:r>
              <a:rPr lang="ko-KR" altLang="en-US" dirty="0"/>
              <a:t>우리 </a:t>
            </a:r>
            <a:r>
              <a:rPr lang="ko-KR" altLang="en-US" dirty="0" err="1"/>
              <a:t>파이썬은</a:t>
            </a:r>
            <a:r>
              <a:rPr lang="ko-KR" altLang="en-US" dirty="0"/>
              <a:t> 자동으로 자료형을 추론해서 정수인지</a:t>
            </a:r>
            <a:r>
              <a:rPr lang="en-US" altLang="ko-KR" dirty="0"/>
              <a:t>, </a:t>
            </a:r>
            <a:r>
              <a:rPr lang="ko-KR" altLang="en-US" dirty="0"/>
              <a:t>실수인지 알아서 </a:t>
            </a:r>
            <a:r>
              <a:rPr lang="ko-KR" altLang="en-US" dirty="0" err="1"/>
              <a:t>파악해주니깐</a:t>
            </a:r>
            <a:r>
              <a:rPr lang="ko-KR" altLang="en-US" dirty="0"/>
              <a:t> 정말 편하다는 </a:t>
            </a:r>
            <a:r>
              <a:rPr lang="ko-KR" altLang="en-US" dirty="0" err="1"/>
              <a:t>겁니당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자료형에는 숫자형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.. </a:t>
            </a:r>
            <a:r>
              <a:rPr lang="ko-KR" altLang="en-US" dirty="0" err="1"/>
              <a:t>등등등</a:t>
            </a:r>
            <a:r>
              <a:rPr lang="ko-KR" altLang="en-US" dirty="0"/>
              <a:t> </a:t>
            </a:r>
            <a:r>
              <a:rPr lang="ko-KR" altLang="en-US" dirty="0" err="1"/>
              <a:t>많은게</a:t>
            </a:r>
            <a:r>
              <a:rPr lang="ko-KR" altLang="en-US" dirty="0"/>
              <a:t> 있는데 일단은 나머지는 뒤에서 다루고 숫자형과 문자열만 </a:t>
            </a:r>
            <a:r>
              <a:rPr lang="ko-KR" altLang="en-US" dirty="0" err="1"/>
              <a:t>다뤄볼게요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숫자형 자료형부터 </a:t>
            </a:r>
            <a:r>
              <a:rPr lang="ko-KR" altLang="en-US" dirty="0" err="1"/>
              <a:t>들어가볼게요</a:t>
            </a:r>
            <a:r>
              <a:rPr lang="en-US" altLang="ko-KR" dirty="0"/>
              <a:t>. </a:t>
            </a:r>
            <a:r>
              <a:rPr lang="ko-KR" altLang="en-US" dirty="0"/>
              <a:t>말그대로 </a:t>
            </a:r>
            <a:r>
              <a:rPr lang="ko-KR" altLang="en-US" dirty="0" err="1"/>
              <a:t>자료형중에</a:t>
            </a:r>
            <a:r>
              <a:rPr lang="ko-KR" altLang="en-US" dirty="0"/>
              <a:t> 숫자를 다루는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기본적으로 정수형</a:t>
            </a:r>
            <a:r>
              <a:rPr lang="en-US" altLang="ko-KR" dirty="0"/>
              <a:t>(Integer)</a:t>
            </a:r>
            <a:r>
              <a:rPr lang="ko-KR" altLang="en-US" dirty="0"/>
              <a:t>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데이터가 허용하는 한 </a:t>
            </a:r>
            <a:r>
              <a:rPr lang="en-US" altLang="ko-KR" dirty="0"/>
              <a:t>a = 3,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정수값을</a:t>
            </a:r>
            <a:r>
              <a:rPr lang="ko-KR" altLang="en-US" dirty="0"/>
              <a:t> </a:t>
            </a:r>
            <a:r>
              <a:rPr lang="ko-KR" altLang="en-US" dirty="0" err="1"/>
              <a:t>초기화할수있고</a:t>
            </a:r>
            <a:endParaRPr lang="en-US" altLang="ko-KR" dirty="0"/>
          </a:p>
          <a:p>
            <a:r>
              <a:rPr lang="ko-KR" altLang="en-US" dirty="0"/>
              <a:t>무지막지하게 긴 데이터에는 </a:t>
            </a:r>
            <a:r>
              <a:rPr lang="en-US" altLang="ko-KR" dirty="0"/>
              <a:t>a = 341414124141L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L</a:t>
            </a:r>
            <a:r>
              <a:rPr lang="ko-KR" altLang="en-US" dirty="0"/>
              <a:t>을 붙여서 큰 데이터를 표기하기도 하지만</a:t>
            </a:r>
            <a:r>
              <a:rPr lang="en-US" altLang="ko-KR" dirty="0"/>
              <a:t>.. </a:t>
            </a:r>
            <a:r>
              <a:rPr lang="ko-KR" altLang="en-US" dirty="0"/>
              <a:t>솔직히 </a:t>
            </a:r>
            <a:r>
              <a:rPr lang="ko-KR" altLang="en-US" dirty="0" err="1"/>
              <a:t>쓸일은</a:t>
            </a:r>
            <a:r>
              <a:rPr lang="ko-KR" altLang="en-US" dirty="0"/>
              <a:t> 없어요</a:t>
            </a:r>
            <a:endParaRPr lang="en-US" altLang="ko-KR" dirty="0"/>
          </a:p>
          <a:p>
            <a:r>
              <a:rPr lang="ko-KR" altLang="en-US" dirty="0" err="1"/>
              <a:t>두번쨰로는</a:t>
            </a:r>
            <a:r>
              <a:rPr lang="ko-KR" altLang="en-US" dirty="0"/>
              <a:t> 실수형</a:t>
            </a:r>
            <a:r>
              <a:rPr lang="en-US" altLang="ko-KR" dirty="0"/>
              <a:t>, </a:t>
            </a:r>
            <a:r>
              <a:rPr lang="ko-KR" altLang="en-US" dirty="0" err="1"/>
              <a:t>말그래도</a:t>
            </a:r>
            <a:r>
              <a:rPr lang="ko-KR" altLang="en-US" dirty="0"/>
              <a:t> 소수점 이하 숫자까지 표현할 수 있는 겁니다</a:t>
            </a:r>
            <a:r>
              <a:rPr lang="en-US" altLang="ko-KR" dirty="0"/>
              <a:t>. </a:t>
            </a:r>
            <a:r>
              <a:rPr lang="ko-KR" altLang="en-US" dirty="0"/>
              <a:t>나온 것처럼 </a:t>
            </a:r>
            <a:r>
              <a:rPr lang="en-US" altLang="ko-KR" dirty="0"/>
              <a:t>3.1242141 </a:t>
            </a:r>
            <a:r>
              <a:rPr lang="ko-KR" altLang="en-US" dirty="0"/>
              <a:t>뭐 이런 숫자들 다 표현할 수 있어요</a:t>
            </a:r>
            <a:r>
              <a:rPr lang="en-US" altLang="ko-KR" dirty="0"/>
              <a:t>. </a:t>
            </a:r>
            <a:r>
              <a:rPr lang="ko-KR" altLang="en-US" dirty="0"/>
              <a:t>기본적으로 같은 </a:t>
            </a:r>
            <a:r>
              <a:rPr lang="en-US" altLang="ko-KR" dirty="0"/>
              <a:t>3</a:t>
            </a:r>
            <a:r>
              <a:rPr lang="ko-KR" altLang="en-US" dirty="0"/>
              <a:t>을 표현하더라도 </a:t>
            </a:r>
            <a:r>
              <a:rPr lang="en-US" altLang="ko-KR" dirty="0"/>
              <a:t>a = 3</a:t>
            </a:r>
            <a:r>
              <a:rPr lang="ko-KR" altLang="en-US" dirty="0"/>
              <a:t>으로 하나</a:t>
            </a:r>
            <a:r>
              <a:rPr lang="en-US" altLang="ko-KR" dirty="0"/>
              <a:t>, a = 3.0</a:t>
            </a:r>
            <a:r>
              <a:rPr lang="ko-KR" altLang="en-US" dirty="0"/>
              <a:t>으로 하나 무슨 차이가 있을까 싶지만 </a:t>
            </a:r>
            <a:r>
              <a:rPr lang="ko-KR" altLang="en-US" dirty="0" err="1"/>
              <a:t>앞에꺼는</a:t>
            </a:r>
            <a:r>
              <a:rPr lang="ko-KR" altLang="en-US" dirty="0"/>
              <a:t> 정수형</a:t>
            </a:r>
            <a:r>
              <a:rPr lang="en-US" altLang="ko-KR" dirty="0"/>
              <a:t>, </a:t>
            </a:r>
            <a:r>
              <a:rPr lang="ko-KR" altLang="en-US" dirty="0" err="1"/>
              <a:t>뒤에꺼는</a:t>
            </a:r>
            <a:r>
              <a:rPr lang="ko-KR" altLang="en-US" dirty="0"/>
              <a:t> 실수형으로 초기화하는 겁니다</a:t>
            </a:r>
            <a:r>
              <a:rPr lang="en-US" altLang="ko-KR" dirty="0"/>
              <a:t>. </a:t>
            </a:r>
            <a:r>
              <a:rPr lang="ko-KR" altLang="en-US" dirty="0"/>
              <a:t>이건 </a:t>
            </a:r>
            <a:r>
              <a:rPr lang="ko-KR" altLang="en-US" dirty="0" err="1"/>
              <a:t>좀이따</a:t>
            </a:r>
            <a:r>
              <a:rPr lang="ko-KR" altLang="en-US" dirty="0"/>
              <a:t> 다시 자세히 </a:t>
            </a:r>
            <a:r>
              <a:rPr lang="ko-KR" altLang="en-US" dirty="0" err="1"/>
              <a:t>보여드릴게요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외에도 </a:t>
            </a:r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r>
              <a:rPr lang="en-US" altLang="ko-KR" dirty="0"/>
              <a:t>, </a:t>
            </a:r>
            <a:r>
              <a:rPr lang="ko-KR" altLang="en-US" dirty="0"/>
              <a:t>복소수 </a:t>
            </a:r>
            <a:r>
              <a:rPr lang="ko-KR" altLang="en-US" dirty="0" err="1"/>
              <a:t>등등등</a:t>
            </a:r>
            <a:r>
              <a:rPr lang="ko-KR" altLang="en-US" dirty="0"/>
              <a:t> 다양한 숫자형이 있는데</a:t>
            </a:r>
            <a:r>
              <a:rPr lang="en-US" altLang="ko-KR" dirty="0"/>
              <a:t>.. </a:t>
            </a:r>
            <a:r>
              <a:rPr lang="ko-KR" altLang="en-US" dirty="0"/>
              <a:t>사실 냉정히 당장 사용할 필요</a:t>
            </a:r>
            <a:r>
              <a:rPr lang="en-US" altLang="ko-KR" dirty="0"/>
              <a:t>, </a:t>
            </a:r>
            <a:r>
              <a:rPr lang="ko-KR" altLang="en-US" dirty="0"/>
              <a:t>능력도 </a:t>
            </a:r>
            <a:r>
              <a:rPr lang="ko-KR" altLang="en-US" dirty="0" err="1"/>
              <a:t>없을뿐더러</a:t>
            </a:r>
            <a:r>
              <a:rPr lang="ko-KR" altLang="en-US" dirty="0"/>
              <a:t> 초심자한테는 너무 어려운 내용이라 나중에 다루도록 하겠습니다</a:t>
            </a:r>
            <a:endParaRPr lang="en-US" altLang="ko-KR" dirty="0"/>
          </a:p>
          <a:p>
            <a:r>
              <a:rPr lang="ko-KR" altLang="en-US" dirty="0"/>
              <a:t>당장은 </a:t>
            </a:r>
            <a:r>
              <a:rPr lang="ko-KR" altLang="en-US" dirty="0" err="1"/>
              <a:t>있다는것만</a:t>
            </a:r>
            <a:r>
              <a:rPr lang="ko-KR" altLang="en-US" dirty="0"/>
              <a:t> 대충 </a:t>
            </a:r>
            <a:r>
              <a:rPr lang="ko-KR" altLang="en-US" dirty="0" err="1"/>
              <a:t>알아놓기만</a:t>
            </a:r>
            <a:r>
              <a:rPr lang="ko-KR" altLang="en-US" dirty="0"/>
              <a:t> 하면 </a:t>
            </a:r>
            <a:r>
              <a:rPr lang="ko-KR" altLang="en-US" dirty="0" err="1"/>
              <a:t>될것</a:t>
            </a:r>
            <a:r>
              <a:rPr lang="ko-KR" altLang="en-US" dirty="0"/>
              <a:t>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6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일단 문자열 자료형은 변수에 문자를 넣는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 뭐든 </a:t>
            </a:r>
            <a:r>
              <a:rPr lang="ko-KR" altLang="en-US" dirty="0" err="1"/>
              <a:t>넣을수</a:t>
            </a:r>
            <a:r>
              <a:rPr lang="ko-KR" altLang="en-US" dirty="0"/>
              <a:t>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초기화하는 방법은 약간 다릅니다</a:t>
            </a:r>
            <a:r>
              <a:rPr lang="en-US" altLang="ko-KR" dirty="0"/>
              <a:t>. </a:t>
            </a:r>
            <a:r>
              <a:rPr lang="ko-KR" altLang="en-US" dirty="0"/>
              <a:t>정수나 실수는</a:t>
            </a:r>
            <a:endParaRPr lang="en-US" altLang="ko-KR" dirty="0"/>
          </a:p>
          <a:p>
            <a:r>
              <a:rPr lang="en-US" altLang="ko-KR" dirty="0"/>
              <a:t>A=3 </a:t>
            </a:r>
            <a:r>
              <a:rPr lang="ko-KR" altLang="en-US" dirty="0" err="1"/>
              <a:t>이런식으로</a:t>
            </a:r>
            <a:r>
              <a:rPr lang="ko-KR" altLang="en-US" dirty="0"/>
              <a:t> 하면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3</a:t>
            </a:r>
            <a:r>
              <a:rPr lang="ko-KR" altLang="en-US" dirty="0"/>
              <a:t>과 문자열 </a:t>
            </a:r>
            <a:r>
              <a:rPr lang="en-US" altLang="ko-KR" dirty="0"/>
              <a:t>3</a:t>
            </a:r>
            <a:r>
              <a:rPr lang="ko-KR" altLang="en-US" dirty="0"/>
              <a:t>은 엄연히 </a:t>
            </a:r>
            <a:r>
              <a:rPr lang="ko-KR" altLang="en-US" dirty="0" err="1"/>
              <a:t>다르겠져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문자열인걸</a:t>
            </a:r>
            <a:r>
              <a:rPr lang="ko-KR" altLang="en-US" dirty="0"/>
              <a:t> 알려주려면 따로 표기를 </a:t>
            </a:r>
            <a:r>
              <a:rPr lang="ko-KR" altLang="en-US" dirty="0" err="1"/>
              <a:t>해줘야해요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따옴표나 </a:t>
            </a:r>
            <a:r>
              <a:rPr lang="ko-KR" altLang="en-US" dirty="0" err="1"/>
              <a:t>쌍따옴표로</a:t>
            </a:r>
            <a:r>
              <a:rPr lang="ko-KR" altLang="en-US" dirty="0"/>
              <a:t> </a:t>
            </a:r>
            <a:r>
              <a:rPr lang="ko-KR" altLang="en-US" dirty="0" err="1"/>
              <a:t>가둬놓아서</a:t>
            </a:r>
            <a:r>
              <a:rPr lang="ko-KR" altLang="en-US" dirty="0"/>
              <a:t> 문자열이라는 걸 알려줄 수 있는데</a:t>
            </a:r>
            <a:r>
              <a:rPr lang="en-US" altLang="ko-KR" dirty="0"/>
              <a:t>, </a:t>
            </a:r>
            <a:r>
              <a:rPr lang="ko-KR" altLang="en-US" dirty="0"/>
              <a:t>중요한 점은 따옴표로 열면 따옴표로 닫고</a:t>
            </a:r>
            <a:r>
              <a:rPr lang="en-US" altLang="ko-KR" dirty="0"/>
              <a:t>, </a:t>
            </a:r>
            <a:r>
              <a:rPr lang="ko-KR" altLang="en-US" dirty="0"/>
              <a:t>큰따옴표로 열면 큰따옴표로 닫아야 </a:t>
            </a:r>
            <a:r>
              <a:rPr lang="ko-KR" altLang="en-US" dirty="0" err="1"/>
              <a:t>한다는겁니다</a:t>
            </a:r>
            <a:endParaRPr lang="en-US" altLang="ko-KR" dirty="0"/>
          </a:p>
          <a:p>
            <a:r>
              <a:rPr lang="ko-KR" altLang="en-US" dirty="0" err="1"/>
              <a:t>밑에보면</a:t>
            </a:r>
            <a:r>
              <a:rPr lang="ko-KR" altLang="en-US" dirty="0"/>
              <a:t> </a:t>
            </a:r>
            <a:r>
              <a:rPr lang="ko-KR" altLang="en-US" dirty="0" err="1"/>
              <a:t>따옴표랑</a:t>
            </a:r>
            <a:r>
              <a:rPr lang="ko-KR" altLang="en-US" dirty="0"/>
              <a:t> </a:t>
            </a:r>
            <a:r>
              <a:rPr lang="ko-KR" altLang="en-US" dirty="0" err="1"/>
              <a:t>쌍따옴표랑</a:t>
            </a:r>
            <a:r>
              <a:rPr lang="ko-KR" altLang="en-US" dirty="0"/>
              <a:t> 섞어서 </a:t>
            </a:r>
            <a:r>
              <a:rPr lang="ko-KR" altLang="en-US" dirty="0" err="1"/>
              <a:t>사용하니깐</a:t>
            </a:r>
            <a:r>
              <a:rPr lang="ko-KR" altLang="en-US" dirty="0"/>
              <a:t> </a:t>
            </a:r>
            <a:r>
              <a:rPr lang="ko-KR" altLang="en-US" dirty="0" err="1"/>
              <a:t>빨간맛</a:t>
            </a:r>
            <a:r>
              <a:rPr lang="ko-KR" altLang="en-US" dirty="0"/>
              <a:t> </a:t>
            </a:r>
            <a:r>
              <a:rPr lang="ko-KR" altLang="en-US" dirty="0" err="1"/>
              <a:t>뜨는걸</a:t>
            </a:r>
            <a:r>
              <a:rPr lang="ko-KR" altLang="en-US" dirty="0"/>
              <a:t> </a:t>
            </a:r>
            <a:r>
              <a:rPr lang="ko-KR" altLang="en-US" dirty="0" err="1"/>
              <a:t>볼수가있져</a:t>
            </a:r>
            <a:endParaRPr lang="en-US" altLang="ko-KR" dirty="0"/>
          </a:p>
          <a:p>
            <a:r>
              <a:rPr lang="ko-KR" altLang="en-US" dirty="0"/>
              <a:t>그래서 사실 혼용해도 괜찮긴 하지만 굳이 헷갈리기 싫으면 본인이 하나만 정해서 쭉 </a:t>
            </a:r>
            <a:r>
              <a:rPr lang="ko-KR" altLang="en-US" dirty="0" err="1"/>
              <a:t>쓰는것도</a:t>
            </a:r>
            <a:r>
              <a:rPr lang="ko-KR" altLang="en-US" dirty="0"/>
              <a:t> 나쁘지 않아요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2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 코드를 하나 따라해볼 건데</a:t>
            </a:r>
            <a:r>
              <a:rPr lang="en-US" altLang="ko-KR" dirty="0"/>
              <a:t>, </a:t>
            </a:r>
            <a:r>
              <a:rPr lang="ko-KR" altLang="en-US" dirty="0"/>
              <a:t>일단 그전에 </a:t>
            </a:r>
            <a:r>
              <a:rPr lang="en-US" altLang="ko-KR" dirty="0"/>
              <a:t>type</a:t>
            </a:r>
            <a:r>
              <a:rPr lang="ko-KR" altLang="en-US" dirty="0"/>
              <a:t>라는 함수를 알아봐야 </a:t>
            </a:r>
            <a:r>
              <a:rPr lang="ko-KR" altLang="en-US" dirty="0" err="1"/>
              <a:t>할것같아요</a:t>
            </a:r>
            <a:r>
              <a:rPr lang="en-US" altLang="ko-KR" dirty="0"/>
              <a:t>. Type</a:t>
            </a:r>
            <a:r>
              <a:rPr lang="ko-KR" altLang="en-US" dirty="0"/>
              <a:t>는 </a:t>
            </a:r>
            <a:r>
              <a:rPr lang="en-US" altLang="ko-KR" dirty="0"/>
              <a:t>print</a:t>
            </a:r>
            <a:r>
              <a:rPr lang="ko-KR" altLang="en-US" dirty="0"/>
              <a:t>처럼 </a:t>
            </a:r>
            <a:r>
              <a:rPr lang="ko-KR" altLang="en-US" dirty="0" err="1"/>
              <a:t>파이썬의</a:t>
            </a:r>
            <a:r>
              <a:rPr lang="ko-KR" altLang="en-US" dirty="0"/>
              <a:t> 내장 함수 중 하나인데</a:t>
            </a:r>
            <a:r>
              <a:rPr lang="en-US" altLang="ko-KR" dirty="0"/>
              <a:t>, </a:t>
            </a:r>
            <a:r>
              <a:rPr lang="ko-KR" altLang="en-US" dirty="0"/>
              <a:t>변수의 자료형이 </a:t>
            </a:r>
            <a:r>
              <a:rPr lang="ko-KR" altLang="en-US" dirty="0" err="1"/>
              <a:t>뭔지를</a:t>
            </a:r>
            <a:r>
              <a:rPr lang="ko-KR" altLang="en-US" dirty="0"/>
              <a:t> 반환해 주는 함수입니다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일단 한번 </a:t>
            </a:r>
            <a:r>
              <a:rPr lang="ko-KR" altLang="en-US" dirty="0" err="1"/>
              <a:t>따라해볼게여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3.0</a:t>
            </a:r>
          </a:p>
          <a:p>
            <a:r>
              <a:rPr lang="en-US" altLang="ko-KR" dirty="0"/>
              <a:t>C = 3.56565</a:t>
            </a:r>
          </a:p>
          <a:p>
            <a:r>
              <a:rPr lang="en-US" altLang="ko-KR" dirty="0"/>
              <a:t>D = ‘</a:t>
            </a:r>
            <a:r>
              <a:rPr lang="en-US" altLang="ko-KR" dirty="0" err="1"/>
              <a:t>abc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E = ‘3’</a:t>
            </a:r>
          </a:p>
          <a:p>
            <a:endParaRPr lang="en-US" altLang="ko-KR" dirty="0"/>
          </a:p>
          <a:p>
            <a:r>
              <a:rPr lang="en-US" altLang="ko-KR" dirty="0"/>
              <a:t>Print(type(a))</a:t>
            </a:r>
          </a:p>
          <a:p>
            <a:r>
              <a:rPr lang="en-US" altLang="ko-KR" dirty="0"/>
              <a:t>Print(type(b))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넣으면 </a:t>
            </a:r>
            <a:r>
              <a:rPr lang="en-US" altLang="ko-KR" dirty="0"/>
              <a:t>a</a:t>
            </a:r>
            <a:r>
              <a:rPr lang="ko-KR" altLang="en-US" dirty="0"/>
              <a:t>가 무슨 </a:t>
            </a:r>
            <a:r>
              <a:rPr lang="ko-KR" altLang="en-US" dirty="0" err="1"/>
              <a:t>자료형인지</a:t>
            </a:r>
            <a:r>
              <a:rPr lang="en-US" altLang="ko-KR" dirty="0"/>
              <a:t>, b</a:t>
            </a:r>
            <a:r>
              <a:rPr lang="ko-KR" altLang="en-US" dirty="0"/>
              <a:t>가 무슨 </a:t>
            </a:r>
            <a:r>
              <a:rPr lang="ko-KR" altLang="en-US" dirty="0" err="1"/>
              <a:t>자료형인지를</a:t>
            </a:r>
            <a:r>
              <a:rPr lang="ko-KR" altLang="en-US" dirty="0"/>
              <a:t> 반환하는게 </a:t>
            </a:r>
            <a:r>
              <a:rPr lang="en-US" altLang="ko-KR" dirty="0"/>
              <a:t>type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출력값을</a:t>
            </a:r>
            <a:r>
              <a:rPr lang="ko-KR" altLang="en-US" dirty="0"/>
              <a:t> 보면 역시 예상대로 </a:t>
            </a:r>
            <a:r>
              <a:rPr lang="en-US" altLang="ko-KR" dirty="0"/>
              <a:t>a</a:t>
            </a:r>
            <a:r>
              <a:rPr lang="ko-KR" altLang="en-US" dirty="0"/>
              <a:t>는 정수라고 </a:t>
            </a:r>
            <a:r>
              <a:rPr lang="ko-KR" altLang="en-US" dirty="0" err="1"/>
              <a:t>표시되어있는데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ko-KR" altLang="en-US" dirty="0" err="1"/>
              <a:t>중요한게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으로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3.0</a:t>
            </a:r>
            <a:r>
              <a:rPr lang="ko-KR" altLang="en-US" dirty="0"/>
              <a:t>으로 했을 뿐인데 </a:t>
            </a:r>
            <a:r>
              <a:rPr lang="en-US" altLang="ko-KR" dirty="0"/>
              <a:t>a</a:t>
            </a:r>
            <a:r>
              <a:rPr lang="ko-KR" altLang="en-US" dirty="0"/>
              <a:t>는 정수로 읽고 </a:t>
            </a:r>
            <a:r>
              <a:rPr lang="en-US" altLang="ko-KR" dirty="0"/>
              <a:t>b</a:t>
            </a:r>
            <a:r>
              <a:rPr lang="ko-KR" altLang="en-US" dirty="0"/>
              <a:t>는 실수로 </a:t>
            </a:r>
            <a:r>
              <a:rPr lang="ko-KR" altLang="en-US" dirty="0" err="1"/>
              <a:t>받아들인다는겁니다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소수점 아랫자리까지 일부러 표시해버리면 같은 숫자여도 실수로 인식한다는 특징이 있습니다</a:t>
            </a:r>
            <a:endParaRPr lang="en-US" altLang="ko-KR" dirty="0"/>
          </a:p>
          <a:p>
            <a:r>
              <a:rPr lang="ko-KR" altLang="en-US" dirty="0"/>
              <a:t>그리고 밑에도 </a:t>
            </a:r>
            <a:r>
              <a:rPr lang="en-US" altLang="ko-KR" dirty="0" err="1"/>
              <a:t>d,e</a:t>
            </a:r>
            <a:r>
              <a:rPr lang="ko-KR" altLang="en-US" dirty="0"/>
              <a:t> 역시 </a:t>
            </a:r>
            <a:r>
              <a:rPr lang="en-US" altLang="ko-KR" dirty="0"/>
              <a:t>str, </a:t>
            </a:r>
            <a:r>
              <a:rPr lang="ko-KR" altLang="en-US" dirty="0"/>
              <a:t>이게 </a:t>
            </a:r>
            <a:r>
              <a:rPr lang="en-US" altLang="ko-KR" dirty="0"/>
              <a:t>string</a:t>
            </a:r>
            <a:r>
              <a:rPr lang="ko-KR" altLang="en-US" dirty="0"/>
              <a:t>의 준말인데 문자열이라는 걸 </a:t>
            </a:r>
            <a:r>
              <a:rPr lang="ko-KR" altLang="en-US" dirty="0" err="1"/>
              <a:t>나타내는걸</a:t>
            </a:r>
            <a:r>
              <a:rPr lang="ko-KR" altLang="en-US" dirty="0"/>
              <a:t> 볼 수가 있죠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e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이니깐 똑같다고 착각할 수 있지만</a:t>
            </a:r>
            <a:r>
              <a:rPr lang="en-US" altLang="ko-KR" dirty="0"/>
              <a:t>, e</a:t>
            </a:r>
            <a:r>
              <a:rPr lang="ko-KR" altLang="en-US" dirty="0"/>
              <a:t>는 </a:t>
            </a:r>
            <a:r>
              <a:rPr lang="en-US" altLang="ko-KR" dirty="0"/>
              <a:t>‘’</a:t>
            </a:r>
            <a:r>
              <a:rPr lang="ko-KR" altLang="en-US" dirty="0"/>
              <a:t>로 </a:t>
            </a:r>
            <a:r>
              <a:rPr lang="ko-KR" altLang="en-US" dirty="0" err="1"/>
              <a:t>가둬놓았기</a:t>
            </a:r>
            <a:r>
              <a:rPr lang="ko-KR" altLang="en-US" dirty="0"/>
              <a:t> </a:t>
            </a:r>
            <a:r>
              <a:rPr lang="ko-KR" altLang="en-US" dirty="0" err="1"/>
              <a:t>떄문에</a:t>
            </a:r>
            <a:r>
              <a:rPr lang="ko-KR" altLang="en-US" dirty="0"/>
              <a:t> 문자열이라고 </a:t>
            </a:r>
            <a:r>
              <a:rPr lang="ko-KR" altLang="en-US" dirty="0" err="1"/>
              <a:t>인식하는것도</a:t>
            </a:r>
            <a:r>
              <a:rPr lang="ko-KR" altLang="en-US" dirty="0"/>
              <a:t> </a:t>
            </a:r>
            <a:r>
              <a:rPr lang="ko-KR" altLang="en-US" dirty="0" err="1"/>
              <a:t>눈여겨봐야합니다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5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자료형을 배웠으니 </a:t>
            </a:r>
            <a:r>
              <a:rPr lang="ko-KR" altLang="en-US" dirty="0" err="1"/>
              <a:t>자료형별로</a:t>
            </a:r>
            <a:r>
              <a:rPr lang="ko-KR" altLang="en-US" dirty="0"/>
              <a:t> </a:t>
            </a:r>
            <a:r>
              <a:rPr lang="ko-KR" altLang="en-US" dirty="0" err="1"/>
              <a:t>출력하는걸</a:t>
            </a:r>
            <a:r>
              <a:rPr lang="ko-KR" altLang="en-US" dirty="0"/>
              <a:t> </a:t>
            </a:r>
            <a:r>
              <a:rPr lang="ko-KR" altLang="en-US" dirty="0" err="1"/>
              <a:t>해볼거에요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정수 출력을 먼저 </a:t>
            </a:r>
            <a:r>
              <a:rPr lang="ko-KR" altLang="en-US" dirty="0" err="1"/>
              <a:t>해볼게요</a:t>
            </a:r>
            <a:r>
              <a:rPr lang="en-US" altLang="ko-KR" dirty="0"/>
              <a:t>. </a:t>
            </a:r>
            <a:r>
              <a:rPr lang="ko-KR" altLang="en-US" dirty="0"/>
              <a:t>우리가 이전에 </a:t>
            </a:r>
            <a:r>
              <a:rPr lang="en-US" altLang="ko-KR" dirty="0"/>
              <a:t>Hello World</a:t>
            </a:r>
            <a:r>
              <a:rPr lang="ko-KR" altLang="en-US" dirty="0"/>
              <a:t>를 출력할 때 </a:t>
            </a:r>
            <a:r>
              <a:rPr lang="en-US" altLang="ko-KR" dirty="0"/>
              <a:t>‘’</a:t>
            </a:r>
            <a:r>
              <a:rPr lang="ko-KR" altLang="en-US" dirty="0"/>
              <a:t>로 가둬서 </a:t>
            </a:r>
            <a:r>
              <a:rPr lang="ko-KR" altLang="en-US" dirty="0" err="1"/>
              <a:t>했던게</a:t>
            </a:r>
            <a:r>
              <a:rPr lang="ko-KR" altLang="en-US" dirty="0"/>
              <a:t> 생각이 </a:t>
            </a:r>
            <a:r>
              <a:rPr lang="ko-KR" altLang="en-US" dirty="0" err="1"/>
              <a:t>날텐데</a:t>
            </a:r>
            <a:r>
              <a:rPr lang="ko-KR" altLang="en-US" dirty="0"/>
              <a:t> 그건 </a:t>
            </a:r>
            <a:r>
              <a:rPr lang="en-US" altLang="ko-KR" dirty="0"/>
              <a:t>‘Hello World’</a:t>
            </a:r>
            <a:r>
              <a:rPr lang="ko-KR" altLang="en-US" dirty="0"/>
              <a:t>라는 문자열을 출력하기 위해 직접 입력해줬던 거구요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변수에 임의의 값을 </a:t>
            </a:r>
            <a:r>
              <a:rPr lang="ko-KR" altLang="en-US" dirty="0" err="1"/>
              <a:t>초기화해놓으면</a:t>
            </a:r>
            <a:r>
              <a:rPr lang="ko-KR" altLang="en-US" dirty="0"/>
              <a:t> 출력이 훨씬 편해집니다</a:t>
            </a:r>
            <a:r>
              <a:rPr lang="en-US" altLang="ko-KR" dirty="0"/>
              <a:t>. </a:t>
            </a:r>
            <a:r>
              <a:rPr lang="ko-KR" altLang="en-US" dirty="0"/>
              <a:t>여기 화면을 보면 </a:t>
            </a:r>
            <a:r>
              <a:rPr lang="en-US" altLang="ko-KR" dirty="0"/>
              <a:t>print</a:t>
            </a:r>
            <a:r>
              <a:rPr lang="ko-KR" altLang="en-US" dirty="0"/>
              <a:t>에 </a:t>
            </a:r>
            <a:r>
              <a:rPr lang="en-US" altLang="ko-KR" dirty="0" err="1"/>
              <a:t>a,b</a:t>
            </a:r>
            <a:r>
              <a:rPr lang="ko-KR" altLang="en-US" dirty="0"/>
              <a:t>라고 입력했을 뿐인데</a:t>
            </a:r>
            <a:endParaRPr lang="en-US" altLang="ko-KR" dirty="0"/>
          </a:p>
          <a:p>
            <a:r>
              <a:rPr lang="ko-KR" altLang="en-US" dirty="0" err="1"/>
              <a:t>출력값은</a:t>
            </a:r>
            <a:r>
              <a:rPr lang="en-US" altLang="ko-KR" dirty="0"/>
              <a:t>? </a:t>
            </a:r>
            <a:r>
              <a:rPr lang="ko-KR" altLang="en-US" dirty="0"/>
              <a:t>문자열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이어진 값인 안녕하세요</a:t>
            </a:r>
            <a:r>
              <a:rPr lang="en-US" altLang="ko-KR" dirty="0"/>
              <a:t>, </a:t>
            </a:r>
            <a:r>
              <a:rPr lang="ko-KR" altLang="en-US" dirty="0" err="1"/>
              <a:t>반갑습니다가</a:t>
            </a:r>
            <a:r>
              <a:rPr lang="ko-KR" altLang="en-US" dirty="0"/>
              <a:t> 출력됩니다</a:t>
            </a:r>
            <a:r>
              <a:rPr lang="en-US" altLang="ko-KR" dirty="0"/>
              <a:t>. </a:t>
            </a:r>
            <a:r>
              <a:rPr lang="ko-KR" altLang="en-US" dirty="0"/>
              <a:t>문자열들이 알아서 이어서 출력되는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반점을 찍어서 구분만 해주면</a:t>
            </a:r>
            <a:r>
              <a:rPr lang="en-US" altLang="ko-KR" dirty="0"/>
              <a:t>, </a:t>
            </a:r>
            <a:r>
              <a:rPr lang="ko-KR" altLang="en-US" dirty="0"/>
              <a:t>얼마나 많은 양이든 </a:t>
            </a:r>
            <a:r>
              <a:rPr lang="ko-KR" altLang="en-US" dirty="0" err="1"/>
              <a:t>이어서할수있습니다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a</a:t>
            </a:r>
            <a:r>
              <a:rPr lang="ko-KR" altLang="en-US" dirty="0"/>
              <a:t>라는 변수만 초기화를 해주고 </a:t>
            </a:r>
            <a:r>
              <a:rPr lang="ko-KR" altLang="en-US" dirty="0" err="1"/>
              <a:t>반갑습니다는</a:t>
            </a:r>
            <a:r>
              <a:rPr lang="ko-KR" altLang="en-US" dirty="0"/>
              <a:t> 직접 입력해줘도 결과는 똑같습니다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print</a:t>
            </a:r>
            <a:r>
              <a:rPr lang="ko-KR" altLang="en-US" dirty="0"/>
              <a:t>하고 싶은 문자열을 </a:t>
            </a:r>
            <a:r>
              <a:rPr lang="ko-KR" altLang="en-US" dirty="0" err="1"/>
              <a:t>일일히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함수에 넣을 필요 없이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직접 변수를 만들어서 넣어줘도 출력을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9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문자열과 마찬가지로 정수도 이렇게 넣어주면 똑같이 출력을 하구요</a:t>
            </a:r>
            <a:r>
              <a:rPr lang="en-US" altLang="ko-KR" dirty="0"/>
              <a:t>, </a:t>
            </a:r>
            <a:r>
              <a:rPr lang="ko-KR" altLang="en-US" dirty="0"/>
              <a:t>당연히 </a:t>
            </a:r>
            <a:r>
              <a:rPr lang="ko-KR" altLang="en-US" dirty="0" err="1"/>
              <a:t>실수든</a:t>
            </a:r>
            <a:r>
              <a:rPr lang="ko-KR" altLang="en-US" dirty="0"/>
              <a:t> 뭐든 다 </a:t>
            </a:r>
            <a:r>
              <a:rPr lang="en-US" altLang="ko-KR" dirty="0"/>
              <a:t>print</a:t>
            </a:r>
            <a:r>
              <a:rPr lang="ko-KR" altLang="en-US" dirty="0"/>
              <a:t> 안에 넣어주면 출력을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print </a:t>
            </a:r>
            <a:r>
              <a:rPr lang="ko-KR" altLang="en-US" dirty="0"/>
              <a:t>함수가 이 괄호안에 넣은</a:t>
            </a:r>
            <a:r>
              <a:rPr lang="en-US" altLang="ko-KR" dirty="0"/>
              <a:t>, </a:t>
            </a:r>
            <a:r>
              <a:rPr lang="ko-KR" altLang="en-US" dirty="0"/>
              <a:t>이걸 </a:t>
            </a:r>
            <a:r>
              <a:rPr lang="ko-KR" altLang="en-US" dirty="0" err="1"/>
              <a:t>매개변수라고하는데</a:t>
            </a:r>
            <a:r>
              <a:rPr lang="ko-KR" altLang="en-US" dirty="0"/>
              <a:t> 이 함수가 하고자 하는 일을 매개변수로 넣어주면 그에 맞게 출력해주는 기능을 </a:t>
            </a:r>
            <a:r>
              <a:rPr lang="ko-KR" altLang="en-US" dirty="0" err="1"/>
              <a:t>하는겁니다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이거는 나중에 뒤에서 함수 </a:t>
            </a:r>
            <a:r>
              <a:rPr lang="ko-KR" altLang="en-US" dirty="0" err="1"/>
              <a:t>배울때</a:t>
            </a:r>
            <a:r>
              <a:rPr lang="ko-KR" altLang="en-US" dirty="0"/>
              <a:t> 더 자세히 할거구요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약간 응용을 해보면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9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각각 정수를 넣고</a:t>
            </a:r>
            <a:r>
              <a:rPr lang="en-US" altLang="ko-KR" dirty="0"/>
              <a:t>, print </a:t>
            </a:r>
            <a:r>
              <a:rPr lang="ko-KR" altLang="en-US" dirty="0"/>
              <a:t>내부에서 계산을 해도 가능하다는 것</a:t>
            </a:r>
            <a:r>
              <a:rPr lang="en-US" altLang="ko-KR" dirty="0"/>
              <a:t>, </a:t>
            </a:r>
            <a:r>
              <a:rPr lang="ko-KR" altLang="en-US" dirty="0"/>
              <a:t>내부적으로 </a:t>
            </a:r>
            <a:r>
              <a:rPr lang="en-US" altLang="ko-KR" dirty="0"/>
              <a:t>3+2</a:t>
            </a:r>
            <a:r>
              <a:rPr lang="ko-KR" altLang="en-US" dirty="0"/>
              <a:t>를 계산해서 </a:t>
            </a:r>
            <a:r>
              <a:rPr lang="en-US" altLang="ko-KR" dirty="0"/>
              <a:t>5</a:t>
            </a:r>
            <a:r>
              <a:rPr lang="ko-KR" altLang="en-US" dirty="0"/>
              <a:t>를 </a:t>
            </a:r>
            <a:r>
              <a:rPr lang="ko-KR" altLang="en-US" dirty="0" err="1"/>
              <a:t>뱉어냅니다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</a:t>
            </a:r>
            <a:r>
              <a:rPr lang="en-US" altLang="ko-KR" dirty="0"/>
              <a:t>+</a:t>
            </a:r>
            <a:r>
              <a:rPr lang="ko-KR" altLang="en-US" dirty="0"/>
              <a:t>뿐만 아니라 빼기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r>
              <a:rPr lang="en-US" altLang="ko-KR" dirty="0"/>
              <a:t>, </a:t>
            </a:r>
            <a:r>
              <a:rPr lang="ko-KR" altLang="en-US" dirty="0"/>
              <a:t>곱셈 다 가능합니다</a:t>
            </a:r>
            <a:r>
              <a:rPr lang="en-US" altLang="ko-KR" dirty="0"/>
              <a:t>. </a:t>
            </a:r>
            <a:r>
              <a:rPr lang="ko-KR" altLang="en-US" dirty="0"/>
              <a:t>계산한 결과만 </a:t>
            </a:r>
            <a:r>
              <a:rPr lang="en-US" altLang="ko-KR" dirty="0"/>
              <a:t>print</a:t>
            </a:r>
            <a:r>
              <a:rPr lang="ko-KR" altLang="en-US" dirty="0"/>
              <a:t>가 출력해주는 것이죠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문자열</a:t>
            </a:r>
            <a:r>
              <a:rPr lang="en-US" altLang="ko-KR" dirty="0"/>
              <a:t>, </a:t>
            </a:r>
            <a:r>
              <a:rPr lang="ko-KR" altLang="en-US" dirty="0"/>
              <a:t>문자열끼리 어떻게 더해</a:t>
            </a:r>
            <a:r>
              <a:rPr lang="en-US" altLang="ko-KR" dirty="0"/>
              <a:t>? </a:t>
            </a:r>
            <a:r>
              <a:rPr lang="ko-KR" altLang="en-US" dirty="0"/>
              <a:t>라고 생각할 수 있지만</a:t>
            </a:r>
            <a:endParaRPr lang="en-US" altLang="ko-KR" dirty="0"/>
          </a:p>
          <a:p>
            <a:r>
              <a:rPr lang="ko-KR" altLang="en-US" dirty="0"/>
              <a:t>문자열을 </a:t>
            </a:r>
            <a:r>
              <a:rPr lang="ko-KR" altLang="en-US" dirty="0" err="1"/>
              <a:t>더한걸</a:t>
            </a:r>
            <a:r>
              <a:rPr lang="ko-KR" altLang="en-US" dirty="0"/>
              <a:t> 출력하면 그냥 </a:t>
            </a:r>
            <a:r>
              <a:rPr lang="ko-KR" altLang="en-US" dirty="0" err="1"/>
              <a:t>이어주는걸</a:t>
            </a:r>
            <a:r>
              <a:rPr lang="ko-KR" altLang="en-US" dirty="0"/>
              <a:t> 볼 수가 있어요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Hello </a:t>
            </a:r>
            <a:r>
              <a:rPr lang="ko-KR" altLang="en-US" dirty="0"/>
              <a:t>뒤에 바로 </a:t>
            </a:r>
            <a:r>
              <a:rPr lang="en-US" altLang="ko-KR" dirty="0"/>
              <a:t>World!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붙으면서 문자열이 이어진 결과가 출력되는 걸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문자열끼리 빼고</a:t>
            </a:r>
            <a:r>
              <a:rPr lang="en-US" altLang="ko-KR" dirty="0"/>
              <a:t>, </a:t>
            </a:r>
            <a:r>
              <a:rPr lang="ko-KR" altLang="en-US" dirty="0"/>
              <a:t>나누고</a:t>
            </a:r>
            <a:r>
              <a:rPr lang="en-US" altLang="ko-KR" dirty="0"/>
              <a:t>, </a:t>
            </a:r>
            <a:r>
              <a:rPr lang="ko-KR" altLang="en-US" dirty="0"/>
              <a:t>곱셈은 불가능합니다</a:t>
            </a:r>
            <a:r>
              <a:rPr lang="en-US" altLang="ko-KR" dirty="0"/>
              <a:t>. </a:t>
            </a:r>
            <a:r>
              <a:rPr lang="ko-KR" altLang="en-US" dirty="0"/>
              <a:t>직접 해보면 지원하지 않는 연산이라고 오류가 </a:t>
            </a:r>
            <a:r>
              <a:rPr lang="ko-KR" altLang="en-US" dirty="0" err="1"/>
              <a:t>뜨는걸</a:t>
            </a:r>
            <a:r>
              <a:rPr lang="ko-KR" altLang="en-US" dirty="0"/>
              <a:t> 알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6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그러면 이제 코드를 하나 </a:t>
            </a:r>
            <a:r>
              <a:rPr lang="ko-KR" altLang="en-US" dirty="0" err="1"/>
              <a:t>볼건데</a:t>
            </a:r>
            <a:r>
              <a:rPr lang="en-US" altLang="ko-KR" dirty="0"/>
              <a:t>, </a:t>
            </a:r>
            <a:r>
              <a:rPr lang="ko-KR" altLang="en-US" dirty="0"/>
              <a:t>그동안 문자열 및 정수를 </a:t>
            </a:r>
            <a:r>
              <a:rPr lang="ko-KR" altLang="en-US" dirty="0" err="1"/>
              <a:t>출력하는걸</a:t>
            </a:r>
            <a:r>
              <a:rPr lang="ko-KR" altLang="en-US" dirty="0"/>
              <a:t> 배웠으니 쉬울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뭐 문자열을 하나 선언해 </a:t>
            </a:r>
            <a:r>
              <a:rPr lang="ko-KR" altLang="en-US" dirty="0" err="1"/>
              <a:t>볼게요</a:t>
            </a:r>
            <a:r>
              <a:rPr lang="en-US" altLang="ko-KR" dirty="0"/>
              <a:t>. </a:t>
            </a:r>
            <a:r>
              <a:rPr lang="ko-KR" altLang="en-US" dirty="0"/>
              <a:t>뭐 오늘 날짜를 </a:t>
            </a:r>
            <a:r>
              <a:rPr lang="ko-KR" altLang="en-US" dirty="0" err="1"/>
              <a:t>넣어볼까여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Date = ‘20190409’</a:t>
            </a:r>
          </a:p>
          <a:p>
            <a:endParaRPr lang="en-US" altLang="ko-KR" dirty="0"/>
          </a:p>
          <a:p>
            <a:r>
              <a:rPr lang="ko-KR" altLang="en-US" dirty="0" err="1"/>
              <a:t>그다음에</a:t>
            </a:r>
            <a:r>
              <a:rPr lang="ko-KR" altLang="en-US" dirty="0"/>
              <a:t> 출력을 </a:t>
            </a:r>
            <a:r>
              <a:rPr lang="ko-KR" altLang="en-US" dirty="0" err="1"/>
              <a:t>해볼게요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Print(‘</a:t>
            </a:r>
            <a:r>
              <a:rPr lang="ko-KR" altLang="en-US" dirty="0"/>
              <a:t>오늘 날짜는 </a:t>
            </a:r>
            <a:r>
              <a:rPr lang="en-US" altLang="ko-KR" dirty="0"/>
              <a:t>‘,Date)</a:t>
            </a:r>
          </a:p>
          <a:p>
            <a:endParaRPr lang="en-US" altLang="ko-KR" dirty="0"/>
          </a:p>
          <a:p>
            <a:r>
              <a:rPr lang="en-US" altLang="ko-KR" dirty="0"/>
              <a:t>Date = ‘20190410’</a:t>
            </a:r>
          </a:p>
          <a:p>
            <a:r>
              <a:rPr lang="en-US" altLang="ko-KR" dirty="0"/>
              <a:t>Print(‘</a:t>
            </a:r>
            <a:r>
              <a:rPr lang="ko-KR" altLang="en-US" dirty="0"/>
              <a:t>오늘 날짜는‘</a:t>
            </a:r>
            <a:r>
              <a:rPr lang="en-US" altLang="ko-KR" dirty="0"/>
              <a:t>,Date)</a:t>
            </a:r>
          </a:p>
          <a:p>
            <a:endParaRPr lang="en-US" altLang="ko-KR" dirty="0"/>
          </a:p>
          <a:p>
            <a:r>
              <a:rPr lang="ko-KR" altLang="en-US" dirty="0"/>
              <a:t>이렇게 변수에 계속 다른 값을 초기화하면서 출력을 해도 가능하단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이거는 </a:t>
            </a:r>
            <a:r>
              <a:rPr lang="ko-KR" altLang="en-US" dirty="0" err="1"/>
              <a:t>매우매우</a:t>
            </a:r>
            <a:r>
              <a:rPr lang="ko-KR" altLang="en-US" dirty="0"/>
              <a:t> 쉬운 경우구요</a:t>
            </a:r>
            <a:r>
              <a:rPr lang="en-US" altLang="ko-KR" dirty="0"/>
              <a:t>, </a:t>
            </a:r>
            <a:r>
              <a:rPr lang="ko-KR" altLang="en-US" dirty="0"/>
              <a:t>나중에는 변수의 수가 엄청나게 많아지고 내부적으로 연산이 </a:t>
            </a:r>
            <a:r>
              <a:rPr lang="ko-KR" altLang="en-US" dirty="0" err="1"/>
              <a:t>많아지기</a:t>
            </a:r>
            <a:r>
              <a:rPr lang="ko-KR" altLang="en-US" dirty="0"/>
              <a:t> 때문에 이정도 출력은 기본적으로 </a:t>
            </a:r>
            <a:r>
              <a:rPr lang="ko-KR" altLang="en-US" dirty="0" err="1"/>
              <a:t>할줄알아야</a:t>
            </a:r>
            <a:endParaRPr lang="en-US" altLang="ko-KR" dirty="0"/>
          </a:p>
          <a:p>
            <a:r>
              <a:rPr lang="ko-KR" altLang="en-US" dirty="0"/>
              <a:t>나중에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ko-KR" altLang="en-US" dirty="0"/>
              <a:t> 가서 유연하게 출력을 할 수 있다는 겁니다</a:t>
            </a:r>
            <a:r>
              <a:rPr lang="en-US" altLang="ko-KR" dirty="0"/>
              <a:t>. </a:t>
            </a:r>
            <a:r>
              <a:rPr lang="ko-KR" altLang="en-US" dirty="0"/>
              <a:t>실제로 프로젝트를 </a:t>
            </a:r>
            <a:r>
              <a:rPr lang="ko-KR" altLang="en-US" dirty="0" err="1"/>
              <a:t>하다보면</a:t>
            </a:r>
            <a:r>
              <a:rPr lang="ko-KR" altLang="en-US" dirty="0"/>
              <a:t> 변수가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, 200</a:t>
            </a:r>
            <a:r>
              <a:rPr lang="ko-KR" altLang="en-US" dirty="0"/>
              <a:t>개 넘어가는 경우도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경우에 정말 </a:t>
            </a:r>
            <a:r>
              <a:rPr lang="ko-KR" altLang="en-US" dirty="0" err="1"/>
              <a:t>토씨하나</a:t>
            </a:r>
            <a:r>
              <a:rPr lang="ko-KR" altLang="en-US" dirty="0"/>
              <a:t> 틀리면 이상한걸 출력하고</a:t>
            </a:r>
            <a:r>
              <a:rPr lang="en-US" altLang="ko-KR" dirty="0"/>
              <a:t>, </a:t>
            </a:r>
            <a:r>
              <a:rPr lang="ko-KR" altLang="en-US" dirty="0"/>
              <a:t>이상한걸 계산하기 때문에 오늘 여기까지 배운 변수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  <a:r>
              <a:rPr lang="ko-KR" altLang="en-US" dirty="0"/>
              <a:t>과정이 언어를 배우면서 젤 먼저 배우는 이유가</a:t>
            </a:r>
            <a:endParaRPr lang="en-US" altLang="ko-KR" dirty="0"/>
          </a:p>
          <a:p>
            <a:r>
              <a:rPr lang="ko-KR" altLang="en-US" dirty="0"/>
              <a:t>가장 중요하기 </a:t>
            </a:r>
            <a:r>
              <a:rPr lang="ko-KR" altLang="en-US" dirty="0" err="1"/>
              <a:t>떄문이에요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변수의 수가 많아질수록</a:t>
            </a:r>
            <a:r>
              <a:rPr lang="en-US" altLang="ko-KR" dirty="0"/>
              <a:t>, </a:t>
            </a:r>
            <a:r>
              <a:rPr lang="ko-KR" altLang="en-US" dirty="0"/>
              <a:t>우리가 중요하게 </a:t>
            </a:r>
            <a:r>
              <a:rPr lang="ko-KR" altLang="en-US" dirty="0" err="1"/>
              <a:t>해줘야하는게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 err="1"/>
              <a:t>그게바로</a:t>
            </a:r>
            <a:r>
              <a:rPr lang="ko-KR" altLang="en-US" dirty="0"/>
              <a:t> 네이밍입니다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네이밍은 </a:t>
            </a:r>
            <a:r>
              <a:rPr lang="ko-KR" altLang="en-US" dirty="0" err="1"/>
              <a:t>말그래도</a:t>
            </a:r>
            <a:r>
              <a:rPr lang="ko-KR" altLang="en-US" dirty="0"/>
              <a:t> 변수의 이름을 </a:t>
            </a:r>
            <a:r>
              <a:rPr lang="ko-KR" altLang="en-US" dirty="0" err="1"/>
              <a:t>지어주는건데</a:t>
            </a:r>
            <a:r>
              <a:rPr lang="en-US" altLang="ko-KR" dirty="0"/>
              <a:t>, </a:t>
            </a:r>
            <a:r>
              <a:rPr lang="ko-KR" altLang="en-US" dirty="0"/>
              <a:t>한번 다음 코드를 보면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8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233183"/>
            <a:ext cx="265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파이썬 스터디 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2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주차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ea"/>
                <a:ea typeface="+mj-ea"/>
              </a:rPr>
              <a:t>Python Study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BC6159B-B118-4C01-8F9E-8992A92A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4" y="1037107"/>
            <a:ext cx="9999347" cy="26241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41A772-895D-445D-850A-7602686B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4" y="3770809"/>
            <a:ext cx="8432483" cy="2790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4B446-4C9C-4499-83AE-D71F6532D58C}"/>
              </a:ext>
            </a:extLst>
          </p:cNvPr>
          <p:cNvSpPr txBox="1"/>
          <p:nvPr/>
        </p:nvSpPr>
        <p:spPr>
          <a:xfrm>
            <a:off x="2058658" y="248164"/>
            <a:ext cx="948246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코딩 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Tip)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네이밍을 </a:t>
            </a:r>
            <a:r>
              <a:rPr lang="ko-KR" altLang="en-US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해야하는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이유</a:t>
            </a:r>
          </a:p>
        </p:txBody>
      </p:sp>
    </p:spTree>
    <p:extLst>
      <p:ext uri="{BB962C8B-B14F-4D97-AF65-F5344CB8AC3E}">
        <p14:creationId xmlns:p14="http://schemas.microsoft.com/office/powerpoint/2010/main" val="30263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주석처리란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3827E8-8393-4DFF-9E7C-2F2039E3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2" y="2070101"/>
            <a:ext cx="11708033" cy="24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숫자로 할 수 있는 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CF802-6010-4A72-9BFB-8B84E43ABB4B}"/>
              </a:ext>
            </a:extLst>
          </p:cNvPr>
          <p:cNvSpPr txBox="1"/>
          <p:nvPr/>
        </p:nvSpPr>
        <p:spPr>
          <a:xfrm>
            <a:off x="774700" y="1689787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덧셈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4BABA-6ECC-4230-97CB-8C740A65A94C}"/>
              </a:ext>
            </a:extLst>
          </p:cNvPr>
          <p:cNvSpPr txBox="1"/>
          <p:nvPr/>
        </p:nvSpPr>
        <p:spPr>
          <a:xfrm>
            <a:off x="774700" y="2487828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뺄셈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1E096-FB6A-442E-B091-C0D24CFD72D8}"/>
              </a:ext>
            </a:extLst>
          </p:cNvPr>
          <p:cNvSpPr txBox="1"/>
          <p:nvPr/>
        </p:nvSpPr>
        <p:spPr>
          <a:xfrm>
            <a:off x="774700" y="3285869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곱셈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F8904-95B1-46EB-B897-7A5DC50721EE}"/>
              </a:ext>
            </a:extLst>
          </p:cNvPr>
          <p:cNvSpPr txBox="1"/>
          <p:nvPr/>
        </p:nvSpPr>
        <p:spPr>
          <a:xfrm>
            <a:off x="774700" y="4881951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거듭제곱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BEA8E-1FA8-4E8E-82CC-9582A1D5B887}"/>
              </a:ext>
            </a:extLst>
          </p:cNvPr>
          <p:cNvSpPr txBox="1"/>
          <p:nvPr/>
        </p:nvSpPr>
        <p:spPr>
          <a:xfrm>
            <a:off x="774700" y="4083910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나눗셈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4CE07-01D6-409B-B28D-9A88363DBAB3}"/>
              </a:ext>
            </a:extLst>
          </p:cNvPr>
          <p:cNvSpPr txBox="1"/>
          <p:nvPr/>
        </p:nvSpPr>
        <p:spPr>
          <a:xfrm>
            <a:off x="3187700" y="1689786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 + 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EA4E2-1390-4327-AE02-7F359ADA7DED}"/>
              </a:ext>
            </a:extLst>
          </p:cNvPr>
          <p:cNvSpPr txBox="1"/>
          <p:nvPr/>
        </p:nvSpPr>
        <p:spPr>
          <a:xfrm>
            <a:off x="3187700" y="2487828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 - 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F2F59-3837-41BB-B97E-138EAE2F1EE4}"/>
              </a:ext>
            </a:extLst>
          </p:cNvPr>
          <p:cNvSpPr txBox="1"/>
          <p:nvPr/>
        </p:nvSpPr>
        <p:spPr>
          <a:xfrm>
            <a:off x="3187700" y="3285869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 * 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A6697-C72C-482E-B61F-B75EAF02650E}"/>
              </a:ext>
            </a:extLst>
          </p:cNvPr>
          <p:cNvSpPr txBox="1"/>
          <p:nvPr/>
        </p:nvSpPr>
        <p:spPr>
          <a:xfrm>
            <a:off x="3187700" y="4083910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 / 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87150-00C0-4983-B949-4DDBBD9F2E07}"/>
              </a:ext>
            </a:extLst>
          </p:cNvPr>
          <p:cNvSpPr txBox="1"/>
          <p:nvPr/>
        </p:nvSpPr>
        <p:spPr>
          <a:xfrm>
            <a:off x="3187700" y="4842826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 ** 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6A67D-56F9-4A7D-948D-D640C0145D3C}"/>
              </a:ext>
            </a:extLst>
          </p:cNvPr>
          <p:cNvSpPr txBox="1"/>
          <p:nvPr/>
        </p:nvSpPr>
        <p:spPr>
          <a:xfrm>
            <a:off x="2752101" y="1105699"/>
            <a:ext cx="258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 = 3 , b = 2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CA9C3-12AC-4B95-AA76-D571D8D77080}"/>
              </a:ext>
            </a:extLst>
          </p:cNvPr>
          <p:cNvSpPr txBox="1"/>
          <p:nvPr/>
        </p:nvSpPr>
        <p:spPr>
          <a:xfrm>
            <a:off x="5963278" y="1163308"/>
            <a:ext cx="258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결과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B36A2-E861-49F1-804B-A2C7DF738634}"/>
              </a:ext>
            </a:extLst>
          </p:cNvPr>
          <p:cNvSpPr txBox="1"/>
          <p:nvPr/>
        </p:nvSpPr>
        <p:spPr>
          <a:xfrm>
            <a:off x="6193801" y="1690471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E5635-C9D5-428E-B35F-4B678BB75BEA}"/>
              </a:ext>
            </a:extLst>
          </p:cNvPr>
          <p:cNvSpPr txBox="1"/>
          <p:nvPr/>
        </p:nvSpPr>
        <p:spPr>
          <a:xfrm>
            <a:off x="6193801" y="2487827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07552F-8761-48F5-A47A-2EFB75DE75C7}"/>
              </a:ext>
            </a:extLst>
          </p:cNvPr>
          <p:cNvSpPr txBox="1"/>
          <p:nvPr/>
        </p:nvSpPr>
        <p:spPr>
          <a:xfrm>
            <a:off x="6193801" y="3276600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3524A-EEB9-4564-A049-9A3811185F87}"/>
              </a:ext>
            </a:extLst>
          </p:cNvPr>
          <p:cNvSpPr txBox="1"/>
          <p:nvPr/>
        </p:nvSpPr>
        <p:spPr>
          <a:xfrm>
            <a:off x="6193801" y="4083909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1.5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C94BD-6B72-415D-A436-22E00EC15EDE}"/>
              </a:ext>
            </a:extLst>
          </p:cNvPr>
          <p:cNvSpPr txBox="1"/>
          <p:nvPr/>
        </p:nvSpPr>
        <p:spPr>
          <a:xfrm>
            <a:off x="6193800" y="4842826"/>
            <a:ext cx="215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9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6C308F-F04A-4F81-B231-D27F346A76A6}"/>
              </a:ext>
            </a:extLst>
          </p:cNvPr>
          <p:cNvSpPr txBox="1"/>
          <p:nvPr/>
        </p:nvSpPr>
        <p:spPr>
          <a:xfrm>
            <a:off x="774700" y="5679992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몫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2B8EA-F2B8-415B-8DE7-AFAB636E8142}"/>
              </a:ext>
            </a:extLst>
          </p:cNvPr>
          <p:cNvSpPr txBox="1"/>
          <p:nvPr/>
        </p:nvSpPr>
        <p:spPr>
          <a:xfrm>
            <a:off x="774700" y="6379003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나머지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B79A4-EAA6-40BB-9E77-FAA97F52B6D4}"/>
              </a:ext>
            </a:extLst>
          </p:cNvPr>
          <p:cNvSpPr txBox="1"/>
          <p:nvPr/>
        </p:nvSpPr>
        <p:spPr>
          <a:xfrm>
            <a:off x="3187700" y="5640182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 // 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10C4B0-783B-4E44-98A4-B55B71B0DE9A}"/>
              </a:ext>
            </a:extLst>
          </p:cNvPr>
          <p:cNvSpPr txBox="1"/>
          <p:nvPr/>
        </p:nvSpPr>
        <p:spPr>
          <a:xfrm>
            <a:off x="6193800" y="5640182"/>
            <a:ext cx="215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0C56BA-6D76-43AD-8813-067FA23BD684}"/>
              </a:ext>
            </a:extLst>
          </p:cNvPr>
          <p:cNvSpPr txBox="1"/>
          <p:nvPr/>
        </p:nvSpPr>
        <p:spPr>
          <a:xfrm>
            <a:off x="3187700" y="6379003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a % 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B8655C-A686-42DE-92C1-633E7A9ED2FE}"/>
              </a:ext>
            </a:extLst>
          </p:cNvPr>
          <p:cNvSpPr txBox="1"/>
          <p:nvPr/>
        </p:nvSpPr>
        <p:spPr>
          <a:xfrm>
            <a:off x="6193800" y="6379003"/>
            <a:ext cx="215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971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연산의 함정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2B35E-95C5-4457-B31B-083CED99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701" y="1646237"/>
            <a:ext cx="4562475" cy="37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조건문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B3E703-13D8-4D93-82C3-92EA1FFDA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2012097"/>
            <a:ext cx="6583680" cy="121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EF87AC-CE1C-4DFD-B401-694E845E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44" y="3707032"/>
            <a:ext cx="5240655" cy="193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DA14E0-8763-427A-8EDD-6C66A96241BC}"/>
              </a:ext>
            </a:extLst>
          </p:cNvPr>
          <p:cNvSpPr txBox="1"/>
          <p:nvPr/>
        </p:nvSpPr>
        <p:spPr>
          <a:xfrm>
            <a:off x="7439024" y="4086225"/>
            <a:ext cx="3038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:</a:t>
            </a:r>
          </a:p>
          <a:p>
            <a:r>
              <a:rPr lang="en-US" altLang="ko-KR" sz="6000" dirty="0"/>
              <a:t>-&gt;</a:t>
            </a:r>
            <a:r>
              <a:rPr lang="ko-KR" altLang="en-US" sz="6000" dirty="0"/>
              <a:t>콜론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7D4F333-2CC8-485E-AE44-092E2EC913BD}"/>
              </a:ext>
            </a:extLst>
          </p:cNvPr>
          <p:cNvSpPr/>
          <p:nvPr/>
        </p:nvSpPr>
        <p:spPr>
          <a:xfrm>
            <a:off x="746234" y="4572000"/>
            <a:ext cx="5598802" cy="1126280"/>
          </a:xfrm>
          <a:custGeom>
            <a:avLst/>
            <a:gdLst>
              <a:gd name="connsiteX0" fmla="*/ 1072056 w 5598802"/>
              <a:gd name="connsiteY0" fmla="*/ 0 h 1126280"/>
              <a:gd name="connsiteX1" fmla="*/ 882869 w 5598802"/>
              <a:gd name="connsiteY1" fmla="*/ 10510 h 1126280"/>
              <a:gd name="connsiteX2" fmla="*/ 735725 w 5598802"/>
              <a:gd name="connsiteY2" fmla="*/ 31531 h 1126280"/>
              <a:gd name="connsiteX3" fmla="*/ 168166 w 5598802"/>
              <a:gd name="connsiteY3" fmla="*/ 42041 h 1126280"/>
              <a:gd name="connsiteX4" fmla="*/ 73573 w 5598802"/>
              <a:gd name="connsiteY4" fmla="*/ 63062 h 1126280"/>
              <a:gd name="connsiteX5" fmla="*/ 21021 w 5598802"/>
              <a:gd name="connsiteY5" fmla="*/ 73572 h 1126280"/>
              <a:gd name="connsiteX6" fmla="*/ 0 w 5598802"/>
              <a:gd name="connsiteY6" fmla="*/ 178676 h 1126280"/>
              <a:gd name="connsiteX7" fmla="*/ 10511 w 5598802"/>
              <a:gd name="connsiteY7" fmla="*/ 336331 h 1126280"/>
              <a:gd name="connsiteX8" fmla="*/ 31532 w 5598802"/>
              <a:gd name="connsiteY8" fmla="*/ 367862 h 1126280"/>
              <a:gd name="connsiteX9" fmla="*/ 52552 w 5598802"/>
              <a:gd name="connsiteY9" fmla="*/ 525517 h 1126280"/>
              <a:gd name="connsiteX10" fmla="*/ 63063 w 5598802"/>
              <a:gd name="connsiteY10" fmla="*/ 693683 h 1126280"/>
              <a:gd name="connsiteX11" fmla="*/ 84083 w 5598802"/>
              <a:gd name="connsiteY11" fmla="*/ 777766 h 1126280"/>
              <a:gd name="connsiteX12" fmla="*/ 94594 w 5598802"/>
              <a:gd name="connsiteY12" fmla="*/ 830317 h 1126280"/>
              <a:gd name="connsiteX13" fmla="*/ 105104 w 5598802"/>
              <a:gd name="connsiteY13" fmla="*/ 1030014 h 1126280"/>
              <a:gd name="connsiteX14" fmla="*/ 115614 w 5598802"/>
              <a:gd name="connsiteY14" fmla="*/ 1082566 h 1126280"/>
              <a:gd name="connsiteX15" fmla="*/ 147145 w 5598802"/>
              <a:gd name="connsiteY15" fmla="*/ 1093076 h 1126280"/>
              <a:gd name="connsiteX16" fmla="*/ 599090 w 5598802"/>
              <a:gd name="connsiteY16" fmla="*/ 1103586 h 1126280"/>
              <a:gd name="connsiteX17" fmla="*/ 1324304 w 5598802"/>
              <a:gd name="connsiteY17" fmla="*/ 1114097 h 1126280"/>
              <a:gd name="connsiteX18" fmla="*/ 1450428 w 5598802"/>
              <a:gd name="connsiteY18" fmla="*/ 1103586 h 1126280"/>
              <a:gd name="connsiteX19" fmla="*/ 1587063 w 5598802"/>
              <a:gd name="connsiteY19" fmla="*/ 1082566 h 1126280"/>
              <a:gd name="connsiteX20" fmla="*/ 3132083 w 5598802"/>
              <a:gd name="connsiteY20" fmla="*/ 1072055 h 1126280"/>
              <a:gd name="connsiteX21" fmla="*/ 4025463 w 5598802"/>
              <a:gd name="connsiteY21" fmla="*/ 1061545 h 1126280"/>
              <a:gd name="connsiteX22" fmla="*/ 4288221 w 5598802"/>
              <a:gd name="connsiteY22" fmla="*/ 1030014 h 1126280"/>
              <a:gd name="connsiteX23" fmla="*/ 4382814 w 5598802"/>
              <a:gd name="connsiteY23" fmla="*/ 1019503 h 1126280"/>
              <a:gd name="connsiteX24" fmla="*/ 4561490 w 5598802"/>
              <a:gd name="connsiteY24" fmla="*/ 998483 h 1126280"/>
              <a:gd name="connsiteX25" fmla="*/ 5433849 w 5598802"/>
              <a:gd name="connsiteY25" fmla="*/ 1008993 h 1126280"/>
              <a:gd name="connsiteX26" fmla="*/ 5570483 w 5598802"/>
              <a:gd name="connsiteY26" fmla="*/ 977462 h 1126280"/>
              <a:gd name="connsiteX27" fmla="*/ 5580994 w 5598802"/>
              <a:gd name="connsiteY27" fmla="*/ 777766 h 1126280"/>
              <a:gd name="connsiteX28" fmla="*/ 5570483 w 5598802"/>
              <a:gd name="connsiteY28" fmla="*/ 168166 h 1126280"/>
              <a:gd name="connsiteX29" fmla="*/ 5538952 w 5598802"/>
              <a:gd name="connsiteY29" fmla="*/ 52552 h 1126280"/>
              <a:gd name="connsiteX30" fmla="*/ 5528442 w 5598802"/>
              <a:gd name="connsiteY30" fmla="*/ 21021 h 1126280"/>
              <a:gd name="connsiteX31" fmla="*/ 5496911 w 5598802"/>
              <a:gd name="connsiteY31" fmla="*/ 10510 h 1126280"/>
              <a:gd name="connsiteX32" fmla="*/ 3731173 w 5598802"/>
              <a:gd name="connsiteY32" fmla="*/ 31531 h 1126280"/>
              <a:gd name="connsiteX33" fmla="*/ 3531476 w 5598802"/>
              <a:gd name="connsiteY33" fmla="*/ 52552 h 1126280"/>
              <a:gd name="connsiteX34" fmla="*/ 3447394 w 5598802"/>
              <a:gd name="connsiteY34" fmla="*/ 63062 h 1126280"/>
              <a:gd name="connsiteX35" fmla="*/ 2133600 w 5598802"/>
              <a:gd name="connsiteY35" fmla="*/ 73572 h 1126280"/>
              <a:gd name="connsiteX36" fmla="*/ 1208690 w 5598802"/>
              <a:gd name="connsiteY36" fmla="*/ 63062 h 1126280"/>
              <a:gd name="connsiteX37" fmla="*/ 1145628 w 5598802"/>
              <a:gd name="connsiteY37" fmla="*/ 52552 h 1126280"/>
              <a:gd name="connsiteX38" fmla="*/ 945932 w 5598802"/>
              <a:gd name="connsiteY38" fmla="*/ 52552 h 112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598802" h="1126280">
                <a:moveTo>
                  <a:pt x="1072056" y="0"/>
                </a:moveTo>
                <a:cubicBezTo>
                  <a:pt x="1008994" y="3503"/>
                  <a:pt x="945791" y="5038"/>
                  <a:pt x="882869" y="10510"/>
                </a:cubicBezTo>
                <a:cubicBezTo>
                  <a:pt x="718833" y="24774"/>
                  <a:pt x="990814" y="23433"/>
                  <a:pt x="735725" y="31531"/>
                </a:cubicBezTo>
                <a:cubicBezTo>
                  <a:pt x="546602" y="37535"/>
                  <a:pt x="357352" y="38538"/>
                  <a:pt x="168166" y="42041"/>
                </a:cubicBezTo>
                <a:cubicBezTo>
                  <a:pt x="9587" y="73759"/>
                  <a:pt x="207224" y="33363"/>
                  <a:pt x="73573" y="63062"/>
                </a:cubicBezTo>
                <a:cubicBezTo>
                  <a:pt x="56134" y="66937"/>
                  <a:pt x="38538" y="70069"/>
                  <a:pt x="21021" y="73572"/>
                </a:cubicBezTo>
                <a:cubicBezTo>
                  <a:pt x="14077" y="101348"/>
                  <a:pt x="0" y="152911"/>
                  <a:pt x="0" y="178676"/>
                </a:cubicBezTo>
                <a:cubicBezTo>
                  <a:pt x="0" y="231344"/>
                  <a:pt x="1852" y="284379"/>
                  <a:pt x="10511" y="336331"/>
                </a:cubicBezTo>
                <a:cubicBezTo>
                  <a:pt x="12588" y="348791"/>
                  <a:pt x="24525" y="357352"/>
                  <a:pt x="31532" y="367862"/>
                </a:cubicBezTo>
                <a:cubicBezTo>
                  <a:pt x="36507" y="402686"/>
                  <a:pt x="49835" y="492914"/>
                  <a:pt x="52552" y="525517"/>
                </a:cubicBezTo>
                <a:cubicBezTo>
                  <a:pt x="57216" y="581488"/>
                  <a:pt x="57738" y="637771"/>
                  <a:pt x="63063" y="693683"/>
                </a:cubicBezTo>
                <a:cubicBezTo>
                  <a:pt x="69022" y="756251"/>
                  <a:pt x="72094" y="729812"/>
                  <a:pt x="84083" y="777766"/>
                </a:cubicBezTo>
                <a:cubicBezTo>
                  <a:pt x="88416" y="795097"/>
                  <a:pt x="91090" y="812800"/>
                  <a:pt x="94594" y="830317"/>
                </a:cubicBezTo>
                <a:cubicBezTo>
                  <a:pt x="98097" y="896883"/>
                  <a:pt x="99569" y="963586"/>
                  <a:pt x="105104" y="1030014"/>
                </a:cubicBezTo>
                <a:cubicBezTo>
                  <a:pt x="106587" y="1047817"/>
                  <a:pt x="105705" y="1067702"/>
                  <a:pt x="115614" y="1082566"/>
                </a:cubicBezTo>
                <a:cubicBezTo>
                  <a:pt x="121759" y="1091784"/>
                  <a:pt x="136077" y="1092595"/>
                  <a:pt x="147145" y="1093076"/>
                </a:cubicBezTo>
                <a:cubicBezTo>
                  <a:pt x="297692" y="1099621"/>
                  <a:pt x="448442" y="1100083"/>
                  <a:pt x="599090" y="1103586"/>
                </a:cubicBezTo>
                <a:cubicBezTo>
                  <a:pt x="1008488" y="1137703"/>
                  <a:pt x="766985" y="1126481"/>
                  <a:pt x="1324304" y="1114097"/>
                </a:cubicBezTo>
                <a:cubicBezTo>
                  <a:pt x="1366345" y="1110593"/>
                  <a:pt x="1408541" y="1108612"/>
                  <a:pt x="1450428" y="1103586"/>
                </a:cubicBezTo>
                <a:cubicBezTo>
                  <a:pt x="1496181" y="1098096"/>
                  <a:pt x="1540990" y="1083430"/>
                  <a:pt x="1587063" y="1082566"/>
                </a:cubicBezTo>
                <a:cubicBezTo>
                  <a:pt x="2101991" y="1072911"/>
                  <a:pt x="2617084" y="1076495"/>
                  <a:pt x="3132083" y="1072055"/>
                </a:cubicBezTo>
                <a:lnTo>
                  <a:pt x="4025463" y="1061545"/>
                </a:lnTo>
                <a:cubicBezTo>
                  <a:pt x="4416194" y="1038559"/>
                  <a:pt x="4057538" y="1070723"/>
                  <a:pt x="4288221" y="1030014"/>
                </a:cubicBezTo>
                <a:cubicBezTo>
                  <a:pt x="4319463" y="1024501"/>
                  <a:pt x="4351263" y="1022824"/>
                  <a:pt x="4382814" y="1019503"/>
                </a:cubicBezTo>
                <a:cubicBezTo>
                  <a:pt x="4530754" y="1003930"/>
                  <a:pt x="4440267" y="1015800"/>
                  <a:pt x="4561490" y="998483"/>
                </a:cubicBezTo>
                <a:lnTo>
                  <a:pt x="5433849" y="1008993"/>
                </a:lnTo>
                <a:cubicBezTo>
                  <a:pt x="5533871" y="1008993"/>
                  <a:pt x="5515989" y="1013792"/>
                  <a:pt x="5570483" y="977462"/>
                </a:cubicBezTo>
                <a:cubicBezTo>
                  <a:pt x="5624045" y="897121"/>
                  <a:pt x="5586130" y="967782"/>
                  <a:pt x="5580994" y="777766"/>
                </a:cubicBezTo>
                <a:cubicBezTo>
                  <a:pt x="5575503" y="574610"/>
                  <a:pt x="5576831" y="371297"/>
                  <a:pt x="5570483" y="168166"/>
                </a:cubicBezTo>
                <a:cubicBezTo>
                  <a:pt x="5568750" y="112721"/>
                  <a:pt x="5557372" y="101671"/>
                  <a:pt x="5538952" y="52552"/>
                </a:cubicBezTo>
                <a:cubicBezTo>
                  <a:pt x="5535062" y="42179"/>
                  <a:pt x="5536276" y="28855"/>
                  <a:pt x="5528442" y="21021"/>
                </a:cubicBezTo>
                <a:cubicBezTo>
                  <a:pt x="5520608" y="13187"/>
                  <a:pt x="5507421" y="14014"/>
                  <a:pt x="5496911" y="10510"/>
                </a:cubicBezTo>
                <a:lnTo>
                  <a:pt x="3731173" y="31531"/>
                </a:lnTo>
                <a:cubicBezTo>
                  <a:pt x="3716556" y="31777"/>
                  <a:pt x="3551087" y="50245"/>
                  <a:pt x="3531476" y="52552"/>
                </a:cubicBezTo>
                <a:cubicBezTo>
                  <a:pt x="3503424" y="55852"/>
                  <a:pt x="3475636" y="62637"/>
                  <a:pt x="3447394" y="63062"/>
                </a:cubicBezTo>
                <a:lnTo>
                  <a:pt x="2133600" y="73572"/>
                </a:lnTo>
                <a:lnTo>
                  <a:pt x="1208690" y="63062"/>
                </a:lnTo>
                <a:cubicBezTo>
                  <a:pt x="1187384" y="62609"/>
                  <a:pt x="1166922" y="53404"/>
                  <a:pt x="1145628" y="52552"/>
                </a:cubicBezTo>
                <a:cubicBezTo>
                  <a:pt x="1079116" y="49892"/>
                  <a:pt x="1012497" y="52552"/>
                  <a:pt x="945932" y="52552"/>
                </a:cubicBezTo>
              </a:path>
            </a:pathLst>
          </a:cu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9F86CE3-082E-46FC-A396-7F718366F189}"/>
              </a:ext>
            </a:extLst>
          </p:cNvPr>
          <p:cNvSpPr/>
          <p:nvPr/>
        </p:nvSpPr>
        <p:spPr>
          <a:xfrm>
            <a:off x="6242773" y="3456231"/>
            <a:ext cx="1776620" cy="1126279"/>
          </a:xfrm>
          <a:custGeom>
            <a:avLst/>
            <a:gdLst>
              <a:gd name="connsiteX0" fmla="*/ 21393 w 1545393"/>
              <a:gd name="connsiteY0" fmla="*/ 882869 h 882869"/>
              <a:gd name="connsiteX1" fmla="*/ 372 w 1545393"/>
              <a:gd name="connsiteY1" fmla="*/ 809297 h 882869"/>
              <a:gd name="connsiteX2" fmla="*/ 10882 w 1545393"/>
              <a:gd name="connsiteY2" fmla="*/ 714704 h 882869"/>
              <a:gd name="connsiteX3" fmla="*/ 73944 w 1545393"/>
              <a:gd name="connsiteY3" fmla="*/ 578069 h 882869"/>
              <a:gd name="connsiteX4" fmla="*/ 147517 w 1545393"/>
              <a:gd name="connsiteY4" fmla="*/ 483476 h 882869"/>
              <a:gd name="connsiteX5" fmla="*/ 210579 w 1545393"/>
              <a:gd name="connsiteY5" fmla="*/ 420414 h 882869"/>
              <a:gd name="connsiteX6" fmla="*/ 294661 w 1545393"/>
              <a:gd name="connsiteY6" fmla="*/ 346842 h 882869"/>
              <a:gd name="connsiteX7" fmla="*/ 357724 w 1545393"/>
              <a:gd name="connsiteY7" fmla="*/ 283780 h 882869"/>
              <a:gd name="connsiteX8" fmla="*/ 452317 w 1545393"/>
              <a:gd name="connsiteY8" fmla="*/ 210207 h 882869"/>
              <a:gd name="connsiteX9" fmla="*/ 504868 w 1545393"/>
              <a:gd name="connsiteY9" fmla="*/ 168166 h 882869"/>
              <a:gd name="connsiteX10" fmla="*/ 567930 w 1545393"/>
              <a:gd name="connsiteY10" fmla="*/ 105104 h 882869"/>
              <a:gd name="connsiteX11" fmla="*/ 609972 w 1545393"/>
              <a:gd name="connsiteY11" fmla="*/ 63062 h 882869"/>
              <a:gd name="connsiteX12" fmla="*/ 641503 w 1545393"/>
              <a:gd name="connsiteY12" fmla="*/ 52552 h 882869"/>
              <a:gd name="connsiteX13" fmla="*/ 673034 w 1545393"/>
              <a:gd name="connsiteY13" fmla="*/ 31531 h 882869"/>
              <a:gd name="connsiteX14" fmla="*/ 715075 w 1545393"/>
              <a:gd name="connsiteY14" fmla="*/ 21021 h 882869"/>
              <a:gd name="connsiteX15" fmla="*/ 788648 w 1545393"/>
              <a:gd name="connsiteY15" fmla="*/ 0 h 882869"/>
              <a:gd name="connsiteX16" fmla="*/ 1093448 w 1545393"/>
              <a:gd name="connsiteY16" fmla="*/ 21021 h 882869"/>
              <a:gd name="connsiteX17" fmla="*/ 1145999 w 1545393"/>
              <a:gd name="connsiteY17" fmla="*/ 63062 h 882869"/>
              <a:gd name="connsiteX18" fmla="*/ 1209061 w 1545393"/>
              <a:gd name="connsiteY18" fmla="*/ 84083 h 882869"/>
              <a:gd name="connsiteX19" fmla="*/ 1314165 w 1545393"/>
              <a:gd name="connsiteY19" fmla="*/ 115614 h 882869"/>
              <a:gd name="connsiteX20" fmla="*/ 1524372 w 1545393"/>
              <a:gd name="connsiteY20" fmla="*/ 73573 h 882869"/>
              <a:gd name="connsiteX21" fmla="*/ 1545393 w 1545393"/>
              <a:gd name="connsiteY21" fmla="*/ 52552 h 8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5393" h="882869">
                <a:moveTo>
                  <a:pt x="21393" y="882869"/>
                </a:moveTo>
                <a:cubicBezTo>
                  <a:pt x="14386" y="858345"/>
                  <a:pt x="1963" y="834753"/>
                  <a:pt x="372" y="809297"/>
                </a:cubicBezTo>
                <a:cubicBezTo>
                  <a:pt x="-1607" y="777634"/>
                  <a:pt x="4660" y="745813"/>
                  <a:pt x="10882" y="714704"/>
                </a:cubicBezTo>
                <a:cubicBezTo>
                  <a:pt x="20471" y="666760"/>
                  <a:pt x="46869" y="617450"/>
                  <a:pt x="73944" y="578069"/>
                </a:cubicBezTo>
                <a:cubicBezTo>
                  <a:pt x="96574" y="545152"/>
                  <a:pt x="121355" y="513662"/>
                  <a:pt x="147517" y="483476"/>
                </a:cubicBezTo>
                <a:cubicBezTo>
                  <a:pt x="166987" y="461011"/>
                  <a:pt x="188795" y="440642"/>
                  <a:pt x="210579" y="420414"/>
                </a:cubicBezTo>
                <a:cubicBezTo>
                  <a:pt x="237870" y="395073"/>
                  <a:pt x="267370" y="372183"/>
                  <a:pt x="294661" y="346842"/>
                </a:cubicBezTo>
                <a:cubicBezTo>
                  <a:pt x="316445" y="326614"/>
                  <a:pt x="335259" y="303250"/>
                  <a:pt x="357724" y="283780"/>
                </a:cubicBezTo>
                <a:cubicBezTo>
                  <a:pt x="387910" y="257618"/>
                  <a:pt x="452317" y="210207"/>
                  <a:pt x="452317" y="210207"/>
                </a:cubicBezTo>
                <a:cubicBezTo>
                  <a:pt x="510012" y="123661"/>
                  <a:pt x="434577" y="222837"/>
                  <a:pt x="504868" y="168166"/>
                </a:cubicBezTo>
                <a:cubicBezTo>
                  <a:pt x="528334" y="149915"/>
                  <a:pt x="546909" y="126125"/>
                  <a:pt x="567930" y="105104"/>
                </a:cubicBezTo>
                <a:cubicBezTo>
                  <a:pt x="581944" y="91090"/>
                  <a:pt x="591170" y="69329"/>
                  <a:pt x="609972" y="63062"/>
                </a:cubicBezTo>
                <a:lnTo>
                  <a:pt x="641503" y="52552"/>
                </a:lnTo>
                <a:cubicBezTo>
                  <a:pt x="652013" y="45545"/>
                  <a:pt x="661423" y="36507"/>
                  <a:pt x="673034" y="31531"/>
                </a:cubicBezTo>
                <a:cubicBezTo>
                  <a:pt x="686311" y="25841"/>
                  <a:pt x="701186" y="24989"/>
                  <a:pt x="715075" y="21021"/>
                </a:cubicBezTo>
                <a:cubicBezTo>
                  <a:pt x="820653" y="-9143"/>
                  <a:pt x="657178" y="32869"/>
                  <a:pt x="788648" y="0"/>
                </a:cubicBezTo>
                <a:cubicBezTo>
                  <a:pt x="890248" y="7007"/>
                  <a:pt x="992051" y="11515"/>
                  <a:pt x="1093448" y="21021"/>
                </a:cubicBezTo>
                <a:cubicBezTo>
                  <a:pt x="1156583" y="26940"/>
                  <a:pt x="1096463" y="32102"/>
                  <a:pt x="1145999" y="63062"/>
                </a:cubicBezTo>
                <a:cubicBezTo>
                  <a:pt x="1164789" y="74806"/>
                  <a:pt x="1189242" y="74174"/>
                  <a:pt x="1209061" y="84083"/>
                </a:cubicBezTo>
                <a:cubicBezTo>
                  <a:pt x="1270164" y="114634"/>
                  <a:pt x="1235648" y="102528"/>
                  <a:pt x="1314165" y="115614"/>
                </a:cubicBezTo>
                <a:cubicBezTo>
                  <a:pt x="1507679" y="104231"/>
                  <a:pt x="1450654" y="147291"/>
                  <a:pt x="1524372" y="73573"/>
                </a:cubicBezTo>
                <a:lnTo>
                  <a:pt x="1545393" y="52552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ABA9F-7B13-4DFF-9D3B-7B3C03084656}"/>
              </a:ext>
            </a:extLst>
          </p:cNvPr>
          <p:cNvSpPr txBox="1"/>
          <p:nvPr/>
        </p:nvSpPr>
        <p:spPr>
          <a:xfrm>
            <a:off x="8050924" y="3005959"/>
            <a:ext cx="216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한 블록</a:t>
            </a:r>
          </a:p>
        </p:txBody>
      </p:sp>
    </p:spTree>
    <p:extLst>
      <p:ext uri="{BB962C8B-B14F-4D97-AF65-F5344CB8AC3E}">
        <p14:creationId xmlns:p14="http://schemas.microsoft.com/office/powerpoint/2010/main" val="332909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조건문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A14E0-8763-427A-8EDD-6C66A96241BC}"/>
              </a:ext>
            </a:extLst>
          </p:cNvPr>
          <p:cNvSpPr txBox="1"/>
          <p:nvPr/>
        </p:nvSpPr>
        <p:spPr>
          <a:xfrm>
            <a:off x="7228817" y="1652754"/>
            <a:ext cx="3038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2</a:t>
            </a:r>
            <a:r>
              <a:rPr lang="ko-KR" altLang="en-US" sz="6000" dirty="0"/>
              <a:t>중 </a:t>
            </a:r>
            <a:r>
              <a:rPr lang="en-US" altLang="ko-KR" sz="6000" dirty="0"/>
              <a:t>if</a:t>
            </a:r>
            <a:r>
              <a:rPr lang="ko-KR" altLang="en-US" sz="6000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31A4D-B069-42B4-B9D5-65C014CE049C}"/>
              </a:ext>
            </a:extLst>
          </p:cNvPr>
          <p:cNvSpPr txBox="1"/>
          <p:nvPr/>
        </p:nvSpPr>
        <p:spPr>
          <a:xfrm>
            <a:off x="7241628" y="3429000"/>
            <a:ext cx="4120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a==3 </a:t>
            </a:r>
            <a:r>
              <a:rPr lang="ko-KR" altLang="en-US" dirty="0"/>
              <a:t>이기때문에 첫번째 블록 통과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b==2</a:t>
            </a:r>
            <a:r>
              <a:rPr lang="ko-KR" altLang="en-US" dirty="0"/>
              <a:t> 이기때문에 두번째 블록 통과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이 아니므로 실패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881E8E-C6A7-4370-A14A-69ADD5CF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" y="1403458"/>
            <a:ext cx="5942816" cy="44402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118E10-648A-484C-97A4-AD168998D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293" y="5066278"/>
            <a:ext cx="2809383" cy="147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조건식 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논리 연산자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D78BD-C216-49ED-BBD8-9EF4F3487086}"/>
              </a:ext>
            </a:extLst>
          </p:cNvPr>
          <p:cNvSpPr txBox="1"/>
          <p:nvPr/>
        </p:nvSpPr>
        <p:spPr>
          <a:xfrm>
            <a:off x="4187323" y="1037107"/>
            <a:ext cx="42566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&gt; b</a:t>
            </a:r>
          </a:p>
          <a:p>
            <a:r>
              <a:rPr lang="en-US" altLang="ko-KR" sz="2400" dirty="0"/>
              <a:t>a &gt;=b</a:t>
            </a:r>
          </a:p>
          <a:p>
            <a:r>
              <a:rPr lang="en-US" altLang="ko-KR" sz="2400" dirty="0"/>
              <a:t>A &lt; b</a:t>
            </a:r>
          </a:p>
          <a:p>
            <a:r>
              <a:rPr lang="en-US" altLang="ko-KR" sz="2400" dirty="0"/>
              <a:t>A &lt;=b</a:t>
            </a:r>
          </a:p>
          <a:p>
            <a:endParaRPr lang="en-US" altLang="ko-KR" sz="2400" dirty="0"/>
          </a:p>
          <a:p>
            <a:r>
              <a:rPr lang="en-US" altLang="ko-KR" sz="2400" dirty="0"/>
              <a:t>A!=0</a:t>
            </a:r>
          </a:p>
          <a:p>
            <a:r>
              <a:rPr lang="en-US" altLang="ko-KR" sz="2400" dirty="0"/>
              <a:t>A==0</a:t>
            </a:r>
          </a:p>
          <a:p>
            <a:endParaRPr lang="en-US" altLang="ko-KR" sz="2400" dirty="0"/>
          </a:p>
          <a:p>
            <a:r>
              <a:rPr lang="en-US" altLang="ko-KR" sz="2400" dirty="0"/>
              <a:t>Bool</a:t>
            </a:r>
          </a:p>
          <a:p>
            <a:pPr marL="342900" indent="-342900">
              <a:buAutoNum type="arabicParenR"/>
            </a:pPr>
            <a:r>
              <a:rPr lang="en-US" altLang="ko-KR" sz="2400" dirty="0"/>
              <a:t>True  - NOT True</a:t>
            </a:r>
          </a:p>
          <a:p>
            <a:pPr marL="342900" indent="-342900">
              <a:buAutoNum type="arabicParenR"/>
            </a:pPr>
            <a:r>
              <a:rPr lang="en-US" altLang="ko-KR" sz="2400" dirty="0"/>
              <a:t>False – NOT False</a:t>
            </a:r>
          </a:p>
          <a:p>
            <a:endParaRPr lang="en-US" altLang="ko-KR" sz="2400" dirty="0"/>
          </a:p>
          <a:p>
            <a:r>
              <a:rPr lang="en-US" altLang="ko-KR" sz="2400" dirty="0"/>
              <a:t>Or</a:t>
            </a:r>
          </a:p>
          <a:p>
            <a:r>
              <a:rPr lang="en-US" altLang="ko-KR" sz="2400" dirty="0"/>
              <a:t>And</a:t>
            </a:r>
          </a:p>
          <a:p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16D44F-F529-4281-BEEB-36634A1C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07" y="591582"/>
            <a:ext cx="3328539" cy="16295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74F762-7184-4072-900F-65332AB6C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07" y="2273618"/>
            <a:ext cx="2463594" cy="951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7FE0DF-83B9-48E3-B2F4-D61100CA8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99" y="3670986"/>
            <a:ext cx="2463594" cy="23060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067B3C-28D5-43B0-92C6-6CE8985A6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283" y="3429000"/>
            <a:ext cx="2420844" cy="17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Else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39FB80-7CEB-4053-8006-A8442246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36" y="1079161"/>
            <a:ext cx="8469073" cy="28759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89E1B1-0690-4680-A837-77EA160F8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35" y="4180938"/>
            <a:ext cx="6658343" cy="22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3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Elif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EA379D-3398-48BE-A181-34457C03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1" y="1129592"/>
            <a:ext cx="5244606" cy="45988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B4722D-EE57-42CF-A330-E2287DAFD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272" y="1129592"/>
            <a:ext cx="3532955" cy="375676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8FA2850-42B4-4E51-B1CB-96709EAF7225}"/>
              </a:ext>
            </a:extLst>
          </p:cNvPr>
          <p:cNvSpPr/>
          <p:nvPr/>
        </p:nvSpPr>
        <p:spPr>
          <a:xfrm>
            <a:off x="5749898" y="3013500"/>
            <a:ext cx="1270272" cy="83099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3351060" y="182880"/>
            <a:ext cx="786509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무작정 따라하기 ③</a:t>
            </a:r>
            <a:endParaRPr lang="en-US" altLang="ko-KR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- </a:t>
            </a:r>
            <a:r>
              <a:rPr lang="en-US" altLang="ko-KR" sz="6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elif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문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73BF1-6379-465F-A445-2B19023D1BF6}"/>
              </a:ext>
            </a:extLst>
          </p:cNvPr>
          <p:cNvSpPr txBox="1"/>
          <p:nvPr/>
        </p:nvSpPr>
        <p:spPr>
          <a:xfrm>
            <a:off x="1964701" y="2121872"/>
            <a:ext cx="869677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학점 계산 프로그램 만들기 </a:t>
            </a:r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{}</a:t>
            </a:r>
          </a:p>
          <a:p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A : (91~100)	 D : (41~60)</a:t>
            </a:r>
          </a:p>
          <a:p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B : (81~90)	 F : (0~40)</a:t>
            </a:r>
          </a:p>
          <a:p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C : (61~80) 	 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학점 계산</a:t>
            </a:r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-&gt;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출력</a:t>
            </a:r>
            <a:endParaRPr lang="en-US" altLang="ko-KR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그 밖의 경우 </a:t>
            </a:r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: ‘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잘못입력＇ 출력</a:t>
            </a:r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굵은팸체" panose="02010804000101010101" pitchFamily="2" charset="-127"/>
                <a:ea typeface="휴먼굵은팸체" panose="02010804000101010101" pitchFamily="2" charset="-127"/>
              </a:rPr>
              <a:t>!</a:t>
            </a:r>
            <a:endParaRPr lang="ko-KR" altLang="en-US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5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75358" y="1212881"/>
            <a:ext cx="5277678" cy="4599059"/>
            <a:chOff x="5203632" y="2171892"/>
            <a:chExt cx="5277678" cy="31119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변수는</a:t>
              </a:r>
              <a:r>
                <a:rPr lang="en-US" altLang="ko-KR" sz="4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?</a:t>
              </a:r>
              <a:endPara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561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자료형의 값을 저장하는 공간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A=4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  <a:sym typeface="Wingdings" panose="05000000000000000000" pitchFamily="2" charset="2"/>
                </a:rPr>
                <a:t>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A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에 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4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라는 값을 저장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숫자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,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문자열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,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리스트 등등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..</a:t>
              </a: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파이썬은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기본적으로 변수의 선언과 초기화를 동시에 한다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.</a:t>
              </a: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1171" y="182880"/>
            <a:ext cx="332613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변수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5EF4D-C707-4D0A-B380-7F1643FDA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1613509"/>
            <a:ext cx="6106675" cy="2381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E327A-C312-4ECC-993F-59DFD70F0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3994942"/>
            <a:ext cx="2810566" cy="19886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F7EBD9-06D0-4B5D-AC83-3AFAA6930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49" y="3994942"/>
            <a:ext cx="3016751" cy="17981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4E8F4D-EFE3-45F4-B950-D85478B5C67F}"/>
              </a:ext>
            </a:extLst>
          </p:cNvPr>
          <p:cNvSpPr txBox="1"/>
          <p:nvPr/>
        </p:nvSpPr>
        <p:spPr>
          <a:xfrm>
            <a:off x="1085436" y="6249880"/>
            <a:ext cx="11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7C204-CB79-42C4-A9B7-7565EEAA1F47}"/>
              </a:ext>
            </a:extLst>
          </p:cNvPr>
          <p:cNvSpPr txBox="1"/>
          <p:nvPr/>
        </p:nvSpPr>
        <p:spPr>
          <a:xfrm>
            <a:off x="3648722" y="6249880"/>
            <a:ext cx="206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6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Thank you </a:t>
            </a:r>
            <a:endParaRPr lang="ko-KR" alt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75358" y="1212881"/>
            <a:ext cx="5277678" cy="1644404"/>
            <a:chOff x="5203632" y="2171892"/>
            <a:chExt cx="5277678" cy="11126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7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숫자형 자료형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562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33261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DF8A9-6B31-4DB5-A68A-C56B82C7FA0A}"/>
              </a:ext>
            </a:extLst>
          </p:cNvPr>
          <p:cNvSpPr txBox="1"/>
          <p:nvPr/>
        </p:nvSpPr>
        <p:spPr>
          <a:xfrm>
            <a:off x="6375358" y="3315367"/>
            <a:ext cx="339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2. </a:t>
            </a:r>
            <a:r>
              <a:rPr lang="ko-KR" altLang="en-US" sz="2400" dirty="0">
                <a:latin typeface="+mj-lt"/>
              </a:rPr>
              <a:t>실수형</a:t>
            </a:r>
            <a:r>
              <a:rPr lang="en-US" altLang="ko-KR" sz="2400" dirty="0">
                <a:latin typeface="+mj-lt"/>
              </a:rPr>
              <a:t>(float)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54B32-DED3-4707-A0BC-7674E6E75FE5}"/>
              </a:ext>
            </a:extLst>
          </p:cNvPr>
          <p:cNvSpPr txBox="1"/>
          <p:nvPr/>
        </p:nvSpPr>
        <p:spPr>
          <a:xfrm>
            <a:off x="6375358" y="2671952"/>
            <a:ext cx="339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1. </a:t>
            </a:r>
            <a:r>
              <a:rPr lang="ko-KR" altLang="en-US" sz="2400" dirty="0">
                <a:latin typeface="+mj-lt"/>
              </a:rPr>
              <a:t>정수형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FFA99-871D-4B1F-B632-AF9212E00D1A}"/>
              </a:ext>
            </a:extLst>
          </p:cNvPr>
          <p:cNvSpPr txBox="1"/>
          <p:nvPr/>
        </p:nvSpPr>
        <p:spPr>
          <a:xfrm>
            <a:off x="6375358" y="3958782"/>
            <a:ext cx="42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3. 8</a:t>
            </a:r>
            <a:r>
              <a:rPr lang="ko-KR" altLang="en-US" sz="2400" dirty="0">
                <a:latin typeface="+mj-lt"/>
              </a:rPr>
              <a:t>진수</a:t>
            </a:r>
            <a:r>
              <a:rPr lang="en-US" altLang="ko-KR" sz="2400" dirty="0">
                <a:latin typeface="+mj-lt"/>
              </a:rPr>
              <a:t>, 16</a:t>
            </a:r>
            <a:r>
              <a:rPr lang="ko-KR" altLang="en-US" sz="2400" dirty="0">
                <a:latin typeface="+mj-lt"/>
              </a:rPr>
              <a:t>진수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복소수</a:t>
            </a:r>
            <a:r>
              <a:rPr lang="en-US" altLang="ko-KR" sz="2400" dirty="0">
                <a:latin typeface="+mj-lt"/>
              </a:rPr>
              <a:t>…….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69A10-2EF5-4A91-BEE6-71B51FDD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1907702"/>
            <a:ext cx="5903366" cy="26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75358" y="1212881"/>
            <a:ext cx="5277678" cy="1644404"/>
            <a:chOff x="5203632" y="2171892"/>
            <a:chExt cx="5277678" cy="11126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7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문자열 자료형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562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33261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AD90B-B1D0-4E91-A35C-51A1526E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0" y="1962150"/>
            <a:ext cx="6218168" cy="293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FBB37-D19C-4BD5-BF52-EC319E3B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701" y="5363340"/>
            <a:ext cx="3280255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3374401" y="2705268"/>
            <a:ext cx="786509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무작정 따라하기 ①</a:t>
            </a:r>
            <a:endParaRPr lang="en-US" altLang="ko-KR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-	Type 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출력하기</a:t>
            </a:r>
          </a:p>
        </p:txBody>
      </p:sp>
    </p:spTree>
    <p:extLst>
      <p:ext uri="{BB962C8B-B14F-4D97-AF65-F5344CB8AC3E}">
        <p14:creationId xmlns:p14="http://schemas.microsoft.com/office/powerpoint/2010/main" val="309519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문자열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정수 출력하기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9B77E-4A99-4582-ADDF-53EDA89F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3" y="1079161"/>
            <a:ext cx="3737463" cy="2299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D261AE-BF9D-485C-B9DE-123A9E83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63" y="3479801"/>
            <a:ext cx="5407579" cy="184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172928-B166-426C-9D3A-150A89BF0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020" y="2409824"/>
            <a:ext cx="5539980" cy="830997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154EB3E-846F-456C-A19E-9FC02AD9E79C}"/>
              </a:ext>
            </a:extLst>
          </p:cNvPr>
          <p:cNvSpPr/>
          <p:nvPr/>
        </p:nvSpPr>
        <p:spPr>
          <a:xfrm>
            <a:off x="4267200" y="1536700"/>
            <a:ext cx="2247900" cy="825500"/>
          </a:xfrm>
          <a:custGeom>
            <a:avLst/>
            <a:gdLst>
              <a:gd name="connsiteX0" fmla="*/ 0 w 2247900"/>
              <a:gd name="connsiteY0" fmla="*/ 368300 h 825500"/>
              <a:gd name="connsiteX1" fmla="*/ 63500 w 2247900"/>
              <a:gd name="connsiteY1" fmla="*/ 292100 h 825500"/>
              <a:gd name="connsiteX2" fmla="*/ 88900 w 2247900"/>
              <a:gd name="connsiteY2" fmla="*/ 254000 h 825500"/>
              <a:gd name="connsiteX3" fmla="*/ 152400 w 2247900"/>
              <a:gd name="connsiteY3" fmla="*/ 177800 h 825500"/>
              <a:gd name="connsiteX4" fmla="*/ 190500 w 2247900"/>
              <a:gd name="connsiteY4" fmla="*/ 127000 h 825500"/>
              <a:gd name="connsiteX5" fmla="*/ 254000 w 2247900"/>
              <a:gd name="connsiteY5" fmla="*/ 88900 h 825500"/>
              <a:gd name="connsiteX6" fmla="*/ 330200 w 2247900"/>
              <a:gd name="connsiteY6" fmla="*/ 38100 h 825500"/>
              <a:gd name="connsiteX7" fmla="*/ 609600 w 2247900"/>
              <a:gd name="connsiteY7" fmla="*/ 0 h 825500"/>
              <a:gd name="connsiteX8" fmla="*/ 927100 w 2247900"/>
              <a:gd name="connsiteY8" fmla="*/ 12700 h 825500"/>
              <a:gd name="connsiteX9" fmla="*/ 965200 w 2247900"/>
              <a:gd name="connsiteY9" fmla="*/ 25400 h 825500"/>
              <a:gd name="connsiteX10" fmla="*/ 1028700 w 2247900"/>
              <a:gd name="connsiteY10" fmla="*/ 101600 h 825500"/>
              <a:gd name="connsiteX11" fmla="*/ 1066800 w 2247900"/>
              <a:gd name="connsiteY11" fmla="*/ 190500 h 825500"/>
              <a:gd name="connsiteX12" fmla="*/ 1117600 w 2247900"/>
              <a:gd name="connsiteY12" fmla="*/ 228600 h 825500"/>
              <a:gd name="connsiteX13" fmla="*/ 1206500 w 2247900"/>
              <a:gd name="connsiteY13" fmla="*/ 317500 h 825500"/>
              <a:gd name="connsiteX14" fmla="*/ 1244600 w 2247900"/>
              <a:gd name="connsiteY14" fmla="*/ 368300 h 825500"/>
              <a:gd name="connsiteX15" fmla="*/ 1358900 w 2247900"/>
              <a:gd name="connsiteY15" fmla="*/ 457200 h 825500"/>
              <a:gd name="connsiteX16" fmla="*/ 1397000 w 2247900"/>
              <a:gd name="connsiteY16" fmla="*/ 482600 h 825500"/>
              <a:gd name="connsiteX17" fmla="*/ 1435100 w 2247900"/>
              <a:gd name="connsiteY17" fmla="*/ 520700 h 825500"/>
              <a:gd name="connsiteX18" fmla="*/ 1473200 w 2247900"/>
              <a:gd name="connsiteY18" fmla="*/ 546100 h 825500"/>
              <a:gd name="connsiteX19" fmla="*/ 1562100 w 2247900"/>
              <a:gd name="connsiteY19" fmla="*/ 609600 h 825500"/>
              <a:gd name="connsiteX20" fmla="*/ 1600200 w 2247900"/>
              <a:gd name="connsiteY20" fmla="*/ 622300 h 825500"/>
              <a:gd name="connsiteX21" fmla="*/ 1689100 w 2247900"/>
              <a:gd name="connsiteY21" fmla="*/ 647700 h 825500"/>
              <a:gd name="connsiteX22" fmla="*/ 1752600 w 2247900"/>
              <a:gd name="connsiteY22" fmla="*/ 673100 h 825500"/>
              <a:gd name="connsiteX23" fmla="*/ 1879600 w 2247900"/>
              <a:gd name="connsiteY23" fmla="*/ 711200 h 825500"/>
              <a:gd name="connsiteX24" fmla="*/ 1943100 w 2247900"/>
              <a:gd name="connsiteY24" fmla="*/ 736600 h 825500"/>
              <a:gd name="connsiteX25" fmla="*/ 2019300 w 2247900"/>
              <a:gd name="connsiteY25" fmla="*/ 749300 h 825500"/>
              <a:gd name="connsiteX26" fmla="*/ 2095500 w 2247900"/>
              <a:gd name="connsiteY26" fmla="*/ 774700 h 825500"/>
              <a:gd name="connsiteX27" fmla="*/ 2222500 w 2247900"/>
              <a:gd name="connsiteY27" fmla="*/ 825500 h 825500"/>
              <a:gd name="connsiteX28" fmla="*/ 2247900 w 2247900"/>
              <a:gd name="connsiteY28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47900" h="825500">
                <a:moveTo>
                  <a:pt x="0" y="368300"/>
                </a:moveTo>
                <a:cubicBezTo>
                  <a:pt x="21167" y="342900"/>
                  <a:pt x="43201" y="318199"/>
                  <a:pt x="63500" y="292100"/>
                </a:cubicBezTo>
                <a:cubicBezTo>
                  <a:pt x="72871" y="280052"/>
                  <a:pt x="79529" y="266048"/>
                  <a:pt x="88900" y="254000"/>
                </a:cubicBezTo>
                <a:cubicBezTo>
                  <a:pt x="109199" y="227901"/>
                  <a:pt x="131745" y="203618"/>
                  <a:pt x="152400" y="177800"/>
                </a:cubicBezTo>
                <a:cubicBezTo>
                  <a:pt x="165623" y="161272"/>
                  <a:pt x="174570" y="140938"/>
                  <a:pt x="190500" y="127000"/>
                </a:cubicBezTo>
                <a:cubicBezTo>
                  <a:pt x="209077" y="110745"/>
                  <a:pt x="233175" y="102152"/>
                  <a:pt x="254000" y="88900"/>
                </a:cubicBezTo>
                <a:cubicBezTo>
                  <a:pt x="279754" y="72511"/>
                  <a:pt x="300584" y="45504"/>
                  <a:pt x="330200" y="38100"/>
                </a:cubicBezTo>
                <a:cubicBezTo>
                  <a:pt x="489444" y="-1711"/>
                  <a:pt x="396980" y="15187"/>
                  <a:pt x="609600" y="0"/>
                </a:cubicBezTo>
                <a:cubicBezTo>
                  <a:pt x="715433" y="4233"/>
                  <a:pt x="821451" y="5154"/>
                  <a:pt x="927100" y="12700"/>
                </a:cubicBezTo>
                <a:cubicBezTo>
                  <a:pt x="940453" y="13654"/>
                  <a:pt x="954061" y="17974"/>
                  <a:pt x="965200" y="25400"/>
                </a:cubicBezTo>
                <a:cubicBezTo>
                  <a:pt x="986266" y="39444"/>
                  <a:pt x="1016986" y="78172"/>
                  <a:pt x="1028700" y="101600"/>
                </a:cubicBezTo>
                <a:cubicBezTo>
                  <a:pt x="1047617" y="139434"/>
                  <a:pt x="1035087" y="153502"/>
                  <a:pt x="1066800" y="190500"/>
                </a:cubicBezTo>
                <a:cubicBezTo>
                  <a:pt x="1080575" y="206571"/>
                  <a:pt x="1101938" y="214362"/>
                  <a:pt x="1117600" y="228600"/>
                </a:cubicBezTo>
                <a:cubicBezTo>
                  <a:pt x="1148609" y="256790"/>
                  <a:pt x="1181355" y="283974"/>
                  <a:pt x="1206500" y="317500"/>
                </a:cubicBezTo>
                <a:cubicBezTo>
                  <a:pt x="1219200" y="334433"/>
                  <a:pt x="1228997" y="353997"/>
                  <a:pt x="1244600" y="368300"/>
                </a:cubicBezTo>
                <a:cubicBezTo>
                  <a:pt x="1280181" y="400915"/>
                  <a:pt x="1318739" y="430426"/>
                  <a:pt x="1358900" y="457200"/>
                </a:cubicBezTo>
                <a:cubicBezTo>
                  <a:pt x="1371600" y="465667"/>
                  <a:pt x="1385274" y="472829"/>
                  <a:pt x="1397000" y="482600"/>
                </a:cubicBezTo>
                <a:cubicBezTo>
                  <a:pt x="1410798" y="494098"/>
                  <a:pt x="1421302" y="509202"/>
                  <a:pt x="1435100" y="520700"/>
                </a:cubicBezTo>
                <a:cubicBezTo>
                  <a:pt x="1446826" y="530471"/>
                  <a:pt x="1460780" y="537228"/>
                  <a:pt x="1473200" y="546100"/>
                </a:cubicBezTo>
                <a:cubicBezTo>
                  <a:pt x="1486623" y="555688"/>
                  <a:pt x="1542147" y="599623"/>
                  <a:pt x="1562100" y="609600"/>
                </a:cubicBezTo>
                <a:cubicBezTo>
                  <a:pt x="1574074" y="615587"/>
                  <a:pt x="1587378" y="618453"/>
                  <a:pt x="1600200" y="622300"/>
                </a:cubicBezTo>
                <a:cubicBezTo>
                  <a:pt x="1629719" y="631156"/>
                  <a:pt x="1659862" y="637954"/>
                  <a:pt x="1689100" y="647700"/>
                </a:cubicBezTo>
                <a:cubicBezTo>
                  <a:pt x="1710727" y="654909"/>
                  <a:pt x="1730973" y="665891"/>
                  <a:pt x="1752600" y="673100"/>
                </a:cubicBezTo>
                <a:cubicBezTo>
                  <a:pt x="1864871" y="710524"/>
                  <a:pt x="1732392" y="652317"/>
                  <a:pt x="1879600" y="711200"/>
                </a:cubicBezTo>
                <a:cubicBezTo>
                  <a:pt x="1900767" y="719667"/>
                  <a:pt x="1921106" y="730602"/>
                  <a:pt x="1943100" y="736600"/>
                </a:cubicBezTo>
                <a:cubicBezTo>
                  <a:pt x="1967943" y="743375"/>
                  <a:pt x="1994318" y="743055"/>
                  <a:pt x="2019300" y="749300"/>
                </a:cubicBezTo>
                <a:cubicBezTo>
                  <a:pt x="2045275" y="755794"/>
                  <a:pt x="2071553" y="762726"/>
                  <a:pt x="2095500" y="774700"/>
                </a:cubicBezTo>
                <a:cubicBezTo>
                  <a:pt x="2125860" y="789880"/>
                  <a:pt x="2191113" y="825500"/>
                  <a:pt x="2222500" y="825500"/>
                </a:cubicBezTo>
                <a:lnTo>
                  <a:pt x="2247900" y="825500"/>
                </a:lnTo>
              </a:path>
            </a:pathLst>
          </a:cu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25EE313-DF25-4014-ACC3-F44A5F54E0B2}"/>
              </a:ext>
            </a:extLst>
          </p:cNvPr>
          <p:cNvSpPr/>
          <p:nvPr/>
        </p:nvSpPr>
        <p:spPr>
          <a:xfrm>
            <a:off x="5956300" y="3276600"/>
            <a:ext cx="952569" cy="1041400"/>
          </a:xfrm>
          <a:custGeom>
            <a:avLst/>
            <a:gdLst>
              <a:gd name="connsiteX0" fmla="*/ 0 w 952569"/>
              <a:gd name="connsiteY0" fmla="*/ 1041400 h 1041400"/>
              <a:gd name="connsiteX1" fmla="*/ 127000 w 952569"/>
              <a:gd name="connsiteY1" fmla="*/ 939800 h 1041400"/>
              <a:gd name="connsiteX2" fmla="*/ 203200 w 952569"/>
              <a:gd name="connsiteY2" fmla="*/ 914400 h 1041400"/>
              <a:gd name="connsiteX3" fmla="*/ 254000 w 952569"/>
              <a:gd name="connsiteY3" fmla="*/ 876300 h 1041400"/>
              <a:gd name="connsiteX4" fmla="*/ 342900 w 952569"/>
              <a:gd name="connsiteY4" fmla="*/ 812800 h 1041400"/>
              <a:gd name="connsiteX5" fmla="*/ 406400 w 952569"/>
              <a:gd name="connsiteY5" fmla="*/ 698500 h 1041400"/>
              <a:gd name="connsiteX6" fmla="*/ 457200 w 952569"/>
              <a:gd name="connsiteY6" fmla="*/ 596900 h 1041400"/>
              <a:gd name="connsiteX7" fmla="*/ 469900 w 952569"/>
              <a:gd name="connsiteY7" fmla="*/ 546100 h 1041400"/>
              <a:gd name="connsiteX8" fmla="*/ 495300 w 952569"/>
              <a:gd name="connsiteY8" fmla="*/ 508000 h 1041400"/>
              <a:gd name="connsiteX9" fmla="*/ 546100 w 952569"/>
              <a:gd name="connsiteY9" fmla="*/ 419100 h 1041400"/>
              <a:gd name="connsiteX10" fmla="*/ 571500 w 952569"/>
              <a:gd name="connsiteY10" fmla="*/ 330200 h 1041400"/>
              <a:gd name="connsiteX11" fmla="*/ 635000 w 952569"/>
              <a:gd name="connsiteY11" fmla="*/ 254000 h 1041400"/>
              <a:gd name="connsiteX12" fmla="*/ 711200 w 952569"/>
              <a:gd name="connsiteY12" fmla="*/ 203200 h 1041400"/>
              <a:gd name="connsiteX13" fmla="*/ 736600 w 952569"/>
              <a:gd name="connsiteY13" fmla="*/ 165100 h 1041400"/>
              <a:gd name="connsiteX14" fmla="*/ 749300 w 952569"/>
              <a:gd name="connsiteY14" fmla="*/ 127000 h 1041400"/>
              <a:gd name="connsiteX15" fmla="*/ 787400 w 952569"/>
              <a:gd name="connsiteY15" fmla="*/ 114300 h 1041400"/>
              <a:gd name="connsiteX16" fmla="*/ 863600 w 952569"/>
              <a:gd name="connsiteY16" fmla="*/ 63500 h 1041400"/>
              <a:gd name="connsiteX17" fmla="*/ 901700 w 952569"/>
              <a:gd name="connsiteY17" fmla="*/ 25400 h 1041400"/>
              <a:gd name="connsiteX18" fmla="*/ 952500 w 952569"/>
              <a:gd name="connsiteY18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69" h="1041400">
                <a:moveTo>
                  <a:pt x="0" y="1041400"/>
                </a:moveTo>
                <a:cubicBezTo>
                  <a:pt x="1959" y="1039768"/>
                  <a:pt x="107687" y="949456"/>
                  <a:pt x="127000" y="939800"/>
                </a:cubicBezTo>
                <a:cubicBezTo>
                  <a:pt x="150947" y="927826"/>
                  <a:pt x="177800" y="922867"/>
                  <a:pt x="203200" y="914400"/>
                </a:cubicBezTo>
                <a:cubicBezTo>
                  <a:pt x="220133" y="901700"/>
                  <a:pt x="236051" y="887518"/>
                  <a:pt x="254000" y="876300"/>
                </a:cubicBezTo>
                <a:cubicBezTo>
                  <a:pt x="310045" y="841272"/>
                  <a:pt x="301677" y="865801"/>
                  <a:pt x="342900" y="812800"/>
                </a:cubicBezTo>
                <a:cubicBezTo>
                  <a:pt x="432081" y="698139"/>
                  <a:pt x="370472" y="777542"/>
                  <a:pt x="406400" y="698500"/>
                </a:cubicBezTo>
                <a:cubicBezTo>
                  <a:pt x="422068" y="664030"/>
                  <a:pt x="448017" y="633634"/>
                  <a:pt x="457200" y="596900"/>
                </a:cubicBezTo>
                <a:cubicBezTo>
                  <a:pt x="461433" y="579967"/>
                  <a:pt x="463024" y="562143"/>
                  <a:pt x="469900" y="546100"/>
                </a:cubicBezTo>
                <a:cubicBezTo>
                  <a:pt x="475913" y="532071"/>
                  <a:pt x="487727" y="521252"/>
                  <a:pt x="495300" y="508000"/>
                </a:cubicBezTo>
                <a:cubicBezTo>
                  <a:pt x="559752" y="395209"/>
                  <a:pt x="484217" y="511925"/>
                  <a:pt x="546100" y="419100"/>
                </a:cubicBezTo>
                <a:cubicBezTo>
                  <a:pt x="550169" y="402824"/>
                  <a:pt x="562390" y="348420"/>
                  <a:pt x="571500" y="330200"/>
                </a:cubicBezTo>
                <a:cubicBezTo>
                  <a:pt x="584841" y="303517"/>
                  <a:pt x="612019" y="271874"/>
                  <a:pt x="635000" y="254000"/>
                </a:cubicBezTo>
                <a:cubicBezTo>
                  <a:pt x="659097" y="235258"/>
                  <a:pt x="711200" y="203200"/>
                  <a:pt x="711200" y="203200"/>
                </a:cubicBezTo>
                <a:cubicBezTo>
                  <a:pt x="719667" y="190500"/>
                  <a:pt x="729774" y="178752"/>
                  <a:pt x="736600" y="165100"/>
                </a:cubicBezTo>
                <a:cubicBezTo>
                  <a:pt x="742587" y="153126"/>
                  <a:pt x="739834" y="136466"/>
                  <a:pt x="749300" y="127000"/>
                </a:cubicBezTo>
                <a:cubicBezTo>
                  <a:pt x="758766" y="117534"/>
                  <a:pt x="775698" y="120801"/>
                  <a:pt x="787400" y="114300"/>
                </a:cubicBezTo>
                <a:cubicBezTo>
                  <a:pt x="814085" y="99475"/>
                  <a:pt x="842014" y="85086"/>
                  <a:pt x="863600" y="63500"/>
                </a:cubicBezTo>
                <a:cubicBezTo>
                  <a:pt x="876300" y="50800"/>
                  <a:pt x="886106" y="34311"/>
                  <a:pt x="901700" y="25400"/>
                </a:cubicBezTo>
                <a:cubicBezTo>
                  <a:pt x="956607" y="-5975"/>
                  <a:pt x="952500" y="34435"/>
                  <a:pt x="952500" y="0"/>
                </a:cubicBezTo>
              </a:path>
            </a:pathLst>
          </a:cu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8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문자열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정수 출력하기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154EB3E-846F-456C-A19E-9FC02AD9E79C}"/>
              </a:ext>
            </a:extLst>
          </p:cNvPr>
          <p:cNvSpPr/>
          <p:nvPr/>
        </p:nvSpPr>
        <p:spPr>
          <a:xfrm>
            <a:off x="4267200" y="1536700"/>
            <a:ext cx="2247900" cy="825500"/>
          </a:xfrm>
          <a:custGeom>
            <a:avLst/>
            <a:gdLst>
              <a:gd name="connsiteX0" fmla="*/ 0 w 2247900"/>
              <a:gd name="connsiteY0" fmla="*/ 368300 h 825500"/>
              <a:gd name="connsiteX1" fmla="*/ 63500 w 2247900"/>
              <a:gd name="connsiteY1" fmla="*/ 292100 h 825500"/>
              <a:gd name="connsiteX2" fmla="*/ 88900 w 2247900"/>
              <a:gd name="connsiteY2" fmla="*/ 254000 h 825500"/>
              <a:gd name="connsiteX3" fmla="*/ 152400 w 2247900"/>
              <a:gd name="connsiteY3" fmla="*/ 177800 h 825500"/>
              <a:gd name="connsiteX4" fmla="*/ 190500 w 2247900"/>
              <a:gd name="connsiteY4" fmla="*/ 127000 h 825500"/>
              <a:gd name="connsiteX5" fmla="*/ 254000 w 2247900"/>
              <a:gd name="connsiteY5" fmla="*/ 88900 h 825500"/>
              <a:gd name="connsiteX6" fmla="*/ 330200 w 2247900"/>
              <a:gd name="connsiteY6" fmla="*/ 38100 h 825500"/>
              <a:gd name="connsiteX7" fmla="*/ 609600 w 2247900"/>
              <a:gd name="connsiteY7" fmla="*/ 0 h 825500"/>
              <a:gd name="connsiteX8" fmla="*/ 927100 w 2247900"/>
              <a:gd name="connsiteY8" fmla="*/ 12700 h 825500"/>
              <a:gd name="connsiteX9" fmla="*/ 965200 w 2247900"/>
              <a:gd name="connsiteY9" fmla="*/ 25400 h 825500"/>
              <a:gd name="connsiteX10" fmla="*/ 1028700 w 2247900"/>
              <a:gd name="connsiteY10" fmla="*/ 101600 h 825500"/>
              <a:gd name="connsiteX11" fmla="*/ 1066800 w 2247900"/>
              <a:gd name="connsiteY11" fmla="*/ 190500 h 825500"/>
              <a:gd name="connsiteX12" fmla="*/ 1117600 w 2247900"/>
              <a:gd name="connsiteY12" fmla="*/ 228600 h 825500"/>
              <a:gd name="connsiteX13" fmla="*/ 1206500 w 2247900"/>
              <a:gd name="connsiteY13" fmla="*/ 317500 h 825500"/>
              <a:gd name="connsiteX14" fmla="*/ 1244600 w 2247900"/>
              <a:gd name="connsiteY14" fmla="*/ 368300 h 825500"/>
              <a:gd name="connsiteX15" fmla="*/ 1358900 w 2247900"/>
              <a:gd name="connsiteY15" fmla="*/ 457200 h 825500"/>
              <a:gd name="connsiteX16" fmla="*/ 1397000 w 2247900"/>
              <a:gd name="connsiteY16" fmla="*/ 482600 h 825500"/>
              <a:gd name="connsiteX17" fmla="*/ 1435100 w 2247900"/>
              <a:gd name="connsiteY17" fmla="*/ 520700 h 825500"/>
              <a:gd name="connsiteX18" fmla="*/ 1473200 w 2247900"/>
              <a:gd name="connsiteY18" fmla="*/ 546100 h 825500"/>
              <a:gd name="connsiteX19" fmla="*/ 1562100 w 2247900"/>
              <a:gd name="connsiteY19" fmla="*/ 609600 h 825500"/>
              <a:gd name="connsiteX20" fmla="*/ 1600200 w 2247900"/>
              <a:gd name="connsiteY20" fmla="*/ 622300 h 825500"/>
              <a:gd name="connsiteX21" fmla="*/ 1689100 w 2247900"/>
              <a:gd name="connsiteY21" fmla="*/ 647700 h 825500"/>
              <a:gd name="connsiteX22" fmla="*/ 1752600 w 2247900"/>
              <a:gd name="connsiteY22" fmla="*/ 673100 h 825500"/>
              <a:gd name="connsiteX23" fmla="*/ 1879600 w 2247900"/>
              <a:gd name="connsiteY23" fmla="*/ 711200 h 825500"/>
              <a:gd name="connsiteX24" fmla="*/ 1943100 w 2247900"/>
              <a:gd name="connsiteY24" fmla="*/ 736600 h 825500"/>
              <a:gd name="connsiteX25" fmla="*/ 2019300 w 2247900"/>
              <a:gd name="connsiteY25" fmla="*/ 749300 h 825500"/>
              <a:gd name="connsiteX26" fmla="*/ 2095500 w 2247900"/>
              <a:gd name="connsiteY26" fmla="*/ 774700 h 825500"/>
              <a:gd name="connsiteX27" fmla="*/ 2222500 w 2247900"/>
              <a:gd name="connsiteY27" fmla="*/ 825500 h 825500"/>
              <a:gd name="connsiteX28" fmla="*/ 2247900 w 2247900"/>
              <a:gd name="connsiteY28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47900" h="825500">
                <a:moveTo>
                  <a:pt x="0" y="368300"/>
                </a:moveTo>
                <a:cubicBezTo>
                  <a:pt x="21167" y="342900"/>
                  <a:pt x="43201" y="318199"/>
                  <a:pt x="63500" y="292100"/>
                </a:cubicBezTo>
                <a:cubicBezTo>
                  <a:pt x="72871" y="280052"/>
                  <a:pt x="79529" y="266048"/>
                  <a:pt x="88900" y="254000"/>
                </a:cubicBezTo>
                <a:cubicBezTo>
                  <a:pt x="109199" y="227901"/>
                  <a:pt x="131745" y="203618"/>
                  <a:pt x="152400" y="177800"/>
                </a:cubicBezTo>
                <a:cubicBezTo>
                  <a:pt x="165623" y="161272"/>
                  <a:pt x="174570" y="140938"/>
                  <a:pt x="190500" y="127000"/>
                </a:cubicBezTo>
                <a:cubicBezTo>
                  <a:pt x="209077" y="110745"/>
                  <a:pt x="233175" y="102152"/>
                  <a:pt x="254000" y="88900"/>
                </a:cubicBezTo>
                <a:cubicBezTo>
                  <a:pt x="279754" y="72511"/>
                  <a:pt x="300584" y="45504"/>
                  <a:pt x="330200" y="38100"/>
                </a:cubicBezTo>
                <a:cubicBezTo>
                  <a:pt x="489444" y="-1711"/>
                  <a:pt x="396980" y="15187"/>
                  <a:pt x="609600" y="0"/>
                </a:cubicBezTo>
                <a:cubicBezTo>
                  <a:pt x="715433" y="4233"/>
                  <a:pt x="821451" y="5154"/>
                  <a:pt x="927100" y="12700"/>
                </a:cubicBezTo>
                <a:cubicBezTo>
                  <a:pt x="940453" y="13654"/>
                  <a:pt x="954061" y="17974"/>
                  <a:pt x="965200" y="25400"/>
                </a:cubicBezTo>
                <a:cubicBezTo>
                  <a:pt x="986266" y="39444"/>
                  <a:pt x="1016986" y="78172"/>
                  <a:pt x="1028700" y="101600"/>
                </a:cubicBezTo>
                <a:cubicBezTo>
                  <a:pt x="1047617" y="139434"/>
                  <a:pt x="1035087" y="153502"/>
                  <a:pt x="1066800" y="190500"/>
                </a:cubicBezTo>
                <a:cubicBezTo>
                  <a:pt x="1080575" y="206571"/>
                  <a:pt x="1101938" y="214362"/>
                  <a:pt x="1117600" y="228600"/>
                </a:cubicBezTo>
                <a:cubicBezTo>
                  <a:pt x="1148609" y="256790"/>
                  <a:pt x="1181355" y="283974"/>
                  <a:pt x="1206500" y="317500"/>
                </a:cubicBezTo>
                <a:cubicBezTo>
                  <a:pt x="1219200" y="334433"/>
                  <a:pt x="1228997" y="353997"/>
                  <a:pt x="1244600" y="368300"/>
                </a:cubicBezTo>
                <a:cubicBezTo>
                  <a:pt x="1280181" y="400915"/>
                  <a:pt x="1318739" y="430426"/>
                  <a:pt x="1358900" y="457200"/>
                </a:cubicBezTo>
                <a:cubicBezTo>
                  <a:pt x="1371600" y="465667"/>
                  <a:pt x="1385274" y="472829"/>
                  <a:pt x="1397000" y="482600"/>
                </a:cubicBezTo>
                <a:cubicBezTo>
                  <a:pt x="1410798" y="494098"/>
                  <a:pt x="1421302" y="509202"/>
                  <a:pt x="1435100" y="520700"/>
                </a:cubicBezTo>
                <a:cubicBezTo>
                  <a:pt x="1446826" y="530471"/>
                  <a:pt x="1460780" y="537228"/>
                  <a:pt x="1473200" y="546100"/>
                </a:cubicBezTo>
                <a:cubicBezTo>
                  <a:pt x="1486623" y="555688"/>
                  <a:pt x="1542147" y="599623"/>
                  <a:pt x="1562100" y="609600"/>
                </a:cubicBezTo>
                <a:cubicBezTo>
                  <a:pt x="1574074" y="615587"/>
                  <a:pt x="1587378" y="618453"/>
                  <a:pt x="1600200" y="622300"/>
                </a:cubicBezTo>
                <a:cubicBezTo>
                  <a:pt x="1629719" y="631156"/>
                  <a:pt x="1659862" y="637954"/>
                  <a:pt x="1689100" y="647700"/>
                </a:cubicBezTo>
                <a:cubicBezTo>
                  <a:pt x="1710727" y="654909"/>
                  <a:pt x="1730973" y="665891"/>
                  <a:pt x="1752600" y="673100"/>
                </a:cubicBezTo>
                <a:cubicBezTo>
                  <a:pt x="1864871" y="710524"/>
                  <a:pt x="1732392" y="652317"/>
                  <a:pt x="1879600" y="711200"/>
                </a:cubicBezTo>
                <a:cubicBezTo>
                  <a:pt x="1900767" y="719667"/>
                  <a:pt x="1921106" y="730602"/>
                  <a:pt x="1943100" y="736600"/>
                </a:cubicBezTo>
                <a:cubicBezTo>
                  <a:pt x="1967943" y="743375"/>
                  <a:pt x="1994318" y="743055"/>
                  <a:pt x="2019300" y="749300"/>
                </a:cubicBezTo>
                <a:cubicBezTo>
                  <a:pt x="2045275" y="755794"/>
                  <a:pt x="2071553" y="762726"/>
                  <a:pt x="2095500" y="774700"/>
                </a:cubicBezTo>
                <a:cubicBezTo>
                  <a:pt x="2125860" y="789880"/>
                  <a:pt x="2191113" y="825500"/>
                  <a:pt x="2222500" y="825500"/>
                </a:cubicBezTo>
                <a:lnTo>
                  <a:pt x="2247900" y="825500"/>
                </a:lnTo>
              </a:path>
            </a:pathLst>
          </a:cu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25EE313-DF25-4014-ACC3-F44A5F54E0B2}"/>
              </a:ext>
            </a:extLst>
          </p:cNvPr>
          <p:cNvSpPr/>
          <p:nvPr/>
        </p:nvSpPr>
        <p:spPr>
          <a:xfrm>
            <a:off x="5270500" y="3360737"/>
            <a:ext cx="952569" cy="1041400"/>
          </a:xfrm>
          <a:custGeom>
            <a:avLst/>
            <a:gdLst>
              <a:gd name="connsiteX0" fmla="*/ 0 w 952569"/>
              <a:gd name="connsiteY0" fmla="*/ 1041400 h 1041400"/>
              <a:gd name="connsiteX1" fmla="*/ 127000 w 952569"/>
              <a:gd name="connsiteY1" fmla="*/ 939800 h 1041400"/>
              <a:gd name="connsiteX2" fmla="*/ 203200 w 952569"/>
              <a:gd name="connsiteY2" fmla="*/ 914400 h 1041400"/>
              <a:gd name="connsiteX3" fmla="*/ 254000 w 952569"/>
              <a:gd name="connsiteY3" fmla="*/ 876300 h 1041400"/>
              <a:gd name="connsiteX4" fmla="*/ 342900 w 952569"/>
              <a:gd name="connsiteY4" fmla="*/ 812800 h 1041400"/>
              <a:gd name="connsiteX5" fmla="*/ 406400 w 952569"/>
              <a:gd name="connsiteY5" fmla="*/ 698500 h 1041400"/>
              <a:gd name="connsiteX6" fmla="*/ 457200 w 952569"/>
              <a:gd name="connsiteY6" fmla="*/ 596900 h 1041400"/>
              <a:gd name="connsiteX7" fmla="*/ 469900 w 952569"/>
              <a:gd name="connsiteY7" fmla="*/ 546100 h 1041400"/>
              <a:gd name="connsiteX8" fmla="*/ 495300 w 952569"/>
              <a:gd name="connsiteY8" fmla="*/ 508000 h 1041400"/>
              <a:gd name="connsiteX9" fmla="*/ 546100 w 952569"/>
              <a:gd name="connsiteY9" fmla="*/ 419100 h 1041400"/>
              <a:gd name="connsiteX10" fmla="*/ 571500 w 952569"/>
              <a:gd name="connsiteY10" fmla="*/ 330200 h 1041400"/>
              <a:gd name="connsiteX11" fmla="*/ 635000 w 952569"/>
              <a:gd name="connsiteY11" fmla="*/ 254000 h 1041400"/>
              <a:gd name="connsiteX12" fmla="*/ 711200 w 952569"/>
              <a:gd name="connsiteY12" fmla="*/ 203200 h 1041400"/>
              <a:gd name="connsiteX13" fmla="*/ 736600 w 952569"/>
              <a:gd name="connsiteY13" fmla="*/ 165100 h 1041400"/>
              <a:gd name="connsiteX14" fmla="*/ 749300 w 952569"/>
              <a:gd name="connsiteY14" fmla="*/ 127000 h 1041400"/>
              <a:gd name="connsiteX15" fmla="*/ 787400 w 952569"/>
              <a:gd name="connsiteY15" fmla="*/ 114300 h 1041400"/>
              <a:gd name="connsiteX16" fmla="*/ 863600 w 952569"/>
              <a:gd name="connsiteY16" fmla="*/ 63500 h 1041400"/>
              <a:gd name="connsiteX17" fmla="*/ 901700 w 952569"/>
              <a:gd name="connsiteY17" fmla="*/ 25400 h 1041400"/>
              <a:gd name="connsiteX18" fmla="*/ 952500 w 952569"/>
              <a:gd name="connsiteY18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69" h="1041400">
                <a:moveTo>
                  <a:pt x="0" y="1041400"/>
                </a:moveTo>
                <a:cubicBezTo>
                  <a:pt x="1959" y="1039768"/>
                  <a:pt x="107687" y="949456"/>
                  <a:pt x="127000" y="939800"/>
                </a:cubicBezTo>
                <a:cubicBezTo>
                  <a:pt x="150947" y="927826"/>
                  <a:pt x="177800" y="922867"/>
                  <a:pt x="203200" y="914400"/>
                </a:cubicBezTo>
                <a:cubicBezTo>
                  <a:pt x="220133" y="901700"/>
                  <a:pt x="236051" y="887518"/>
                  <a:pt x="254000" y="876300"/>
                </a:cubicBezTo>
                <a:cubicBezTo>
                  <a:pt x="310045" y="841272"/>
                  <a:pt x="301677" y="865801"/>
                  <a:pt x="342900" y="812800"/>
                </a:cubicBezTo>
                <a:cubicBezTo>
                  <a:pt x="432081" y="698139"/>
                  <a:pt x="370472" y="777542"/>
                  <a:pt x="406400" y="698500"/>
                </a:cubicBezTo>
                <a:cubicBezTo>
                  <a:pt x="422068" y="664030"/>
                  <a:pt x="448017" y="633634"/>
                  <a:pt x="457200" y="596900"/>
                </a:cubicBezTo>
                <a:cubicBezTo>
                  <a:pt x="461433" y="579967"/>
                  <a:pt x="463024" y="562143"/>
                  <a:pt x="469900" y="546100"/>
                </a:cubicBezTo>
                <a:cubicBezTo>
                  <a:pt x="475913" y="532071"/>
                  <a:pt x="487727" y="521252"/>
                  <a:pt x="495300" y="508000"/>
                </a:cubicBezTo>
                <a:cubicBezTo>
                  <a:pt x="559752" y="395209"/>
                  <a:pt x="484217" y="511925"/>
                  <a:pt x="546100" y="419100"/>
                </a:cubicBezTo>
                <a:cubicBezTo>
                  <a:pt x="550169" y="402824"/>
                  <a:pt x="562390" y="348420"/>
                  <a:pt x="571500" y="330200"/>
                </a:cubicBezTo>
                <a:cubicBezTo>
                  <a:pt x="584841" y="303517"/>
                  <a:pt x="612019" y="271874"/>
                  <a:pt x="635000" y="254000"/>
                </a:cubicBezTo>
                <a:cubicBezTo>
                  <a:pt x="659097" y="235258"/>
                  <a:pt x="711200" y="203200"/>
                  <a:pt x="711200" y="203200"/>
                </a:cubicBezTo>
                <a:cubicBezTo>
                  <a:pt x="719667" y="190500"/>
                  <a:pt x="729774" y="178752"/>
                  <a:pt x="736600" y="165100"/>
                </a:cubicBezTo>
                <a:cubicBezTo>
                  <a:pt x="742587" y="153126"/>
                  <a:pt x="739834" y="136466"/>
                  <a:pt x="749300" y="127000"/>
                </a:cubicBezTo>
                <a:cubicBezTo>
                  <a:pt x="758766" y="117534"/>
                  <a:pt x="775698" y="120801"/>
                  <a:pt x="787400" y="114300"/>
                </a:cubicBezTo>
                <a:cubicBezTo>
                  <a:pt x="814085" y="99475"/>
                  <a:pt x="842014" y="85086"/>
                  <a:pt x="863600" y="63500"/>
                </a:cubicBezTo>
                <a:cubicBezTo>
                  <a:pt x="876300" y="50800"/>
                  <a:pt x="886106" y="34311"/>
                  <a:pt x="901700" y="25400"/>
                </a:cubicBezTo>
                <a:cubicBezTo>
                  <a:pt x="956607" y="-5975"/>
                  <a:pt x="952500" y="34435"/>
                  <a:pt x="952500" y="0"/>
                </a:cubicBezTo>
              </a:path>
            </a:pathLst>
          </a:cu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64FEE-2380-4904-8278-845C73CD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76" y="1390650"/>
            <a:ext cx="3152495" cy="1771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B8858-7010-42F4-A733-420CAAA64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33" y="4021137"/>
            <a:ext cx="3703716" cy="1446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464DA9-0399-4490-B58F-C6D72BC2E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29" y="2276474"/>
            <a:ext cx="535819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8" y="248164"/>
            <a:ext cx="78092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문자열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정수 출력하기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A15727-4C53-48D7-9A90-40F481D1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36" y="1425575"/>
            <a:ext cx="3212667" cy="1876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542153-35EC-4096-9AAE-D813DB97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33" y="3699214"/>
            <a:ext cx="3561576" cy="2206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E2F2CA-2CA8-45BD-97E3-BC8D98098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278" y="4335462"/>
            <a:ext cx="4892370" cy="13541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268C2A-D08D-4520-B7AD-3BA482897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278" y="2005013"/>
            <a:ext cx="3718509" cy="10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3425201" y="2336968"/>
            <a:ext cx="786509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무작정 따라하기 ②</a:t>
            </a:r>
            <a:endParaRPr lang="en-US" altLang="ko-KR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- 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문자열 출력 응용</a:t>
            </a:r>
          </a:p>
        </p:txBody>
      </p:sp>
    </p:spTree>
    <p:extLst>
      <p:ext uri="{BB962C8B-B14F-4D97-AF65-F5344CB8AC3E}">
        <p14:creationId xmlns:p14="http://schemas.microsoft.com/office/powerpoint/2010/main" val="57107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3353</Words>
  <Application>Microsoft Office PowerPoint</Application>
  <PresentationFormat>와이드스크린</PresentationFormat>
  <Paragraphs>425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</vt:lpstr>
      <vt:lpstr>맑은 고딕</vt:lpstr>
      <vt:lpstr>HY중고딕</vt:lpstr>
      <vt:lpstr>휴먼가는샘체</vt:lpstr>
      <vt:lpstr>휴먼굵은팸체</vt:lpstr>
      <vt:lpstr>한컴돋움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경훈</cp:lastModifiedBy>
  <cp:revision>73</cp:revision>
  <dcterms:created xsi:type="dcterms:W3CDTF">2017-11-16T00:50:54Z</dcterms:created>
  <dcterms:modified xsi:type="dcterms:W3CDTF">2019-04-11T09:48:10Z</dcterms:modified>
</cp:coreProperties>
</file>