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4"/>
  </p:notesMasterIdLst>
  <p:sldIdLst>
    <p:sldId id="257" r:id="rId2"/>
    <p:sldId id="262" r:id="rId3"/>
    <p:sldId id="261" r:id="rId4"/>
    <p:sldId id="258" r:id="rId5"/>
    <p:sldId id="292" r:id="rId6"/>
    <p:sldId id="293" r:id="rId7"/>
    <p:sldId id="294" r:id="rId8"/>
    <p:sldId id="272" r:id="rId9"/>
    <p:sldId id="273" r:id="rId10"/>
    <p:sldId id="295" r:id="rId11"/>
    <p:sldId id="275" r:id="rId12"/>
    <p:sldId id="276" r:id="rId13"/>
    <p:sldId id="296" r:id="rId14"/>
    <p:sldId id="297" r:id="rId15"/>
    <p:sldId id="280" r:id="rId16"/>
    <p:sldId id="282" r:id="rId17"/>
    <p:sldId id="298" r:id="rId18"/>
    <p:sldId id="299" r:id="rId19"/>
    <p:sldId id="300" r:id="rId20"/>
    <p:sldId id="301" r:id="rId21"/>
    <p:sldId id="269" r:id="rId22"/>
    <p:sldId id="291" r:id="rId23"/>
  </p:sldIdLst>
  <p:sldSz cx="12192000" cy="6858000"/>
  <p:notesSz cx="6858000" cy="9144000"/>
  <p:embeddedFontLst>
    <p:embeddedFont>
      <p:font typeface="DX모던고딕RoundB" panose="02020600000000000000" pitchFamily="18" charset="-127"/>
      <p:regular r:id="rId25"/>
    </p:embeddedFont>
    <p:embeddedFont>
      <p:font typeface="Sandoll 미생" panose="020B0600000101010101" pitchFamily="50" charset="-127"/>
      <p:regular r:id="rId26"/>
    </p:embeddedFont>
    <p:embeddedFont>
      <p:font typeface="Tmon몬소리 Black" panose="020B0600000101010101" charset="-127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523BE8"/>
    <a:srgbClr val="CCECFF"/>
    <a:srgbClr val="D0CECE"/>
    <a:srgbClr val="8DBABD"/>
    <a:srgbClr val="634EEA"/>
    <a:srgbClr val="00002F"/>
    <a:srgbClr val="BD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gloos.zum.com/sweeper/v/2988689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43714B-9B9D-4073-B796-9543C2B0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55" y="8817"/>
            <a:ext cx="2762250" cy="1809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473E4F-2FCA-4DA4-94F5-3AE9B489BE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75875" y="2447473"/>
            <a:ext cx="4240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가상메모리</a:t>
            </a:r>
            <a:br>
              <a:rPr lang="en-US" altLang="ko-KR" sz="54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en-US" altLang="ko-KR" sz="36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</a:t>
            </a:r>
            <a:r>
              <a:rPr lang="ko-KR" altLang="en-US" sz="36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가상메모리와 </a:t>
            </a:r>
            <a:r>
              <a:rPr lang="en-US" altLang="ko-KR" sz="36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Paging</a:t>
            </a:r>
            <a:endParaRPr lang="ko-KR" altLang="en-US" sz="3600" spc="-3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633858" y="4371745"/>
            <a:ext cx="3818246" cy="2564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운영체제 온라인과제</a:t>
            </a:r>
            <a:r>
              <a:rPr lang="en-US" altLang="ko-KR" sz="2800" dirty="0">
                <a:solidFill>
                  <a:schemeClr val="tx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2</a:t>
            </a:r>
          </a:p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이병문</a:t>
            </a:r>
            <a:r>
              <a:rPr lang="ko-KR" altLang="en-US" sz="2800" dirty="0">
                <a:solidFill>
                  <a:schemeClr val="tx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 교수님</a:t>
            </a:r>
            <a:endParaRPr lang="en-US" altLang="ko-KR" sz="2800" dirty="0">
              <a:solidFill>
                <a:schemeClr val="tx1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컴퓨터공학과</a:t>
            </a:r>
            <a:endParaRPr lang="en-US" altLang="ko-KR" sz="2800" dirty="0">
              <a:solidFill>
                <a:schemeClr val="tx1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201533695 </a:t>
            </a:r>
            <a:r>
              <a:rPr lang="ko-KR" altLang="en-US" sz="2800" dirty="0">
                <a:solidFill>
                  <a:schemeClr val="tx1"/>
                </a:solidFill>
                <a:latin typeface="DX모던고딕RoundB" panose="02020600000000000000" pitchFamily="18" charset="-127"/>
                <a:ea typeface="DX모던고딕RoundB" panose="02020600000000000000" pitchFamily="18" charset="-127"/>
              </a:rPr>
              <a:t>김경훈</a:t>
            </a:r>
            <a:endParaRPr lang="en-US" altLang="ko-KR" sz="2800" dirty="0">
              <a:solidFill>
                <a:schemeClr val="tx1"/>
              </a:solidFill>
              <a:latin typeface="DX모던고딕RoundB" panose="02020600000000000000" pitchFamily="18" charset="-127"/>
              <a:ea typeface="DX모던고딕Round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431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가상메모리 </a:t>
            </a:r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Paging 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2826" y="1037525"/>
            <a:ext cx="122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Paging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기법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5FFE75-CEB1-4EF9-8FB2-ED4E2ED42C3E}"/>
              </a:ext>
            </a:extLst>
          </p:cNvPr>
          <p:cNvSpPr txBox="1"/>
          <p:nvPr/>
        </p:nvSpPr>
        <p:spPr>
          <a:xfrm>
            <a:off x="604157" y="1841139"/>
            <a:ext cx="10874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/ *Paging</a:t>
            </a:r>
            <a:r>
              <a:rPr lang="ko-KR" altLang="en-US" sz="44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기법에서 </a:t>
            </a:r>
            <a:r>
              <a:rPr lang="en-US" altLang="ko-KR" sz="44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Page</a:t>
            </a:r>
            <a:r>
              <a:rPr lang="ko-KR" altLang="en-US" sz="44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는 </a:t>
            </a:r>
            <a:r>
              <a:rPr lang="en-US" altLang="ko-KR" sz="44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Page Table</a:t>
            </a:r>
            <a:r>
              <a:rPr lang="ko-KR" altLang="en-US" sz="44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이라는 자료구조 형태로 관리됨</a:t>
            </a:r>
            <a:r>
              <a:rPr lang="en-US" altLang="ko-KR" sz="44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* /</a:t>
            </a:r>
            <a:br>
              <a:rPr lang="en-US" altLang="ko-KR" sz="4400" b="1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</a:br>
            <a:r>
              <a:rPr lang="en-US" altLang="ko-KR" sz="4400" b="1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Page Table : </a:t>
            </a:r>
            <a:r>
              <a:rPr lang="ko-KR" altLang="en-US" sz="4400" b="1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프로세스의 페이지 정보를 저장</a:t>
            </a:r>
            <a:r>
              <a:rPr lang="en-US" altLang="ko-KR" sz="4400" b="1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(1 Process – 1 Page Table)</a:t>
            </a:r>
            <a:endParaRPr lang="en-US" altLang="ko-KR" sz="36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4BF53-C250-4181-9C65-52ACACAB709F}"/>
              </a:ext>
            </a:extLst>
          </p:cNvPr>
          <p:cNvSpPr/>
          <p:nvPr/>
        </p:nvSpPr>
        <p:spPr>
          <a:xfrm>
            <a:off x="461944" y="4392386"/>
            <a:ext cx="8159542" cy="59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프레임 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84A705-3EB5-4165-BFA4-E8A3CB714AD0}"/>
              </a:ext>
            </a:extLst>
          </p:cNvPr>
          <p:cNvSpPr/>
          <p:nvPr/>
        </p:nvSpPr>
        <p:spPr>
          <a:xfrm>
            <a:off x="8621485" y="4392386"/>
            <a:ext cx="2966357" cy="59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페이지 오프셋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DDC86A-87DC-4BF1-8A2B-3A75DCEF2772}"/>
              </a:ext>
            </a:extLst>
          </p:cNvPr>
          <p:cNvSpPr txBox="1"/>
          <p:nvPr/>
        </p:nvSpPr>
        <p:spPr>
          <a:xfrm>
            <a:off x="713013" y="5155508"/>
            <a:ext cx="108748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Page</a:t>
            </a:r>
            <a:r>
              <a:rPr lang="ko-KR" altLang="en-US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Table</a:t>
            </a:r>
            <a:r>
              <a:rPr lang="ko-KR" altLang="en-US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항목</a:t>
            </a:r>
            <a:r>
              <a:rPr lang="en-US" altLang="ko-KR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(PTE) : </a:t>
            </a:r>
          </a:p>
          <a:p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Page Offset(12</a:t>
            </a: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비트</a:t>
            </a:r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) + Frame </a:t>
            </a: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번호</a:t>
            </a:r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(20</a:t>
            </a: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비트</a:t>
            </a:r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8506F-E051-41EB-AD3A-0460A528CB6E}"/>
              </a:ext>
            </a:extLst>
          </p:cNvPr>
          <p:cNvSpPr txBox="1"/>
          <p:nvPr/>
        </p:nvSpPr>
        <p:spPr>
          <a:xfrm>
            <a:off x="260768" y="3906606"/>
            <a:ext cx="50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0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118E02-650D-4FC3-9C4B-837B9695D304}"/>
              </a:ext>
            </a:extLst>
          </p:cNvPr>
          <p:cNvSpPr txBox="1"/>
          <p:nvPr/>
        </p:nvSpPr>
        <p:spPr>
          <a:xfrm>
            <a:off x="7963085" y="3887886"/>
            <a:ext cx="50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19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737B66-E93B-4D27-836F-E9C4823B892F}"/>
              </a:ext>
            </a:extLst>
          </p:cNvPr>
          <p:cNvSpPr txBox="1"/>
          <p:nvPr/>
        </p:nvSpPr>
        <p:spPr>
          <a:xfrm>
            <a:off x="8645079" y="3887886"/>
            <a:ext cx="50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20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723286-5E9D-4F20-B5B3-815ED5EF8A1F}"/>
              </a:ext>
            </a:extLst>
          </p:cNvPr>
          <p:cNvSpPr txBox="1"/>
          <p:nvPr/>
        </p:nvSpPr>
        <p:spPr>
          <a:xfrm>
            <a:off x="11286026" y="3887886"/>
            <a:ext cx="50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31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19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EBF58A-BBEE-47F0-B5AB-F7AC268C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40712" y="2592004"/>
            <a:ext cx="780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B0F21A-0E05-4D4B-9EB9-63D39BD688D8}"/>
              </a:ext>
            </a:extLst>
          </p:cNvPr>
          <p:cNvSpPr/>
          <p:nvPr/>
        </p:nvSpPr>
        <p:spPr>
          <a:xfrm>
            <a:off x="3083789" y="2246866"/>
            <a:ext cx="7366497" cy="1459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요구 </a:t>
            </a:r>
            <a:r>
              <a:rPr lang="en-US" altLang="ko-KR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/ </a:t>
            </a:r>
            <a:r>
              <a:rPr lang="ko-KR" altLang="en-US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순수요구 </a:t>
            </a:r>
            <a:r>
              <a:rPr lang="en-US" altLang="ko-KR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66098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78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요구 </a:t>
            </a:r>
            <a:r>
              <a:rPr lang="en-US" altLang="ko-KR" sz="32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/ </a:t>
            </a:r>
            <a:r>
              <a:rPr lang="ko-KR" altLang="en-US" sz="32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순수요구 </a:t>
            </a:r>
            <a:r>
              <a:rPr lang="en-US" altLang="ko-KR" sz="32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Paging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77827" y="1061147"/>
            <a:ext cx="121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요구 </a:t>
            </a:r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Paging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E89C4-5C4B-41B6-B03B-5B00D725894F}"/>
              </a:ext>
            </a:extLst>
          </p:cNvPr>
          <p:cNvSpPr txBox="1"/>
          <p:nvPr/>
        </p:nvSpPr>
        <p:spPr>
          <a:xfrm>
            <a:off x="1129802" y="1754972"/>
            <a:ext cx="1045579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요구 </a:t>
            </a:r>
            <a:r>
              <a:rPr lang="en-US" altLang="ko-KR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Paging</a:t>
            </a:r>
            <a:r>
              <a:rPr lang="ko-KR" altLang="en-US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:</a:t>
            </a:r>
            <a:b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</a:b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필요한 프로그램만 메모리에 적재하는 방법 </a:t>
            </a:r>
            <a:endParaRPr lang="en-US" altLang="ko-KR" sz="36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가상 메모리 시스템에서 가장 많이 사용</a:t>
            </a:r>
            <a:endParaRPr lang="en-US" altLang="ko-KR" sz="36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3600" b="1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600" b="1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- Page</a:t>
            </a: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들이 실행 과정에서 실제로 필요할 때 적재됨</a:t>
            </a:r>
            <a:endParaRPr lang="en-US" altLang="ko-KR" sz="36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001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FA67880-A673-421A-A6EC-04A747FAB6D7}"/>
              </a:ext>
            </a:extLst>
          </p:cNvPr>
          <p:cNvSpPr/>
          <p:nvPr/>
        </p:nvSpPr>
        <p:spPr>
          <a:xfrm>
            <a:off x="8131629" y="2237014"/>
            <a:ext cx="3453964" cy="37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78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요구 </a:t>
            </a:r>
            <a:r>
              <a:rPr lang="en-US" altLang="ko-KR" sz="32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/ </a:t>
            </a:r>
            <a:r>
              <a:rPr lang="ko-KR" altLang="en-US" sz="32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순수요구 </a:t>
            </a:r>
            <a:r>
              <a:rPr lang="en-US" altLang="ko-KR" sz="32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Paging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EE89C4-5C4B-41B6-B03B-5B00D725894F}"/>
              </a:ext>
            </a:extLst>
          </p:cNvPr>
          <p:cNvSpPr txBox="1"/>
          <p:nvPr/>
        </p:nvSpPr>
        <p:spPr>
          <a:xfrm>
            <a:off x="1129802" y="1754972"/>
            <a:ext cx="1045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Swapping </a:t>
            </a:r>
            <a:r>
              <a:rPr lang="ko-KR" altLang="en-US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기법과 유사한 측면</a:t>
            </a:r>
            <a:endParaRPr lang="en-US" altLang="ko-KR" sz="36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21CA899-DC11-4C35-86E0-247FF9D7C5F0}"/>
              </a:ext>
            </a:extLst>
          </p:cNvPr>
          <p:cNvGrpSpPr/>
          <p:nvPr/>
        </p:nvGrpSpPr>
        <p:grpSpPr>
          <a:xfrm>
            <a:off x="1367143" y="2392943"/>
            <a:ext cx="10218450" cy="3518557"/>
            <a:chOff x="4308457" y="1379273"/>
            <a:chExt cx="10218450" cy="351855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C2BC19B-5042-4BB3-B783-5CAA99C3206D}"/>
                </a:ext>
              </a:extLst>
            </p:cNvPr>
            <p:cNvSpPr/>
            <p:nvPr/>
          </p:nvSpPr>
          <p:spPr>
            <a:xfrm>
              <a:off x="4310743" y="1730829"/>
              <a:ext cx="33147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85491CF-600E-447E-86A5-EDC34061B92B}"/>
                </a:ext>
              </a:extLst>
            </p:cNvPr>
            <p:cNvSpPr/>
            <p:nvPr/>
          </p:nvSpPr>
          <p:spPr>
            <a:xfrm>
              <a:off x="4310743" y="2188029"/>
              <a:ext cx="33147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1A5E24-1D74-4124-A17F-C2BF8EACF337}"/>
                </a:ext>
              </a:extLst>
            </p:cNvPr>
            <p:cNvSpPr/>
            <p:nvPr/>
          </p:nvSpPr>
          <p:spPr>
            <a:xfrm>
              <a:off x="4310743" y="2645229"/>
              <a:ext cx="33147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7408F91-E96B-4C8C-8939-886E95918136}"/>
                </a:ext>
              </a:extLst>
            </p:cNvPr>
            <p:cNvSpPr/>
            <p:nvPr/>
          </p:nvSpPr>
          <p:spPr>
            <a:xfrm>
              <a:off x="4310743" y="3102429"/>
              <a:ext cx="33147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EE9EA6-7666-4A83-AACB-51D7896D4C2D}"/>
                </a:ext>
              </a:extLst>
            </p:cNvPr>
            <p:cNvSpPr/>
            <p:nvPr/>
          </p:nvSpPr>
          <p:spPr>
            <a:xfrm>
              <a:off x="4310743" y="3541544"/>
              <a:ext cx="33147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BF3693-3A98-4444-942B-CE3AB0578516}"/>
                </a:ext>
              </a:extLst>
            </p:cNvPr>
            <p:cNvSpPr/>
            <p:nvPr/>
          </p:nvSpPr>
          <p:spPr>
            <a:xfrm>
              <a:off x="4310743" y="3985528"/>
              <a:ext cx="33147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0D86719-3A09-480F-8541-E3A29087938E}"/>
                </a:ext>
              </a:extLst>
            </p:cNvPr>
            <p:cNvSpPr/>
            <p:nvPr/>
          </p:nvSpPr>
          <p:spPr>
            <a:xfrm>
              <a:off x="4310743" y="4440630"/>
              <a:ext cx="33147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D763E08-8EC1-4C0B-BC84-D7EC00E48501}"/>
                </a:ext>
              </a:extLst>
            </p:cNvPr>
            <p:cNvSpPr/>
            <p:nvPr/>
          </p:nvSpPr>
          <p:spPr>
            <a:xfrm>
              <a:off x="4310743" y="2186980"/>
              <a:ext cx="33147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7188A1-663E-4DE1-9D09-E75921FB31F6}"/>
                </a:ext>
              </a:extLst>
            </p:cNvPr>
            <p:cNvSpPr/>
            <p:nvPr/>
          </p:nvSpPr>
          <p:spPr>
            <a:xfrm>
              <a:off x="4308457" y="2645229"/>
              <a:ext cx="33147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431F535-B652-414B-AAC1-937953D3D3BE}"/>
                </a:ext>
              </a:extLst>
            </p:cNvPr>
            <p:cNvSpPr/>
            <p:nvPr/>
          </p:nvSpPr>
          <p:spPr>
            <a:xfrm>
              <a:off x="11072943" y="2007388"/>
              <a:ext cx="34475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B1F359-FB99-4912-A035-25CB9DF0F3E1}"/>
                </a:ext>
              </a:extLst>
            </p:cNvPr>
            <p:cNvSpPr/>
            <p:nvPr/>
          </p:nvSpPr>
          <p:spPr>
            <a:xfrm>
              <a:off x="11079407" y="2447677"/>
              <a:ext cx="34475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31921B7-FCAA-48BF-9706-A39273EC32D8}"/>
                </a:ext>
              </a:extLst>
            </p:cNvPr>
            <p:cNvSpPr/>
            <p:nvPr/>
          </p:nvSpPr>
          <p:spPr>
            <a:xfrm>
              <a:off x="11079407" y="1379273"/>
              <a:ext cx="34475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E634C78-67AB-45BD-99C5-1992A5242EE7}"/>
                </a:ext>
              </a:extLst>
            </p:cNvPr>
            <p:cNvSpPr/>
            <p:nvPr/>
          </p:nvSpPr>
          <p:spPr>
            <a:xfrm>
              <a:off x="11072943" y="3221950"/>
              <a:ext cx="34475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161F31D-E7AA-4391-99F8-8DD2590E7FFC}"/>
                </a:ext>
              </a:extLst>
            </p:cNvPr>
            <p:cNvSpPr/>
            <p:nvPr/>
          </p:nvSpPr>
          <p:spPr>
            <a:xfrm>
              <a:off x="11079407" y="3605404"/>
              <a:ext cx="34475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EEA1BF8-9790-41B9-82A3-46F3A39597F3}"/>
                </a:ext>
              </a:extLst>
            </p:cNvPr>
            <p:cNvSpPr/>
            <p:nvPr/>
          </p:nvSpPr>
          <p:spPr>
            <a:xfrm>
              <a:off x="11079407" y="4277915"/>
              <a:ext cx="34475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E8E30E1-6D66-4DD2-8D74-BC798361681D}"/>
              </a:ext>
            </a:extLst>
          </p:cNvPr>
          <p:cNvSpPr txBox="1"/>
          <p:nvPr/>
        </p:nvSpPr>
        <p:spPr>
          <a:xfrm>
            <a:off x="2384735" y="6091776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메인 메모리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A63F2-CE51-41C4-A903-3B985F2F5B35}"/>
              </a:ext>
            </a:extLst>
          </p:cNvPr>
          <p:cNvSpPr txBox="1"/>
          <p:nvPr/>
        </p:nvSpPr>
        <p:spPr>
          <a:xfrm>
            <a:off x="2452864" y="3413889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프로그램 </a:t>
            </a:r>
            <a:r>
              <a:rPr lang="en-US" altLang="ko-KR" sz="32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A</a:t>
            </a:r>
            <a:endParaRPr lang="ko-KR" altLang="en-US" sz="32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280B66-EEB1-4C7D-99CE-ADBFC65C2BDD}"/>
              </a:ext>
            </a:extLst>
          </p:cNvPr>
          <p:cNvSpPr txBox="1"/>
          <p:nvPr/>
        </p:nvSpPr>
        <p:spPr>
          <a:xfrm>
            <a:off x="2452864" y="4706810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프로그램 </a:t>
            </a:r>
            <a:r>
              <a:rPr lang="en-US" altLang="ko-KR" sz="32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B</a:t>
            </a:r>
            <a:endParaRPr lang="ko-KR" altLang="en-US" sz="32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395FC8-3042-4B9C-8839-5478BC5BF4BF}"/>
              </a:ext>
            </a:extLst>
          </p:cNvPr>
          <p:cNvSpPr txBox="1"/>
          <p:nvPr/>
        </p:nvSpPr>
        <p:spPr>
          <a:xfrm>
            <a:off x="9178777" y="6128284"/>
            <a:ext cx="135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보조기억장치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18BAD-3091-4559-AE5A-AD6B0B0BBEDE}"/>
              </a:ext>
            </a:extLst>
          </p:cNvPr>
          <p:cNvCxnSpPr/>
          <p:nvPr/>
        </p:nvCxnSpPr>
        <p:spPr>
          <a:xfrm flipV="1">
            <a:off x="4681843" y="3428999"/>
            <a:ext cx="3449786" cy="2772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7636D4E-DF07-4D11-A62D-F8A83DC06395}"/>
              </a:ext>
            </a:extLst>
          </p:cNvPr>
          <p:cNvSpPr txBox="1"/>
          <p:nvPr/>
        </p:nvSpPr>
        <p:spPr>
          <a:xfrm>
            <a:off x="4840070" y="2027593"/>
            <a:ext cx="303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Swap out</a:t>
            </a:r>
            <a:br>
              <a:rPr lang="en-US" altLang="ko-KR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</a:br>
            <a:r>
              <a:rPr lang="en-US" altLang="ko-KR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- </a:t>
            </a:r>
            <a:r>
              <a:rPr lang="ko-KR" altLang="en-US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교체되어 나감</a:t>
            </a:r>
            <a:endParaRPr lang="en-US" altLang="ko-KR" sz="40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E8CDD9A-3622-4F48-AC38-8F0915A35765}"/>
              </a:ext>
            </a:extLst>
          </p:cNvPr>
          <p:cNvCxnSpPr>
            <a:cxnSpLocks/>
          </p:cNvCxnSpPr>
          <p:nvPr/>
        </p:nvCxnSpPr>
        <p:spPr>
          <a:xfrm flipH="1">
            <a:off x="4690593" y="4666945"/>
            <a:ext cx="3400097" cy="3401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8C9701-EA7D-4A80-A66A-F328677C034C}"/>
              </a:ext>
            </a:extLst>
          </p:cNvPr>
          <p:cNvSpPr txBox="1"/>
          <p:nvPr/>
        </p:nvSpPr>
        <p:spPr>
          <a:xfrm>
            <a:off x="4903888" y="5076274"/>
            <a:ext cx="303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Swap in</a:t>
            </a:r>
            <a:br>
              <a:rPr lang="en-US" altLang="ko-KR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</a:br>
            <a:r>
              <a:rPr lang="en-US" altLang="ko-KR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- </a:t>
            </a:r>
            <a:r>
              <a:rPr lang="ko-KR" altLang="en-US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교체되어 들어옴</a:t>
            </a:r>
            <a:endParaRPr lang="en-US" altLang="ko-KR" sz="40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8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78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요구 </a:t>
            </a:r>
            <a:r>
              <a:rPr lang="en-US" altLang="ko-KR" sz="32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/ </a:t>
            </a:r>
            <a:r>
              <a:rPr lang="ko-KR" altLang="en-US" sz="32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순수요구 </a:t>
            </a:r>
            <a:r>
              <a:rPr lang="en-US" altLang="ko-KR" sz="32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Paging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10713" y="1050703"/>
            <a:ext cx="1613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순수 요구 </a:t>
            </a:r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Paging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E89C4-5C4B-41B6-B03B-5B00D725894F}"/>
              </a:ext>
            </a:extLst>
          </p:cNvPr>
          <p:cNvSpPr txBox="1"/>
          <p:nvPr/>
        </p:nvSpPr>
        <p:spPr>
          <a:xfrm>
            <a:off x="1129802" y="1754972"/>
            <a:ext cx="10455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순수 요구 </a:t>
            </a:r>
            <a:r>
              <a:rPr lang="en-US" altLang="ko-KR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Paging</a:t>
            </a:r>
            <a:r>
              <a:rPr lang="ko-KR" altLang="en-US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:</a:t>
            </a:r>
            <a:b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</a:b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순수하게 현재 시점에 필요한 </a:t>
            </a:r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Page</a:t>
            </a: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만 적재함</a:t>
            </a:r>
            <a:endParaRPr lang="en-US" altLang="ko-KR" sz="36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ko-KR" altLang="en-US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요구 </a:t>
            </a:r>
            <a:r>
              <a:rPr lang="en-US" altLang="ko-KR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Paging</a:t>
            </a:r>
            <a:r>
              <a:rPr lang="ko-KR" altLang="en-US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에서 보다 더 순수하게 </a:t>
            </a:r>
            <a:r>
              <a:rPr lang="en-US" altLang="ko-KR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현재</a:t>
            </a:r>
            <a:r>
              <a:rPr lang="en-US" altLang="ko-KR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’ </a:t>
            </a:r>
            <a:r>
              <a:rPr lang="ko-KR" altLang="en-US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시점에 필요한 것만 적재</a:t>
            </a:r>
            <a:endParaRPr lang="en-US" altLang="ko-KR" sz="3600" b="1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571500" indent="-571500">
              <a:buFont typeface="Wingdings" panose="05000000000000000000" pitchFamily="2" charset="2"/>
              <a:buChar char="è"/>
            </a:pPr>
            <a:endParaRPr lang="en-US" altLang="ko-KR" sz="3600" b="1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- </a:t>
            </a: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메모리 절약을 최대화 할 수 있으나</a:t>
            </a:r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, </a:t>
            </a: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시작하자 마자 </a:t>
            </a:r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Page </a:t>
            </a: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부재가 일어난다</a:t>
            </a:r>
            <a:b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</a:br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(Page </a:t>
            </a: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부재 </a:t>
            </a:r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: CPU</a:t>
            </a: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가 필요로 하는 </a:t>
            </a:r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Page</a:t>
            </a: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가 메모리에 적재되어 있지 않은 경우</a:t>
            </a:r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007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EBF58A-BBEE-47F0-B5AB-F7AC268C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24844" y="2592006"/>
            <a:ext cx="780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B0F21A-0E05-4D4B-9EB9-63D39BD688D8}"/>
              </a:ext>
            </a:extLst>
          </p:cNvPr>
          <p:cNvSpPr/>
          <p:nvPr/>
        </p:nvSpPr>
        <p:spPr>
          <a:xfrm>
            <a:off x="3605827" y="2246867"/>
            <a:ext cx="6337797" cy="1459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Paging System</a:t>
            </a:r>
            <a:r>
              <a:rPr lang="ko-KR" altLang="en-US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성능 평가</a:t>
            </a:r>
            <a:endParaRPr lang="en-US" altLang="ko-KR" sz="40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83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82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Paging System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성능 평가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81259" y="1038135"/>
            <a:ext cx="160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Paging System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401FF2-C1D9-460B-A508-89DBA4B7CD78}"/>
              </a:ext>
            </a:extLst>
          </p:cNvPr>
          <p:cNvSpPr txBox="1"/>
          <p:nvPr/>
        </p:nvSpPr>
        <p:spPr>
          <a:xfrm>
            <a:off x="1129802" y="1754972"/>
            <a:ext cx="1045579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페이지 대치 </a:t>
            </a:r>
            <a:r>
              <a:rPr lang="en-US" altLang="ko-KR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:</a:t>
            </a:r>
          </a:p>
          <a:p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페이지 부재 발생 시 메인 메모리에 있으면서 사용하지 않는 페이지를 없애 새로운 페이지로 바꾸는 것</a:t>
            </a:r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- </a:t>
            </a: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프레임 수 증가 시 페이지 부재 감소하므로 이를 통해 성능을 평가할 수 있음</a:t>
            </a:r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881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82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Paging System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성능 평가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2678" y="1038135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선입 선출 대치 알고리즘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401FF2-C1D9-460B-A508-89DBA4B7CD78}"/>
              </a:ext>
            </a:extLst>
          </p:cNvPr>
          <p:cNvSpPr txBox="1"/>
          <p:nvPr/>
        </p:nvSpPr>
        <p:spPr>
          <a:xfrm>
            <a:off x="1129802" y="1754972"/>
            <a:ext cx="104557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선입 선출 대치 알고리즘</a:t>
            </a:r>
            <a:r>
              <a:rPr lang="en-US" altLang="ko-KR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(FIFO):</a:t>
            </a:r>
          </a:p>
          <a:p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선입 선출에 의한 페이지 교체</a:t>
            </a:r>
            <a:r>
              <a:rPr lang="en-US" altLang="ko-KR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(FIFO Queue</a:t>
            </a: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가 관리</a:t>
            </a:r>
            <a:r>
              <a:rPr lang="en-US" altLang="ko-KR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먼저 들어온 페이지가 먼저 교체됨</a:t>
            </a:r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ko-KR" altLang="en-US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성능 특징</a:t>
            </a:r>
            <a:r>
              <a:rPr lang="en-US" altLang="ko-KR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:</a:t>
            </a:r>
          </a:p>
          <a:p>
            <a:r>
              <a:rPr lang="ko-KR" altLang="en-US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프레임이 많으면 페이지 부재가 횟수가 줄어드는 것과 반대되는 현상 나타남</a:t>
            </a:r>
            <a:endParaRPr lang="en-US" altLang="ko-KR" sz="36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=&gt; </a:t>
            </a:r>
            <a:r>
              <a:rPr lang="ko-KR" altLang="en-US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할당 프레임 증가 시 페이지 부재 비율도 증가하는 이상현상 발생</a:t>
            </a:r>
            <a:endParaRPr lang="en-US" altLang="ko-KR" sz="36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507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82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Paging System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성능 평가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1386" y="1038135"/>
            <a:ext cx="2361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최적 페이지 대치 알고리즘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401FF2-C1D9-460B-A508-89DBA4B7CD78}"/>
              </a:ext>
            </a:extLst>
          </p:cNvPr>
          <p:cNvSpPr txBox="1"/>
          <p:nvPr/>
        </p:nvSpPr>
        <p:spPr>
          <a:xfrm>
            <a:off x="1129802" y="1754972"/>
            <a:ext cx="104557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최적 페이지 대치 알고리즘</a:t>
            </a:r>
            <a:r>
              <a:rPr lang="en-US" altLang="ko-KR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(OPT):</a:t>
            </a:r>
          </a:p>
          <a:p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-  </a:t>
            </a: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이론적으로 최적의 페이지 교체 알고리즘이나</a:t>
            </a:r>
            <a:r>
              <a:rPr lang="en-US" altLang="ko-KR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, </a:t>
            </a: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실현 불가능</a:t>
            </a:r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-  </a:t>
            </a: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앞으로 가장 오랫동안 사용하지 않을 페이지를 대치</a:t>
            </a:r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ko-KR" altLang="en-US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성능 특징</a:t>
            </a:r>
            <a:r>
              <a:rPr lang="en-US" altLang="ko-KR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:</a:t>
            </a:r>
          </a:p>
          <a:p>
            <a:r>
              <a:rPr lang="ko-KR" altLang="en-US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모든 알고리즘 중 페이지 부재 비율이 가장 낮음</a:t>
            </a:r>
            <a:endParaRPr lang="en-US" altLang="ko-KR" sz="36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=&gt; </a:t>
            </a:r>
            <a:r>
              <a:rPr lang="ko-KR" altLang="en-US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다른 페이지 대치 알고리즘의 성능 측정 척도로 사용</a:t>
            </a:r>
            <a:endParaRPr lang="en-US" altLang="ko-KR" sz="36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74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82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Paging System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성능 평가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5511" y="1038135"/>
            <a:ext cx="2653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최근 최소 사용 대치 알고리즘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401FF2-C1D9-460B-A508-89DBA4B7CD78}"/>
              </a:ext>
            </a:extLst>
          </p:cNvPr>
          <p:cNvSpPr txBox="1"/>
          <p:nvPr/>
        </p:nvSpPr>
        <p:spPr>
          <a:xfrm>
            <a:off x="1129802" y="1754972"/>
            <a:ext cx="1045579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최근 최소 사용 대치 알고리즘</a:t>
            </a:r>
            <a:r>
              <a:rPr lang="en-US" altLang="ko-KR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(LRU):</a:t>
            </a:r>
          </a:p>
          <a:p>
            <a:endParaRPr lang="en-US" altLang="ko-KR" sz="4400" spc="-150" dirty="0">
              <a:solidFill>
                <a:srgbClr val="0000F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-   </a:t>
            </a: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과거의 데이터를 이용하여 미래를 예측</a:t>
            </a:r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가장 최근의 페이지에 액세스했다는 것은 곧 다시 액세스할 가능성이 높다고 봄</a:t>
            </a:r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600" spc="-150" dirty="0"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페이지 대치 시 </a:t>
            </a: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오랫동안 사용하지 않은 페이지로 교체</a:t>
            </a:r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22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1AA86D33-B6B6-46E7-A436-AF5EC59071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556" y="2497976"/>
            <a:ext cx="1947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3913" y="4087495"/>
            <a:ext cx="2201573" cy="1764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가상메모리의 개요</a:t>
            </a:r>
            <a:br>
              <a:rPr lang="en-US" altLang="ko-KR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</a:br>
            <a:r>
              <a:rPr lang="en-US" altLang="ko-KR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- </a:t>
            </a:r>
            <a:r>
              <a:rPr lang="ko-KR" altLang="en-US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가상메모리</a:t>
            </a:r>
            <a:br>
              <a:rPr lang="en-US" altLang="ko-KR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</a:br>
            <a:r>
              <a:rPr lang="en-US" altLang="ko-KR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- Mapping</a:t>
            </a:r>
            <a:r>
              <a:rPr lang="ko-KR" altLang="en-US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endParaRPr lang="en-US" altLang="ko-KR" sz="320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구조</a:t>
            </a:r>
            <a:r>
              <a:rPr lang="en-US" altLang="ko-KR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/</a:t>
            </a:r>
            <a:r>
              <a:rPr lang="ko-KR" altLang="en-US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원리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1947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95233"/>
            <a:ext cx="2201573" cy="788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가상메모리 </a:t>
            </a:r>
            <a:endParaRPr lang="en-US" altLang="ko-KR" sz="320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en-US" altLang="ko-KR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Paging </a:t>
            </a:r>
            <a:r>
              <a:rPr lang="ko-KR" altLang="en-US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기법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1947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115502"/>
            <a:ext cx="2345386" cy="788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요구</a:t>
            </a:r>
            <a:r>
              <a:rPr lang="en-US" altLang="ko-KR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/ </a:t>
            </a:r>
            <a:r>
              <a:rPr lang="ko-KR" altLang="en-US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순수요구</a:t>
            </a:r>
            <a:r>
              <a:rPr lang="en-US" altLang="ko-KR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Paging</a:t>
            </a:r>
            <a:endParaRPr lang="ko-KR" altLang="en-US" sz="320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1947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96514" y="4254751"/>
            <a:ext cx="2201573" cy="62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Paging System</a:t>
            </a:r>
            <a:br>
              <a:rPr lang="en-US" altLang="ko-KR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</a:br>
            <a:r>
              <a:rPr lang="ko-KR" altLang="en-US" sz="320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성능 평가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45686" y="627893"/>
            <a:ext cx="23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052B1D56-D07B-4903-B3B5-750E066A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05" y="45572"/>
            <a:ext cx="27622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82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Paging System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성능 평가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65080" y="1038135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알고리즘 성능 평가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4B034-B46A-45D9-84E9-EFBDE271DBE1}"/>
              </a:ext>
            </a:extLst>
          </p:cNvPr>
          <p:cNvSpPr txBox="1"/>
          <p:nvPr/>
        </p:nvSpPr>
        <p:spPr>
          <a:xfrm>
            <a:off x="1129802" y="1754972"/>
            <a:ext cx="104557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주어진 페이지에 대해 페이지 부재율을 계산함으로써 평가 가능</a:t>
            </a:r>
            <a:endParaRPr lang="en-US" altLang="ko-KR" sz="4400" spc="-150" dirty="0">
              <a:solidFill>
                <a:srgbClr val="0000F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4400" spc="-150" dirty="0">
              <a:solidFill>
                <a:srgbClr val="0000F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ko-KR" altLang="en-US" sz="44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페이지 </a:t>
            </a:r>
            <a:r>
              <a:rPr lang="ko-KR" altLang="en-US" sz="4400" spc="-150" dirty="0" err="1">
                <a:latin typeface="Sandoll 미생" panose="020B0600000101010101" pitchFamily="50" charset="-127"/>
                <a:ea typeface="Sandoll 미생" panose="020B0600000101010101" pitchFamily="50" charset="-127"/>
              </a:rPr>
              <a:t>부재율</a:t>
            </a:r>
            <a:r>
              <a:rPr lang="ko-KR" altLang="en-US" sz="44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44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: </a:t>
            </a:r>
          </a:p>
          <a:p>
            <a:r>
              <a:rPr lang="ko-KR" altLang="en-US" sz="44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선입선출  </a:t>
            </a:r>
            <a:r>
              <a:rPr lang="en-US" altLang="ko-KR" sz="44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&gt;  LRU  &gt;  OPT</a:t>
            </a:r>
          </a:p>
        </p:txBody>
      </p:sp>
    </p:spTree>
    <p:extLst>
      <p:ext uri="{BB962C8B-B14F-4D97-AF65-F5344CB8AC3E}">
        <p14:creationId xmlns:p14="http://schemas.microsoft.com/office/powerpoint/2010/main" val="12129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FC193C-E917-40E3-9BEB-4E47B0B7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25E288-0D53-4D04-B102-1728A07C691B}"/>
              </a:ext>
            </a:extLst>
          </p:cNvPr>
          <p:cNvSpPr txBox="1"/>
          <p:nvPr/>
        </p:nvSpPr>
        <p:spPr>
          <a:xfrm>
            <a:off x="4682794" y="627893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참고자료 및 출처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50FD10-8F69-40C5-879D-7D8E7BB6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05" y="45572"/>
            <a:ext cx="2762250" cy="18097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637B9BB-31BA-4A9F-9645-FE3B4B4398CE}"/>
              </a:ext>
            </a:extLst>
          </p:cNvPr>
          <p:cNvSpPr/>
          <p:nvPr/>
        </p:nvSpPr>
        <p:spPr>
          <a:xfrm>
            <a:off x="3041721" y="1633314"/>
            <a:ext cx="6108555" cy="487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ko-KR" altLang="en-US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템플릿 </a:t>
            </a:r>
            <a:r>
              <a:rPr lang="en-US" altLang="ko-KR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</a:t>
            </a:r>
            <a:r>
              <a:rPr lang="ko-KR" altLang="en-US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직접 제작</a:t>
            </a:r>
            <a:endParaRPr lang="en-US" altLang="ko-KR" sz="28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endParaRPr lang="en-US" altLang="ko-KR" sz="28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&lt;</a:t>
            </a:r>
            <a:r>
              <a:rPr lang="ko-KR" altLang="en-US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참고자료</a:t>
            </a:r>
            <a:r>
              <a:rPr lang="en-US" altLang="ko-KR" sz="28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&gt;</a:t>
            </a:r>
          </a:p>
          <a:p>
            <a:pPr algn="ctr"/>
            <a:r>
              <a:rPr lang="ko-KR" altLang="en-US" sz="3200" dirty="0" err="1">
                <a:solidFill>
                  <a:schemeClr val="tx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한빛아카데미</a:t>
            </a:r>
            <a:r>
              <a:rPr lang="ko-KR" altLang="en-US" sz="3200" dirty="0">
                <a:solidFill>
                  <a:schemeClr val="tx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tx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ppt </a:t>
            </a:r>
            <a:r>
              <a:rPr lang="ko-KR" altLang="en-US" sz="3200" dirty="0" err="1">
                <a:solidFill>
                  <a:schemeClr val="tx1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강의교안</a:t>
            </a:r>
            <a:endParaRPr lang="en-US" altLang="ko-KR" sz="3200" dirty="0">
              <a:solidFill>
                <a:schemeClr val="tx1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http://egloos.zum.com/sweeper/v/2988689</a:t>
            </a:r>
            <a:endParaRPr lang="en-US" altLang="ko-KR" sz="2000" b="1" dirty="0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FC193C-E917-40E3-9BEB-4E47B0B7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07934" y="2447473"/>
            <a:ext cx="4176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1065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EBF58A-BBEE-47F0-B5AB-F7AC268C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24844" y="2592006"/>
            <a:ext cx="780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B0F21A-0E05-4D4B-9EB9-63D39BD688D8}"/>
              </a:ext>
            </a:extLst>
          </p:cNvPr>
          <p:cNvSpPr/>
          <p:nvPr/>
        </p:nvSpPr>
        <p:spPr>
          <a:xfrm>
            <a:off x="3394033" y="2246867"/>
            <a:ext cx="5801742" cy="1459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가상메모리의 개요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0134" y="424824"/>
            <a:ext cx="3092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가상메모리의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1587" y="1038135"/>
            <a:ext cx="128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가상메모리란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8A7A3-C938-4735-9AB5-07632BB9C8E0}"/>
              </a:ext>
            </a:extLst>
          </p:cNvPr>
          <p:cNvSpPr txBox="1"/>
          <p:nvPr/>
        </p:nvSpPr>
        <p:spPr>
          <a:xfrm>
            <a:off x="1129802" y="1754972"/>
            <a:ext cx="104557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가상메모리 </a:t>
            </a:r>
            <a:r>
              <a:rPr lang="en-US" altLang="ko-KR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:</a:t>
            </a:r>
            <a:b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</a:b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사용자와 논리적 주소를 물리적으로 분리하여 사용자가 메인 메모리 용량을 초과한 프로세스에 주소를 지정하여 메모리를 제한없이 사용할 수 있도록 한 것</a:t>
            </a:r>
            <a:endParaRPr lang="en-US" altLang="ko-KR" sz="36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=&gt; </a:t>
            </a:r>
            <a:r>
              <a:rPr lang="ko-KR" altLang="en-US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마치 주기억장치의 연속된 공간처럼 사용하는 기억장치</a:t>
            </a:r>
            <a:endParaRPr lang="en-US" altLang="ko-KR" sz="36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36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요구한 메모리 전체가 아닌 일부에만 적재해도 실행 가능</a:t>
            </a:r>
            <a:endParaRPr lang="en-US" altLang="ko-KR" sz="36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메인 메모리의 제한된 용량과 중첩 사용 문제 해결</a:t>
            </a:r>
            <a:endParaRPr lang="en-US" altLang="ko-KR" sz="3600" spc="-150" dirty="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0134" y="424824"/>
            <a:ext cx="3092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가상메모리의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1587" y="1038135"/>
            <a:ext cx="128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가상메모리란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50655CE-1CED-4F9B-9D03-697DF072F841}"/>
              </a:ext>
            </a:extLst>
          </p:cNvPr>
          <p:cNvGrpSpPr/>
          <p:nvPr/>
        </p:nvGrpSpPr>
        <p:grpSpPr>
          <a:xfrm>
            <a:off x="4310743" y="1730829"/>
            <a:ext cx="3314700" cy="2267915"/>
            <a:chOff x="4310743" y="1730829"/>
            <a:chExt cx="3314700" cy="226791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97F94E8-FB2A-42DF-BF6F-5BF1CA3B8009}"/>
                </a:ext>
              </a:extLst>
            </p:cNvPr>
            <p:cNvSpPr/>
            <p:nvPr/>
          </p:nvSpPr>
          <p:spPr>
            <a:xfrm>
              <a:off x="4310743" y="1730829"/>
              <a:ext cx="33147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A593E8A-035D-445E-B2D0-A0786D9893F6}"/>
                </a:ext>
              </a:extLst>
            </p:cNvPr>
            <p:cNvSpPr/>
            <p:nvPr/>
          </p:nvSpPr>
          <p:spPr>
            <a:xfrm>
              <a:off x="4310743" y="2188029"/>
              <a:ext cx="33147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155084-AC29-4095-86BB-F2AF767C5203}"/>
                </a:ext>
              </a:extLst>
            </p:cNvPr>
            <p:cNvSpPr/>
            <p:nvPr/>
          </p:nvSpPr>
          <p:spPr>
            <a:xfrm>
              <a:off x="4310743" y="2645229"/>
              <a:ext cx="33147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0BCC3EF-E9BC-47B3-A6FA-1060EBDFAE8D}"/>
                </a:ext>
              </a:extLst>
            </p:cNvPr>
            <p:cNvSpPr/>
            <p:nvPr/>
          </p:nvSpPr>
          <p:spPr>
            <a:xfrm>
              <a:off x="4310743" y="3102429"/>
              <a:ext cx="33147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6C7F35A-36C3-46EC-AC2A-92026B484497}"/>
                </a:ext>
              </a:extLst>
            </p:cNvPr>
            <p:cNvSpPr/>
            <p:nvPr/>
          </p:nvSpPr>
          <p:spPr>
            <a:xfrm>
              <a:off x="4310743" y="3541544"/>
              <a:ext cx="33147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353894-D2BF-43AF-B9D4-D0B19BD5E890}"/>
              </a:ext>
            </a:extLst>
          </p:cNvPr>
          <p:cNvSpPr/>
          <p:nvPr/>
        </p:nvSpPr>
        <p:spPr>
          <a:xfrm>
            <a:off x="604157" y="2530929"/>
            <a:ext cx="3314700" cy="30697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D47E6E-637D-4FAD-9CF9-CEA4E124B0B8}"/>
              </a:ext>
            </a:extLst>
          </p:cNvPr>
          <p:cNvSpPr/>
          <p:nvPr/>
        </p:nvSpPr>
        <p:spPr>
          <a:xfrm>
            <a:off x="604157" y="3946248"/>
            <a:ext cx="3314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3A002A-E082-4880-BD84-7A378EA9D733}"/>
              </a:ext>
            </a:extLst>
          </p:cNvPr>
          <p:cNvSpPr/>
          <p:nvPr/>
        </p:nvSpPr>
        <p:spPr>
          <a:xfrm>
            <a:off x="604157" y="2815144"/>
            <a:ext cx="3314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1DC489-8A08-41CB-B6DD-E997592F29BC}"/>
              </a:ext>
            </a:extLst>
          </p:cNvPr>
          <p:cNvSpPr/>
          <p:nvPr/>
        </p:nvSpPr>
        <p:spPr>
          <a:xfrm>
            <a:off x="8026354" y="2530929"/>
            <a:ext cx="3314700" cy="30697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9E9DF1-E091-469A-97C9-49990A7C479E}"/>
              </a:ext>
            </a:extLst>
          </p:cNvPr>
          <p:cNvSpPr/>
          <p:nvPr/>
        </p:nvSpPr>
        <p:spPr>
          <a:xfrm>
            <a:off x="8026354" y="4403448"/>
            <a:ext cx="3314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956948-BDF6-45B2-A3EB-4FD0494BF88D}"/>
              </a:ext>
            </a:extLst>
          </p:cNvPr>
          <p:cNvSpPr/>
          <p:nvPr/>
        </p:nvSpPr>
        <p:spPr>
          <a:xfrm>
            <a:off x="8036642" y="5182417"/>
            <a:ext cx="3314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3EBDAA-8F57-4196-BB2F-8A40636FB918}"/>
              </a:ext>
            </a:extLst>
          </p:cNvPr>
          <p:cNvSpPr/>
          <p:nvPr/>
        </p:nvSpPr>
        <p:spPr>
          <a:xfrm>
            <a:off x="8036642" y="2873829"/>
            <a:ext cx="3314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F026E1-0A99-45B0-9E7E-2582E96EF9A9}"/>
              </a:ext>
            </a:extLst>
          </p:cNvPr>
          <p:cNvSpPr txBox="1"/>
          <p:nvPr/>
        </p:nvSpPr>
        <p:spPr>
          <a:xfrm>
            <a:off x="5213720" y="1170825"/>
            <a:ext cx="150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논리적 주소 공간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41CC28-71E3-45B2-AA4B-1AE9C856ED2B}"/>
              </a:ext>
            </a:extLst>
          </p:cNvPr>
          <p:cNvSpPr txBox="1"/>
          <p:nvPr/>
        </p:nvSpPr>
        <p:spPr>
          <a:xfrm>
            <a:off x="1517731" y="5909956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메인 메모리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4566A7-6543-44F8-ACBB-CB556CDA3A82}"/>
              </a:ext>
            </a:extLst>
          </p:cNvPr>
          <p:cNvSpPr txBox="1"/>
          <p:nvPr/>
        </p:nvSpPr>
        <p:spPr>
          <a:xfrm>
            <a:off x="8497993" y="6003150"/>
            <a:ext cx="239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2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차 기억장치</a:t>
            </a:r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(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가상메모리</a:t>
            </a:r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)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D9C3C2-0881-4ACC-9873-050CA3476EEC}"/>
              </a:ext>
            </a:extLst>
          </p:cNvPr>
          <p:cNvSpPr txBox="1"/>
          <p:nvPr/>
        </p:nvSpPr>
        <p:spPr>
          <a:xfrm>
            <a:off x="4319768" y="4810968"/>
            <a:ext cx="3035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가상 메모리를 이용한 효율적인 메인 메모리 운영</a:t>
            </a:r>
            <a:endParaRPr lang="en-US" altLang="ko-KR" sz="40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80663C-3829-45A5-A8DD-C282C3146A29}"/>
              </a:ext>
            </a:extLst>
          </p:cNvPr>
          <p:cNvCxnSpPr>
            <a:stCxn id="2" idx="1"/>
            <a:endCxn id="21" idx="3"/>
          </p:cNvCxnSpPr>
          <p:nvPr/>
        </p:nvCxnSpPr>
        <p:spPr>
          <a:xfrm flipH="1">
            <a:off x="3918857" y="1959429"/>
            <a:ext cx="391886" cy="108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D231C0F-F3CB-4C26-8D8E-2757865E3A55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flipH="1">
            <a:off x="3918857" y="2873829"/>
            <a:ext cx="391886" cy="130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86ECC4A-FCD1-4995-8962-BBF3269CCD4E}"/>
              </a:ext>
            </a:extLst>
          </p:cNvPr>
          <p:cNvCxnSpPr>
            <a:stCxn id="14" idx="3"/>
            <a:endCxn id="26" idx="1"/>
          </p:cNvCxnSpPr>
          <p:nvPr/>
        </p:nvCxnSpPr>
        <p:spPr>
          <a:xfrm>
            <a:off x="7625443" y="2416629"/>
            <a:ext cx="411199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B7124FD-7879-414D-B03D-9667B94DBCD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609714" y="3252505"/>
            <a:ext cx="416640" cy="1379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E27BC6-CD67-4BE4-B8F0-4CDFAC8B497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625443" y="3745724"/>
            <a:ext cx="411199" cy="166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5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0134" y="424824"/>
            <a:ext cx="3092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가상메모리의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555" y="1038135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err="1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매핑구조와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원리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7C888-54BA-42EE-9C01-501DD2DE21D2}"/>
              </a:ext>
            </a:extLst>
          </p:cNvPr>
          <p:cNvSpPr txBox="1"/>
          <p:nvPr/>
        </p:nvSpPr>
        <p:spPr>
          <a:xfrm>
            <a:off x="1129802" y="1754972"/>
            <a:ext cx="10455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Mapping</a:t>
            </a:r>
            <a:r>
              <a:rPr lang="ko-KR" altLang="en-US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:</a:t>
            </a:r>
            <a:b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</a:b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가상 주소를 물리적 주소로 변환하는 과정</a:t>
            </a:r>
            <a:endParaRPr lang="en-US" altLang="ko-KR" sz="36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36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Why?</a:t>
            </a:r>
          </a:p>
          <a:p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실행 중인 프로세스가 참조하는 주소</a:t>
            </a:r>
            <a:r>
              <a:rPr lang="en-US" altLang="ko-KR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(</a:t>
            </a: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가상 주소</a:t>
            </a:r>
            <a:r>
              <a:rPr lang="en-US" altLang="ko-KR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)</a:t>
            </a:r>
            <a:r>
              <a:rPr lang="ko-KR" altLang="en-US" sz="3600" spc="-15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와 메인 메모리에서 사용하는 물리적 주소 분리</a:t>
            </a:r>
            <a:br>
              <a:rPr lang="en-US" altLang="ko-KR" sz="3600" b="1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</a:br>
            <a:r>
              <a:rPr lang="en-US" altLang="ko-KR" sz="3600" b="1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-&gt; </a:t>
            </a:r>
            <a:r>
              <a:rPr lang="ko-KR" altLang="en-US" sz="3600" b="1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메모리에</a:t>
            </a:r>
            <a:r>
              <a:rPr lang="en-US" altLang="ko-KR" sz="3600" b="1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3600" b="1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프로그램의 일부만 적재 수행 시 발생하는 문제점 해결</a:t>
            </a:r>
            <a:endParaRPr lang="en-US" altLang="ko-KR" sz="3600" b="1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42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0134" y="424824"/>
            <a:ext cx="3092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가상메모리의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71003" y="1038135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err="1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매핑구조와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원리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03D48-BE68-4CC9-9D5F-B7A033EAED57}"/>
              </a:ext>
            </a:extLst>
          </p:cNvPr>
          <p:cNvSpPr txBox="1"/>
          <p:nvPr/>
        </p:nvSpPr>
        <p:spPr>
          <a:xfrm>
            <a:off x="1129802" y="1754972"/>
            <a:ext cx="10455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동적 주소 변환</a:t>
            </a:r>
            <a:r>
              <a:rPr lang="en-US" altLang="ko-KR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(</a:t>
            </a:r>
            <a:r>
              <a:rPr lang="ko-KR" altLang="en-US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메모리 관리자가 가상 주소와 물리적 주소를 매핑하는 방법</a:t>
            </a:r>
            <a:r>
              <a:rPr lang="en-US" altLang="ko-KR" sz="4400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)</a:t>
            </a:r>
            <a:endParaRPr lang="en-US" altLang="ko-KR" sz="3600" b="1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8363D29-F802-4DD1-AB10-65E804F8E8D6}"/>
              </a:ext>
            </a:extLst>
          </p:cNvPr>
          <p:cNvGrpSpPr/>
          <p:nvPr/>
        </p:nvGrpSpPr>
        <p:grpSpPr>
          <a:xfrm>
            <a:off x="1369429" y="2744499"/>
            <a:ext cx="3314700" cy="3167001"/>
            <a:chOff x="4310743" y="1730829"/>
            <a:chExt cx="3314700" cy="316700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475800-D888-4162-B832-6CB53E4B2A64}"/>
                </a:ext>
              </a:extLst>
            </p:cNvPr>
            <p:cNvSpPr/>
            <p:nvPr/>
          </p:nvSpPr>
          <p:spPr>
            <a:xfrm>
              <a:off x="4310743" y="1730829"/>
              <a:ext cx="33147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C0D5029-0461-48C9-A188-801BF50D06CF}"/>
                </a:ext>
              </a:extLst>
            </p:cNvPr>
            <p:cNvSpPr/>
            <p:nvPr/>
          </p:nvSpPr>
          <p:spPr>
            <a:xfrm>
              <a:off x="4310743" y="2188029"/>
              <a:ext cx="33147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5B9EC01-DFEF-4F5E-BD48-23D421ADA950}"/>
                </a:ext>
              </a:extLst>
            </p:cNvPr>
            <p:cNvSpPr/>
            <p:nvPr/>
          </p:nvSpPr>
          <p:spPr>
            <a:xfrm>
              <a:off x="4310743" y="2645229"/>
              <a:ext cx="33147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15E663-2CFE-445A-9A8F-813CED0CCAF0}"/>
                </a:ext>
              </a:extLst>
            </p:cNvPr>
            <p:cNvSpPr/>
            <p:nvPr/>
          </p:nvSpPr>
          <p:spPr>
            <a:xfrm>
              <a:off x="4310743" y="3102429"/>
              <a:ext cx="33147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06F12C4-73C1-4EB3-A975-F33670D1F33C}"/>
                </a:ext>
              </a:extLst>
            </p:cNvPr>
            <p:cNvSpPr/>
            <p:nvPr/>
          </p:nvSpPr>
          <p:spPr>
            <a:xfrm>
              <a:off x="4310743" y="3541544"/>
              <a:ext cx="33147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058CDB-E8CA-46ED-9027-6B558BED58FE}"/>
                </a:ext>
              </a:extLst>
            </p:cNvPr>
            <p:cNvSpPr/>
            <p:nvPr/>
          </p:nvSpPr>
          <p:spPr>
            <a:xfrm>
              <a:off x="4310743" y="3985528"/>
              <a:ext cx="33147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E8012E8-4E37-4CFD-A064-75EEA2653CC4}"/>
                </a:ext>
              </a:extLst>
            </p:cNvPr>
            <p:cNvSpPr/>
            <p:nvPr/>
          </p:nvSpPr>
          <p:spPr>
            <a:xfrm>
              <a:off x="4310743" y="4440630"/>
              <a:ext cx="33147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693FD7F-D543-4BA9-9B43-2C7FD74C38DB}"/>
              </a:ext>
            </a:extLst>
          </p:cNvPr>
          <p:cNvSpPr txBox="1"/>
          <p:nvPr/>
        </p:nvSpPr>
        <p:spPr>
          <a:xfrm>
            <a:off x="2367100" y="6091776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가상기억장치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965137-65B9-4E84-B31E-7103BE680A6F}"/>
              </a:ext>
            </a:extLst>
          </p:cNvPr>
          <p:cNvSpPr txBox="1"/>
          <p:nvPr/>
        </p:nvSpPr>
        <p:spPr>
          <a:xfrm>
            <a:off x="2326224" y="4296375"/>
            <a:ext cx="13965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연속적</a:t>
            </a:r>
            <a:b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</a:b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가상 기억장소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935E08D-BE40-421E-9C00-64347FBA263B}"/>
              </a:ext>
            </a:extLst>
          </p:cNvPr>
          <p:cNvGrpSpPr/>
          <p:nvPr/>
        </p:nvGrpSpPr>
        <p:grpSpPr>
          <a:xfrm>
            <a:off x="8151326" y="3147903"/>
            <a:ext cx="3314700" cy="2267915"/>
            <a:chOff x="4310743" y="1730829"/>
            <a:chExt cx="3314700" cy="226791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A1E349D-0052-4D3A-AE05-33DCC968469C}"/>
                </a:ext>
              </a:extLst>
            </p:cNvPr>
            <p:cNvSpPr/>
            <p:nvPr/>
          </p:nvSpPr>
          <p:spPr>
            <a:xfrm>
              <a:off x="4310743" y="1730829"/>
              <a:ext cx="33147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A0D436A-D1D5-40E2-90D4-FA5A7272A93C}"/>
                </a:ext>
              </a:extLst>
            </p:cNvPr>
            <p:cNvSpPr/>
            <p:nvPr/>
          </p:nvSpPr>
          <p:spPr>
            <a:xfrm>
              <a:off x="4310743" y="2188029"/>
              <a:ext cx="33147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41ACFF-7FE1-4D5F-95CC-A53000BC702F}"/>
                </a:ext>
              </a:extLst>
            </p:cNvPr>
            <p:cNvSpPr/>
            <p:nvPr/>
          </p:nvSpPr>
          <p:spPr>
            <a:xfrm>
              <a:off x="4310743" y="2645229"/>
              <a:ext cx="33147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9E32EDE-6ECF-4CF2-9C75-70223FB5FD23}"/>
                </a:ext>
              </a:extLst>
            </p:cNvPr>
            <p:cNvSpPr/>
            <p:nvPr/>
          </p:nvSpPr>
          <p:spPr>
            <a:xfrm>
              <a:off x="4310743" y="3102429"/>
              <a:ext cx="33147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1610C7C-AA76-4369-ABFF-8A7D40B929D2}"/>
                </a:ext>
              </a:extLst>
            </p:cNvPr>
            <p:cNvSpPr/>
            <p:nvPr/>
          </p:nvSpPr>
          <p:spPr>
            <a:xfrm>
              <a:off x="4310743" y="3541544"/>
              <a:ext cx="33147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55A92A0-9372-454E-A99D-CEC177B6BFEE}"/>
              </a:ext>
            </a:extLst>
          </p:cNvPr>
          <p:cNvSpPr txBox="1"/>
          <p:nvPr/>
        </p:nvSpPr>
        <p:spPr>
          <a:xfrm>
            <a:off x="9389084" y="5593323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메인 메모리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C3DB39-7C1E-44FA-8D1C-0BB90EA0FF6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4684129" y="3833703"/>
            <a:ext cx="3467197" cy="5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986ADC-DD3B-45E1-A598-2441EB50377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684129" y="4748103"/>
            <a:ext cx="3467197" cy="3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476AEEE-B5D0-4C4E-A144-D792EF82DE2D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4684129" y="3376503"/>
            <a:ext cx="3467197" cy="185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9F79B5-5F7D-48B9-A049-3007DE7D057F}"/>
              </a:ext>
            </a:extLst>
          </p:cNvPr>
          <p:cNvSpPr txBox="1"/>
          <p:nvPr/>
        </p:nvSpPr>
        <p:spPr>
          <a:xfrm>
            <a:off x="4910846" y="4911376"/>
            <a:ext cx="3035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프로세스가 참조하는 </a:t>
            </a:r>
            <a:endParaRPr lang="en-US" altLang="ko-KR" sz="40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ko-KR" altLang="en-US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주소를 실제 </a:t>
            </a:r>
            <a:r>
              <a:rPr lang="ko-KR" altLang="en-US" sz="4000" spc="-150" dirty="0" err="1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주기억</a:t>
            </a:r>
            <a:r>
              <a:rPr lang="ko-KR" altLang="en-US" sz="40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장치의 주소로 변환</a:t>
            </a:r>
            <a:endParaRPr lang="en-US" altLang="ko-KR" sz="40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43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EBF58A-BBEE-47F0-B5AB-F7AC268C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24844" y="2592006"/>
            <a:ext cx="780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B0F21A-0E05-4D4B-9EB9-63D39BD688D8}"/>
              </a:ext>
            </a:extLst>
          </p:cNvPr>
          <p:cNvSpPr/>
          <p:nvPr/>
        </p:nvSpPr>
        <p:spPr>
          <a:xfrm>
            <a:off x="3394032" y="2246867"/>
            <a:ext cx="6108555" cy="1459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가상메모리 </a:t>
            </a:r>
            <a:r>
              <a:rPr lang="en-US" altLang="ko-KR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Paging </a:t>
            </a:r>
            <a:r>
              <a:rPr lang="ko-KR" altLang="en-US" sz="400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기법</a:t>
            </a:r>
          </a:p>
        </p:txBody>
      </p:sp>
    </p:spTree>
    <p:extLst>
      <p:ext uri="{BB962C8B-B14F-4D97-AF65-F5344CB8AC3E}">
        <p14:creationId xmlns:p14="http://schemas.microsoft.com/office/powerpoint/2010/main" val="121537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02F3B5-9768-42F5-9139-FE9DACB9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231204" y="1048540"/>
            <a:ext cx="5729591" cy="476091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3644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9550" y="423664"/>
            <a:ext cx="4431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가상메모리 </a:t>
            </a:r>
            <a:r>
              <a:rPr lang="en-US" altLang="ko-KR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Paging </a:t>
            </a:r>
            <a:r>
              <a:rPr lang="ko-KR" altLang="en-US" sz="32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944" y="49894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34957" y="1038135"/>
            <a:ext cx="1494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Frame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/</a:t>
            </a:r>
            <a:r>
              <a:rPr lang="ko-KR" altLang="en-US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28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Page</a:t>
            </a:r>
            <a:endParaRPr lang="ko-KR" altLang="en-US" sz="28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921E67-6F01-4153-B2C1-9F17459F6691}"/>
              </a:ext>
            </a:extLst>
          </p:cNvPr>
          <p:cNvSpPr txBox="1"/>
          <p:nvPr/>
        </p:nvSpPr>
        <p:spPr>
          <a:xfrm>
            <a:off x="7187128" y="2150372"/>
            <a:ext cx="47064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Frame : </a:t>
            </a:r>
            <a:br>
              <a:rPr lang="en-US" altLang="ko-KR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</a:b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물리 메모리를 일정한 한 크기로 나눈 블록</a:t>
            </a:r>
            <a:endParaRPr lang="en-US" altLang="ko-KR" sz="36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36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4400" b="1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Page : </a:t>
            </a:r>
          </a:p>
          <a:p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가상 메모리를 일정한 크기로 나눈 블록</a:t>
            </a:r>
            <a:endParaRPr lang="en-US" altLang="ko-KR" sz="36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36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5FFE75-CEB1-4EF9-8FB2-ED4E2ED42C3E}"/>
              </a:ext>
            </a:extLst>
          </p:cNvPr>
          <p:cNvSpPr txBox="1"/>
          <p:nvPr/>
        </p:nvSpPr>
        <p:spPr>
          <a:xfrm>
            <a:off x="959550" y="2037082"/>
            <a:ext cx="51364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Paging</a:t>
            </a:r>
            <a:r>
              <a:rPr lang="ko-KR" altLang="en-US" sz="4400" b="1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 기법 </a:t>
            </a:r>
            <a:r>
              <a:rPr lang="en-US" altLang="ko-KR" sz="4400" b="1" spc="-150" dirty="0">
                <a:solidFill>
                  <a:srgbClr val="0000F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: </a:t>
            </a:r>
          </a:p>
          <a:p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컴퓨터가 메인 메모리에서 사용하기 위해 데이터를 저장하고 검색하는 </a:t>
            </a:r>
            <a:r>
              <a:rPr lang="ko-KR" altLang="en-US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메모리 관리 기법</a:t>
            </a:r>
            <a:endParaRPr lang="en-US" altLang="ko-KR" sz="3600" spc="-150" dirty="0">
              <a:solidFill>
                <a:srgbClr val="FF0000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endParaRPr lang="en-US" altLang="ko-KR" sz="36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이때 가상 메모리 상의 주소 공간을 </a:t>
            </a:r>
            <a:r>
              <a:rPr lang="en-US" altLang="ko-KR" sz="3600" spc="-150" dirty="0">
                <a:solidFill>
                  <a:srgbClr val="FF0000"/>
                </a:solidFill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‘Page’</a:t>
            </a:r>
            <a:r>
              <a:rPr lang="ko-KR" altLang="en-US" sz="3600" spc="-150" dirty="0">
                <a:solidFill>
                  <a:srgbClr val="00002F"/>
                </a:solidFill>
                <a:latin typeface="Sandoll 미생" panose="020B0600000101010101" pitchFamily="50" charset="-127"/>
                <a:ea typeface="Sandoll 미생" panose="020B0600000101010101" pitchFamily="50" charset="-127"/>
                <a:sym typeface="Wingdings" panose="05000000000000000000" pitchFamily="2" charset="2"/>
              </a:rPr>
              <a:t>라는 단위로 일정하게 분할</a:t>
            </a:r>
            <a:endParaRPr lang="en-US" altLang="ko-KR" sz="3600" spc="-150" dirty="0">
              <a:solidFill>
                <a:srgbClr val="00002F"/>
              </a:solidFill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2092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504</Words>
  <Application>Microsoft Office PowerPoint</Application>
  <PresentationFormat>와이드스크린</PresentationFormat>
  <Paragraphs>163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Wingdings</vt:lpstr>
      <vt:lpstr>Tmon몬소리 Black</vt:lpstr>
      <vt:lpstr>맑은 고딕</vt:lpstr>
      <vt:lpstr>Sandoll 미생</vt:lpstr>
      <vt:lpstr>Arial</vt:lpstr>
      <vt:lpstr>DX모던고딕RoundB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경훈</cp:lastModifiedBy>
  <cp:revision>46</cp:revision>
  <dcterms:created xsi:type="dcterms:W3CDTF">2017-05-29T09:12:16Z</dcterms:created>
  <dcterms:modified xsi:type="dcterms:W3CDTF">2019-07-10T05:29:09Z</dcterms:modified>
</cp:coreProperties>
</file>