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5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4660"/>
  </p:normalViewPr>
  <p:slideViewPr>
    <p:cSldViewPr snapToGrid="0">
      <p:cViewPr varScale="1">
        <p:scale>
          <a:sx n="108" d="100"/>
          <a:sy n="108" d="100"/>
        </p:scale>
        <p:origin x="8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B561F0-5A40-4790-88C1-2F93BCF4591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2B429F9-77D2-4A96-99A2-C2031FC40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96EDB04-D39F-4A82-A4BF-574B6659AE8E}"/>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777EE0EA-89BC-4121-B396-22C6AA3375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07AA296-7801-4F3F-94FE-F33C5DC50CA2}"/>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125429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0E5292-892C-4BE9-A699-3EBB0849887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26A285F-9424-4D04-80E0-E3760A72EA61}"/>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4AD6296-1450-421E-8861-34A78BF3509D}"/>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370E4A85-5E77-4DB9-8806-B04994645EC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196FCCD-1CA7-4D8D-8D50-DE5882526722}"/>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200675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3F2A5AA-2F2E-4CF0-A374-F4BA077561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36F481C-6530-46AA-8FF4-195594A65BB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B61D9B4-40F5-4C3A-8356-A7112E03D96A}"/>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CADD2C01-830B-497E-9FCD-12AE36E87C9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25A1BB-6717-49F9-AF72-4C6E2FF48428}"/>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372812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4D3480-CF9B-4E92-9426-24AB04F0CAB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BBE7305-8E27-4E54-B1C8-B5381A615F8D}"/>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8136BFD-60EB-4D28-9478-2858CBBF5E47}"/>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D663039A-258D-486F-A59F-3406EF1B62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ACBFB5E-961A-4F06-8EAE-197CF56279EE}"/>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364371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1507A0-16A4-4FC2-85E4-2DC507D0365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F72385B-6A23-4E6E-9F97-475AD3205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66A772C8-BC98-4B5A-84AA-94EDE708B3AC}"/>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B68BCBBD-6945-4F8D-BE75-2145ED3B50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D635B76-16D4-42D0-963E-55342E97DDC9}"/>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311935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AC6B4-D09B-4425-9999-15DAFE82A16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F2480EB-59B4-43F8-BECA-56351D6A8743}"/>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C8FB91E3-A083-41EE-ACD5-CDD2E475E70A}"/>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2652D594-D47D-4897-A6DB-96F062E6EEF1}"/>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6" name="바닥글 개체 틀 5">
            <a:extLst>
              <a:ext uri="{FF2B5EF4-FFF2-40B4-BE49-F238E27FC236}">
                <a16:creationId xmlns:a16="http://schemas.microsoft.com/office/drawing/2014/main" id="{A0EC7AE1-780C-4093-B834-C82B1B662FE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20B2ED8-922A-4947-9265-ACBE58836C9C}"/>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302343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DD0454-AE9C-4C27-852E-E07558E6FE1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3A03FB6-B39B-445A-8381-1FC593755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1D5F3063-91E7-4002-BB7F-85741D1FADCA}"/>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E85A2CD9-3167-4DD9-8AE6-3D5C844F0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3586489D-4F02-4BE8-A2B4-CEFD0DB2D3A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A59E743B-9FA8-4867-AF2B-1D7C1584C42C}"/>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8" name="바닥글 개체 틀 7">
            <a:extLst>
              <a:ext uri="{FF2B5EF4-FFF2-40B4-BE49-F238E27FC236}">
                <a16:creationId xmlns:a16="http://schemas.microsoft.com/office/drawing/2014/main" id="{B5D19F92-976C-421D-83A0-0659363C3FE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0D6C2FA-B428-4BDD-94C0-B98CBF89E883}"/>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48345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D42222-4216-4385-956F-AB513DA31AF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D579C34-97D4-4324-BEF3-17BB51065899}"/>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4" name="바닥글 개체 틀 3">
            <a:extLst>
              <a:ext uri="{FF2B5EF4-FFF2-40B4-BE49-F238E27FC236}">
                <a16:creationId xmlns:a16="http://schemas.microsoft.com/office/drawing/2014/main" id="{8A5DAC34-A4EE-4BD8-9367-9AD0EFE2A88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AA85E52-0F54-4693-9087-E38FE9D39688}"/>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75926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287EFC3-7E67-4678-BE68-E7B22E5C9FCA}"/>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3" name="바닥글 개체 틀 2">
            <a:extLst>
              <a:ext uri="{FF2B5EF4-FFF2-40B4-BE49-F238E27FC236}">
                <a16:creationId xmlns:a16="http://schemas.microsoft.com/office/drawing/2014/main" id="{D2374FF5-5399-4435-BC02-0DDAADE3184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D522EAD-714D-40D5-BB1A-EF7753F4D4C7}"/>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376121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A7318A-B1DB-498F-93BF-998EAF2B754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5BC2BF6-CFDF-40A4-AAF5-F61EF4B4F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F5870F8B-1441-4931-8F97-799CBE937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B1E5911-F56F-4458-AAC3-6CC2AE915959}"/>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6" name="바닥글 개체 틀 5">
            <a:extLst>
              <a:ext uri="{FF2B5EF4-FFF2-40B4-BE49-F238E27FC236}">
                <a16:creationId xmlns:a16="http://schemas.microsoft.com/office/drawing/2014/main" id="{1B1D3F05-14B9-4F6B-9847-8A4A6CDE7C9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C5748C9-94FD-47E9-B37E-B6967B801960}"/>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256802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FEBF9B-D28C-4142-A1D9-AF7EF069C65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933D4CD-CCA9-436C-B8C4-5E3B3E440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D2017FA-F3EC-47B8-8070-500B838D8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BAAFAE5-4602-4965-AF2C-F7663D37CAFD}"/>
              </a:ext>
            </a:extLst>
          </p:cNvPr>
          <p:cNvSpPr>
            <a:spLocks noGrp="1"/>
          </p:cNvSpPr>
          <p:nvPr>
            <p:ph type="dt" sz="half" idx="10"/>
          </p:nvPr>
        </p:nvSpPr>
        <p:spPr/>
        <p:txBody>
          <a:bodyPr/>
          <a:lstStyle/>
          <a:p>
            <a:fld id="{805674A8-E72F-420C-AC76-9D06CBFF1641}" type="datetimeFigureOut">
              <a:rPr lang="ko-KR" altLang="en-US" smtClean="0"/>
              <a:t>2018-10-10</a:t>
            </a:fld>
            <a:endParaRPr lang="ko-KR" altLang="en-US"/>
          </a:p>
        </p:txBody>
      </p:sp>
      <p:sp>
        <p:nvSpPr>
          <p:cNvPr id="6" name="바닥글 개체 틀 5">
            <a:extLst>
              <a:ext uri="{FF2B5EF4-FFF2-40B4-BE49-F238E27FC236}">
                <a16:creationId xmlns:a16="http://schemas.microsoft.com/office/drawing/2014/main" id="{E13950A1-423E-41DB-97E1-96F7B2BDA71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6F38577-4A25-4514-865B-D346EBDA9868}"/>
              </a:ext>
            </a:extLst>
          </p:cNvPr>
          <p:cNvSpPr>
            <a:spLocks noGrp="1"/>
          </p:cNvSpPr>
          <p:nvPr>
            <p:ph type="sldNum" sz="quarter" idx="12"/>
          </p:nvPr>
        </p:nvSpPr>
        <p:spPr/>
        <p:txBody>
          <a:body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259926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CEF40EB-9121-4CF0-85BE-E6D77E449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E8A5458-B6EA-414F-98D8-959541A9E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15CD54B-8962-464F-9B6C-7ED0FEE04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674A8-E72F-420C-AC76-9D06CBFF1641}" type="datetimeFigureOut">
              <a:rPr lang="ko-KR" altLang="en-US" smtClean="0"/>
              <a:t>2018-10-10</a:t>
            </a:fld>
            <a:endParaRPr lang="ko-KR" altLang="en-US"/>
          </a:p>
        </p:txBody>
      </p:sp>
      <p:sp>
        <p:nvSpPr>
          <p:cNvPr id="5" name="바닥글 개체 틀 4">
            <a:extLst>
              <a:ext uri="{FF2B5EF4-FFF2-40B4-BE49-F238E27FC236}">
                <a16:creationId xmlns:a16="http://schemas.microsoft.com/office/drawing/2014/main" id="{F47E984D-AB2F-4B1C-A3F2-49C4CDB8F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07D6D99-773B-4569-AA2F-8C59DD6E2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20BA5-3CB2-4A20-97D9-58C9086E8588}" type="slidenum">
              <a:rPr lang="ko-KR" altLang="en-US" smtClean="0"/>
              <a:t>‹#›</a:t>
            </a:fld>
            <a:endParaRPr lang="ko-KR" altLang="en-US"/>
          </a:p>
        </p:txBody>
      </p:sp>
    </p:spTree>
    <p:extLst>
      <p:ext uri="{BB962C8B-B14F-4D97-AF65-F5344CB8AC3E}">
        <p14:creationId xmlns:p14="http://schemas.microsoft.com/office/powerpoint/2010/main" val="752477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ebie.tistory.com/99" TargetMode="External"/><Relationship Id="rId2" Type="http://schemas.openxmlformats.org/officeDocument/2006/relationships/hyperlink" Target="http://includestdio.tistory.com/12" TargetMode="External"/><Relationship Id="rId1" Type="http://schemas.openxmlformats.org/officeDocument/2006/relationships/slideLayout" Target="../slideLayouts/slideLayout2.xml"/><Relationship Id="rId4" Type="http://schemas.openxmlformats.org/officeDocument/2006/relationships/hyperlink" Target="https://blog.lael.be/post/130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0E5CE5-D7F6-4F86-A6A8-91E8CB663064}"/>
              </a:ext>
            </a:extLst>
          </p:cNvPr>
          <p:cNvSpPr>
            <a:spLocks noGrp="1"/>
          </p:cNvSpPr>
          <p:nvPr>
            <p:ph type="ctrTitle"/>
          </p:nvPr>
        </p:nvSpPr>
        <p:spPr/>
        <p:txBody>
          <a:bodyPr>
            <a:normAutofit/>
          </a:bodyPr>
          <a:lstStyle/>
          <a:p>
            <a:r>
              <a:rPr lang="en-US" altLang="ko-KR" dirty="0"/>
              <a:t>Section2</a:t>
            </a:r>
            <a:br>
              <a:rPr lang="en-US" altLang="ko-KR" dirty="0"/>
            </a:br>
            <a:r>
              <a:rPr lang="ko-KR" altLang="en-US" dirty="0"/>
              <a:t>교착상태의 해결방법</a:t>
            </a:r>
            <a:br>
              <a:rPr lang="en-US" altLang="ko-KR" dirty="0"/>
            </a:br>
            <a:r>
              <a:rPr lang="en-US" altLang="ko-KR" sz="3200" dirty="0"/>
              <a:t>-</a:t>
            </a:r>
            <a:r>
              <a:rPr lang="ko-KR" altLang="en-US" sz="3200" dirty="0"/>
              <a:t> 교착 상태의 예방</a:t>
            </a:r>
            <a:endParaRPr lang="ko-KR" altLang="en-US" dirty="0"/>
          </a:p>
        </p:txBody>
      </p:sp>
      <p:sp>
        <p:nvSpPr>
          <p:cNvPr id="3" name="부제목 2">
            <a:extLst>
              <a:ext uri="{FF2B5EF4-FFF2-40B4-BE49-F238E27FC236}">
                <a16:creationId xmlns:a16="http://schemas.microsoft.com/office/drawing/2014/main" id="{AFD298A2-8C2E-42CD-93F2-50CC572ED927}"/>
              </a:ext>
            </a:extLst>
          </p:cNvPr>
          <p:cNvSpPr>
            <a:spLocks noGrp="1"/>
          </p:cNvSpPr>
          <p:nvPr>
            <p:ph type="subTitle" idx="1"/>
          </p:nvPr>
        </p:nvSpPr>
        <p:spPr/>
        <p:txBody>
          <a:bodyPr/>
          <a:lstStyle/>
          <a:p>
            <a:endParaRPr lang="en-US" altLang="ko-KR" dirty="0"/>
          </a:p>
          <a:p>
            <a:r>
              <a:rPr lang="ko-KR" altLang="en-US" dirty="0"/>
              <a:t>컴퓨터공학과 </a:t>
            </a:r>
            <a:r>
              <a:rPr lang="en-US" altLang="ko-KR" dirty="0"/>
              <a:t>201533695 </a:t>
            </a:r>
            <a:r>
              <a:rPr lang="ko-KR" altLang="en-US" dirty="0"/>
              <a:t>김경훈</a:t>
            </a:r>
          </a:p>
        </p:txBody>
      </p:sp>
    </p:spTree>
    <p:extLst>
      <p:ext uri="{BB962C8B-B14F-4D97-AF65-F5344CB8AC3E}">
        <p14:creationId xmlns:p14="http://schemas.microsoft.com/office/powerpoint/2010/main" val="13184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a:bodyPr>
          <a:lstStyle/>
          <a:p>
            <a:r>
              <a:rPr lang="ko-KR" altLang="en-US" dirty="0" err="1"/>
              <a:t>비선점</a:t>
            </a:r>
            <a:r>
              <a:rPr lang="ko-KR" altLang="en-US" dirty="0"/>
              <a:t> 조건 방지</a:t>
            </a:r>
            <a:r>
              <a:rPr lang="en-US" altLang="ko-KR" dirty="0"/>
              <a:t> ex)</a:t>
            </a:r>
            <a:br>
              <a:rPr lang="en-US" altLang="ko-KR" dirty="0"/>
            </a:br>
            <a:br>
              <a:rPr lang="en-US" altLang="ko-KR" dirty="0"/>
            </a:br>
            <a:br>
              <a:rPr lang="en-US" altLang="ko-KR" dirty="0"/>
            </a:br>
            <a:br>
              <a:rPr lang="en-US" altLang="ko-KR" dirty="0"/>
            </a:br>
            <a:br>
              <a:rPr lang="en-US" altLang="ko-KR" dirty="0"/>
            </a:br>
            <a:br>
              <a:rPr lang="en-US" altLang="ko-KR" dirty="0"/>
            </a:br>
            <a:br>
              <a:rPr lang="en-US" altLang="ko-KR" dirty="0"/>
            </a:br>
            <a:endParaRPr lang="ko-KR" altLang="en-US" dirty="0"/>
          </a:p>
        </p:txBody>
      </p:sp>
      <p:pic>
        <p:nvPicPr>
          <p:cNvPr id="15" name="그림 14">
            <a:extLst>
              <a:ext uri="{FF2B5EF4-FFF2-40B4-BE49-F238E27FC236}">
                <a16:creationId xmlns:a16="http://schemas.microsoft.com/office/drawing/2014/main" id="{16F3C562-17BD-4477-834A-B48DC3FD4925}"/>
              </a:ext>
            </a:extLst>
          </p:cNvPr>
          <p:cNvPicPr>
            <a:picLocks noChangeAspect="1"/>
          </p:cNvPicPr>
          <p:nvPr/>
        </p:nvPicPr>
        <p:blipFill>
          <a:blip r:embed="rId2"/>
          <a:stretch>
            <a:fillRect/>
          </a:stretch>
        </p:blipFill>
        <p:spPr>
          <a:xfrm>
            <a:off x="935491" y="1689618"/>
            <a:ext cx="4181475" cy="2209800"/>
          </a:xfrm>
          <a:prstGeom prst="rect">
            <a:avLst/>
          </a:prstGeom>
        </p:spPr>
      </p:pic>
      <p:pic>
        <p:nvPicPr>
          <p:cNvPr id="16" name="그림 15">
            <a:extLst>
              <a:ext uri="{FF2B5EF4-FFF2-40B4-BE49-F238E27FC236}">
                <a16:creationId xmlns:a16="http://schemas.microsoft.com/office/drawing/2014/main" id="{CC3251AE-589F-44FC-ACA7-93EBEA399964}"/>
              </a:ext>
            </a:extLst>
          </p:cNvPr>
          <p:cNvPicPr>
            <a:picLocks noChangeAspect="1"/>
          </p:cNvPicPr>
          <p:nvPr/>
        </p:nvPicPr>
        <p:blipFill>
          <a:blip r:embed="rId2"/>
          <a:stretch>
            <a:fillRect/>
          </a:stretch>
        </p:blipFill>
        <p:spPr>
          <a:xfrm>
            <a:off x="5611489" y="1689618"/>
            <a:ext cx="4181475" cy="2209800"/>
          </a:xfrm>
          <a:prstGeom prst="rect">
            <a:avLst/>
          </a:prstGeom>
        </p:spPr>
      </p:pic>
      <p:pic>
        <p:nvPicPr>
          <p:cNvPr id="17" name="그림 16">
            <a:extLst>
              <a:ext uri="{FF2B5EF4-FFF2-40B4-BE49-F238E27FC236}">
                <a16:creationId xmlns:a16="http://schemas.microsoft.com/office/drawing/2014/main" id="{5C6B0B32-0669-43ED-AEE2-08329A8BEBAD}"/>
              </a:ext>
            </a:extLst>
          </p:cNvPr>
          <p:cNvPicPr>
            <a:picLocks noChangeAspect="1"/>
          </p:cNvPicPr>
          <p:nvPr/>
        </p:nvPicPr>
        <p:blipFill>
          <a:blip r:embed="rId2"/>
          <a:stretch>
            <a:fillRect/>
          </a:stretch>
        </p:blipFill>
        <p:spPr>
          <a:xfrm>
            <a:off x="5602158" y="3899418"/>
            <a:ext cx="4181475" cy="2209800"/>
          </a:xfrm>
          <a:prstGeom prst="rect">
            <a:avLst/>
          </a:prstGeom>
        </p:spPr>
      </p:pic>
      <p:pic>
        <p:nvPicPr>
          <p:cNvPr id="18" name="그림 17">
            <a:extLst>
              <a:ext uri="{FF2B5EF4-FFF2-40B4-BE49-F238E27FC236}">
                <a16:creationId xmlns:a16="http://schemas.microsoft.com/office/drawing/2014/main" id="{5876D975-8B8B-4819-AE4C-04D06E69DBCC}"/>
              </a:ext>
            </a:extLst>
          </p:cNvPr>
          <p:cNvPicPr>
            <a:picLocks noChangeAspect="1"/>
          </p:cNvPicPr>
          <p:nvPr/>
        </p:nvPicPr>
        <p:blipFill>
          <a:blip r:embed="rId2"/>
          <a:stretch>
            <a:fillRect/>
          </a:stretch>
        </p:blipFill>
        <p:spPr>
          <a:xfrm>
            <a:off x="935491" y="3899418"/>
            <a:ext cx="4181475" cy="2209800"/>
          </a:xfrm>
          <a:prstGeom prst="rect">
            <a:avLst/>
          </a:prstGeom>
        </p:spPr>
      </p:pic>
      <p:pic>
        <p:nvPicPr>
          <p:cNvPr id="19" name="그림 18">
            <a:extLst>
              <a:ext uri="{FF2B5EF4-FFF2-40B4-BE49-F238E27FC236}">
                <a16:creationId xmlns:a16="http://schemas.microsoft.com/office/drawing/2014/main" id="{365B8690-622A-473A-A09B-3298B34AFCA1}"/>
              </a:ext>
            </a:extLst>
          </p:cNvPr>
          <p:cNvPicPr>
            <a:picLocks noChangeAspect="1"/>
          </p:cNvPicPr>
          <p:nvPr/>
        </p:nvPicPr>
        <p:blipFill>
          <a:blip r:embed="rId3"/>
          <a:stretch>
            <a:fillRect/>
          </a:stretch>
        </p:blipFill>
        <p:spPr>
          <a:xfrm>
            <a:off x="6922924" y="1894115"/>
            <a:ext cx="695325" cy="1281112"/>
          </a:xfrm>
          <a:prstGeom prst="rect">
            <a:avLst/>
          </a:prstGeom>
        </p:spPr>
      </p:pic>
      <p:pic>
        <p:nvPicPr>
          <p:cNvPr id="20" name="그림 19">
            <a:extLst>
              <a:ext uri="{FF2B5EF4-FFF2-40B4-BE49-F238E27FC236}">
                <a16:creationId xmlns:a16="http://schemas.microsoft.com/office/drawing/2014/main" id="{B5622272-AE3C-4F03-B74D-CFBE1777C372}"/>
              </a:ext>
            </a:extLst>
          </p:cNvPr>
          <p:cNvPicPr>
            <a:picLocks noChangeAspect="1"/>
          </p:cNvPicPr>
          <p:nvPr/>
        </p:nvPicPr>
        <p:blipFill>
          <a:blip r:embed="rId4"/>
          <a:stretch>
            <a:fillRect/>
          </a:stretch>
        </p:blipFill>
        <p:spPr>
          <a:xfrm>
            <a:off x="5224219" y="1816165"/>
            <a:ext cx="695325" cy="1352550"/>
          </a:xfrm>
          <a:prstGeom prst="rect">
            <a:avLst/>
          </a:prstGeom>
        </p:spPr>
      </p:pic>
      <p:sp>
        <p:nvSpPr>
          <p:cNvPr id="22" name="TextBox 21">
            <a:extLst>
              <a:ext uri="{FF2B5EF4-FFF2-40B4-BE49-F238E27FC236}">
                <a16:creationId xmlns:a16="http://schemas.microsoft.com/office/drawing/2014/main" id="{6CA09808-0694-4622-830B-BBB943BEFC64}"/>
              </a:ext>
            </a:extLst>
          </p:cNvPr>
          <p:cNvSpPr txBox="1"/>
          <p:nvPr/>
        </p:nvSpPr>
        <p:spPr>
          <a:xfrm>
            <a:off x="5801745" y="3147737"/>
            <a:ext cx="1825835" cy="261610"/>
          </a:xfrm>
          <a:prstGeom prst="rect">
            <a:avLst/>
          </a:prstGeom>
          <a:noFill/>
          <a:ln w="28575">
            <a:solidFill>
              <a:schemeClr val="tx1"/>
            </a:solidFill>
          </a:ln>
        </p:spPr>
        <p:txBody>
          <a:bodyPr wrap="square" rtlCol="0">
            <a:spAutoFit/>
          </a:bodyPr>
          <a:lstStyle/>
          <a:p>
            <a:pPr algn="ctr"/>
            <a:r>
              <a:rPr lang="en-US" altLang="ko-KR" sz="1100" dirty="0"/>
              <a:t>R1</a:t>
            </a:r>
            <a:endParaRPr lang="ko-KR" altLang="en-US" sz="1100" dirty="0"/>
          </a:p>
        </p:txBody>
      </p:sp>
      <p:sp>
        <p:nvSpPr>
          <p:cNvPr id="23" name="TextBox 22">
            <a:extLst>
              <a:ext uri="{FF2B5EF4-FFF2-40B4-BE49-F238E27FC236}">
                <a16:creationId xmlns:a16="http://schemas.microsoft.com/office/drawing/2014/main" id="{E736F06F-8576-4CD6-A96D-BFC9E33F6F6B}"/>
              </a:ext>
            </a:extLst>
          </p:cNvPr>
          <p:cNvSpPr txBox="1"/>
          <p:nvPr/>
        </p:nvSpPr>
        <p:spPr>
          <a:xfrm>
            <a:off x="2934281" y="3167390"/>
            <a:ext cx="1813928" cy="261610"/>
          </a:xfrm>
          <a:prstGeom prst="rect">
            <a:avLst/>
          </a:prstGeom>
          <a:noFill/>
          <a:ln w="28575">
            <a:solidFill>
              <a:schemeClr val="tx1"/>
            </a:solidFill>
          </a:ln>
        </p:spPr>
        <p:txBody>
          <a:bodyPr wrap="square" rtlCol="0">
            <a:spAutoFit/>
          </a:bodyPr>
          <a:lstStyle/>
          <a:p>
            <a:pPr algn="ctr"/>
            <a:r>
              <a:rPr lang="en-US" altLang="ko-KR" sz="1100" dirty="0"/>
              <a:t>R2</a:t>
            </a:r>
            <a:endParaRPr lang="ko-KR" altLang="en-US" sz="1100" dirty="0"/>
          </a:p>
        </p:txBody>
      </p:sp>
      <p:sp>
        <p:nvSpPr>
          <p:cNvPr id="24" name="TextBox 23">
            <a:extLst>
              <a:ext uri="{FF2B5EF4-FFF2-40B4-BE49-F238E27FC236}">
                <a16:creationId xmlns:a16="http://schemas.microsoft.com/office/drawing/2014/main" id="{EBEB1F72-691D-4A4D-9FB4-A497D0754BD1}"/>
              </a:ext>
            </a:extLst>
          </p:cNvPr>
          <p:cNvSpPr txBox="1"/>
          <p:nvPr/>
        </p:nvSpPr>
        <p:spPr>
          <a:xfrm>
            <a:off x="1193893" y="5366879"/>
            <a:ext cx="1740387" cy="261610"/>
          </a:xfrm>
          <a:prstGeom prst="rect">
            <a:avLst/>
          </a:prstGeom>
          <a:noFill/>
          <a:ln w="28575">
            <a:solidFill>
              <a:schemeClr val="tx1"/>
            </a:solidFill>
          </a:ln>
        </p:spPr>
        <p:txBody>
          <a:bodyPr wrap="square" rtlCol="0">
            <a:spAutoFit/>
          </a:bodyPr>
          <a:lstStyle/>
          <a:p>
            <a:pPr algn="ctr"/>
            <a:r>
              <a:rPr lang="en-US" altLang="ko-KR" sz="1100" dirty="0"/>
              <a:t>R1</a:t>
            </a:r>
            <a:endParaRPr lang="ko-KR" altLang="en-US" sz="1100" dirty="0"/>
          </a:p>
        </p:txBody>
      </p:sp>
      <p:sp>
        <p:nvSpPr>
          <p:cNvPr id="25" name="TextBox 24">
            <a:extLst>
              <a:ext uri="{FF2B5EF4-FFF2-40B4-BE49-F238E27FC236}">
                <a16:creationId xmlns:a16="http://schemas.microsoft.com/office/drawing/2014/main" id="{ADE508DD-3F7D-46D5-B043-41D5849BE12A}"/>
              </a:ext>
            </a:extLst>
          </p:cNvPr>
          <p:cNvSpPr txBox="1"/>
          <p:nvPr/>
        </p:nvSpPr>
        <p:spPr>
          <a:xfrm>
            <a:off x="5843867" y="5377190"/>
            <a:ext cx="1774382" cy="261610"/>
          </a:xfrm>
          <a:prstGeom prst="rect">
            <a:avLst/>
          </a:prstGeom>
          <a:noFill/>
          <a:ln w="28575">
            <a:solidFill>
              <a:schemeClr val="tx1"/>
            </a:solidFill>
          </a:ln>
        </p:spPr>
        <p:txBody>
          <a:bodyPr wrap="square" rtlCol="0">
            <a:spAutoFit/>
          </a:bodyPr>
          <a:lstStyle/>
          <a:p>
            <a:pPr algn="ctr"/>
            <a:r>
              <a:rPr lang="en-US" altLang="ko-KR" sz="1100" dirty="0"/>
              <a:t>R1</a:t>
            </a:r>
            <a:endParaRPr lang="ko-KR" altLang="en-US" sz="1100" dirty="0"/>
          </a:p>
        </p:txBody>
      </p:sp>
      <p:pic>
        <p:nvPicPr>
          <p:cNvPr id="26" name="그림 25">
            <a:extLst>
              <a:ext uri="{FF2B5EF4-FFF2-40B4-BE49-F238E27FC236}">
                <a16:creationId xmlns:a16="http://schemas.microsoft.com/office/drawing/2014/main" id="{57D50691-9339-42D9-8556-9FB278A2118D}"/>
              </a:ext>
            </a:extLst>
          </p:cNvPr>
          <p:cNvPicPr>
            <a:picLocks noChangeAspect="1"/>
          </p:cNvPicPr>
          <p:nvPr/>
        </p:nvPicPr>
        <p:blipFill>
          <a:blip r:embed="rId3"/>
          <a:stretch>
            <a:fillRect/>
          </a:stretch>
        </p:blipFill>
        <p:spPr>
          <a:xfrm>
            <a:off x="2330903" y="4069444"/>
            <a:ext cx="695325" cy="1281112"/>
          </a:xfrm>
          <a:prstGeom prst="rect">
            <a:avLst/>
          </a:prstGeom>
        </p:spPr>
      </p:pic>
      <p:pic>
        <p:nvPicPr>
          <p:cNvPr id="27" name="그림 26">
            <a:extLst>
              <a:ext uri="{FF2B5EF4-FFF2-40B4-BE49-F238E27FC236}">
                <a16:creationId xmlns:a16="http://schemas.microsoft.com/office/drawing/2014/main" id="{1F66A29F-49DA-4FB5-A0F8-CD847AEAE24D}"/>
              </a:ext>
            </a:extLst>
          </p:cNvPr>
          <p:cNvPicPr>
            <a:picLocks noChangeAspect="1"/>
          </p:cNvPicPr>
          <p:nvPr/>
        </p:nvPicPr>
        <p:blipFill>
          <a:blip r:embed="rId3"/>
          <a:stretch>
            <a:fillRect/>
          </a:stretch>
        </p:blipFill>
        <p:spPr>
          <a:xfrm>
            <a:off x="2893502" y="4071626"/>
            <a:ext cx="695325" cy="1281112"/>
          </a:xfrm>
          <a:prstGeom prst="rect">
            <a:avLst/>
          </a:prstGeom>
        </p:spPr>
      </p:pic>
      <p:pic>
        <p:nvPicPr>
          <p:cNvPr id="28" name="그림 27">
            <a:extLst>
              <a:ext uri="{FF2B5EF4-FFF2-40B4-BE49-F238E27FC236}">
                <a16:creationId xmlns:a16="http://schemas.microsoft.com/office/drawing/2014/main" id="{6831EDA8-3BF1-472B-B0D7-15CC0A2CA0E3}"/>
              </a:ext>
            </a:extLst>
          </p:cNvPr>
          <p:cNvPicPr>
            <a:picLocks noChangeAspect="1"/>
          </p:cNvPicPr>
          <p:nvPr/>
        </p:nvPicPr>
        <p:blipFill>
          <a:blip r:embed="rId4"/>
          <a:stretch>
            <a:fillRect/>
          </a:stretch>
        </p:blipFill>
        <p:spPr>
          <a:xfrm>
            <a:off x="-27674" y="4015969"/>
            <a:ext cx="695325" cy="1352550"/>
          </a:xfrm>
          <a:prstGeom prst="rect">
            <a:avLst/>
          </a:prstGeom>
        </p:spPr>
      </p:pic>
      <p:pic>
        <p:nvPicPr>
          <p:cNvPr id="29" name="그림 28">
            <a:extLst>
              <a:ext uri="{FF2B5EF4-FFF2-40B4-BE49-F238E27FC236}">
                <a16:creationId xmlns:a16="http://schemas.microsoft.com/office/drawing/2014/main" id="{029C04BD-7485-46CC-9C56-E3D60F933B5E}"/>
              </a:ext>
            </a:extLst>
          </p:cNvPr>
          <p:cNvPicPr>
            <a:picLocks noChangeAspect="1"/>
          </p:cNvPicPr>
          <p:nvPr/>
        </p:nvPicPr>
        <p:blipFill>
          <a:blip r:embed="rId5"/>
          <a:stretch>
            <a:fillRect/>
          </a:stretch>
        </p:blipFill>
        <p:spPr>
          <a:xfrm>
            <a:off x="655793" y="3985698"/>
            <a:ext cx="791267" cy="1358160"/>
          </a:xfrm>
          <a:prstGeom prst="rect">
            <a:avLst/>
          </a:prstGeom>
        </p:spPr>
      </p:pic>
      <p:cxnSp>
        <p:nvCxnSpPr>
          <p:cNvPr id="34" name="직선 화살표 연결선 33">
            <a:extLst>
              <a:ext uri="{FF2B5EF4-FFF2-40B4-BE49-F238E27FC236}">
                <a16:creationId xmlns:a16="http://schemas.microsoft.com/office/drawing/2014/main" id="{F1FE3709-CD7A-4D49-9287-FB955BF262F4}"/>
              </a:ext>
            </a:extLst>
          </p:cNvPr>
          <p:cNvCxnSpPr/>
          <p:nvPr/>
        </p:nvCxnSpPr>
        <p:spPr>
          <a:xfrm flipH="1">
            <a:off x="5919544" y="2574524"/>
            <a:ext cx="1377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EDD644D2-1A33-42BF-8FA2-D1607E821B88}"/>
              </a:ext>
            </a:extLst>
          </p:cNvPr>
          <p:cNvCxnSpPr/>
          <p:nvPr/>
        </p:nvCxnSpPr>
        <p:spPr>
          <a:xfrm flipH="1">
            <a:off x="1352256" y="4705165"/>
            <a:ext cx="3299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그림 36">
            <a:extLst>
              <a:ext uri="{FF2B5EF4-FFF2-40B4-BE49-F238E27FC236}">
                <a16:creationId xmlns:a16="http://schemas.microsoft.com/office/drawing/2014/main" id="{3558488C-BB5C-4D61-A640-4969D3A84864}"/>
              </a:ext>
            </a:extLst>
          </p:cNvPr>
          <p:cNvPicPr>
            <a:picLocks noChangeAspect="1"/>
          </p:cNvPicPr>
          <p:nvPr/>
        </p:nvPicPr>
        <p:blipFill>
          <a:blip r:embed="rId3"/>
          <a:stretch>
            <a:fillRect/>
          </a:stretch>
        </p:blipFill>
        <p:spPr>
          <a:xfrm>
            <a:off x="7006901" y="4078322"/>
            <a:ext cx="695325" cy="1281112"/>
          </a:xfrm>
          <a:prstGeom prst="rect">
            <a:avLst/>
          </a:prstGeom>
        </p:spPr>
      </p:pic>
      <p:pic>
        <p:nvPicPr>
          <p:cNvPr id="38" name="그림 37">
            <a:extLst>
              <a:ext uri="{FF2B5EF4-FFF2-40B4-BE49-F238E27FC236}">
                <a16:creationId xmlns:a16="http://schemas.microsoft.com/office/drawing/2014/main" id="{262EE809-9459-4F2E-8F42-A21848D2CA30}"/>
              </a:ext>
            </a:extLst>
          </p:cNvPr>
          <p:cNvPicPr>
            <a:picLocks noChangeAspect="1"/>
          </p:cNvPicPr>
          <p:nvPr/>
        </p:nvPicPr>
        <p:blipFill>
          <a:blip r:embed="rId3"/>
          <a:stretch>
            <a:fillRect/>
          </a:stretch>
        </p:blipFill>
        <p:spPr>
          <a:xfrm>
            <a:off x="7604164" y="4059526"/>
            <a:ext cx="695325" cy="1317663"/>
          </a:xfrm>
          <a:prstGeom prst="rect">
            <a:avLst/>
          </a:prstGeom>
        </p:spPr>
      </p:pic>
      <p:pic>
        <p:nvPicPr>
          <p:cNvPr id="39" name="그림 38">
            <a:extLst>
              <a:ext uri="{FF2B5EF4-FFF2-40B4-BE49-F238E27FC236}">
                <a16:creationId xmlns:a16="http://schemas.microsoft.com/office/drawing/2014/main" id="{C0903FD6-1A99-4D1D-B943-FF571E64C3E8}"/>
              </a:ext>
            </a:extLst>
          </p:cNvPr>
          <p:cNvPicPr>
            <a:picLocks noChangeAspect="1"/>
          </p:cNvPicPr>
          <p:nvPr/>
        </p:nvPicPr>
        <p:blipFill>
          <a:blip r:embed="rId5"/>
          <a:stretch>
            <a:fillRect/>
          </a:stretch>
        </p:blipFill>
        <p:spPr>
          <a:xfrm>
            <a:off x="5075953" y="3985699"/>
            <a:ext cx="791267" cy="1358160"/>
          </a:xfrm>
          <a:prstGeom prst="rect">
            <a:avLst/>
          </a:prstGeom>
        </p:spPr>
      </p:pic>
      <p:pic>
        <p:nvPicPr>
          <p:cNvPr id="40" name="그림 39">
            <a:extLst>
              <a:ext uri="{FF2B5EF4-FFF2-40B4-BE49-F238E27FC236}">
                <a16:creationId xmlns:a16="http://schemas.microsoft.com/office/drawing/2014/main" id="{93C5B80D-F5C4-47E0-A4A5-3B5FFE1841AB}"/>
              </a:ext>
            </a:extLst>
          </p:cNvPr>
          <p:cNvPicPr>
            <a:picLocks noChangeAspect="1"/>
          </p:cNvPicPr>
          <p:nvPr/>
        </p:nvPicPr>
        <p:blipFill>
          <a:blip r:embed="rId4"/>
          <a:stretch>
            <a:fillRect/>
          </a:stretch>
        </p:blipFill>
        <p:spPr>
          <a:xfrm>
            <a:off x="9391503" y="4071417"/>
            <a:ext cx="695325" cy="1352550"/>
          </a:xfrm>
          <a:prstGeom prst="rect">
            <a:avLst/>
          </a:prstGeom>
        </p:spPr>
      </p:pic>
      <p:sp>
        <p:nvSpPr>
          <p:cNvPr id="41" name="TextBox 40">
            <a:extLst>
              <a:ext uri="{FF2B5EF4-FFF2-40B4-BE49-F238E27FC236}">
                <a16:creationId xmlns:a16="http://schemas.microsoft.com/office/drawing/2014/main" id="{13C82AED-010A-4010-AC73-D03BA44B3616}"/>
              </a:ext>
            </a:extLst>
          </p:cNvPr>
          <p:cNvSpPr txBox="1"/>
          <p:nvPr/>
        </p:nvSpPr>
        <p:spPr>
          <a:xfrm>
            <a:off x="2409458" y="2372101"/>
            <a:ext cx="439656" cy="369332"/>
          </a:xfrm>
          <a:prstGeom prst="rect">
            <a:avLst/>
          </a:prstGeom>
          <a:noFill/>
        </p:spPr>
        <p:txBody>
          <a:bodyPr wrap="square" rtlCol="0">
            <a:spAutoFit/>
          </a:bodyPr>
          <a:lstStyle/>
          <a:p>
            <a:r>
              <a:rPr lang="en-US" altLang="ko-KR" dirty="0"/>
              <a:t>P1</a:t>
            </a:r>
            <a:endParaRPr lang="ko-KR" altLang="en-US" dirty="0"/>
          </a:p>
        </p:txBody>
      </p:sp>
      <p:sp>
        <p:nvSpPr>
          <p:cNvPr id="42" name="TextBox 41">
            <a:extLst>
              <a:ext uri="{FF2B5EF4-FFF2-40B4-BE49-F238E27FC236}">
                <a16:creationId xmlns:a16="http://schemas.microsoft.com/office/drawing/2014/main" id="{B190814B-A3DB-4915-85CA-CA72CC4353AD}"/>
              </a:ext>
            </a:extLst>
          </p:cNvPr>
          <p:cNvSpPr txBox="1"/>
          <p:nvPr/>
        </p:nvSpPr>
        <p:spPr>
          <a:xfrm>
            <a:off x="5362088" y="2307774"/>
            <a:ext cx="439656" cy="369332"/>
          </a:xfrm>
          <a:prstGeom prst="rect">
            <a:avLst/>
          </a:prstGeom>
          <a:noFill/>
        </p:spPr>
        <p:txBody>
          <a:bodyPr wrap="square" rtlCol="0">
            <a:spAutoFit/>
          </a:bodyPr>
          <a:lstStyle/>
          <a:p>
            <a:r>
              <a:rPr lang="en-US" altLang="ko-KR" dirty="0"/>
              <a:t>P1</a:t>
            </a:r>
            <a:endParaRPr lang="ko-KR" altLang="en-US" dirty="0"/>
          </a:p>
        </p:txBody>
      </p:sp>
      <p:sp>
        <p:nvSpPr>
          <p:cNvPr id="43" name="TextBox 42">
            <a:extLst>
              <a:ext uri="{FF2B5EF4-FFF2-40B4-BE49-F238E27FC236}">
                <a16:creationId xmlns:a16="http://schemas.microsoft.com/office/drawing/2014/main" id="{517E8E33-DBFE-4A1D-903E-50B5E7FC90A5}"/>
              </a:ext>
            </a:extLst>
          </p:cNvPr>
          <p:cNvSpPr txBox="1"/>
          <p:nvPr/>
        </p:nvSpPr>
        <p:spPr>
          <a:xfrm>
            <a:off x="100160" y="4599055"/>
            <a:ext cx="439656" cy="369332"/>
          </a:xfrm>
          <a:prstGeom prst="rect">
            <a:avLst/>
          </a:prstGeom>
          <a:noFill/>
        </p:spPr>
        <p:txBody>
          <a:bodyPr wrap="square" rtlCol="0">
            <a:spAutoFit/>
          </a:bodyPr>
          <a:lstStyle/>
          <a:p>
            <a:r>
              <a:rPr lang="en-US" altLang="ko-KR" dirty="0"/>
              <a:t>P1</a:t>
            </a:r>
            <a:endParaRPr lang="ko-KR" altLang="en-US" dirty="0"/>
          </a:p>
        </p:txBody>
      </p:sp>
      <p:sp>
        <p:nvSpPr>
          <p:cNvPr id="44" name="TextBox 43">
            <a:extLst>
              <a:ext uri="{FF2B5EF4-FFF2-40B4-BE49-F238E27FC236}">
                <a16:creationId xmlns:a16="http://schemas.microsoft.com/office/drawing/2014/main" id="{5336405E-C27E-4A00-848F-FDCAF3B41BCE}"/>
              </a:ext>
            </a:extLst>
          </p:cNvPr>
          <p:cNvSpPr txBox="1"/>
          <p:nvPr/>
        </p:nvSpPr>
        <p:spPr>
          <a:xfrm>
            <a:off x="9563805" y="4623609"/>
            <a:ext cx="439656" cy="369332"/>
          </a:xfrm>
          <a:prstGeom prst="rect">
            <a:avLst/>
          </a:prstGeom>
          <a:noFill/>
        </p:spPr>
        <p:txBody>
          <a:bodyPr wrap="square" rtlCol="0">
            <a:spAutoFit/>
          </a:bodyPr>
          <a:lstStyle/>
          <a:p>
            <a:r>
              <a:rPr lang="en-US" altLang="ko-KR" dirty="0"/>
              <a:t>P1</a:t>
            </a:r>
            <a:endParaRPr lang="ko-KR" altLang="en-US" dirty="0"/>
          </a:p>
        </p:txBody>
      </p:sp>
      <p:sp>
        <p:nvSpPr>
          <p:cNvPr id="45" name="TextBox 44">
            <a:extLst>
              <a:ext uri="{FF2B5EF4-FFF2-40B4-BE49-F238E27FC236}">
                <a16:creationId xmlns:a16="http://schemas.microsoft.com/office/drawing/2014/main" id="{C83F46A2-D64B-4CF0-BF32-3B93330BC0DF}"/>
              </a:ext>
            </a:extLst>
          </p:cNvPr>
          <p:cNvSpPr txBox="1"/>
          <p:nvPr/>
        </p:nvSpPr>
        <p:spPr>
          <a:xfrm>
            <a:off x="3058481" y="2361643"/>
            <a:ext cx="439656" cy="369332"/>
          </a:xfrm>
          <a:prstGeom prst="rect">
            <a:avLst/>
          </a:prstGeom>
          <a:noFill/>
        </p:spPr>
        <p:txBody>
          <a:bodyPr wrap="square" rtlCol="0">
            <a:spAutoFit/>
          </a:bodyPr>
          <a:lstStyle/>
          <a:p>
            <a:r>
              <a:rPr lang="en-US" altLang="ko-KR" dirty="0"/>
              <a:t>P2</a:t>
            </a:r>
            <a:endParaRPr lang="ko-KR" altLang="en-US" dirty="0"/>
          </a:p>
        </p:txBody>
      </p:sp>
      <p:sp>
        <p:nvSpPr>
          <p:cNvPr id="46" name="TextBox 45">
            <a:extLst>
              <a:ext uri="{FF2B5EF4-FFF2-40B4-BE49-F238E27FC236}">
                <a16:creationId xmlns:a16="http://schemas.microsoft.com/office/drawing/2014/main" id="{CCA2486E-F9F1-40A3-933E-7845518C2010}"/>
              </a:ext>
            </a:extLst>
          </p:cNvPr>
          <p:cNvSpPr txBox="1"/>
          <p:nvPr/>
        </p:nvSpPr>
        <p:spPr>
          <a:xfrm>
            <a:off x="7761952" y="2343497"/>
            <a:ext cx="439656" cy="369332"/>
          </a:xfrm>
          <a:prstGeom prst="rect">
            <a:avLst/>
          </a:prstGeom>
          <a:noFill/>
        </p:spPr>
        <p:txBody>
          <a:bodyPr wrap="square" rtlCol="0">
            <a:spAutoFit/>
          </a:bodyPr>
          <a:lstStyle/>
          <a:p>
            <a:r>
              <a:rPr lang="en-US" altLang="ko-KR" dirty="0"/>
              <a:t>P2</a:t>
            </a:r>
            <a:endParaRPr lang="ko-KR" altLang="en-US" dirty="0"/>
          </a:p>
        </p:txBody>
      </p:sp>
      <p:sp>
        <p:nvSpPr>
          <p:cNvPr id="47" name="TextBox 46">
            <a:extLst>
              <a:ext uri="{FF2B5EF4-FFF2-40B4-BE49-F238E27FC236}">
                <a16:creationId xmlns:a16="http://schemas.microsoft.com/office/drawing/2014/main" id="{4EC1C4FC-2AA4-467E-AAD4-734FD2FDBB5C}"/>
              </a:ext>
            </a:extLst>
          </p:cNvPr>
          <p:cNvSpPr txBox="1"/>
          <p:nvPr/>
        </p:nvSpPr>
        <p:spPr>
          <a:xfrm>
            <a:off x="5333961" y="4558369"/>
            <a:ext cx="439656" cy="369332"/>
          </a:xfrm>
          <a:prstGeom prst="rect">
            <a:avLst/>
          </a:prstGeom>
          <a:noFill/>
        </p:spPr>
        <p:txBody>
          <a:bodyPr wrap="square" rtlCol="0">
            <a:spAutoFit/>
          </a:bodyPr>
          <a:lstStyle/>
          <a:p>
            <a:r>
              <a:rPr lang="en-US" altLang="ko-KR" dirty="0"/>
              <a:t>P2</a:t>
            </a:r>
            <a:endParaRPr lang="ko-KR" altLang="en-US" dirty="0"/>
          </a:p>
        </p:txBody>
      </p:sp>
      <p:sp>
        <p:nvSpPr>
          <p:cNvPr id="48" name="TextBox 47">
            <a:extLst>
              <a:ext uri="{FF2B5EF4-FFF2-40B4-BE49-F238E27FC236}">
                <a16:creationId xmlns:a16="http://schemas.microsoft.com/office/drawing/2014/main" id="{04FDFD46-DB93-4776-B18E-2D9190838AEA}"/>
              </a:ext>
            </a:extLst>
          </p:cNvPr>
          <p:cNvSpPr txBox="1"/>
          <p:nvPr/>
        </p:nvSpPr>
        <p:spPr>
          <a:xfrm>
            <a:off x="869530" y="4599477"/>
            <a:ext cx="439656" cy="369332"/>
          </a:xfrm>
          <a:prstGeom prst="rect">
            <a:avLst/>
          </a:prstGeom>
          <a:noFill/>
        </p:spPr>
        <p:txBody>
          <a:bodyPr wrap="square" rtlCol="0">
            <a:spAutoFit/>
          </a:bodyPr>
          <a:lstStyle/>
          <a:p>
            <a:r>
              <a:rPr lang="en-US" altLang="ko-KR" dirty="0"/>
              <a:t>P2</a:t>
            </a:r>
            <a:endParaRPr lang="ko-KR" altLang="en-US" dirty="0"/>
          </a:p>
        </p:txBody>
      </p:sp>
      <p:sp>
        <p:nvSpPr>
          <p:cNvPr id="49" name="TextBox 48">
            <a:extLst>
              <a:ext uri="{FF2B5EF4-FFF2-40B4-BE49-F238E27FC236}">
                <a16:creationId xmlns:a16="http://schemas.microsoft.com/office/drawing/2014/main" id="{46F73AAC-DE76-4927-9FAC-C6DD1738BAD5}"/>
              </a:ext>
            </a:extLst>
          </p:cNvPr>
          <p:cNvSpPr txBox="1"/>
          <p:nvPr/>
        </p:nvSpPr>
        <p:spPr>
          <a:xfrm>
            <a:off x="1154098" y="3167390"/>
            <a:ext cx="1766868" cy="261610"/>
          </a:xfrm>
          <a:prstGeom prst="rect">
            <a:avLst/>
          </a:prstGeom>
          <a:noFill/>
          <a:ln w="28575">
            <a:solidFill>
              <a:schemeClr val="tx1"/>
            </a:solidFill>
          </a:ln>
        </p:spPr>
        <p:txBody>
          <a:bodyPr wrap="square" rtlCol="0">
            <a:spAutoFit/>
          </a:bodyPr>
          <a:lstStyle/>
          <a:p>
            <a:pPr algn="ctr"/>
            <a:r>
              <a:rPr lang="en-US" altLang="ko-KR" sz="1100" dirty="0"/>
              <a:t>R1</a:t>
            </a:r>
            <a:endParaRPr lang="ko-KR" altLang="en-US" sz="1100" dirty="0"/>
          </a:p>
        </p:txBody>
      </p:sp>
      <p:sp>
        <p:nvSpPr>
          <p:cNvPr id="50" name="TextBox 49">
            <a:extLst>
              <a:ext uri="{FF2B5EF4-FFF2-40B4-BE49-F238E27FC236}">
                <a16:creationId xmlns:a16="http://schemas.microsoft.com/office/drawing/2014/main" id="{B7A32699-C238-4F7F-97A4-9FEF2B465357}"/>
              </a:ext>
            </a:extLst>
          </p:cNvPr>
          <p:cNvSpPr txBox="1"/>
          <p:nvPr/>
        </p:nvSpPr>
        <p:spPr>
          <a:xfrm>
            <a:off x="2955637" y="5369561"/>
            <a:ext cx="1816797" cy="261610"/>
          </a:xfrm>
          <a:prstGeom prst="rect">
            <a:avLst/>
          </a:prstGeom>
          <a:noFill/>
          <a:ln w="28575">
            <a:solidFill>
              <a:schemeClr val="tx1"/>
            </a:solidFill>
          </a:ln>
        </p:spPr>
        <p:txBody>
          <a:bodyPr wrap="square" rtlCol="0">
            <a:spAutoFit/>
          </a:bodyPr>
          <a:lstStyle/>
          <a:p>
            <a:pPr algn="ctr"/>
            <a:r>
              <a:rPr lang="en-US" altLang="ko-KR" sz="1100" dirty="0"/>
              <a:t>R2</a:t>
            </a:r>
            <a:endParaRPr lang="ko-KR" altLang="en-US" sz="1100" dirty="0"/>
          </a:p>
        </p:txBody>
      </p:sp>
      <p:sp>
        <p:nvSpPr>
          <p:cNvPr id="51" name="TextBox 50">
            <a:extLst>
              <a:ext uri="{FF2B5EF4-FFF2-40B4-BE49-F238E27FC236}">
                <a16:creationId xmlns:a16="http://schemas.microsoft.com/office/drawing/2014/main" id="{0AE0E36E-FF4C-4F3F-9426-45409A68F833}"/>
              </a:ext>
            </a:extLst>
          </p:cNvPr>
          <p:cNvSpPr txBox="1"/>
          <p:nvPr/>
        </p:nvSpPr>
        <p:spPr>
          <a:xfrm>
            <a:off x="7618641" y="5377711"/>
            <a:ext cx="1799329" cy="261610"/>
          </a:xfrm>
          <a:prstGeom prst="rect">
            <a:avLst/>
          </a:prstGeom>
          <a:noFill/>
          <a:ln w="28575">
            <a:solidFill>
              <a:schemeClr val="tx1"/>
            </a:solidFill>
          </a:ln>
        </p:spPr>
        <p:txBody>
          <a:bodyPr wrap="square" rtlCol="0">
            <a:spAutoFit/>
          </a:bodyPr>
          <a:lstStyle/>
          <a:p>
            <a:pPr algn="ctr"/>
            <a:r>
              <a:rPr lang="en-US" altLang="ko-KR" sz="1100" dirty="0"/>
              <a:t>R2</a:t>
            </a:r>
            <a:endParaRPr lang="ko-KR" altLang="en-US" sz="1100" dirty="0"/>
          </a:p>
        </p:txBody>
      </p:sp>
      <p:sp>
        <p:nvSpPr>
          <p:cNvPr id="52" name="TextBox 51">
            <a:extLst>
              <a:ext uri="{FF2B5EF4-FFF2-40B4-BE49-F238E27FC236}">
                <a16:creationId xmlns:a16="http://schemas.microsoft.com/office/drawing/2014/main" id="{C7B814B8-198B-478A-988F-2E683B40E76F}"/>
              </a:ext>
            </a:extLst>
          </p:cNvPr>
          <p:cNvSpPr txBox="1"/>
          <p:nvPr/>
        </p:nvSpPr>
        <p:spPr>
          <a:xfrm>
            <a:off x="7627580" y="3150247"/>
            <a:ext cx="1763923" cy="261610"/>
          </a:xfrm>
          <a:prstGeom prst="rect">
            <a:avLst/>
          </a:prstGeom>
          <a:noFill/>
          <a:ln w="28575">
            <a:solidFill>
              <a:schemeClr val="tx1"/>
            </a:solidFill>
          </a:ln>
        </p:spPr>
        <p:txBody>
          <a:bodyPr wrap="square" rtlCol="0">
            <a:spAutoFit/>
          </a:bodyPr>
          <a:lstStyle/>
          <a:p>
            <a:pPr algn="ctr"/>
            <a:r>
              <a:rPr lang="en-US" altLang="ko-KR" sz="1100" dirty="0"/>
              <a:t>R2</a:t>
            </a:r>
            <a:endParaRPr lang="ko-KR" altLang="en-US" sz="1100" dirty="0"/>
          </a:p>
        </p:txBody>
      </p:sp>
      <p:sp>
        <p:nvSpPr>
          <p:cNvPr id="53" name="TextBox 52">
            <a:extLst>
              <a:ext uri="{FF2B5EF4-FFF2-40B4-BE49-F238E27FC236}">
                <a16:creationId xmlns:a16="http://schemas.microsoft.com/office/drawing/2014/main" id="{91CCAD33-2E29-4F10-8A9E-85433CFF7BBD}"/>
              </a:ext>
            </a:extLst>
          </p:cNvPr>
          <p:cNvSpPr txBox="1"/>
          <p:nvPr/>
        </p:nvSpPr>
        <p:spPr>
          <a:xfrm>
            <a:off x="7055377" y="757713"/>
            <a:ext cx="2948084" cy="369332"/>
          </a:xfrm>
          <a:prstGeom prst="rect">
            <a:avLst/>
          </a:prstGeom>
          <a:noFill/>
        </p:spPr>
        <p:txBody>
          <a:bodyPr wrap="square" rtlCol="0">
            <a:spAutoFit/>
          </a:bodyPr>
          <a:lstStyle/>
          <a:p>
            <a:r>
              <a:rPr lang="ko-KR" altLang="en-US" dirty="0"/>
              <a:t>우선순위 부여 방법도 있음</a:t>
            </a:r>
            <a:r>
              <a:rPr lang="en-US" altLang="ko-KR" dirty="0"/>
              <a:t>!</a:t>
            </a:r>
            <a:endParaRPr lang="ko-KR" altLang="en-US" dirty="0"/>
          </a:p>
        </p:txBody>
      </p:sp>
    </p:spTree>
    <p:extLst>
      <p:ext uri="{BB962C8B-B14F-4D97-AF65-F5344CB8AC3E}">
        <p14:creationId xmlns:p14="http://schemas.microsoft.com/office/powerpoint/2010/main" val="163000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a:bodyPr>
          <a:lstStyle/>
          <a:p>
            <a:r>
              <a:rPr lang="en-US" altLang="ko-KR" dirty="0"/>
              <a:t>4. </a:t>
            </a:r>
            <a:r>
              <a:rPr lang="ko-KR" altLang="en-US" dirty="0"/>
              <a:t>순환 대기 조건</a:t>
            </a:r>
            <a:br>
              <a:rPr lang="en-US" altLang="ko-KR" dirty="0"/>
            </a:br>
            <a:br>
              <a:rPr lang="en-US" altLang="ko-KR" dirty="0"/>
            </a:br>
            <a:br>
              <a:rPr lang="en-US" altLang="ko-KR" dirty="0"/>
            </a:br>
            <a:r>
              <a:rPr lang="ko-KR" altLang="en-US" sz="4000" dirty="0"/>
              <a:t>순환 대기</a:t>
            </a:r>
            <a:r>
              <a:rPr lang="en-US" altLang="ko-KR" sz="4000" dirty="0"/>
              <a:t>: </a:t>
            </a:r>
            <a:r>
              <a:rPr lang="ko-KR" altLang="en-US" sz="4000" dirty="0"/>
              <a:t>각 프로세스는 순환적으로 다음 프로세스가 점유한 자원을 요구한다</a:t>
            </a:r>
            <a:r>
              <a:rPr lang="en-US" altLang="ko-KR" sz="4000" dirty="0"/>
              <a:t>.</a:t>
            </a:r>
            <a:br>
              <a:rPr lang="en-US" altLang="ko-KR" sz="4000" dirty="0"/>
            </a:br>
            <a:r>
              <a:rPr lang="en-US" altLang="ko-KR" sz="4000" dirty="0"/>
              <a:t>(</a:t>
            </a:r>
            <a:r>
              <a:rPr lang="ko-KR" altLang="en-US" sz="4000" dirty="0" err="1"/>
              <a:t>비선점</a:t>
            </a:r>
            <a:r>
              <a:rPr lang="ko-KR" altLang="en-US" sz="4000" dirty="0"/>
              <a:t> 조건과</a:t>
            </a:r>
            <a:r>
              <a:rPr lang="en-US" altLang="ko-KR" sz="4000" dirty="0"/>
              <a:t>, </a:t>
            </a:r>
            <a:r>
              <a:rPr lang="ko-KR" altLang="en-US" sz="4000" dirty="0"/>
              <a:t>점유와 대기 조건을 만족할 때 발생</a:t>
            </a:r>
            <a:r>
              <a:rPr lang="en-US" altLang="ko-KR" sz="4000" dirty="0"/>
              <a:t>)</a:t>
            </a:r>
            <a:br>
              <a:rPr lang="en-US" altLang="ko-KR" sz="4000" dirty="0"/>
            </a:br>
            <a:endParaRPr lang="ko-KR" altLang="en-US" dirty="0"/>
          </a:p>
        </p:txBody>
      </p:sp>
      <p:pic>
        <p:nvPicPr>
          <p:cNvPr id="3" name="그림 2" descr="5-5.JPG">
            <a:extLst>
              <a:ext uri="{FF2B5EF4-FFF2-40B4-BE49-F238E27FC236}">
                <a16:creationId xmlns:a16="http://schemas.microsoft.com/office/drawing/2014/main" id="{A6ECDECD-8329-402A-90CB-4355059A33FB}"/>
              </a:ext>
            </a:extLst>
          </p:cNvPr>
          <p:cNvPicPr>
            <a:picLocks noChangeAspect="1"/>
          </p:cNvPicPr>
          <p:nvPr/>
        </p:nvPicPr>
        <p:blipFill>
          <a:blip r:embed="rId2" cstate="print"/>
          <a:stretch>
            <a:fillRect/>
          </a:stretch>
        </p:blipFill>
        <p:spPr>
          <a:xfrm>
            <a:off x="5551715" y="334965"/>
            <a:ext cx="5049811" cy="2184206"/>
          </a:xfrm>
          <a:prstGeom prst="rect">
            <a:avLst/>
          </a:prstGeom>
        </p:spPr>
      </p:pic>
    </p:spTree>
    <p:extLst>
      <p:ext uri="{BB962C8B-B14F-4D97-AF65-F5344CB8AC3E}">
        <p14:creationId xmlns:p14="http://schemas.microsoft.com/office/powerpoint/2010/main" val="180231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a:bodyPr>
          <a:lstStyle/>
          <a:p>
            <a:r>
              <a:rPr lang="ko-KR" altLang="en-US" sz="3200" dirty="0"/>
              <a:t>순환 대기 조건 방지</a:t>
            </a:r>
            <a:r>
              <a:rPr lang="en-US" altLang="ko-KR" sz="3200" dirty="0"/>
              <a:t>)</a:t>
            </a:r>
            <a:br>
              <a:rPr lang="en-US" altLang="ko-KR" sz="3200" dirty="0"/>
            </a:br>
            <a:r>
              <a:rPr lang="en-US" altLang="ko-KR" sz="3200" dirty="0">
                <a:sym typeface="Wingdings" panose="05000000000000000000" pitchFamily="2" charset="2"/>
              </a:rPr>
              <a:t> </a:t>
            </a:r>
            <a:r>
              <a:rPr lang="ko-KR" altLang="en-US" sz="3200" dirty="0">
                <a:sym typeface="Wingdings" panose="05000000000000000000" pitchFamily="2" charset="2"/>
              </a:rPr>
              <a:t>자원에 고유한 번호를 할당하여 번호 순서대로 자원을 요구하도록 한다</a:t>
            </a:r>
            <a:r>
              <a:rPr lang="en-US" altLang="ko-KR" sz="3200" dirty="0">
                <a:sym typeface="Wingdings" panose="05000000000000000000" pitchFamily="2" charset="2"/>
              </a:rPr>
              <a:t>. (</a:t>
            </a:r>
            <a:r>
              <a:rPr lang="ko-KR" altLang="en-US" sz="3200" dirty="0">
                <a:sym typeface="Wingdings" panose="05000000000000000000" pitchFamily="2" charset="2"/>
              </a:rPr>
              <a:t>오름차순</a:t>
            </a:r>
            <a:r>
              <a:rPr lang="en-US" altLang="ko-KR" sz="3200" dirty="0">
                <a:sym typeface="Wingdings" panose="05000000000000000000" pitchFamily="2" charset="2"/>
              </a:rPr>
              <a:t>)</a:t>
            </a:r>
            <a:br>
              <a:rPr lang="en-US" altLang="ko-KR" sz="3200" dirty="0">
                <a:sym typeface="Wingdings" panose="05000000000000000000" pitchFamily="2" charset="2"/>
              </a:rPr>
            </a:br>
            <a:r>
              <a:rPr lang="ko-KR" altLang="en-US" sz="3200" dirty="0">
                <a:sym typeface="Wingdings" panose="05000000000000000000" pitchFamily="2" charset="2"/>
              </a:rPr>
              <a:t>이는 계층적 요청 방법으로 순환 대기의 가능성 제거하여 교착 상태 예방</a:t>
            </a:r>
            <a:r>
              <a:rPr lang="en-US" altLang="ko-KR" sz="3200" dirty="0">
                <a:sym typeface="Wingdings" panose="05000000000000000000" pitchFamily="2" charset="2"/>
              </a:rPr>
              <a:t>.</a:t>
            </a:r>
            <a:br>
              <a:rPr lang="en-US" altLang="ko-KR" sz="3200" dirty="0">
                <a:sym typeface="Wingdings" panose="05000000000000000000" pitchFamily="2" charset="2"/>
              </a:rPr>
            </a:br>
            <a:br>
              <a:rPr lang="en-US" altLang="ko-KR" sz="3200" dirty="0">
                <a:sym typeface="Wingdings" panose="05000000000000000000" pitchFamily="2" charset="2"/>
              </a:rPr>
            </a:br>
            <a:r>
              <a:rPr lang="en-US" altLang="ko-KR" sz="3200" dirty="0">
                <a:sym typeface="Wingdings" panose="05000000000000000000" pitchFamily="2" charset="2"/>
              </a:rPr>
              <a:t>OR</a:t>
            </a:r>
            <a:br>
              <a:rPr lang="en-US" altLang="ko-KR" sz="3200" dirty="0">
                <a:sym typeface="Wingdings" panose="05000000000000000000" pitchFamily="2" charset="2"/>
              </a:rPr>
            </a:br>
            <a:br>
              <a:rPr lang="en-US" altLang="ko-KR" sz="3200" dirty="0">
                <a:sym typeface="Wingdings" panose="05000000000000000000" pitchFamily="2" charset="2"/>
              </a:rPr>
            </a:br>
            <a:r>
              <a:rPr lang="ko-KR" altLang="en-US" sz="3200" dirty="0">
                <a:sym typeface="Wingdings" panose="05000000000000000000" pitchFamily="2" charset="2"/>
              </a:rPr>
              <a:t>애초에 점유와 대기 조건</a:t>
            </a:r>
            <a:r>
              <a:rPr lang="en-US" altLang="ko-KR" sz="3200" dirty="0">
                <a:sym typeface="Wingdings" panose="05000000000000000000" pitchFamily="2" charset="2"/>
              </a:rPr>
              <a:t>, </a:t>
            </a:r>
            <a:r>
              <a:rPr lang="ko-KR" altLang="en-US" sz="3200" dirty="0" err="1">
                <a:sym typeface="Wingdings" panose="05000000000000000000" pitchFamily="2" charset="2"/>
              </a:rPr>
              <a:t>비선점</a:t>
            </a:r>
            <a:r>
              <a:rPr lang="ko-KR" altLang="en-US" sz="3200" dirty="0">
                <a:sym typeface="Wingdings" panose="05000000000000000000" pitchFamily="2" charset="2"/>
              </a:rPr>
              <a:t> 조건을 제거하여 순환 대기의 가능성을 미연에 차단한다</a:t>
            </a:r>
            <a:r>
              <a:rPr lang="en-US" altLang="ko-KR" sz="3200" dirty="0">
                <a:sym typeface="Wingdings" panose="05000000000000000000" pitchFamily="2" charset="2"/>
              </a:rPr>
              <a:t>.</a:t>
            </a:r>
            <a:endParaRPr lang="ko-KR" altLang="en-US" sz="3200" dirty="0"/>
          </a:p>
        </p:txBody>
      </p:sp>
    </p:spTree>
    <p:extLst>
      <p:ext uri="{BB962C8B-B14F-4D97-AF65-F5344CB8AC3E}">
        <p14:creationId xmlns:p14="http://schemas.microsoft.com/office/powerpoint/2010/main" val="331624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FE375A-C850-48AD-BDFD-1D8B05B7FF48}"/>
              </a:ext>
            </a:extLst>
          </p:cNvPr>
          <p:cNvSpPr>
            <a:spLocks noGrp="1"/>
          </p:cNvSpPr>
          <p:nvPr>
            <p:ph type="title"/>
          </p:nvPr>
        </p:nvSpPr>
        <p:spPr/>
        <p:txBody>
          <a:bodyPr/>
          <a:lstStyle/>
          <a:p>
            <a:r>
              <a:rPr lang="ko-KR" altLang="en-US" dirty="0"/>
              <a:t>출처</a:t>
            </a:r>
          </a:p>
        </p:txBody>
      </p:sp>
      <p:sp>
        <p:nvSpPr>
          <p:cNvPr id="4" name="TextBox 3">
            <a:extLst>
              <a:ext uri="{FF2B5EF4-FFF2-40B4-BE49-F238E27FC236}">
                <a16:creationId xmlns:a16="http://schemas.microsoft.com/office/drawing/2014/main" id="{C92575B8-ED15-47C6-AF96-56DDFCE74185}"/>
              </a:ext>
            </a:extLst>
          </p:cNvPr>
          <p:cNvSpPr txBox="1"/>
          <p:nvPr/>
        </p:nvSpPr>
        <p:spPr>
          <a:xfrm>
            <a:off x="778275" y="2104008"/>
            <a:ext cx="10635449" cy="1200329"/>
          </a:xfrm>
          <a:prstGeom prst="rect">
            <a:avLst/>
          </a:prstGeom>
          <a:noFill/>
        </p:spPr>
        <p:txBody>
          <a:bodyPr wrap="square" rtlCol="0">
            <a:spAutoFit/>
          </a:bodyPr>
          <a:lstStyle/>
          <a:p>
            <a:r>
              <a:rPr lang="en-US" altLang="ko-KR" dirty="0"/>
              <a:t>2</a:t>
            </a:r>
            <a:r>
              <a:rPr lang="ko-KR" altLang="en-US" dirty="0"/>
              <a:t>슬라이드 </a:t>
            </a:r>
            <a:r>
              <a:rPr lang="en-US" altLang="ko-KR" dirty="0"/>
              <a:t>IMAGE: </a:t>
            </a:r>
            <a:r>
              <a:rPr lang="en-US" altLang="ko-KR" dirty="0">
                <a:hlinkClick r:id="rId2"/>
              </a:rPr>
              <a:t>http://includestdio.tistory.com/12</a:t>
            </a:r>
            <a:endParaRPr lang="en-US" altLang="ko-KR" dirty="0"/>
          </a:p>
          <a:p>
            <a:r>
              <a:rPr lang="en-US" altLang="ko-KR" dirty="0">
                <a:hlinkClick r:id="rId3"/>
              </a:rPr>
              <a:t>http://webie.tistory.com/99</a:t>
            </a:r>
            <a:endParaRPr lang="en-US" altLang="ko-KR" dirty="0"/>
          </a:p>
          <a:p>
            <a:r>
              <a:rPr lang="en-US" altLang="ko-KR" dirty="0">
                <a:hlinkClick r:id="rId4"/>
              </a:rPr>
              <a:t>https://blog.lael.be/post/1304</a:t>
            </a:r>
            <a:endParaRPr lang="en-US" altLang="ko-KR" dirty="0"/>
          </a:p>
          <a:p>
            <a:r>
              <a:rPr lang="en-US" altLang="ko-KR" dirty="0"/>
              <a:t>Chapter 5. </a:t>
            </a:r>
            <a:r>
              <a:rPr lang="ko-KR" altLang="en-US" dirty="0"/>
              <a:t>교착 상태와 기아 상태 수업 자료 </a:t>
            </a:r>
            <a:r>
              <a:rPr lang="en-US" altLang="ko-KR" dirty="0"/>
              <a:t>ppt</a:t>
            </a:r>
            <a:endParaRPr lang="ko-KR" altLang="en-US" dirty="0"/>
          </a:p>
        </p:txBody>
      </p:sp>
    </p:spTree>
    <p:extLst>
      <p:ext uri="{BB962C8B-B14F-4D97-AF65-F5344CB8AC3E}">
        <p14:creationId xmlns:p14="http://schemas.microsoft.com/office/powerpoint/2010/main" val="158648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FE375A-C850-48AD-BDFD-1D8B05B7FF48}"/>
              </a:ext>
            </a:extLst>
          </p:cNvPr>
          <p:cNvSpPr>
            <a:spLocks noGrp="1"/>
          </p:cNvSpPr>
          <p:nvPr>
            <p:ph type="title"/>
          </p:nvPr>
        </p:nvSpPr>
        <p:spPr/>
        <p:txBody>
          <a:bodyPr/>
          <a:lstStyle/>
          <a:p>
            <a:r>
              <a:rPr lang="ko-KR" altLang="en-US" dirty="0"/>
              <a:t>교착 상태를 해결하는 방법</a:t>
            </a:r>
          </a:p>
        </p:txBody>
      </p:sp>
      <p:sp>
        <p:nvSpPr>
          <p:cNvPr id="5" name="TextBox 4">
            <a:extLst>
              <a:ext uri="{FF2B5EF4-FFF2-40B4-BE49-F238E27FC236}">
                <a16:creationId xmlns:a16="http://schemas.microsoft.com/office/drawing/2014/main" id="{BE8DF94C-F28D-40F3-88B5-DCE45BB547B9}"/>
              </a:ext>
            </a:extLst>
          </p:cNvPr>
          <p:cNvSpPr txBox="1"/>
          <p:nvPr/>
        </p:nvSpPr>
        <p:spPr>
          <a:xfrm>
            <a:off x="5273336" y="1402672"/>
            <a:ext cx="5166804" cy="369332"/>
          </a:xfrm>
          <a:prstGeom prst="rect">
            <a:avLst/>
          </a:prstGeom>
          <a:noFill/>
        </p:spPr>
        <p:txBody>
          <a:bodyPr wrap="square" rtlCol="0">
            <a:spAutoFit/>
          </a:bodyPr>
          <a:lstStyle/>
          <a:p>
            <a:r>
              <a:rPr lang="ko-KR" altLang="en-US" dirty="0"/>
              <a:t>을 알아보기 전에</a:t>
            </a:r>
            <a:r>
              <a:rPr lang="en-US" altLang="ko-KR" dirty="0"/>
              <a:t>..</a:t>
            </a:r>
            <a:endParaRPr lang="ko-KR" altLang="en-US" dirty="0"/>
          </a:p>
        </p:txBody>
      </p:sp>
      <p:sp>
        <p:nvSpPr>
          <p:cNvPr id="6" name="TextBox 5">
            <a:extLst>
              <a:ext uri="{FF2B5EF4-FFF2-40B4-BE49-F238E27FC236}">
                <a16:creationId xmlns:a16="http://schemas.microsoft.com/office/drawing/2014/main" id="{F99F2F2D-26EC-42AC-9D8A-B2EE15E6BA14}"/>
              </a:ext>
            </a:extLst>
          </p:cNvPr>
          <p:cNvSpPr txBox="1"/>
          <p:nvPr/>
        </p:nvSpPr>
        <p:spPr>
          <a:xfrm>
            <a:off x="1473693" y="2254928"/>
            <a:ext cx="7910004" cy="369332"/>
          </a:xfrm>
          <a:prstGeom prst="rect">
            <a:avLst/>
          </a:prstGeom>
          <a:noFill/>
        </p:spPr>
        <p:txBody>
          <a:bodyPr wrap="square" rtlCol="0">
            <a:spAutoFit/>
          </a:bodyPr>
          <a:lstStyle/>
          <a:p>
            <a:r>
              <a:rPr lang="ko-KR" altLang="en-US" dirty="0"/>
              <a:t>교착 상태는 무엇인가</a:t>
            </a:r>
            <a:r>
              <a:rPr lang="en-US" altLang="ko-KR" dirty="0"/>
              <a:t>?</a:t>
            </a:r>
            <a:endParaRPr lang="ko-KR" altLang="en-US" dirty="0"/>
          </a:p>
        </p:txBody>
      </p:sp>
      <p:sp>
        <p:nvSpPr>
          <p:cNvPr id="10" name="TextBox 9">
            <a:extLst>
              <a:ext uri="{FF2B5EF4-FFF2-40B4-BE49-F238E27FC236}">
                <a16:creationId xmlns:a16="http://schemas.microsoft.com/office/drawing/2014/main" id="{798CDC22-2A2A-4741-8404-90103C126CD9}"/>
              </a:ext>
            </a:extLst>
          </p:cNvPr>
          <p:cNvSpPr txBox="1"/>
          <p:nvPr/>
        </p:nvSpPr>
        <p:spPr>
          <a:xfrm>
            <a:off x="1855433" y="5956916"/>
            <a:ext cx="8460419" cy="369332"/>
          </a:xfrm>
          <a:prstGeom prst="rect">
            <a:avLst/>
          </a:prstGeom>
          <a:noFill/>
        </p:spPr>
        <p:txBody>
          <a:bodyPr wrap="square" rtlCol="0">
            <a:spAutoFit/>
          </a:bodyPr>
          <a:lstStyle/>
          <a:p>
            <a:r>
              <a:rPr lang="ko-KR" altLang="en-US" dirty="0"/>
              <a:t>둘 이상의 프로세스가 서로 사용중인 자원을 요구하여 무한정 대기하는 상태</a:t>
            </a:r>
          </a:p>
        </p:txBody>
      </p:sp>
      <p:pic>
        <p:nvPicPr>
          <p:cNvPr id="12" name="그림 11">
            <a:extLst>
              <a:ext uri="{FF2B5EF4-FFF2-40B4-BE49-F238E27FC236}">
                <a16:creationId xmlns:a16="http://schemas.microsoft.com/office/drawing/2014/main" id="{7820BFBA-9AD5-45FB-B2A5-AF459A10A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797" y="2809550"/>
            <a:ext cx="8075720" cy="3022627"/>
          </a:xfrm>
          <a:prstGeom prst="rect">
            <a:avLst/>
          </a:prstGeom>
        </p:spPr>
      </p:pic>
    </p:spTree>
    <p:extLst>
      <p:ext uri="{BB962C8B-B14F-4D97-AF65-F5344CB8AC3E}">
        <p14:creationId xmlns:p14="http://schemas.microsoft.com/office/powerpoint/2010/main" val="196684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a:bodyPr>
          <a:lstStyle/>
          <a:p>
            <a:r>
              <a:rPr lang="ko-KR" altLang="en-US" dirty="0"/>
              <a:t>이러한 교착 상태를 해결하는 방법</a:t>
            </a:r>
            <a:r>
              <a:rPr lang="en-US" altLang="ko-KR" dirty="0"/>
              <a:t>.</a:t>
            </a:r>
            <a:br>
              <a:rPr lang="en-US" altLang="ko-KR" dirty="0"/>
            </a:br>
            <a:br>
              <a:rPr lang="en-US" altLang="ko-KR" dirty="0"/>
            </a:br>
            <a:r>
              <a:rPr lang="en-US" altLang="ko-KR" dirty="0"/>
              <a:t>1. </a:t>
            </a:r>
            <a:r>
              <a:rPr lang="ko-KR" altLang="en-US" dirty="0"/>
              <a:t>예방 </a:t>
            </a:r>
            <a:br>
              <a:rPr lang="en-US" altLang="ko-KR" dirty="0"/>
            </a:br>
            <a:br>
              <a:rPr lang="en-US" altLang="ko-KR" dirty="0"/>
            </a:br>
            <a:r>
              <a:rPr lang="en-US" altLang="ko-KR" dirty="0"/>
              <a:t>2. </a:t>
            </a:r>
            <a:r>
              <a:rPr lang="ko-KR" altLang="en-US" dirty="0"/>
              <a:t>회피</a:t>
            </a:r>
            <a:br>
              <a:rPr lang="en-US" altLang="ko-KR" dirty="0"/>
            </a:br>
            <a:br>
              <a:rPr lang="en-US" altLang="ko-KR" dirty="0"/>
            </a:br>
            <a:r>
              <a:rPr lang="en-US" altLang="ko-KR" dirty="0"/>
              <a:t>3. </a:t>
            </a:r>
            <a:r>
              <a:rPr lang="ko-KR" altLang="en-US" dirty="0"/>
              <a:t>회복과</a:t>
            </a:r>
            <a:r>
              <a:rPr lang="en-US" altLang="ko-KR" dirty="0"/>
              <a:t> </a:t>
            </a:r>
            <a:r>
              <a:rPr lang="ko-KR" altLang="en-US" dirty="0"/>
              <a:t>탐지</a:t>
            </a:r>
          </a:p>
        </p:txBody>
      </p:sp>
    </p:spTree>
    <p:extLst>
      <p:ext uri="{BB962C8B-B14F-4D97-AF65-F5344CB8AC3E}">
        <p14:creationId xmlns:p14="http://schemas.microsoft.com/office/powerpoint/2010/main" val="236599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a:bodyPr>
          <a:lstStyle/>
          <a:p>
            <a:r>
              <a:rPr lang="ko-KR" altLang="en-US" dirty="0"/>
              <a:t>교착 상태의 발생조건</a:t>
            </a:r>
            <a:r>
              <a:rPr lang="en-US" altLang="ko-KR" dirty="0"/>
              <a:t>(</a:t>
            </a:r>
            <a:r>
              <a:rPr lang="ko-KR" altLang="en-US" dirty="0" err="1"/>
              <a:t>코프먼</a:t>
            </a:r>
            <a:r>
              <a:rPr lang="ko-KR" altLang="en-US" dirty="0"/>
              <a:t> 조건</a:t>
            </a:r>
            <a:r>
              <a:rPr lang="en-US" altLang="ko-KR" dirty="0"/>
              <a:t>)</a:t>
            </a:r>
            <a:br>
              <a:rPr lang="en-US" altLang="ko-KR" dirty="0"/>
            </a:br>
            <a:r>
              <a:rPr lang="en-US" altLang="ko-KR" dirty="0"/>
              <a:t>1. </a:t>
            </a:r>
            <a:r>
              <a:rPr lang="ko-KR" altLang="en-US" dirty="0"/>
              <a:t>상호 배제 조건</a:t>
            </a:r>
            <a:br>
              <a:rPr lang="en-US" altLang="ko-KR" dirty="0"/>
            </a:br>
            <a:r>
              <a:rPr lang="en-US" altLang="ko-KR" dirty="0"/>
              <a:t>2. </a:t>
            </a:r>
            <a:r>
              <a:rPr lang="ko-KR" altLang="en-US" dirty="0"/>
              <a:t>점유와 대기 조건</a:t>
            </a:r>
            <a:br>
              <a:rPr lang="en-US" altLang="ko-KR" dirty="0"/>
            </a:br>
            <a:r>
              <a:rPr lang="en-US" altLang="ko-KR" dirty="0"/>
              <a:t>3. </a:t>
            </a:r>
            <a:r>
              <a:rPr lang="ko-KR" altLang="en-US" dirty="0" err="1"/>
              <a:t>비선점</a:t>
            </a:r>
            <a:r>
              <a:rPr lang="ko-KR" altLang="en-US" dirty="0"/>
              <a:t> 조건</a:t>
            </a:r>
            <a:br>
              <a:rPr lang="en-US" altLang="ko-KR" dirty="0"/>
            </a:br>
            <a:r>
              <a:rPr lang="en-US" altLang="ko-KR" dirty="0"/>
              <a:t>4. </a:t>
            </a:r>
            <a:r>
              <a:rPr lang="ko-KR" altLang="en-US" dirty="0"/>
              <a:t>순환 대기 조건</a:t>
            </a:r>
            <a:br>
              <a:rPr lang="en-US" altLang="ko-KR" dirty="0"/>
            </a:br>
            <a:br>
              <a:rPr lang="en-US" altLang="ko-KR" dirty="0"/>
            </a:br>
            <a:r>
              <a:rPr lang="en-US" altLang="ko-KR" dirty="0"/>
              <a:t>4</a:t>
            </a:r>
            <a:r>
              <a:rPr lang="ko-KR" altLang="en-US" dirty="0"/>
              <a:t>가지 모두 충족해야 교착상태 발생</a:t>
            </a:r>
            <a:r>
              <a:rPr lang="en-US" altLang="ko-KR" dirty="0"/>
              <a:t>.</a:t>
            </a:r>
            <a:br>
              <a:rPr lang="en-US" altLang="ko-KR" dirty="0"/>
            </a:br>
            <a:endParaRPr lang="ko-KR" altLang="en-US" dirty="0"/>
          </a:p>
        </p:txBody>
      </p:sp>
    </p:spTree>
    <p:extLst>
      <p:ext uri="{BB962C8B-B14F-4D97-AF65-F5344CB8AC3E}">
        <p14:creationId xmlns:p14="http://schemas.microsoft.com/office/powerpoint/2010/main" val="142304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fontScale="90000"/>
          </a:bodyPr>
          <a:lstStyle/>
          <a:p>
            <a:r>
              <a:rPr lang="en-US" altLang="ko-KR" dirty="0"/>
              <a:t>1. </a:t>
            </a:r>
            <a:r>
              <a:rPr lang="ko-KR" altLang="en-US" dirty="0"/>
              <a:t>상호 배제 조건 방지</a:t>
            </a:r>
            <a:br>
              <a:rPr lang="en-US" altLang="ko-KR" dirty="0"/>
            </a:br>
            <a:br>
              <a:rPr lang="en-US" altLang="ko-KR" dirty="0"/>
            </a:br>
            <a:r>
              <a:rPr lang="ko-KR" altLang="en-US" dirty="0"/>
              <a:t>상호 배제 </a:t>
            </a:r>
            <a:r>
              <a:rPr lang="en-US" altLang="ko-KR" dirty="0"/>
              <a:t>: </a:t>
            </a:r>
            <a:r>
              <a:rPr lang="ko-KR" altLang="en-US" dirty="0"/>
              <a:t>프로세스가 공유 자원을 사용하고 있을 때</a:t>
            </a:r>
            <a:r>
              <a:rPr lang="en-US" altLang="ko-KR" dirty="0"/>
              <a:t>, </a:t>
            </a:r>
            <a:r>
              <a:rPr lang="ko-KR" altLang="en-US" dirty="0"/>
              <a:t>다른 프로세스들이 동일한 일을 할 수 없게 하는 것</a:t>
            </a:r>
            <a:r>
              <a:rPr lang="en-US" altLang="ko-KR" dirty="0"/>
              <a:t>.</a:t>
            </a:r>
            <a:br>
              <a:rPr lang="en-US" altLang="ko-KR" dirty="0"/>
            </a:br>
            <a:br>
              <a:rPr lang="en-US" altLang="ko-KR" dirty="0"/>
            </a:br>
            <a:r>
              <a:rPr lang="en-US" altLang="ko-KR" dirty="0">
                <a:sym typeface="Wingdings" panose="05000000000000000000" pitchFamily="2" charset="2"/>
              </a:rPr>
              <a:t> </a:t>
            </a:r>
            <a:r>
              <a:rPr lang="ko-KR" altLang="en-US" dirty="0">
                <a:sym typeface="Wingdings" panose="05000000000000000000" pitchFamily="2" charset="2"/>
              </a:rPr>
              <a:t>상호 배제 조건을 해제하면 한 자원에 동시에 여러 프로세스가 접근하게 할 수 있으므로 교착 상태를 예방할 수 있다</a:t>
            </a:r>
            <a:r>
              <a:rPr lang="en-US" altLang="ko-KR" dirty="0">
                <a:sym typeface="Wingdings" panose="05000000000000000000" pitchFamily="2" charset="2"/>
              </a:rPr>
              <a:t>.</a:t>
            </a:r>
            <a:br>
              <a:rPr lang="en-US" altLang="ko-KR" dirty="0"/>
            </a:br>
            <a:br>
              <a:rPr lang="en-US" altLang="ko-KR" dirty="0"/>
            </a:br>
            <a:endParaRPr lang="ko-KR" altLang="en-US" dirty="0"/>
          </a:p>
        </p:txBody>
      </p:sp>
    </p:spTree>
    <p:extLst>
      <p:ext uri="{BB962C8B-B14F-4D97-AF65-F5344CB8AC3E}">
        <p14:creationId xmlns:p14="http://schemas.microsoft.com/office/powerpoint/2010/main" val="173152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a:bodyPr>
          <a:lstStyle/>
          <a:p>
            <a:r>
              <a:rPr lang="ko-KR" altLang="en-US" dirty="0"/>
              <a:t>상호 배제 조건 방지</a:t>
            </a:r>
            <a:r>
              <a:rPr lang="en-US" altLang="ko-KR" dirty="0"/>
              <a:t> ex)</a:t>
            </a:r>
            <a:br>
              <a:rPr lang="en-US" altLang="ko-KR" dirty="0"/>
            </a:br>
            <a:br>
              <a:rPr lang="en-US" altLang="ko-KR" dirty="0"/>
            </a:br>
            <a:br>
              <a:rPr lang="en-US" altLang="ko-KR" dirty="0"/>
            </a:br>
            <a:br>
              <a:rPr lang="en-US" altLang="ko-KR" dirty="0"/>
            </a:br>
            <a:br>
              <a:rPr lang="en-US" altLang="ko-KR" dirty="0"/>
            </a:br>
            <a:br>
              <a:rPr lang="en-US" altLang="ko-KR" dirty="0"/>
            </a:br>
            <a:br>
              <a:rPr lang="en-US" altLang="ko-KR" dirty="0"/>
            </a:br>
            <a:br>
              <a:rPr lang="en-US" altLang="ko-KR" dirty="0"/>
            </a:br>
            <a:endParaRPr lang="ko-KR" altLang="en-US" dirty="0"/>
          </a:p>
        </p:txBody>
      </p:sp>
      <p:pic>
        <p:nvPicPr>
          <p:cNvPr id="3" name="그림 2" descr="5-6.JPG">
            <a:extLst>
              <a:ext uri="{FF2B5EF4-FFF2-40B4-BE49-F238E27FC236}">
                <a16:creationId xmlns:a16="http://schemas.microsoft.com/office/drawing/2014/main" id="{D798BF69-F9C8-4EF7-9E8C-087866F9591F}"/>
              </a:ext>
            </a:extLst>
          </p:cNvPr>
          <p:cNvPicPr>
            <a:picLocks noChangeAspect="1"/>
          </p:cNvPicPr>
          <p:nvPr/>
        </p:nvPicPr>
        <p:blipFill>
          <a:blip r:embed="rId2" cstate="print"/>
          <a:stretch>
            <a:fillRect/>
          </a:stretch>
        </p:blipFill>
        <p:spPr>
          <a:xfrm>
            <a:off x="958343" y="1272056"/>
            <a:ext cx="8055895" cy="2705140"/>
          </a:xfrm>
          <a:prstGeom prst="rect">
            <a:avLst/>
          </a:prstGeom>
        </p:spPr>
      </p:pic>
      <p:pic>
        <p:nvPicPr>
          <p:cNvPr id="4" name="그림 3" descr="5-6.JPG">
            <a:extLst>
              <a:ext uri="{FF2B5EF4-FFF2-40B4-BE49-F238E27FC236}">
                <a16:creationId xmlns:a16="http://schemas.microsoft.com/office/drawing/2014/main" id="{4377DC4C-E461-469D-9C78-1690F28960F2}"/>
              </a:ext>
            </a:extLst>
          </p:cNvPr>
          <p:cNvPicPr>
            <a:picLocks noChangeAspect="1"/>
          </p:cNvPicPr>
          <p:nvPr/>
        </p:nvPicPr>
        <p:blipFill>
          <a:blip r:embed="rId2" cstate="print"/>
          <a:stretch>
            <a:fillRect/>
          </a:stretch>
        </p:blipFill>
        <p:spPr>
          <a:xfrm>
            <a:off x="958342" y="3621474"/>
            <a:ext cx="8055895" cy="2705140"/>
          </a:xfrm>
          <a:prstGeom prst="rect">
            <a:avLst/>
          </a:prstGeom>
        </p:spPr>
      </p:pic>
      <p:pic>
        <p:nvPicPr>
          <p:cNvPr id="6" name="그림 5">
            <a:extLst>
              <a:ext uri="{FF2B5EF4-FFF2-40B4-BE49-F238E27FC236}">
                <a16:creationId xmlns:a16="http://schemas.microsoft.com/office/drawing/2014/main" id="{86C29C92-A0FD-40C2-AA99-3C4195D4D1B5}"/>
              </a:ext>
            </a:extLst>
          </p:cNvPr>
          <p:cNvPicPr>
            <a:picLocks noChangeAspect="1"/>
          </p:cNvPicPr>
          <p:nvPr/>
        </p:nvPicPr>
        <p:blipFill>
          <a:blip r:embed="rId3"/>
          <a:stretch>
            <a:fillRect/>
          </a:stretch>
        </p:blipFill>
        <p:spPr>
          <a:xfrm>
            <a:off x="6291952" y="3887216"/>
            <a:ext cx="581025" cy="1323975"/>
          </a:xfrm>
          <a:prstGeom prst="rect">
            <a:avLst/>
          </a:prstGeom>
        </p:spPr>
      </p:pic>
      <p:pic>
        <p:nvPicPr>
          <p:cNvPr id="7" name="그림 6">
            <a:extLst>
              <a:ext uri="{FF2B5EF4-FFF2-40B4-BE49-F238E27FC236}">
                <a16:creationId xmlns:a16="http://schemas.microsoft.com/office/drawing/2014/main" id="{DA402983-E121-4C7E-BB5F-E2FAB1C8DB1B}"/>
              </a:ext>
            </a:extLst>
          </p:cNvPr>
          <p:cNvPicPr>
            <a:picLocks noChangeAspect="1"/>
          </p:cNvPicPr>
          <p:nvPr/>
        </p:nvPicPr>
        <p:blipFill>
          <a:blip r:embed="rId4"/>
          <a:stretch>
            <a:fillRect/>
          </a:stretch>
        </p:blipFill>
        <p:spPr>
          <a:xfrm>
            <a:off x="6773450" y="3827929"/>
            <a:ext cx="695325" cy="1323975"/>
          </a:xfrm>
          <a:prstGeom prst="rect">
            <a:avLst/>
          </a:prstGeom>
        </p:spPr>
      </p:pic>
    </p:spTree>
    <p:extLst>
      <p:ext uri="{BB962C8B-B14F-4D97-AF65-F5344CB8AC3E}">
        <p14:creationId xmlns:p14="http://schemas.microsoft.com/office/powerpoint/2010/main" val="109166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fontScale="90000"/>
          </a:bodyPr>
          <a:lstStyle/>
          <a:p>
            <a:r>
              <a:rPr lang="en-US" altLang="ko-KR" dirty="0"/>
              <a:t>2. </a:t>
            </a:r>
            <a:r>
              <a:rPr lang="ko-KR" altLang="en-US" dirty="0"/>
              <a:t>점유와 대기 조건</a:t>
            </a:r>
            <a:br>
              <a:rPr lang="en-US" altLang="ko-KR" dirty="0"/>
            </a:br>
            <a:r>
              <a:rPr lang="ko-KR" altLang="en-US" dirty="0"/>
              <a:t>점유와 대기 </a:t>
            </a:r>
            <a:r>
              <a:rPr lang="en-US" altLang="ko-KR" dirty="0"/>
              <a:t>: </a:t>
            </a:r>
            <a:r>
              <a:rPr lang="ko-KR" altLang="en-US" dirty="0"/>
              <a:t>최소한 하나의 자원을 점유하고 있으면서 다른 프로세스에 할당되어 사용하고 있는 자원을 추가로 점유하기 위해 대기하는 프로세스가 있어야 한다</a:t>
            </a:r>
            <a:r>
              <a:rPr lang="en-US" altLang="ko-KR" dirty="0"/>
              <a:t>.</a:t>
            </a:r>
            <a:br>
              <a:rPr lang="en-US" altLang="ko-KR" dirty="0"/>
            </a:br>
            <a:br>
              <a:rPr lang="en-US" altLang="ko-KR" dirty="0"/>
            </a:br>
            <a:r>
              <a:rPr lang="en-US" altLang="ko-KR" dirty="0">
                <a:sym typeface="Wingdings" panose="05000000000000000000" pitchFamily="2" charset="2"/>
              </a:rPr>
              <a:t> </a:t>
            </a:r>
            <a:r>
              <a:rPr lang="ko-KR" altLang="en-US" dirty="0">
                <a:sym typeface="Wingdings" panose="05000000000000000000" pitchFamily="2" charset="2"/>
              </a:rPr>
              <a:t>다른 프로세스가 사용하고 있는 자원을 요구할 일이 없도록</a:t>
            </a:r>
            <a:r>
              <a:rPr lang="en-US" altLang="ko-KR" dirty="0">
                <a:sym typeface="Wingdings" panose="05000000000000000000" pitchFamily="2" charset="2"/>
              </a:rPr>
              <a:t>, </a:t>
            </a:r>
            <a:r>
              <a:rPr lang="ko-KR" altLang="en-US" dirty="0">
                <a:sym typeface="Wingdings" panose="05000000000000000000" pitchFamily="2" charset="2"/>
              </a:rPr>
              <a:t>프로세스를 실행하기 전에 필요한 자원을 할당해준다</a:t>
            </a:r>
            <a:r>
              <a:rPr lang="en-US" altLang="ko-KR" dirty="0">
                <a:sym typeface="Wingdings" panose="05000000000000000000" pitchFamily="2" charset="2"/>
              </a:rPr>
              <a:t>.</a:t>
            </a:r>
            <a:br>
              <a:rPr lang="en-US" altLang="ko-KR" dirty="0"/>
            </a:br>
            <a:endParaRPr lang="ko-KR" altLang="en-US" dirty="0"/>
          </a:p>
        </p:txBody>
      </p:sp>
    </p:spTree>
    <p:extLst>
      <p:ext uri="{BB962C8B-B14F-4D97-AF65-F5344CB8AC3E}">
        <p14:creationId xmlns:p14="http://schemas.microsoft.com/office/powerpoint/2010/main" val="95125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a:bodyPr>
          <a:lstStyle/>
          <a:p>
            <a:r>
              <a:rPr lang="ko-KR" altLang="en-US" dirty="0"/>
              <a:t>점유와 대기 조건 방지</a:t>
            </a:r>
            <a:r>
              <a:rPr lang="en-US" altLang="ko-KR" dirty="0"/>
              <a:t> ex)</a:t>
            </a:r>
            <a:br>
              <a:rPr lang="en-US" altLang="ko-KR" dirty="0"/>
            </a:br>
            <a:br>
              <a:rPr lang="en-US" altLang="ko-KR" dirty="0"/>
            </a:br>
            <a:br>
              <a:rPr lang="en-US" altLang="ko-KR" dirty="0"/>
            </a:br>
            <a:br>
              <a:rPr lang="en-US" altLang="ko-KR" dirty="0"/>
            </a:br>
            <a:br>
              <a:rPr lang="en-US" altLang="ko-KR" dirty="0"/>
            </a:br>
            <a:br>
              <a:rPr lang="en-US" altLang="ko-KR" dirty="0"/>
            </a:br>
            <a:br>
              <a:rPr lang="en-US" altLang="ko-KR" dirty="0"/>
            </a:br>
            <a:br>
              <a:rPr lang="en-US" altLang="ko-KR" dirty="0"/>
            </a:br>
            <a:endParaRPr lang="ko-KR" altLang="en-US" dirty="0"/>
          </a:p>
        </p:txBody>
      </p:sp>
      <p:pic>
        <p:nvPicPr>
          <p:cNvPr id="3" name="그림 2" descr="5-6.JPG">
            <a:extLst>
              <a:ext uri="{FF2B5EF4-FFF2-40B4-BE49-F238E27FC236}">
                <a16:creationId xmlns:a16="http://schemas.microsoft.com/office/drawing/2014/main" id="{D798BF69-F9C8-4EF7-9E8C-087866F9591F}"/>
              </a:ext>
            </a:extLst>
          </p:cNvPr>
          <p:cNvPicPr>
            <a:picLocks noChangeAspect="1"/>
          </p:cNvPicPr>
          <p:nvPr/>
        </p:nvPicPr>
        <p:blipFill>
          <a:blip r:embed="rId2" cstate="print"/>
          <a:stretch>
            <a:fillRect/>
          </a:stretch>
        </p:blipFill>
        <p:spPr>
          <a:xfrm>
            <a:off x="958343" y="1272056"/>
            <a:ext cx="8055895" cy="2705140"/>
          </a:xfrm>
          <a:prstGeom prst="rect">
            <a:avLst/>
          </a:prstGeom>
        </p:spPr>
      </p:pic>
      <p:pic>
        <p:nvPicPr>
          <p:cNvPr id="8" name="그림 7" descr="5-6.JPG">
            <a:extLst>
              <a:ext uri="{FF2B5EF4-FFF2-40B4-BE49-F238E27FC236}">
                <a16:creationId xmlns:a16="http://schemas.microsoft.com/office/drawing/2014/main" id="{677D1B61-D177-4CDA-B02C-0A5125F7A741}"/>
              </a:ext>
            </a:extLst>
          </p:cNvPr>
          <p:cNvPicPr>
            <a:picLocks noChangeAspect="1"/>
          </p:cNvPicPr>
          <p:nvPr/>
        </p:nvPicPr>
        <p:blipFill>
          <a:blip r:embed="rId2" cstate="print"/>
          <a:stretch>
            <a:fillRect/>
          </a:stretch>
        </p:blipFill>
        <p:spPr>
          <a:xfrm>
            <a:off x="958342" y="3531557"/>
            <a:ext cx="8055895" cy="2705140"/>
          </a:xfrm>
          <a:prstGeom prst="rect">
            <a:avLst/>
          </a:prstGeom>
        </p:spPr>
      </p:pic>
      <p:pic>
        <p:nvPicPr>
          <p:cNvPr id="5" name="그림 4">
            <a:extLst>
              <a:ext uri="{FF2B5EF4-FFF2-40B4-BE49-F238E27FC236}">
                <a16:creationId xmlns:a16="http://schemas.microsoft.com/office/drawing/2014/main" id="{5C43426A-500E-4F94-B3E0-88ADB2BAE3BC}"/>
              </a:ext>
            </a:extLst>
          </p:cNvPr>
          <p:cNvPicPr>
            <a:picLocks noChangeAspect="1"/>
          </p:cNvPicPr>
          <p:nvPr/>
        </p:nvPicPr>
        <p:blipFill>
          <a:blip r:embed="rId3"/>
          <a:stretch>
            <a:fillRect/>
          </a:stretch>
        </p:blipFill>
        <p:spPr>
          <a:xfrm>
            <a:off x="6859002" y="1502915"/>
            <a:ext cx="819150" cy="1295400"/>
          </a:xfrm>
          <a:prstGeom prst="rect">
            <a:avLst/>
          </a:prstGeom>
        </p:spPr>
      </p:pic>
      <p:pic>
        <p:nvPicPr>
          <p:cNvPr id="11" name="그림 10">
            <a:extLst>
              <a:ext uri="{FF2B5EF4-FFF2-40B4-BE49-F238E27FC236}">
                <a16:creationId xmlns:a16="http://schemas.microsoft.com/office/drawing/2014/main" id="{7045FC6A-9284-4324-8D27-17400389EDAC}"/>
              </a:ext>
            </a:extLst>
          </p:cNvPr>
          <p:cNvPicPr>
            <a:picLocks noChangeAspect="1"/>
          </p:cNvPicPr>
          <p:nvPr/>
        </p:nvPicPr>
        <p:blipFill>
          <a:blip r:embed="rId4"/>
          <a:stretch>
            <a:fillRect/>
          </a:stretch>
        </p:blipFill>
        <p:spPr>
          <a:xfrm>
            <a:off x="8390733" y="1560065"/>
            <a:ext cx="457200" cy="1238250"/>
          </a:xfrm>
          <a:prstGeom prst="rect">
            <a:avLst/>
          </a:prstGeom>
        </p:spPr>
      </p:pic>
      <p:pic>
        <p:nvPicPr>
          <p:cNvPr id="12" name="그림 11">
            <a:extLst>
              <a:ext uri="{FF2B5EF4-FFF2-40B4-BE49-F238E27FC236}">
                <a16:creationId xmlns:a16="http://schemas.microsoft.com/office/drawing/2014/main" id="{F2E4FB54-55A7-43A0-B77D-F66914DAA8E1}"/>
              </a:ext>
            </a:extLst>
          </p:cNvPr>
          <p:cNvPicPr>
            <a:picLocks noChangeAspect="1"/>
          </p:cNvPicPr>
          <p:nvPr/>
        </p:nvPicPr>
        <p:blipFill>
          <a:blip r:embed="rId3"/>
          <a:stretch>
            <a:fillRect/>
          </a:stretch>
        </p:blipFill>
        <p:spPr>
          <a:xfrm>
            <a:off x="6093137" y="1502915"/>
            <a:ext cx="819150" cy="1295400"/>
          </a:xfrm>
          <a:prstGeom prst="rect">
            <a:avLst/>
          </a:prstGeom>
        </p:spPr>
      </p:pic>
      <p:sp>
        <p:nvSpPr>
          <p:cNvPr id="13" name="화살표: 오른쪽 12">
            <a:extLst>
              <a:ext uri="{FF2B5EF4-FFF2-40B4-BE49-F238E27FC236}">
                <a16:creationId xmlns:a16="http://schemas.microsoft.com/office/drawing/2014/main" id="{5C97238B-A469-4860-B254-7BF16AEF69A9}"/>
              </a:ext>
            </a:extLst>
          </p:cNvPr>
          <p:cNvSpPr/>
          <p:nvPr/>
        </p:nvSpPr>
        <p:spPr>
          <a:xfrm>
            <a:off x="6093137" y="2080727"/>
            <a:ext cx="2131291" cy="289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C12B8227-DF17-4607-8788-B9C7CF607D6F}"/>
              </a:ext>
            </a:extLst>
          </p:cNvPr>
          <p:cNvPicPr>
            <a:picLocks noChangeAspect="1"/>
          </p:cNvPicPr>
          <p:nvPr/>
        </p:nvPicPr>
        <p:blipFill>
          <a:blip r:embed="rId3"/>
          <a:stretch>
            <a:fillRect/>
          </a:stretch>
        </p:blipFill>
        <p:spPr>
          <a:xfrm>
            <a:off x="1177293" y="3771229"/>
            <a:ext cx="819150" cy="1295400"/>
          </a:xfrm>
          <a:prstGeom prst="rect">
            <a:avLst/>
          </a:prstGeom>
        </p:spPr>
      </p:pic>
      <p:pic>
        <p:nvPicPr>
          <p:cNvPr id="15" name="그림 14">
            <a:extLst>
              <a:ext uri="{FF2B5EF4-FFF2-40B4-BE49-F238E27FC236}">
                <a16:creationId xmlns:a16="http://schemas.microsoft.com/office/drawing/2014/main" id="{85CBD22C-287D-4F34-902F-50E1AB7BC490}"/>
              </a:ext>
            </a:extLst>
          </p:cNvPr>
          <p:cNvPicPr>
            <a:picLocks noChangeAspect="1"/>
          </p:cNvPicPr>
          <p:nvPr/>
        </p:nvPicPr>
        <p:blipFill>
          <a:blip r:embed="rId5"/>
          <a:stretch>
            <a:fillRect/>
          </a:stretch>
        </p:blipFill>
        <p:spPr>
          <a:xfrm>
            <a:off x="3780731" y="3729260"/>
            <a:ext cx="600075" cy="1333500"/>
          </a:xfrm>
          <a:prstGeom prst="rect">
            <a:avLst/>
          </a:prstGeom>
        </p:spPr>
      </p:pic>
      <p:pic>
        <p:nvPicPr>
          <p:cNvPr id="16" name="그림 15">
            <a:extLst>
              <a:ext uri="{FF2B5EF4-FFF2-40B4-BE49-F238E27FC236}">
                <a16:creationId xmlns:a16="http://schemas.microsoft.com/office/drawing/2014/main" id="{11356261-4801-493D-989C-2E939763925A}"/>
              </a:ext>
            </a:extLst>
          </p:cNvPr>
          <p:cNvPicPr>
            <a:picLocks noChangeAspect="1"/>
          </p:cNvPicPr>
          <p:nvPr/>
        </p:nvPicPr>
        <p:blipFill>
          <a:blip r:embed="rId3"/>
          <a:stretch>
            <a:fillRect/>
          </a:stretch>
        </p:blipFill>
        <p:spPr>
          <a:xfrm>
            <a:off x="6039852" y="3762416"/>
            <a:ext cx="819150" cy="1295400"/>
          </a:xfrm>
          <a:prstGeom prst="rect">
            <a:avLst/>
          </a:prstGeom>
        </p:spPr>
      </p:pic>
      <p:pic>
        <p:nvPicPr>
          <p:cNvPr id="17" name="그림 16">
            <a:extLst>
              <a:ext uri="{FF2B5EF4-FFF2-40B4-BE49-F238E27FC236}">
                <a16:creationId xmlns:a16="http://schemas.microsoft.com/office/drawing/2014/main" id="{5B65F799-D956-46E5-874B-3F79F6D6176B}"/>
              </a:ext>
            </a:extLst>
          </p:cNvPr>
          <p:cNvPicPr>
            <a:picLocks noChangeAspect="1"/>
          </p:cNvPicPr>
          <p:nvPr/>
        </p:nvPicPr>
        <p:blipFill>
          <a:blip r:embed="rId3"/>
          <a:stretch>
            <a:fillRect/>
          </a:stretch>
        </p:blipFill>
        <p:spPr>
          <a:xfrm>
            <a:off x="6685500" y="3789088"/>
            <a:ext cx="819150" cy="1295400"/>
          </a:xfrm>
          <a:prstGeom prst="rect">
            <a:avLst/>
          </a:prstGeom>
        </p:spPr>
      </p:pic>
      <p:pic>
        <p:nvPicPr>
          <p:cNvPr id="18" name="그림 17">
            <a:extLst>
              <a:ext uri="{FF2B5EF4-FFF2-40B4-BE49-F238E27FC236}">
                <a16:creationId xmlns:a16="http://schemas.microsoft.com/office/drawing/2014/main" id="{93E87BBB-BF0E-4313-8093-DE7AAC29CF80}"/>
              </a:ext>
            </a:extLst>
          </p:cNvPr>
          <p:cNvPicPr>
            <a:picLocks noChangeAspect="1"/>
          </p:cNvPicPr>
          <p:nvPr/>
        </p:nvPicPr>
        <p:blipFill>
          <a:blip r:embed="rId5"/>
          <a:stretch>
            <a:fillRect/>
          </a:stretch>
        </p:blipFill>
        <p:spPr>
          <a:xfrm>
            <a:off x="5014616" y="3733129"/>
            <a:ext cx="600075" cy="1333500"/>
          </a:xfrm>
          <a:prstGeom prst="rect">
            <a:avLst/>
          </a:prstGeom>
        </p:spPr>
      </p:pic>
      <p:sp>
        <p:nvSpPr>
          <p:cNvPr id="20" name="화살표: 오른쪽 19">
            <a:extLst>
              <a:ext uri="{FF2B5EF4-FFF2-40B4-BE49-F238E27FC236}">
                <a16:creationId xmlns:a16="http://schemas.microsoft.com/office/drawing/2014/main" id="{0FFEB70B-0707-46B8-ABA3-DFED683D6486}"/>
              </a:ext>
            </a:extLst>
          </p:cNvPr>
          <p:cNvSpPr/>
          <p:nvPr/>
        </p:nvSpPr>
        <p:spPr>
          <a:xfrm flipH="1">
            <a:off x="6039851" y="4292163"/>
            <a:ext cx="2142574" cy="289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A5C2363C-59B5-4198-B5BD-CF81C6C7627F}"/>
              </a:ext>
            </a:extLst>
          </p:cNvPr>
          <p:cNvSpPr txBox="1"/>
          <p:nvPr/>
        </p:nvSpPr>
        <p:spPr>
          <a:xfrm>
            <a:off x="1014756" y="1375399"/>
            <a:ext cx="373308" cy="369332"/>
          </a:xfrm>
          <a:prstGeom prst="rect">
            <a:avLst/>
          </a:prstGeom>
          <a:noFill/>
        </p:spPr>
        <p:txBody>
          <a:bodyPr wrap="square" rtlCol="0">
            <a:spAutoFit/>
          </a:bodyPr>
          <a:lstStyle/>
          <a:p>
            <a:r>
              <a:rPr lang="en-US" altLang="ko-KR" dirty="0"/>
              <a:t>1</a:t>
            </a:r>
            <a:endParaRPr lang="ko-KR" altLang="en-US" dirty="0"/>
          </a:p>
        </p:txBody>
      </p:sp>
      <p:sp>
        <p:nvSpPr>
          <p:cNvPr id="22" name="TextBox 21">
            <a:extLst>
              <a:ext uri="{FF2B5EF4-FFF2-40B4-BE49-F238E27FC236}">
                <a16:creationId xmlns:a16="http://schemas.microsoft.com/office/drawing/2014/main" id="{23DE414D-EEF6-48D7-B0F1-5308F458D082}"/>
              </a:ext>
            </a:extLst>
          </p:cNvPr>
          <p:cNvSpPr txBox="1"/>
          <p:nvPr/>
        </p:nvSpPr>
        <p:spPr>
          <a:xfrm>
            <a:off x="4827843" y="1375399"/>
            <a:ext cx="373308" cy="369332"/>
          </a:xfrm>
          <a:prstGeom prst="rect">
            <a:avLst/>
          </a:prstGeom>
          <a:noFill/>
        </p:spPr>
        <p:txBody>
          <a:bodyPr wrap="square" rtlCol="0">
            <a:spAutoFit/>
          </a:bodyPr>
          <a:lstStyle/>
          <a:p>
            <a:r>
              <a:rPr lang="en-US" altLang="ko-KR" dirty="0"/>
              <a:t>2</a:t>
            </a:r>
            <a:endParaRPr lang="ko-KR" altLang="en-US" dirty="0"/>
          </a:p>
        </p:txBody>
      </p:sp>
      <p:sp>
        <p:nvSpPr>
          <p:cNvPr id="23" name="TextBox 22">
            <a:extLst>
              <a:ext uri="{FF2B5EF4-FFF2-40B4-BE49-F238E27FC236}">
                <a16:creationId xmlns:a16="http://schemas.microsoft.com/office/drawing/2014/main" id="{F071043C-4843-41FA-844C-D57754D88B4B}"/>
              </a:ext>
            </a:extLst>
          </p:cNvPr>
          <p:cNvSpPr txBox="1"/>
          <p:nvPr/>
        </p:nvSpPr>
        <p:spPr>
          <a:xfrm>
            <a:off x="1034217" y="3652016"/>
            <a:ext cx="373308" cy="369332"/>
          </a:xfrm>
          <a:prstGeom prst="rect">
            <a:avLst/>
          </a:prstGeom>
          <a:noFill/>
        </p:spPr>
        <p:txBody>
          <a:bodyPr wrap="square" rtlCol="0">
            <a:spAutoFit/>
          </a:bodyPr>
          <a:lstStyle/>
          <a:p>
            <a:r>
              <a:rPr lang="en-US" altLang="ko-KR" dirty="0"/>
              <a:t>3</a:t>
            </a:r>
            <a:endParaRPr lang="ko-KR" altLang="en-US" dirty="0"/>
          </a:p>
        </p:txBody>
      </p:sp>
      <p:sp>
        <p:nvSpPr>
          <p:cNvPr id="24" name="TextBox 23">
            <a:extLst>
              <a:ext uri="{FF2B5EF4-FFF2-40B4-BE49-F238E27FC236}">
                <a16:creationId xmlns:a16="http://schemas.microsoft.com/office/drawing/2014/main" id="{333A22F6-87C9-42C8-99BA-3A274D12B525}"/>
              </a:ext>
            </a:extLst>
          </p:cNvPr>
          <p:cNvSpPr txBox="1"/>
          <p:nvPr/>
        </p:nvSpPr>
        <p:spPr>
          <a:xfrm>
            <a:off x="4837573" y="3637554"/>
            <a:ext cx="373308" cy="369332"/>
          </a:xfrm>
          <a:prstGeom prst="rect">
            <a:avLst/>
          </a:prstGeom>
          <a:noFill/>
        </p:spPr>
        <p:txBody>
          <a:bodyPr wrap="square" rtlCol="0">
            <a:spAutoFit/>
          </a:bodyPr>
          <a:lstStyle/>
          <a:p>
            <a:r>
              <a:rPr lang="en-US" altLang="ko-KR" dirty="0"/>
              <a:t>4</a:t>
            </a:r>
            <a:endParaRPr lang="ko-KR" altLang="en-US" dirty="0"/>
          </a:p>
        </p:txBody>
      </p:sp>
    </p:spTree>
    <p:extLst>
      <p:ext uri="{BB962C8B-B14F-4D97-AF65-F5344CB8AC3E}">
        <p14:creationId xmlns:p14="http://schemas.microsoft.com/office/powerpoint/2010/main" val="391439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22DA1-C4D3-465B-83BD-E5FEF8FD35B6}"/>
              </a:ext>
            </a:extLst>
          </p:cNvPr>
          <p:cNvSpPr>
            <a:spLocks noGrp="1"/>
          </p:cNvSpPr>
          <p:nvPr>
            <p:ph type="title"/>
          </p:nvPr>
        </p:nvSpPr>
        <p:spPr>
          <a:xfrm>
            <a:off x="838200" y="365125"/>
            <a:ext cx="10515600" cy="6080063"/>
          </a:xfrm>
        </p:spPr>
        <p:txBody>
          <a:bodyPr>
            <a:normAutofit/>
          </a:bodyPr>
          <a:lstStyle/>
          <a:p>
            <a:r>
              <a:rPr lang="en-US" altLang="ko-KR" dirty="0"/>
              <a:t>3. </a:t>
            </a:r>
            <a:r>
              <a:rPr lang="ko-KR" altLang="en-US" dirty="0" err="1"/>
              <a:t>비선점</a:t>
            </a:r>
            <a:r>
              <a:rPr lang="ko-KR" altLang="en-US" dirty="0"/>
              <a:t> 조건</a:t>
            </a:r>
            <a:br>
              <a:rPr lang="en-US" altLang="ko-KR" dirty="0"/>
            </a:br>
            <a:r>
              <a:rPr lang="ko-KR" altLang="en-US" dirty="0" err="1"/>
              <a:t>비선점</a:t>
            </a:r>
            <a:r>
              <a:rPr lang="en-US" altLang="ko-KR" dirty="0"/>
              <a:t>: </a:t>
            </a:r>
            <a:r>
              <a:rPr lang="ko-KR" altLang="en-US" dirty="0"/>
              <a:t>프로세스가 어떤 자원의 사용을 끝마칠 때 까지 뺏을 수 없다</a:t>
            </a:r>
            <a:r>
              <a:rPr lang="en-US" altLang="ko-KR" dirty="0"/>
              <a:t>.</a:t>
            </a:r>
            <a:br>
              <a:rPr lang="en-US" altLang="ko-KR" dirty="0"/>
            </a:br>
            <a:br>
              <a:rPr lang="en-US" altLang="ko-KR" dirty="0"/>
            </a:br>
            <a:r>
              <a:rPr lang="en-US" altLang="ko-KR" sz="3600" dirty="0">
                <a:sym typeface="Wingdings" panose="05000000000000000000" pitchFamily="2" charset="2"/>
              </a:rPr>
              <a:t></a:t>
            </a:r>
            <a:r>
              <a:rPr lang="ko-KR" altLang="en-US" sz="3600" dirty="0">
                <a:sym typeface="Wingdings" panose="05000000000000000000" pitchFamily="2" charset="2"/>
              </a:rPr>
              <a:t>자원을 점유하고 있는 프로세스가 다른 자원을 요구할 때 점유하고 있는 자원을 반납하고</a:t>
            </a:r>
            <a:r>
              <a:rPr lang="en-US" altLang="ko-KR" sz="3600" dirty="0">
                <a:sym typeface="Wingdings" panose="05000000000000000000" pitchFamily="2" charset="2"/>
              </a:rPr>
              <a:t>, </a:t>
            </a:r>
            <a:r>
              <a:rPr lang="ko-KR" altLang="en-US" sz="3600" dirty="0">
                <a:sym typeface="Wingdings" panose="05000000000000000000" pitchFamily="2" charset="2"/>
              </a:rPr>
              <a:t>요구한 자원을 사용하기 위해 기다리게 한다</a:t>
            </a:r>
            <a:r>
              <a:rPr lang="en-US" altLang="ko-KR" sz="3600" dirty="0">
                <a:sym typeface="Wingdings" panose="05000000000000000000" pitchFamily="2" charset="2"/>
              </a:rPr>
              <a:t>.</a:t>
            </a:r>
            <a:br>
              <a:rPr lang="en-US" altLang="ko-KR" dirty="0"/>
            </a:br>
            <a:endParaRPr lang="ko-KR" altLang="en-US" dirty="0"/>
          </a:p>
        </p:txBody>
      </p:sp>
    </p:spTree>
    <p:extLst>
      <p:ext uri="{BB962C8B-B14F-4D97-AF65-F5344CB8AC3E}">
        <p14:creationId xmlns:p14="http://schemas.microsoft.com/office/powerpoint/2010/main" val="406729108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150</Words>
  <Application>Microsoft Office PowerPoint</Application>
  <PresentationFormat>와이드스크린</PresentationFormat>
  <Paragraphs>43</Paragraphs>
  <Slides>13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맑은 고딕</vt:lpstr>
      <vt:lpstr>Arial</vt:lpstr>
      <vt:lpstr>Wingdings</vt:lpstr>
      <vt:lpstr>Office 테마</vt:lpstr>
      <vt:lpstr>Section2 교착상태의 해결방법 - 교착 상태의 예방</vt:lpstr>
      <vt:lpstr>교착 상태를 해결하는 방법</vt:lpstr>
      <vt:lpstr>이러한 교착 상태를 해결하는 방법.  1. 예방   2. 회피  3. 회복과 탐지</vt:lpstr>
      <vt:lpstr>교착 상태의 발생조건(코프먼 조건) 1. 상호 배제 조건 2. 점유와 대기 조건 3. 비선점 조건 4. 순환 대기 조건  4가지 모두 충족해야 교착상태 발생. </vt:lpstr>
      <vt:lpstr>1. 상호 배제 조건 방지  상호 배제 : 프로세스가 공유 자원을 사용하고 있을 때, 다른 프로세스들이 동일한 일을 할 수 없게 하는 것.   상호 배제 조건을 해제하면 한 자원에 동시에 여러 프로세스가 접근하게 할 수 있으므로 교착 상태를 예방할 수 있다.  </vt:lpstr>
      <vt:lpstr>상호 배제 조건 방지 ex)        </vt:lpstr>
      <vt:lpstr>2. 점유와 대기 조건 점유와 대기 : 최소한 하나의 자원을 점유하고 있으면서 다른 프로세스에 할당되어 사용하고 있는 자원을 추가로 점유하기 위해 대기하는 프로세스가 있어야 한다.   다른 프로세스가 사용하고 있는 자원을 요구할 일이 없도록, 프로세스를 실행하기 전에 필요한 자원을 할당해준다. </vt:lpstr>
      <vt:lpstr>점유와 대기 조건 방지 ex)        </vt:lpstr>
      <vt:lpstr>3. 비선점 조건 비선점: 프로세스가 어떤 자원의 사용을 끝마칠 때 까지 뺏을 수 없다.  자원을 점유하고 있는 프로세스가 다른 자원을 요구할 때 점유하고 있는 자원을 반납하고, 요구한 자원을 사용하기 위해 기다리게 한다. </vt:lpstr>
      <vt:lpstr>비선점 조건 방지 ex)       </vt:lpstr>
      <vt:lpstr>4. 순환 대기 조건   순환 대기: 각 프로세스는 순환적으로 다음 프로세스가 점유한 자원을 요구한다. (비선점 조건과, 점유와 대기 조건을 만족할 때 발생) </vt:lpstr>
      <vt:lpstr>순환 대기 조건 방지)  자원에 고유한 번호를 할당하여 번호 순서대로 자원을 요구하도록 한다. (오름차순) 이는 계층적 요청 방법으로 순환 대기의 가능성 제거하여 교착 상태 예방.  OR  애초에 점유와 대기 조건, 비선점 조건을 제거하여 순환 대기의 가능성을 미연에 차단한다.</vt:lpstr>
      <vt:lpstr>출처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Section2 교착상태의 해결방법 - 교착 상태의 예방</dc:title>
  <dc:creator>KIMKYUNGHOON</dc:creator>
  <cp:lastModifiedBy>KIMKYUNGHOON</cp:lastModifiedBy>
  <cp:revision>19</cp:revision>
  <dcterms:created xsi:type="dcterms:W3CDTF">2018-10-10T13:14:39Z</dcterms:created>
  <dcterms:modified xsi:type="dcterms:W3CDTF">2018-10-10T17:21:02Z</dcterms:modified>
</cp:coreProperties>
</file>