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103" d="100"/>
          <a:sy n="103" d="100"/>
        </p:scale>
        <p:origin x="12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E17EFD-55F9-420B-B10F-BA228FEB15A9}"/>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10CF468-B331-4CEF-AE66-E609E960D1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E98064E-6566-4A91-A821-AD782341C571}"/>
              </a:ext>
            </a:extLst>
          </p:cNvPr>
          <p:cNvSpPr>
            <a:spLocks noGrp="1"/>
          </p:cNvSpPr>
          <p:nvPr>
            <p:ph type="dt" sz="half" idx="10"/>
          </p:nvPr>
        </p:nvSpPr>
        <p:spPr/>
        <p:txBody>
          <a:bodyPr/>
          <a:lstStyle/>
          <a:p>
            <a:fld id="{A6848F72-BF13-435A-BFC6-1A90C5C36CAA}" type="datetimeFigureOut">
              <a:rPr lang="ko-KR" altLang="en-US" smtClean="0"/>
              <a:t>2018-10-10</a:t>
            </a:fld>
            <a:endParaRPr lang="ko-KR" altLang="en-US"/>
          </a:p>
        </p:txBody>
      </p:sp>
      <p:sp>
        <p:nvSpPr>
          <p:cNvPr id="5" name="바닥글 개체 틀 4">
            <a:extLst>
              <a:ext uri="{FF2B5EF4-FFF2-40B4-BE49-F238E27FC236}">
                <a16:creationId xmlns:a16="http://schemas.microsoft.com/office/drawing/2014/main" id="{8C788904-7414-45F7-BDDA-6B57C788E83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DC17F4C-917F-4716-B7CF-4BC8F2C2F5C5}"/>
              </a:ext>
            </a:extLst>
          </p:cNvPr>
          <p:cNvSpPr>
            <a:spLocks noGrp="1"/>
          </p:cNvSpPr>
          <p:nvPr>
            <p:ph type="sldNum" sz="quarter" idx="12"/>
          </p:nvPr>
        </p:nvSpPr>
        <p:spPr/>
        <p:txBody>
          <a:bodyPr/>
          <a:lstStyle/>
          <a:p>
            <a:fld id="{490EA4E9-FE49-48E7-ABE8-9A06DA3803DC}" type="slidenum">
              <a:rPr lang="ko-KR" altLang="en-US" smtClean="0"/>
              <a:t>‹#›</a:t>
            </a:fld>
            <a:endParaRPr lang="ko-KR" altLang="en-US"/>
          </a:p>
        </p:txBody>
      </p:sp>
    </p:spTree>
    <p:extLst>
      <p:ext uri="{BB962C8B-B14F-4D97-AF65-F5344CB8AC3E}">
        <p14:creationId xmlns:p14="http://schemas.microsoft.com/office/powerpoint/2010/main" val="399827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9A95B-CFBB-4876-AE2D-46502BFFF27C}"/>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DDEDA4A-A7C9-4E5D-9330-A280E19B3362}"/>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9D30CA56-1722-4BA3-B062-65722CC506DB}"/>
              </a:ext>
            </a:extLst>
          </p:cNvPr>
          <p:cNvSpPr>
            <a:spLocks noGrp="1"/>
          </p:cNvSpPr>
          <p:nvPr>
            <p:ph type="dt" sz="half" idx="10"/>
          </p:nvPr>
        </p:nvSpPr>
        <p:spPr/>
        <p:txBody>
          <a:bodyPr/>
          <a:lstStyle/>
          <a:p>
            <a:fld id="{A6848F72-BF13-435A-BFC6-1A90C5C36CAA}" type="datetimeFigureOut">
              <a:rPr lang="ko-KR" altLang="en-US" smtClean="0"/>
              <a:t>2018-10-10</a:t>
            </a:fld>
            <a:endParaRPr lang="ko-KR" altLang="en-US"/>
          </a:p>
        </p:txBody>
      </p:sp>
      <p:sp>
        <p:nvSpPr>
          <p:cNvPr id="5" name="바닥글 개체 틀 4">
            <a:extLst>
              <a:ext uri="{FF2B5EF4-FFF2-40B4-BE49-F238E27FC236}">
                <a16:creationId xmlns:a16="http://schemas.microsoft.com/office/drawing/2014/main" id="{2F5C9C84-54BE-4982-86BD-A1C0A87CD3B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6E2094A-88B5-4845-8D08-F1936B29596E}"/>
              </a:ext>
            </a:extLst>
          </p:cNvPr>
          <p:cNvSpPr>
            <a:spLocks noGrp="1"/>
          </p:cNvSpPr>
          <p:nvPr>
            <p:ph type="sldNum" sz="quarter" idx="12"/>
          </p:nvPr>
        </p:nvSpPr>
        <p:spPr/>
        <p:txBody>
          <a:bodyPr/>
          <a:lstStyle/>
          <a:p>
            <a:fld id="{490EA4E9-FE49-48E7-ABE8-9A06DA3803DC}" type="slidenum">
              <a:rPr lang="ko-KR" altLang="en-US" smtClean="0"/>
              <a:t>‹#›</a:t>
            </a:fld>
            <a:endParaRPr lang="ko-KR" altLang="en-US"/>
          </a:p>
        </p:txBody>
      </p:sp>
    </p:spTree>
    <p:extLst>
      <p:ext uri="{BB962C8B-B14F-4D97-AF65-F5344CB8AC3E}">
        <p14:creationId xmlns:p14="http://schemas.microsoft.com/office/powerpoint/2010/main" val="1279984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2BA63BA-1B94-41E7-890B-ADE01E85C2B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D2BF605-7592-451D-8C59-7E1DE3810F8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3F26A5F3-A138-4D6C-827F-E84EA1F318F4}"/>
              </a:ext>
            </a:extLst>
          </p:cNvPr>
          <p:cNvSpPr>
            <a:spLocks noGrp="1"/>
          </p:cNvSpPr>
          <p:nvPr>
            <p:ph type="dt" sz="half" idx="10"/>
          </p:nvPr>
        </p:nvSpPr>
        <p:spPr/>
        <p:txBody>
          <a:bodyPr/>
          <a:lstStyle/>
          <a:p>
            <a:fld id="{A6848F72-BF13-435A-BFC6-1A90C5C36CAA}" type="datetimeFigureOut">
              <a:rPr lang="ko-KR" altLang="en-US" smtClean="0"/>
              <a:t>2018-10-10</a:t>
            </a:fld>
            <a:endParaRPr lang="ko-KR" altLang="en-US"/>
          </a:p>
        </p:txBody>
      </p:sp>
      <p:sp>
        <p:nvSpPr>
          <p:cNvPr id="5" name="바닥글 개체 틀 4">
            <a:extLst>
              <a:ext uri="{FF2B5EF4-FFF2-40B4-BE49-F238E27FC236}">
                <a16:creationId xmlns:a16="http://schemas.microsoft.com/office/drawing/2014/main" id="{39323BDB-D15B-4BC2-84F1-895C77FC39C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0C42270-E150-46DE-A0E7-50CF9F1F49DB}"/>
              </a:ext>
            </a:extLst>
          </p:cNvPr>
          <p:cNvSpPr>
            <a:spLocks noGrp="1"/>
          </p:cNvSpPr>
          <p:nvPr>
            <p:ph type="sldNum" sz="quarter" idx="12"/>
          </p:nvPr>
        </p:nvSpPr>
        <p:spPr/>
        <p:txBody>
          <a:bodyPr/>
          <a:lstStyle/>
          <a:p>
            <a:fld id="{490EA4E9-FE49-48E7-ABE8-9A06DA3803DC}" type="slidenum">
              <a:rPr lang="ko-KR" altLang="en-US" smtClean="0"/>
              <a:t>‹#›</a:t>
            </a:fld>
            <a:endParaRPr lang="ko-KR" altLang="en-US"/>
          </a:p>
        </p:txBody>
      </p:sp>
    </p:spTree>
    <p:extLst>
      <p:ext uri="{BB962C8B-B14F-4D97-AF65-F5344CB8AC3E}">
        <p14:creationId xmlns:p14="http://schemas.microsoft.com/office/powerpoint/2010/main" val="204645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E160FA-C6BA-48CB-B691-916F02B9A1F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D16E55F-B13F-4199-90EB-A5093D261A15}"/>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975F51C-B2F6-4DD1-AFDB-6E39FA65B4CF}"/>
              </a:ext>
            </a:extLst>
          </p:cNvPr>
          <p:cNvSpPr>
            <a:spLocks noGrp="1"/>
          </p:cNvSpPr>
          <p:nvPr>
            <p:ph type="dt" sz="half" idx="10"/>
          </p:nvPr>
        </p:nvSpPr>
        <p:spPr/>
        <p:txBody>
          <a:bodyPr/>
          <a:lstStyle/>
          <a:p>
            <a:fld id="{A6848F72-BF13-435A-BFC6-1A90C5C36CAA}" type="datetimeFigureOut">
              <a:rPr lang="ko-KR" altLang="en-US" smtClean="0"/>
              <a:t>2018-10-10</a:t>
            </a:fld>
            <a:endParaRPr lang="ko-KR" altLang="en-US"/>
          </a:p>
        </p:txBody>
      </p:sp>
      <p:sp>
        <p:nvSpPr>
          <p:cNvPr id="5" name="바닥글 개체 틀 4">
            <a:extLst>
              <a:ext uri="{FF2B5EF4-FFF2-40B4-BE49-F238E27FC236}">
                <a16:creationId xmlns:a16="http://schemas.microsoft.com/office/drawing/2014/main" id="{324714E0-3AEA-41A5-A88B-EB0A800AA0C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E7A1A3C-0640-4168-80E8-5FE10EE2D428}"/>
              </a:ext>
            </a:extLst>
          </p:cNvPr>
          <p:cNvSpPr>
            <a:spLocks noGrp="1"/>
          </p:cNvSpPr>
          <p:nvPr>
            <p:ph type="sldNum" sz="quarter" idx="12"/>
          </p:nvPr>
        </p:nvSpPr>
        <p:spPr/>
        <p:txBody>
          <a:bodyPr/>
          <a:lstStyle/>
          <a:p>
            <a:fld id="{490EA4E9-FE49-48E7-ABE8-9A06DA3803DC}" type="slidenum">
              <a:rPr lang="ko-KR" altLang="en-US" smtClean="0"/>
              <a:t>‹#›</a:t>
            </a:fld>
            <a:endParaRPr lang="ko-KR" altLang="en-US"/>
          </a:p>
        </p:txBody>
      </p:sp>
    </p:spTree>
    <p:extLst>
      <p:ext uri="{BB962C8B-B14F-4D97-AF65-F5344CB8AC3E}">
        <p14:creationId xmlns:p14="http://schemas.microsoft.com/office/powerpoint/2010/main" val="2719108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3C7754-9340-458E-8086-D5D2FCEEE67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2E8BDF4-65CF-4A1E-A808-850EFD7A35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2957A024-3293-4405-B777-02985C017C58}"/>
              </a:ext>
            </a:extLst>
          </p:cNvPr>
          <p:cNvSpPr>
            <a:spLocks noGrp="1"/>
          </p:cNvSpPr>
          <p:nvPr>
            <p:ph type="dt" sz="half" idx="10"/>
          </p:nvPr>
        </p:nvSpPr>
        <p:spPr/>
        <p:txBody>
          <a:bodyPr/>
          <a:lstStyle/>
          <a:p>
            <a:fld id="{A6848F72-BF13-435A-BFC6-1A90C5C36CAA}" type="datetimeFigureOut">
              <a:rPr lang="ko-KR" altLang="en-US" smtClean="0"/>
              <a:t>2018-10-10</a:t>
            </a:fld>
            <a:endParaRPr lang="ko-KR" altLang="en-US"/>
          </a:p>
        </p:txBody>
      </p:sp>
      <p:sp>
        <p:nvSpPr>
          <p:cNvPr id="5" name="바닥글 개체 틀 4">
            <a:extLst>
              <a:ext uri="{FF2B5EF4-FFF2-40B4-BE49-F238E27FC236}">
                <a16:creationId xmlns:a16="http://schemas.microsoft.com/office/drawing/2014/main" id="{31C68A1C-934F-4D2F-90D4-27F634A5CEC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CCB869B-09C9-415D-AE86-F1C1FD659553}"/>
              </a:ext>
            </a:extLst>
          </p:cNvPr>
          <p:cNvSpPr>
            <a:spLocks noGrp="1"/>
          </p:cNvSpPr>
          <p:nvPr>
            <p:ph type="sldNum" sz="quarter" idx="12"/>
          </p:nvPr>
        </p:nvSpPr>
        <p:spPr/>
        <p:txBody>
          <a:bodyPr/>
          <a:lstStyle/>
          <a:p>
            <a:fld id="{490EA4E9-FE49-48E7-ABE8-9A06DA3803DC}" type="slidenum">
              <a:rPr lang="ko-KR" altLang="en-US" smtClean="0"/>
              <a:t>‹#›</a:t>
            </a:fld>
            <a:endParaRPr lang="ko-KR" altLang="en-US"/>
          </a:p>
        </p:txBody>
      </p:sp>
    </p:spTree>
    <p:extLst>
      <p:ext uri="{BB962C8B-B14F-4D97-AF65-F5344CB8AC3E}">
        <p14:creationId xmlns:p14="http://schemas.microsoft.com/office/powerpoint/2010/main" val="950679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21AAF-A90F-4325-A808-EECDE5BF880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B0756CF-AAFF-4FCA-A3D4-4A24EAA49436}"/>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BA96C5B5-77F6-46E1-89D2-C22E8DCEC52E}"/>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1D3AD3C6-9377-4A6E-9FE0-607768E5E38E}"/>
              </a:ext>
            </a:extLst>
          </p:cNvPr>
          <p:cNvSpPr>
            <a:spLocks noGrp="1"/>
          </p:cNvSpPr>
          <p:nvPr>
            <p:ph type="dt" sz="half" idx="10"/>
          </p:nvPr>
        </p:nvSpPr>
        <p:spPr/>
        <p:txBody>
          <a:bodyPr/>
          <a:lstStyle/>
          <a:p>
            <a:fld id="{A6848F72-BF13-435A-BFC6-1A90C5C36CAA}" type="datetimeFigureOut">
              <a:rPr lang="ko-KR" altLang="en-US" smtClean="0"/>
              <a:t>2018-10-10</a:t>
            </a:fld>
            <a:endParaRPr lang="ko-KR" altLang="en-US"/>
          </a:p>
        </p:txBody>
      </p:sp>
      <p:sp>
        <p:nvSpPr>
          <p:cNvPr id="6" name="바닥글 개체 틀 5">
            <a:extLst>
              <a:ext uri="{FF2B5EF4-FFF2-40B4-BE49-F238E27FC236}">
                <a16:creationId xmlns:a16="http://schemas.microsoft.com/office/drawing/2014/main" id="{6222151A-3AC2-4B62-89BF-86674E4AAC5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F0302D7-D94B-42E9-962B-2D07E559A21B}"/>
              </a:ext>
            </a:extLst>
          </p:cNvPr>
          <p:cNvSpPr>
            <a:spLocks noGrp="1"/>
          </p:cNvSpPr>
          <p:nvPr>
            <p:ph type="sldNum" sz="quarter" idx="12"/>
          </p:nvPr>
        </p:nvSpPr>
        <p:spPr/>
        <p:txBody>
          <a:bodyPr/>
          <a:lstStyle/>
          <a:p>
            <a:fld id="{490EA4E9-FE49-48E7-ABE8-9A06DA3803DC}" type="slidenum">
              <a:rPr lang="ko-KR" altLang="en-US" smtClean="0"/>
              <a:t>‹#›</a:t>
            </a:fld>
            <a:endParaRPr lang="ko-KR" altLang="en-US"/>
          </a:p>
        </p:txBody>
      </p:sp>
    </p:spTree>
    <p:extLst>
      <p:ext uri="{BB962C8B-B14F-4D97-AF65-F5344CB8AC3E}">
        <p14:creationId xmlns:p14="http://schemas.microsoft.com/office/powerpoint/2010/main" val="239296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662B44-F7AF-41A2-AD86-860A0D24F0F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400078B-5136-45E9-864D-972EAE35A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B8CFC985-6DC3-4E24-B019-A80C230E4664}"/>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4AD8973B-2704-4647-95F2-254FB68C48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AF6F3F86-241C-40B2-AED0-B75EFEADA8E7}"/>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2AB327DA-1540-4A42-8E2D-C28AF682C714}"/>
              </a:ext>
            </a:extLst>
          </p:cNvPr>
          <p:cNvSpPr>
            <a:spLocks noGrp="1"/>
          </p:cNvSpPr>
          <p:nvPr>
            <p:ph type="dt" sz="half" idx="10"/>
          </p:nvPr>
        </p:nvSpPr>
        <p:spPr/>
        <p:txBody>
          <a:bodyPr/>
          <a:lstStyle/>
          <a:p>
            <a:fld id="{A6848F72-BF13-435A-BFC6-1A90C5C36CAA}" type="datetimeFigureOut">
              <a:rPr lang="ko-KR" altLang="en-US" smtClean="0"/>
              <a:t>2018-10-10</a:t>
            </a:fld>
            <a:endParaRPr lang="ko-KR" altLang="en-US"/>
          </a:p>
        </p:txBody>
      </p:sp>
      <p:sp>
        <p:nvSpPr>
          <p:cNvPr id="8" name="바닥글 개체 틀 7">
            <a:extLst>
              <a:ext uri="{FF2B5EF4-FFF2-40B4-BE49-F238E27FC236}">
                <a16:creationId xmlns:a16="http://schemas.microsoft.com/office/drawing/2014/main" id="{2D6E1B36-B79F-4CA2-9D12-E3757366D73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43A213F-D543-4BBF-B2AB-8CFEDF2DBA1A}"/>
              </a:ext>
            </a:extLst>
          </p:cNvPr>
          <p:cNvSpPr>
            <a:spLocks noGrp="1"/>
          </p:cNvSpPr>
          <p:nvPr>
            <p:ph type="sldNum" sz="quarter" idx="12"/>
          </p:nvPr>
        </p:nvSpPr>
        <p:spPr/>
        <p:txBody>
          <a:bodyPr/>
          <a:lstStyle/>
          <a:p>
            <a:fld id="{490EA4E9-FE49-48E7-ABE8-9A06DA3803DC}" type="slidenum">
              <a:rPr lang="ko-KR" altLang="en-US" smtClean="0"/>
              <a:t>‹#›</a:t>
            </a:fld>
            <a:endParaRPr lang="ko-KR" altLang="en-US"/>
          </a:p>
        </p:txBody>
      </p:sp>
    </p:spTree>
    <p:extLst>
      <p:ext uri="{BB962C8B-B14F-4D97-AF65-F5344CB8AC3E}">
        <p14:creationId xmlns:p14="http://schemas.microsoft.com/office/powerpoint/2010/main" val="102217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F43630-624F-43CC-AA21-E6370C9C206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B263DD20-B03F-496D-BDBA-743736F7B5FE}"/>
              </a:ext>
            </a:extLst>
          </p:cNvPr>
          <p:cNvSpPr>
            <a:spLocks noGrp="1"/>
          </p:cNvSpPr>
          <p:nvPr>
            <p:ph type="dt" sz="half" idx="10"/>
          </p:nvPr>
        </p:nvSpPr>
        <p:spPr/>
        <p:txBody>
          <a:bodyPr/>
          <a:lstStyle/>
          <a:p>
            <a:fld id="{A6848F72-BF13-435A-BFC6-1A90C5C36CAA}" type="datetimeFigureOut">
              <a:rPr lang="ko-KR" altLang="en-US" smtClean="0"/>
              <a:t>2018-10-10</a:t>
            </a:fld>
            <a:endParaRPr lang="ko-KR" altLang="en-US"/>
          </a:p>
        </p:txBody>
      </p:sp>
      <p:sp>
        <p:nvSpPr>
          <p:cNvPr id="4" name="바닥글 개체 틀 3">
            <a:extLst>
              <a:ext uri="{FF2B5EF4-FFF2-40B4-BE49-F238E27FC236}">
                <a16:creationId xmlns:a16="http://schemas.microsoft.com/office/drawing/2014/main" id="{AAA38B22-9696-4ABB-8CC2-EA497196FB9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2E3D51AD-9D81-4D11-B54C-6AF4A851E31D}"/>
              </a:ext>
            </a:extLst>
          </p:cNvPr>
          <p:cNvSpPr>
            <a:spLocks noGrp="1"/>
          </p:cNvSpPr>
          <p:nvPr>
            <p:ph type="sldNum" sz="quarter" idx="12"/>
          </p:nvPr>
        </p:nvSpPr>
        <p:spPr/>
        <p:txBody>
          <a:bodyPr/>
          <a:lstStyle/>
          <a:p>
            <a:fld id="{490EA4E9-FE49-48E7-ABE8-9A06DA3803DC}" type="slidenum">
              <a:rPr lang="ko-KR" altLang="en-US" smtClean="0"/>
              <a:t>‹#›</a:t>
            </a:fld>
            <a:endParaRPr lang="ko-KR" altLang="en-US"/>
          </a:p>
        </p:txBody>
      </p:sp>
    </p:spTree>
    <p:extLst>
      <p:ext uri="{BB962C8B-B14F-4D97-AF65-F5344CB8AC3E}">
        <p14:creationId xmlns:p14="http://schemas.microsoft.com/office/powerpoint/2010/main" val="2729023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72D2106-8DB2-44A3-9D14-842AB8C67561}"/>
              </a:ext>
            </a:extLst>
          </p:cNvPr>
          <p:cNvSpPr>
            <a:spLocks noGrp="1"/>
          </p:cNvSpPr>
          <p:nvPr>
            <p:ph type="dt" sz="half" idx="10"/>
          </p:nvPr>
        </p:nvSpPr>
        <p:spPr/>
        <p:txBody>
          <a:bodyPr/>
          <a:lstStyle/>
          <a:p>
            <a:fld id="{A6848F72-BF13-435A-BFC6-1A90C5C36CAA}" type="datetimeFigureOut">
              <a:rPr lang="ko-KR" altLang="en-US" smtClean="0"/>
              <a:t>2018-10-10</a:t>
            </a:fld>
            <a:endParaRPr lang="ko-KR" altLang="en-US"/>
          </a:p>
        </p:txBody>
      </p:sp>
      <p:sp>
        <p:nvSpPr>
          <p:cNvPr id="3" name="바닥글 개체 틀 2">
            <a:extLst>
              <a:ext uri="{FF2B5EF4-FFF2-40B4-BE49-F238E27FC236}">
                <a16:creationId xmlns:a16="http://schemas.microsoft.com/office/drawing/2014/main" id="{9111BC67-0B78-4715-8FA3-3E9580CF71B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0F96DD0-6BAD-479A-947E-6B47D1EFDB2F}"/>
              </a:ext>
            </a:extLst>
          </p:cNvPr>
          <p:cNvSpPr>
            <a:spLocks noGrp="1"/>
          </p:cNvSpPr>
          <p:nvPr>
            <p:ph type="sldNum" sz="quarter" idx="12"/>
          </p:nvPr>
        </p:nvSpPr>
        <p:spPr/>
        <p:txBody>
          <a:bodyPr/>
          <a:lstStyle/>
          <a:p>
            <a:fld id="{490EA4E9-FE49-48E7-ABE8-9A06DA3803DC}" type="slidenum">
              <a:rPr lang="ko-KR" altLang="en-US" smtClean="0"/>
              <a:t>‹#›</a:t>
            </a:fld>
            <a:endParaRPr lang="ko-KR" altLang="en-US"/>
          </a:p>
        </p:txBody>
      </p:sp>
    </p:spTree>
    <p:extLst>
      <p:ext uri="{BB962C8B-B14F-4D97-AF65-F5344CB8AC3E}">
        <p14:creationId xmlns:p14="http://schemas.microsoft.com/office/powerpoint/2010/main" val="331633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CFB6DA-0981-4940-9DA4-7FF3267A438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EE7C284-105D-4CD4-91B4-64E5B18711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44D81A98-4EB1-4BB6-B3CA-17D43DDF8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B1CFED4E-607E-41DF-BBC0-5D99413D9F47}"/>
              </a:ext>
            </a:extLst>
          </p:cNvPr>
          <p:cNvSpPr>
            <a:spLocks noGrp="1"/>
          </p:cNvSpPr>
          <p:nvPr>
            <p:ph type="dt" sz="half" idx="10"/>
          </p:nvPr>
        </p:nvSpPr>
        <p:spPr/>
        <p:txBody>
          <a:bodyPr/>
          <a:lstStyle/>
          <a:p>
            <a:fld id="{A6848F72-BF13-435A-BFC6-1A90C5C36CAA}" type="datetimeFigureOut">
              <a:rPr lang="ko-KR" altLang="en-US" smtClean="0"/>
              <a:t>2018-10-10</a:t>
            </a:fld>
            <a:endParaRPr lang="ko-KR" altLang="en-US"/>
          </a:p>
        </p:txBody>
      </p:sp>
      <p:sp>
        <p:nvSpPr>
          <p:cNvPr id="6" name="바닥글 개체 틀 5">
            <a:extLst>
              <a:ext uri="{FF2B5EF4-FFF2-40B4-BE49-F238E27FC236}">
                <a16:creationId xmlns:a16="http://schemas.microsoft.com/office/drawing/2014/main" id="{32843701-F0ED-46AD-87ED-0F3D81CA0E6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46529FB-777F-480F-9A6B-E63815FDEA11}"/>
              </a:ext>
            </a:extLst>
          </p:cNvPr>
          <p:cNvSpPr>
            <a:spLocks noGrp="1"/>
          </p:cNvSpPr>
          <p:nvPr>
            <p:ph type="sldNum" sz="quarter" idx="12"/>
          </p:nvPr>
        </p:nvSpPr>
        <p:spPr/>
        <p:txBody>
          <a:bodyPr/>
          <a:lstStyle/>
          <a:p>
            <a:fld id="{490EA4E9-FE49-48E7-ABE8-9A06DA3803DC}" type="slidenum">
              <a:rPr lang="ko-KR" altLang="en-US" smtClean="0"/>
              <a:t>‹#›</a:t>
            </a:fld>
            <a:endParaRPr lang="ko-KR" altLang="en-US"/>
          </a:p>
        </p:txBody>
      </p:sp>
    </p:spTree>
    <p:extLst>
      <p:ext uri="{BB962C8B-B14F-4D97-AF65-F5344CB8AC3E}">
        <p14:creationId xmlns:p14="http://schemas.microsoft.com/office/powerpoint/2010/main" val="3858706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8B282C-B4C4-421B-AF79-41C357EA6B9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78B3850-6849-4694-BC02-D5A1E213E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F5BB276-7F0E-4DD1-828C-14D47D324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C2DCAEBC-2143-4CAC-9A7A-C42B87F06CEB}"/>
              </a:ext>
            </a:extLst>
          </p:cNvPr>
          <p:cNvSpPr>
            <a:spLocks noGrp="1"/>
          </p:cNvSpPr>
          <p:nvPr>
            <p:ph type="dt" sz="half" idx="10"/>
          </p:nvPr>
        </p:nvSpPr>
        <p:spPr/>
        <p:txBody>
          <a:bodyPr/>
          <a:lstStyle/>
          <a:p>
            <a:fld id="{A6848F72-BF13-435A-BFC6-1A90C5C36CAA}" type="datetimeFigureOut">
              <a:rPr lang="ko-KR" altLang="en-US" smtClean="0"/>
              <a:t>2018-10-10</a:t>
            </a:fld>
            <a:endParaRPr lang="ko-KR" altLang="en-US"/>
          </a:p>
        </p:txBody>
      </p:sp>
      <p:sp>
        <p:nvSpPr>
          <p:cNvPr id="6" name="바닥글 개체 틀 5">
            <a:extLst>
              <a:ext uri="{FF2B5EF4-FFF2-40B4-BE49-F238E27FC236}">
                <a16:creationId xmlns:a16="http://schemas.microsoft.com/office/drawing/2014/main" id="{8FCB0EC4-33DF-4E87-8661-1443ED434C9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B141B65-1AB1-4FC1-836E-142F2A915E40}"/>
              </a:ext>
            </a:extLst>
          </p:cNvPr>
          <p:cNvSpPr>
            <a:spLocks noGrp="1"/>
          </p:cNvSpPr>
          <p:nvPr>
            <p:ph type="sldNum" sz="quarter" idx="12"/>
          </p:nvPr>
        </p:nvSpPr>
        <p:spPr/>
        <p:txBody>
          <a:bodyPr/>
          <a:lstStyle/>
          <a:p>
            <a:fld id="{490EA4E9-FE49-48E7-ABE8-9A06DA3803DC}" type="slidenum">
              <a:rPr lang="ko-KR" altLang="en-US" smtClean="0"/>
              <a:t>‹#›</a:t>
            </a:fld>
            <a:endParaRPr lang="ko-KR" altLang="en-US"/>
          </a:p>
        </p:txBody>
      </p:sp>
    </p:spTree>
    <p:extLst>
      <p:ext uri="{BB962C8B-B14F-4D97-AF65-F5344CB8AC3E}">
        <p14:creationId xmlns:p14="http://schemas.microsoft.com/office/powerpoint/2010/main" val="2280383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5581B26-648E-438B-A072-ABC90A4C9C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588B7F8-2FA6-47A9-AB29-1BB59E3EC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E5E6FA38-F011-4414-A841-DD30432974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48F72-BF13-435A-BFC6-1A90C5C36CAA}" type="datetimeFigureOut">
              <a:rPr lang="ko-KR" altLang="en-US" smtClean="0"/>
              <a:t>2018-10-10</a:t>
            </a:fld>
            <a:endParaRPr lang="ko-KR" altLang="en-US"/>
          </a:p>
        </p:txBody>
      </p:sp>
      <p:sp>
        <p:nvSpPr>
          <p:cNvPr id="5" name="바닥글 개체 틀 4">
            <a:extLst>
              <a:ext uri="{FF2B5EF4-FFF2-40B4-BE49-F238E27FC236}">
                <a16:creationId xmlns:a16="http://schemas.microsoft.com/office/drawing/2014/main" id="{32927BA1-495E-4F3D-8E62-1D5ECE73AC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F81AA80-094F-4A49-8E9D-0977B3DBF0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EA4E9-FE49-48E7-ABE8-9A06DA3803DC}" type="slidenum">
              <a:rPr lang="ko-KR" altLang="en-US" smtClean="0"/>
              <a:t>‹#›</a:t>
            </a:fld>
            <a:endParaRPr lang="ko-KR" altLang="en-US"/>
          </a:p>
        </p:txBody>
      </p:sp>
    </p:spTree>
    <p:extLst>
      <p:ext uri="{BB962C8B-B14F-4D97-AF65-F5344CB8AC3E}">
        <p14:creationId xmlns:p14="http://schemas.microsoft.com/office/powerpoint/2010/main" val="164124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47D1BC-6901-401B-B72F-48EB8F3F21A4}"/>
              </a:ext>
            </a:extLst>
          </p:cNvPr>
          <p:cNvSpPr>
            <a:spLocks noGrp="1"/>
          </p:cNvSpPr>
          <p:nvPr>
            <p:ph type="ctrTitle"/>
          </p:nvPr>
        </p:nvSpPr>
        <p:spPr>
          <a:xfrm>
            <a:off x="1391920" y="792479"/>
            <a:ext cx="9144000" cy="1731646"/>
          </a:xfrm>
        </p:spPr>
        <p:txBody>
          <a:bodyPr>
            <a:normAutofit fontScale="90000"/>
          </a:bodyPr>
          <a:lstStyle/>
          <a:p>
            <a:r>
              <a:rPr lang="en-US" altLang="ko-KR" dirty="0"/>
              <a:t>201533695 </a:t>
            </a:r>
            <a:r>
              <a:rPr lang="ko-KR" altLang="en-US" dirty="0"/>
              <a:t>김경훈</a:t>
            </a:r>
            <a:br>
              <a:rPr lang="en-US" altLang="ko-KR" dirty="0"/>
            </a:br>
            <a:r>
              <a:rPr lang="en-US" altLang="ko-KR" dirty="0"/>
              <a:t> </a:t>
            </a:r>
            <a:r>
              <a:rPr lang="ko-KR" altLang="en-US" dirty="0"/>
              <a:t>운영체제 </a:t>
            </a:r>
            <a:r>
              <a:rPr lang="en-US" altLang="ko-KR" dirty="0"/>
              <a:t>5</a:t>
            </a:r>
            <a:r>
              <a:rPr lang="ko-KR" altLang="en-US" dirty="0"/>
              <a:t>장 연습문제</a:t>
            </a:r>
          </a:p>
        </p:txBody>
      </p:sp>
      <p:sp>
        <p:nvSpPr>
          <p:cNvPr id="3" name="부제목 2">
            <a:extLst>
              <a:ext uri="{FF2B5EF4-FFF2-40B4-BE49-F238E27FC236}">
                <a16:creationId xmlns:a16="http://schemas.microsoft.com/office/drawing/2014/main" id="{76E02136-2D70-401D-A18E-37F031B1EEAB}"/>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420683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CA9302-E359-43AF-B056-9C00DE7989E6}"/>
              </a:ext>
            </a:extLst>
          </p:cNvPr>
          <p:cNvSpPr>
            <a:spLocks noGrp="1"/>
          </p:cNvSpPr>
          <p:nvPr>
            <p:ph type="title"/>
          </p:nvPr>
        </p:nvSpPr>
        <p:spPr>
          <a:xfrm>
            <a:off x="838200" y="365125"/>
            <a:ext cx="10515600" cy="6092825"/>
          </a:xfrm>
        </p:spPr>
        <p:txBody>
          <a:bodyPr>
            <a:normAutofit/>
          </a:bodyPr>
          <a:lstStyle/>
          <a:p>
            <a:r>
              <a:rPr lang="en-US" altLang="ko-KR" sz="2400" dirty="0">
                <a:latin typeface="돋움" panose="020B0600000101010101" pitchFamily="50" charset="-127"/>
                <a:ea typeface="돋움" panose="020B0600000101010101" pitchFamily="50" charset="-127"/>
              </a:rPr>
              <a:t>1. </a:t>
            </a:r>
            <a:r>
              <a:rPr lang="ko-KR" altLang="en-US" sz="2400" dirty="0">
                <a:latin typeface="돋움" panose="020B0600000101010101" pitchFamily="50" charset="-127"/>
                <a:ea typeface="돋움" panose="020B0600000101010101" pitchFamily="50" charset="-127"/>
              </a:rPr>
              <a:t>프로세스의 자원 사용 순서</a:t>
            </a:r>
            <a:br>
              <a:rPr lang="en-US" altLang="ko-KR" sz="2400" dirty="0">
                <a:latin typeface="돋움" panose="020B0600000101010101" pitchFamily="50" charset="-127"/>
                <a:ea typeface="돋움" panose="020B0600000101010101" pitchFamily="50" charset="-127"/>
              </a:rPr>
            </a:br>
            <a:r>
              <a:rPr lang="ko-KR" altLang="en-US" sz="2400" dirty="0">
                <a:latin typeface="돋움" panose="020B0600000101010101" pitchFamily="50" charset="-127"/>
                <a:ea typeface="돋움" panose="020B0600000101010101" pitchFamily="50" charset="-127"/>
              </a:rPr>
              <a:t>프로세스가 필요한 자원 요청</a:t>
            </a:r>
            <a:r>
              <a:rPr lang="en-US" altLang="ko-KR" sz="2400" dirty="0">
                <a:latin typeface="돋움" panose="020B0600000101010101" pitchFamily="50" charset="-127"/>
                <a:ea typeface="돋움" panose="020B0600000101010101" pitchFamily="50" charset="-127"/>
              </a:rPr>
              <a:t>-&gt; </a:t>
            </a:r>
            <a:r>
              <a:rPr lang="ko-KR" altLang="en-US" sz="2400" dirty="0">
                <a:latin typeface="돋움" panose="020B0600000101010101" pitchFamily="50" charset="-127"/>
                <a:ea typeface="돋움" panose="020B0600000101010101" pitchFamily="50" charset="-127"/>
              </a:rPr>
              <a:t>해당 자원이 다른 프로세스가 사용 중이면 요청 수락할 때까지 대기 </a:t>
            </a:r>
            <a:r>
              <a:rPr lang="en-US" altLang="ko-KR" sz="2400" dirty="0">
                <a:latin typeface="돋움" panose="020B0600000101010101" pitchFamily="50" charset="-127"/>
                <a:ea typeface="돋움" panose="020B0600000101010101" pitchFamily="50" charset="-127"/>
              </a:rPr>
              <a:t>-&gt; </a:t>
            </a:r>
            <a:r>
              <a:rPr lang="ko-KR" altLang="en-US" sz="2400" dirty="0">
                <a:latin typeface="돋움" panose="020B0600000101010101" pitchFamily="50" charset="-127"/>
                <a:ea typeface="돋움" panose="020B0600000101010101" pitchFamily="50" charset="-127"/>
              </a:rPr>
              <a:t>요청한 자원의 점유가 끝나면 요청한 자원 획득하여 사용 </a:t>
            </a:r>
            <a:r>
              <a:rPr lang="en-US" altLang="ko-KR" sz="2400" dirty="0">
                <a:latin typeface="돋움" panose="020B0600000101010101" pitchFamily="50" charset="-127"/>
                <a:ea typeface="돋움" panose="020B0600000101010101" pitchFamily="50" charset="-127"/>
              </a:rPr>
              <a:t>-&gt; </a:t>
            </a:r>
            <a:r>
              <a:rPr lang="ko-KR" altLang="en-US" sz="2400" dirty="0">
                <a:latin typeface="돋움" panose="020B0600000101010101" pitchFamily="50" charset="-127"/>
                <a:ea typeface="돋움" panose="020B0600000101010101" pitchFamily="50" charset="-127"/>
              </a:rPr>
              <a:t>자원 사용 마친 후 되돌려 줌</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2. mutual exclusion -&gt; </a:t>
            </a:r>
            <a:r>
              <a:rPr lang="ko-KR" altLang="en-US" sz="2400" dirty="0">
                <a:latin typeface="돋움" panose="020B0600000101010101" pitchFamily="50" charset="-127"/>
                <a:ea typeface="돋움" panose="020B0600000101010101" pitchFamily="50" charset="-127"/>
              </a:rPr>
              <a:t>상호 배제 </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한 프로세스가 공유 자원을 사용하고 있을 경우</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다른 프로세스가 그 자원을 사용하지 못하게 하는 것</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3. </a:t>
            </a:r>
            <a:r>
              <a:rPr lang="ko-KR" altLang="en-US" sz="2400" dirty="0">
                <a:latin typeface="돋움" panose="020B0600000101010101" pitchFamily="50" charset="-127"/>
                <a:ea typeface="돋움" panose="020B0600000101010101" pitchFamily="50" charset="-127"/>
              </a:rPr>
              <a:t>교착 상태 </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서로 다른 프로세스가 서로 점유하고 있는 자원을 무한정 기다리는 상태</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자원의 할당과 해제를 다시 해주기를 무한정 기다린다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4. </a:t>
            </a:r>
            <a:r>
              <a:rPr lang="ko-KR" altLang="en-US" sz="2400" dirty="0">
                <a:latin typeface="돋움" panose="020B0600000101010101" pitchFamily="50" charset="-127"/>
                <a:ea typeface="돋움" panose="020B0600000101010101" pitchFamily="50" charset="-127"/>
              </a:rPr>
              <a:t>자원의 선점이 아닌 </a:t>
            </a:r>
            <a:r>
              <a:rPr lang="ko-KR" altLang="en-US" sz="2400" dirty="0" err="1">
                <a:latin typeface="돋움" panose="020B0600000101010101" pitchFamily="50" charset="-127"/>
                <a:ea typeface="돋움" panose="020B0600000101010101" pitchFamily="50" charset="-127"/>
              </a:rPr>
              <a:t>비선점</a:t>
            </a:r>
            <a:r>
              <a:rPr lang="ko-KR" altLang="en-US" sz="2400" dirty="0">
                <a:latin typeface="돋움" panose="020B0600000101010101" pitchFamily="50" charset="-127"/>
                <a:ea typeface="돋움" panose="020B0600000101010101" pitchFamily="50" charset="-127"/>
              </a:rPr>
              <a:t> </a:t>
            </a:r>
            <a:r>
              <a:rPr lang="en-US" altLang="ko-KR" sz="2400" dirty="0">
                <a:latin typeface="돋움" panose="020B0600000101010101" pitchFamily="50" charset="-127"/>
                <a:ea typeface="돋움" panose="020B0600000101010101" pitchFamily="50" charset="-127"/>
              </a:rPr>
              <a:t>-&gt; </a:t>
            </a:r>
            <a:r>
              <a:rPr lang="ko-KR" altLang="en-US" sz="2400" dirty="0">
                <a:latin typeface="돋움" panose="020B0600000101010101" pitchFamily="50" charset="-127"/>
                <a:ea typeface="돋움" panose="020B0600000101010101" pitchFamily="50" charset="-127"/>
              </a:rPr>
              <a:t>즉</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자원을 강제로 뺏을 수 없고</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무한정 기다려야만 교착상태가 발생한다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5. </a:t>
            </a:r>
            <a:r>
              <a:rPr lang="ko-KR" altLang="en-US" sz="2400" dirty="0">
                <a:latin typeface="돋움" panose="020B0600000101010101" pitchFamily="50" charset="-127"/>
                <a:ea typeface="돋움" panose="020B0600000101010101" pitchFamily="50" charset="-127"/>
              </a:rPr>
              <a:t>다른 프로세스가 사용중인 자원을 프로세스가 뺏을 수 있다면</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그 자원을 자신에게 돌려주기를 기다릴 필요가 없으므로 교착 상태가 발생하지 않는다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6. prevention(</a:t>
            </a:r>
            <a:r>
              <a:rPr lang="ko-KR" altLang="en-US" sz="2400" dirty="0">
                <a:latin typeface="돋움" panose="020B0600000101010101" pitchFamily="50" charset="-127"/>
                <a:ea typeface="돋움" panose="020B0600000101010101" pitchFamily="50" charset="-127"/>
              </a:rPr>
              <a:t>예방</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교착 상태 예방 방법에는 자원의 상호배제 조건 방지</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점유와 대기 조건 방지</a:t>
            </a:r>
            <a:r>
              <a:rPr lang="en-US" altLang="ko-KR" sz="2400" dirty="0">
                <a:latin typeface="돋움" panose="020B0600000101010101" pitchFamily="50" charset="-127"/>
                <a:ea typeface="돋움" panose="020B0600000101010101" pitchFamily="50" charset="-127"/>
              </a:rPr>
              <a:t>,  </a:t>
            </a:r>
            <a:r>
              <a:rPr lang="ko-KR" altLang="en-US" sz="2400" dirty="0" err="1">
                <a:latin typeface="돋움" panose="020B0600000101010101" pitchFamily="50" charset="-127"/>
                <a:ea typeface="돋움" panose="020B0600000101010101" pitchFamily="50" charset="-127"/>
              </a:rPr>
              <a:t>비선점</a:t>
            </a:r>
            <a:r>
              <a:rPr lang="ko-KR" altLang="en-US" sz="2400" dirty="0">
                <a:latin typeface="돋움" panose="020B0600000101010101" pitchFamily="50" charset="-127"/>
                <a:ea typeface="돋움" panose="020B0600000101010101" pitchFamily="50" charset="-127"/>
              </a:rPr>
              <a:t> 조건 방지</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순환 대기 조건 방지가 있다</a:t>
            </a:r>
            <a:r>
              <a:rPr lang="en-US" altLang="ko-KR" sz="2400" dirty="0">
                <a:latin typeface="돋움" panose="020B0600000101010101" pitchFamily="50" charset="-127"/>
                <a:ea typeface="돋움" panose="020B0600000101010101" pitchFamily="50" charset="-127"/>
              </a:rPr>
              <a:t>. </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7. avoidance(</a:t>
            </a:r>
            <a:r>
              <a:rPr lang="ko-KR" altLang="en-US" sz="2400" dirty="0">
                <a:latin typeface="돋움" panose="020B0600000101010101" pitchFamily="50" charset="-127"/>
                <a:ea typeface="돋움" panose="020B0600000101010101" pitchFamily="50" charset="-127"/>
              </a:rPr>
              <a:t>회피</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교착 상태의 모든 발생 가능성을 미리 제거하는 것이 아닌 교착 상태 발생할 가능성 인정하고</a:t>
            </a:r>
            <a:r>
              <a:rPr lang="en-US" altLang="ko-KR" sz="2400" dirty="0">
                <a:latin typeface="돋움" panose="020B0600000101010101" pitchFamily="50" charset="-127"/>
                <a:ea typeface="돋움" panose="020B0600000101010101" pitchFamily="50" charset="-127"/>
              </a:rPr>
              <a:t>(</a:t>
            </a:r>
            <a:r>
              <a:rPr lang="ko-KR" altLang="en-US" sz="2400" dirty="0">
                <a:latin typeface="돋움" panose="020B0600000101010101" pitchFamily="50" charset="-127"/>
                <a:ea typeface="돋움" panose="020B0600000101010101" pitchFamily="50" charset="-127"/>
              </a:rPr>
              <a:t>세 가지 필요조건 허용</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교착 상태가 발생하려고 할 때 적절히 회피하는 것</a:t>
            </a:r>
            <a:br>
              <a:rPr lang="ko-KR" altLang="en-US" sz="2400" dirty="0">
                <a:latin typeface="돋움" panose="020B0600000101010101" pitchFamily="50" charset="-127"/>
                <a:ea typeface="돋움" panose="020B0600000101010101" pitchFamily="50" charset="-127"/>
              </a:rPr>
            </a:br>
            <a:endParaRPr lang="ko-KR" altLang="en-US" sz="2400" dirty="0">
              <a:latin typeface="돋움" panose="020B0600000101010101" pitchFamily="50" charset="-127"/>
              <a:ea typeface="돋움" panose="020B0600000101010101" pitchFamily="50" charset="-127"/>
            </a:endParaRPr>
          </a:p>
        </p:txBody>
      </p:sp>
    </p:spTree>
    <p:extLst>
      <p:ext uri="{BB962C8B-B14F-4D97-AF65-F5344CB8AC3E}">
        <p14:creationId xmlns:p14="http://schemas.microsoft.com/office/powerpoint/2010/main" val="323980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CA9302-E359-43AF-B056-9C00DE7989E6}"/>
              </a:ext>
            </a:extLst>
          </p:cNvPr>
          <p:cNvSpPr>
            <a:spLocks noGrp="1"/>
          </p:cNvSpPr>
          <p:nvPr>
            <p:ph type="title"/>
          </p:nvPr>
        </p:nvSpPr>
        <p:spPr>
          <a:xfrm>
            <a:off x="838200" y="365125"/>
            <a:ext cx="10515600" cy="6092825"/>
          </a:xfrm>
        </p:spPr>
        <p:txBody>
          <a:bodyPr>
            <a:normAutofit/>
          </a:bodyPr>
          <a:lstStyle/>
          <a:p>
            <a:r>
              <a:rPr lang="en-US" altLang="ko-KR" sz="2400" dirty="0">
                <a:latin typeface="돋움" panose="020B0600000101010101" pitchFamily="50" charset="-127"/>
                <a:ea typeface="돋움" panose="020B0600000101010101" pitchFamily="50" charset="-127"/>
              </a:rPr>
              <a:t>8. detection(</a:t>
            </a:r>
            <a:r>
              <a:rPr lang="ko-KR" altLang="en-US" sz="2400" dirty="0">
                <a:latin typeface="돋움" panose="020B0600000101010101" pitchFamily="50" charset="-127"/>
                <a:ea typeface="돋움" panose="020B0600000101010101" pitchFamily="50" charset="-127"/>
              </a:rPr>
              <a:t>탐지</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교착 상태를 해결하는 방법 중</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교착 상태 회복이 있는데</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교착 상태 탐지 알고리즘이 있다</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교착 상태 탐지는 교착 상태가 시스템 내에 존재할 때</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그에 관련된 프로세스와 자원을 규명하고</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교착상태가 발생했음을 알기 위해 대기 그래프를 이용하는 것이다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9. prevention(</a:t>
            </a:r>
            <a:r>
              <a:rPr lang="ko-KR" altLang="en-US" sz="2400" dirty="0">
                <a:latin typeface="돋움" panose="020B0600000101010101" pitchFamily="50" charset="-127"/>
                <a:ea typeface="돋움" panose="020B0600000101010101" pitchFamily="50" charset="-127"/>
              </a:rPr>
              <a:t>예방</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교착 상태 예방 방법에는 자원의 상호배제</a:t>
            </a:r>
            <a:r>
              <a:rPr lang="en-US" altLang="ko-KR" sz="2400" dirty="0">
                <a:latin typeface="돋움" panose="020B0600000101010101" pitchFamily="50" charset="-127"/>
                <a:ea typeface="돋움" panose="020B0600000101010101" pitchFamily="50" charset="-127"/>
              </a:rPr>
              <a:t>(mutual exclusion)</a:t>
            </a:r>
            <a:r>
              <a:rPr lang="ko-KR" altLang="en-US" sz="2400" dirty="0">
                <a:latin typeface="돋움" panose="020B0600000101010101" pitchFamily="50" charset="-127"/>
                <a:ea typeface="돋움" panose="020B0600000101010101" pitchFamily="50" charset="-127"/>
              </a:rPr>
              <a:t>조건 방지</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점유와 대기</a:t>
            </a:r>
            <a:r>
              <a:rPr lang="en-US" altLang="ko-KR" sz="2400" dirty="0">
                <a:latin typeface="돋움" panose="020B0600000101010101" pitchFamily="50" charset="-127"/>
                <a:ea typeface="돋움" panose="020B0600000101010101" pitchFamily="50" charset="-127"/>
              </a:rPr>
              <a:t>(hold and wait)</a:t>
            </a:r>
            <a:r>
              <a:rPr lang="ko-KR" altLang="en-US" sz="2400" dirty="0">
                <a:latin typeface="돋움" panose="020B0600000101010101" pitchFamily="50" charset="-127"/>
                <a:ea typeface="돋움" panose="020B0600000101010101" pitchFamily="50" charset="-127"/>
              </a:rPr>
              <a:t>조건 방지</a:t>
            </a:r>
            <a:r>
              <a:rPr lang="en-US" altLang="ko-KR" sz="2400" dirty="0">
                <a:latin typeface="돋움" panose="020B0600000101010101" pitchFamily="50" charset="-127"/>
                <a:ea typeface="돋움" panose="020B0600000101010101" pitchFamily="50" charset="-127"/>
              </a:rPr>
              <a:t>,  </a:t>
            </a:r>
            <a:r>
              <a:rPr lang="ko-KR" altLang="en-US" sz="2400" dirty="0" err="1">
                <a:latin typeface="돋움" panose="020B0600000101010101" pitchFamily="50" charset="-127"/>
                <a:ea typeface="돋움" panose="020B0600000101010101" pitchFamily="50" charset="-127"/>
              </a:rPr>
              <a:t>비선점</a:t>
            </a:r>
            <a:r>
              <a:rPr lang="ko-KR" altLang="en-US" sz="2400" dirty="0">
                <a:latin typeface="돋움" panose="020B0600000101010101" pitchFamily="50" charset="-127"/>
                <a:ea typeface="돋움" panose="020B0600000101010101" pitchFamily="50" charset="-127"/>
              </a:rPr>
              <a:t> </a:t>
            </a:r>
            <a:r>
              <a:rPr lang="en-US" altLang="ko-KR" sz="2400" dirty="0">
                <a:latin typeface="돋움" panose="020B0600000101010101" pitchFamily="50" charset="-127"/>
                <a:ea typeface="돋움" panose="020B0600000101010101" pitchFamily="50" charset="-127"/>
              </a:rPr>
              <a:t>(non-preemption)</a:t>
            </a:r>
            <a:r>
              <a:rPr lang="ko-KR" altLang="en-US" sz="2400" dirty="0">
                <a:latin typeface="돋움" panose="020B0600000101010101" pitchFamily="50" charset="-127"/>
                <a:ea typeface="돋움" panose="020B0600000101010101" pitchFamily="50" charset="-127"/>
              </a:rPr>
              <a:t>조건 방지</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순환 대기</a:t>
            </a:r>
            <a:r>
              <a:rPr lang="en-US" altLang="ko-KR" sz="2400" dirty="0">
                <a:latin typeface="돋움" panose="020B0600000101010101" pitchFamily="50" charset="-127"/>
                <a:ea typeface="돋움" panose="020B0600000101010101" pitchFamily="50" charset="-127"/>
              </a:rPr>
              <a:t>(circular wait)</a:t>
            </a:r>
            <a:r>
              <a:rPr lang="ko-KR" altLang="en-US" sz="2400" dirty="0">
                <a:latin typeface="돋움" panose="020B0600000101010101" pitchFamily="50" charset="-127"/>
                <a:ea typeface="돋움" panose="020B0600000101010101" pitchFamily="50" charset="-127"/>
              </a:rPr>
              <a:t> 조건 방지가 있다</a:t>
            </a:r>
            <a:r>
              <a:rPr lang="en-US" altLang="ko-KR" sz="2400" dirty="0">
                <a:latin typeface="돋움" panose="020B0600000101010101" pitchFamily="50" charset="-127"/>
                <a:ea typeface="돋움" panose="020B0600000101010101" pitchFamily="50" charset="-127"/>
              </a:rPr>
              <a:t>. </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10. </a:t>
            </a:r>
            <a:r>
              <a:rPr lang="ko-KR" altLang="en-US" sz="2400" dirty="0">
                <a:latin typeface="돋움" panose="020B0600000101010101" pitchFamily="50" charset="-127"/>
                <a:ea typeface="돋움" panose="020B0600000101010101" pitchFamily="50" charset="-127"/>
              </a:rPr>
              <a:t>교착 상태의 예방 중 점유와 대기 조건은 자원의 효율성이 낮고</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순환 대기 조건 방지에서 예상된 순서와 다르게 자원을 요청하는 작업은 실제로 자원을 사용하기 전부터 오랫동안 자원 할당 받은 상태로 있어야 하므로</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상당한 자원 낭비 초래 </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11. </a:t>
            </a:r>
            <a:r>
              <a:rPr lang="ko-KR" altLang="en-US" sz="2400" dirty="0">
                <a:latin typeface="돋움" panose="020B0600000101010101" pitchFamily="50" charset="-127"/>
                <a:ea typeface="돋움" panose="020B0600000101010101" pitchFamily="50" charset="-127"/>
              </a:rPr>
              <a:t>교착 상태 예방 방법에는 자원의 상호배제 조건</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점유와 대기</a:t>
            </a:r>
            <a:r>
              <a:rPr lang="en-US" altLang="ko-KR" sz="2400" dirty="0">
                <a:latin typeface="돋움" panose="020B0600000101010101" pitchFamily="50" charset="-127"/>
                <a:ea typeface="돋움" panose="020B0600000101010101" pitchFamily="50" charset="-127"/>
              </a:rPr>
              <a:t>, </a:t>
            </a:r>
            <a:r>
              <a:rPr lang="ko-KR" altLang="en-US" sz="2400" dirty="0" err="1">
                <a:latin typeface="돋움" panose="020B0600000101010101" pitchFamily="50" charset="-127"/>
                <a:ea typeface="돋움" panose="020B0600000101010101" pitchFamily="50" charset="-127"/>
              </a:rPr>
              <a:t>비선점</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순환 대기 조건 방지가 있고</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불완전 상태 조건 방지는 존재하지 않는다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12. </a:t>
            </a:r>
            <a:r>
              <a:rPr lang="ko-KR" altLang="en-US" sz="2400" dirty="0">
                <a:latin typeface="돋움" panose="020B0600000101010101" pitchFamily="50" charset="-127"/>
                <a:ea typeface="돋움" panose="020B0600000101010101" pitchFamily="50" charset="-127"/>
              </a:rPr>
              <a:t>상호 배제 조건 방지</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하지만 이 경우 자원의 비공유를 전제로 해야 하므로</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비효율적</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13. avoidance(</a:t>
            </a:r>
            <a:r>
              <a:rPr lang="ko-KR" altLang="en-US" sz="2400" dirty="0">
                <a:latin typeface="돋움" panose="020B0600000101010101" pitchFamily="50" charset="-127"/>
                <a:ea typeface="돋움" panose="020B0600000101010101" pitchFamily="50" charset="-127"/>
              </a:rPr>
              <a:t>회피</a:t>
            </a:r>
            <a:r>
              <a:rPr lang="en-US" altLang="ko-KR" sz="2400" dirty="0">
                <a:latin typeface="돋움" panose="020B0600000101010101" pitchFamily="50" charset="-127"/>
                <a:ea typeface="돋움" panose="020B0600000101010101" pitchFamily="50" charset="-127"/>
              </a:rPr>
              <a:t>) -&gt; </a:t>
            </a:r>
            <a:r>
              <a:rPr lang="ko-KR" altLang="en-US" sz="2400" dirty="0">
                <a:latin typeface="돋움" panose="020B0600000101010101" pitchFamily="50" charset="-127"/>
                <a:ea typeface="돋움" panose="020B0600000101010101" pitchFamily="50" charset="-127"/>
              </a:rPr>
              <a:t>은행가 알고리즘은 자원 할당 거부 알고리즘으로 교착 상태의 회피 내에 포함되는 알고리즘이다</a:t>
            </a:r>
            <a:r>
              <a:rPr lang="en-US" altLang="ko-KR" sz="2400" dirty="0">
                <a:latin typeface="돋움" panose="020B0600000101010101" pitchFamily="50" charset="-127"/>
                <a:ea typeface="돋움" panose="020B0600000101010101" pitchFamily="50" charset="-127"/>
              </a:rPr>
              <a:t>.</a:t>
            </a:r>
            <a:br>
              <a:rPr lang="ko-KR" altLang="en-US" sz="2400" dirty="0">
                <a:latin typeface="돋움" panose="020B0600000101010101" pitchFamily="50" charset="-127"/>
                <a:ea typeface="돋움" panose="020B0600000101010101" pitchFamily="50" charset="-127"/>
              </a:rPr>
            </a:br>
            <a:endParaRPr lang="ko-KR" altLang="en-US" sz="2400" dirty="0">
              <a:latin typeface="돋움" panose="020B0600000101010101" pitchFamily="50" charset="-127"/>
              <a:ea typeface="돋움" panose="020B0600000101010101" pitchFamily="50" charset="-127"/>
            </a:endParaRPr>
          </a:p>
        </p:txBody>
      </p:sp>
    </p:spTree>
    <p:extLst>
      <p:ext uri="{BB962C8B-B14F-4D97-AF65-F5344CB8AC3E}">
        <p14:creationId xmlns:p14="http://schemas.microsoft.com/office/powerpoint/2010/main" val="274773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CA9302-E359-43AF-B056-9C00DE7989E6}"/>
              </a:ext>
            </a:extLst>
          </p:cNvPr>
          <p:cNvSpPr>
            <a:spLocks noGrp="1"/>
          </p:cNvSpPr>
          <p:nvPr>
            <p:ph type="title"/>
          </p:nvPr>
        </p:nvSpPr>
        <p:spPr>
          <a:xfrm>
            <a:off x="838200" y="365125"/>
            <a:ext cx="10515600" cy="6092825"/>
          </a:xfrm>
        </p:spPr>
        <p:txBody>
          <a:bodyPr>
            <a:normAutofit/>
          </a:bodyPr>
          <a:lstStyle/>
          <a:p>
            <a:r>
              <a:rPr lang="en-US" altLang="ko-KR" sz="2400" dirty="0">
                <a:latin typeface="돋움" panose="020B0600000101010101" pitchFamily="50" charset="-127"/>
                <a:ea typeface="돋움" panose="020B0600000101010101" pitchFamily="50" charset="-127"/>
              </a:rPr>
              <a:t>14. </a:t>
            </a:r>
            <a:r>
              <a:rPr lang="ko-KR" altLang="en-US" sz="2400" dirty="0">
                <a:latin typeface="돋움" panose="020B0600000101010101" pitchFamily="50" charset="-127"/>
                <a:ea typeface="돋움" panose="020B0600000101010101" pitchFamily="50" charset="-127"/>
              </a:rPr>
              <a:t>점유와 대기 조건 방지</a:t>
            </a:r>
            <a:r>
              <a:rPr lang="en-US" altLang="ko-KR" sz="2400" dirty="0">
                <a:latin typeface="돋움" panose="020B0600000101010101" pitchFamily="50" charset="-127"/>
                <a:ea typeface="돋움" panose="020B0600000101010101" pitchFamily="50" charset="-127"/>
              </a:rPr>
              <a:t>(</a:t>
            </a:r>
            <a:r>
              <a:rPr lang="ko-KR" altLang="en-US" sz="2400" dirty="0">
                <a:latin typeface="돋움" panose="020B0600000101010101" pitchFamily="50" charset="-127"/>
                <a:ea typeface="돋움" panose="020B0600000101010101" pitchFamily="50" charset="-127"/>
              </a:rPr>
              <a:t>부정</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순환 대기 조건 방지</a:t>
            </a:r>
            <a:r>
              <a:rPr lang="en-US" altLang="ko-KR" sz="2400" dirty="0">
                <a:latin typeface="돋움" panose="020B0600000101010101" pitchFamily="50" charset="-127"/>
                <a:ea typeface="돋움" panose="020B0600000101010101" pitchFamily="50" charset="-127"/>
              </a:rPr>
              <a:t>(</a:t>
            </a:r>
            <a:r>
              <a:rPr lang="ko-KR" altLang="en-US" sz="2400" dirty="0">
                <a:latin typeface="돋움" panose="020B0600000101010101" pitchFamily="50" charset="-127"/>
                <a:ea typeface="돋움" panose="020B0600000101010101" pitchFamily="50" charset="-127"/>
              </a:rPr>
              <a:t>부정</a:t>
            </a:r>
            <a:r>
              <a:rPr lang="en-US" altLang="ko-KR" sz="2400" dirty="0">
                <a:latin typeface="돋움" panose="020B0600000101010101" pitchFamily="50" charset="-127"/>
                <a:ea typeface="돋움" panose="020B0600000101010101" pitchFamily="50" charset="-127"/>
              </a:rPr>
              <a:t>), </a:t>
            </a:r>
            <a:r>
              <a:rPr lang="ko-KR" altLang="en-US" sz="2400" dirty="0" err="1">
                <a:latin typeface="돋움" panose="020B0600000101010101" pitchFamily="50" charset="-127"/>
                <a:ea typeface="돋움" panose="020B0600000101010101" pitchFamily="50" charset="-127"/>
              </a:rPr>
              <a:t>비선점</a:t>
            </a:r>
            <a:r>
              <a:rPr lang="ko-KR" altLang="en-US" sz="2400" dirty="0">
                <a:latin typeface="돋움" panose="020B0600000101010101" pitchFamily="50" charset="-127"/>
                <a:ea typeface="돋움" panose="020B0600000101010101" pitchFamily="50" charset="-127"/>
              </a:rPr>
              <a:t> 조건 방지</a:t>
            </a:r>
            <a:r>
              <a:rPr lang="en-US" altLang="ko-KR" sz="2400" dirty="0">
                <a:latin typeface="돋움" panose="020B0600000101010101" pitchFamily="50" charset="-127"/>
                <a:ea typeface="돋움" panose="020B0600000101010101" pitchFamily="50" charset="-127"/>
              </a:rPr>
              <a:t>(</a:t>
            </a:r>
            <a:r>
              <a:rPr lang="ko-KR" altLang="en-US" sz="2400" dirty="0">
                <a:latin typeface="돋움" panose="020B0600000101010101" pitchFamily="50" charset="-127"/>
                <a:ea typeface="돋움" panose="020B0600000101010101" pitchFamily="50" charset="-127"/>
              </a:rPr>
              <a:t>부정</a:t>
            </a:r>
            <a:r>
              <a:rPr lang="en-US" altLang="ko-KR" sz="2400" dirty="0">
                <a:latin typeface="돋움" panose="020B0600000101010101" pitchFamily="50" charset="-127"/>
                <a:ea typeface="돋움" panose="020B0600000101010101" pitchFamily="50" charset="-127"/>
              </a:rPr>
              <a:t>)</a:t>
            </a:r>
            <a:r>
              <a:rPr lang="ko-KR" altLang="en-US" sz="2400" dirty="0">
                <a:latin typeface="돋움" panose="020B0600000101010101" pitchFamily="50" charset="-127"/>
                <a:ea typeface="돋움" panose="020B0600000101010101" pitchFamily="50" charset="-127"/>
              </a:rPr>
              <a:t>는 교착 상태의 예방에 해당된다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15. hold and wait(</a:t>
            </a:r>
            <a:r>
              <a:rPr lang="ko-KR" altLang="en-US" sz="2400" dirty="0">
                <a:latin typeface="돋움" panose="020B0600000101010101" pitchFamily="50" charset="-127"/>
                <a:ea typeface="돋움" panose="020B0600000101010101" pitchFamily="50" charset="-127"/>
              </a:rPr>
              <a:t>점유와 대기 조건 방지</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프로세스가 작업 수행 전에 필요한 자원을 모두 요청하고 획득해야 한다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16. 2</a:t>
            </a:r>
            <a:r>
              <a:rPr lang="ko-KR" altLang="en-US" sz="2400" dirty="0">
                <a:latin typeface="돋움" panose="020B0600000101010101" pitchFamily="50" charset="-127"/>
                <a:ea typeface="돋움" panose="020B0600000101010101" pitchFamily="50" charset="-127"/>
              </a:rPr>
              <a:t>번</a:t>
            </a:r>
            <a:r>
              <a:rPr lang="en-US" altLang="ko-KR" sz="2400" dirty="0">
                <a:latin typeface="돋움" panose="020B0600000101010101" pitchFamily="50" charset="-127"/>
                <a:ea typeface="돋움" panose="020B0600000101010101" pitchFamily="50" charset="-127"/>
              </a:rPr>
              <a:t>-&gt; </a:t>
            </a:r>
            <a:r>
              <a:rPr lang="ko-KR" altLang="en-US" sz="2400" dirty="0">
                <a:latin typeface="돋움" panose="020B0600000101010101" pitchFamily="50" charset="-127"/>
                <a:ea typeface="돋움" panose="020B0600000101010101" pitchFamily="50" charset="-127"/>
              </a:rPr>
              <a:t>교착 상태 가능성을 피해 가는 것은 교착 상태의 회피이다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4</a:t>
            </a:r>
            <a:r>
              <a:rPr lang="ko-KR" altLang="en-US" sz="2400" dirty="0">
                <a:latin typeface="돋움" panose="020B0600000101010101" pitchFamily="50" charset="-127"/>
                <a:ea typeface="돋움" panose="020B0600000101010101" pitchFamily="50" charset="-127"/>
              </a:rPr>
              <a:t>번</a:t>
            </a:r>
            <a:r>
              <a:rPr lang="en-US" altLang="ko-KR" sz="2400" dirty="0">
                <a:latin typeface="돋움" panose="020B0600000101010101" pitchFamily="50" charset="-127"/>
                <a:ea typeface="돋움" panose="020B0600000101010101" pitchFamily="50" charset="-127"/>
              </a:rPr>
              <a:t>-&gt; 4</a:t>
            </a:r>
            <a:r>
              <a:rPr lang="ko-KR" altLang="en-US" sz="2400" dirty="0">
                <a:latin typeface="돋움" panose="020B0600000101010101" pitchFamily="50" charset="-127"/>
                <a:ea typeface="돋움" panose="020B0600000101010101" pitchFamily="50" charset="-127"/>
              </a:rPr>
              <a:t>가지 모두 발생하지 않아야 한다</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모두 예방해야 한다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17. 2</a:t>
            </a:r>
            <a:r>
              <a:rPr lang="ko-KR" altLang="en-US" sz="2400" dirty="0">
                <a:latin typeface="돋움" panose="020B0600000101010101" pitchFamily="50" charset="-127"/>
                <a:ea typeface="돋움" panose="020B0600000101010101" pitchFamily="50" charset="-127"/>
              </a:rPr>
              <a:t>개 이상의 프로세스에서 서로 다른 프로세스가 점유한 자원을 동시에 사용할 수 없기 때문에 무한정 기다리는 것이 교착 상태이다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18. </a:t>
            </a:r>
            <a:r>
              <a:rPr lang="ko-KR" altLang="en-US" sz="2400" dirty="0">
                <a:latin typeface="돋움" panose="020B0600000101010101" pitchFamily="50" charset="-127"/>
                <a:ea typeface="돋움" panose="020B0600000101010101" pitchFamily="50" charset="-127"/>
              </a:rPr>
              <a:t>순환 대기 조건 방지에서는 프로세스가 오름차순으로만 자원을 요청할 수 있게 한다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19. </a:t>
            </a:r>
            <a:r>
              <a:rPr lang="ko-KR" altLang="en-US" sz="2400" dirty="0">
                <a:latin typeface="돋움" panose="020B0600000101010101" pitchFamily="50" charset="-127"/>
                <a:ea typeface="돋움" panose="020B0600000101010101" pitchFamily="50" charset="-127"/>
              </a:rPr>
              <a:t>교착 상태의 회복 방법이 아닌 교착 상태의 예방 방법이다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20. </a:t>
            </a:r>
            <a:r>
              <a:rPr lang="ko-KR" altLang="en-US" sz="2400" dirty="0">
                <a:latin typeface="돋움" panose="020B0600000101010101" pitchFamily="50" charset="-127"/>
                <a:ea typeface="돋움" panose="020B0600000101010101" pitchFamily="50" charset="-127"/>
              </a:rPr>
              <a:t>은행가 알고리즘은 자원 할당 방법이 점점 동적으로 변하면서 사용자의 최대 필요량을 파악하기 힘들기 </a:t>
            </a:r>
            <a:r>
              <a:rPr lang="ko-KR" altLang="en-US" sz="2400" dirty="0" err="1">
                <a:latin typeface="돋움" panose="020B0600000101010101" pitchFamily="50" charset="-127"/>
                <a:ea typeface="돋움" panose="020B0600000101010101" pitchFamily="50" charset="-127"/>
              </a:rPr>
              <a:t>떄문에</a:t>
            </a:r>
            <a:r>
              <a:rPr lang="ko-KR" altLang="en-US" sz="2400" dirty="0">
                <a:latin typeface="돋움" panose="020B0600000101010101" pitchFamily="50" charset="-127"/>
                <a:ea typeface="돋움" panose="020B0600000101010101" pitchFamily="50" charset="-127"/>
              </a:rPr>
              <a:t> 유한 시간에 </a:t>
            </a:r>
            <a:r>
              <a:rPr lang="ko-KR" altLang="en-US" sz="2400" dirty="0" err="1">
                <a:latin typeface="돋움" panose="020B0600000101010101" pitchFamily="50" charset="-127"/>
                <a:ea typeface="돋움" panose="020B0600000101010101" pitchFamily="50" charset="-127"/>
              </a:rPr>
              <a:t>할당하는걸</a:t>
            </a:r>
            <a:r>
              <a:rPr lang="ko-KR" altLang="en-US" sz="2400" dirty="0">
                <a:latin typeface="돋움" panose="020B0600000101010101" pitchFamily="50" charset="-127"/>
                <a:ea typeface="돋움" panose="020B0600000101010101" pitchFamily="50" charset="-127"/>
              </a:rPr>
              <a:t> 보장할 수 없다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21. </a:t>
            </a:r>
            <a:r>
              <a:rPr lang="ko-KR" altLang="en-US" sz="2400" dirty="0">
                <a:latin typeface="돋움" panose="020B0600000101010101" pitchFamily="50" charset="-127"/>
                <a:ea typeface="돋움" panose="020B0600000101010101" pitchFamily="50" charset="-127"/>
              </a:rPr>
              <a:t>교착 상태를 피해 </a:t>
            </a:r>
            <a:r>
              <a:rPr lang="ko-KR" altLang="en-US" sz="2400" dirty="0" err="1">
                <a:latin typeface="돋움" panose="020B0600000101010101" pitchFamily="50" charset="-127"/>
                <a:ea typeface="돋움" panose="020B0600000101010101" pitchFamily="50" charset="-127"/>
              </a:rPr>
              <a:t>가는것</a:t>
            </a:r>
            <a:r>
              <a:rPr lang="ko-KR" altLang="en-US" sz="2400" dirty="0">
                <a:latin typeface="돋움" panose="020B0600000101010101" pitchFamily="50" charset="-127"/>
                <a:ea typeface="돋움" panose="020B0600000101010101" pitchFamily="50" charset="-127"/>
              </a:rPr>
              <a:t> </a:t>
            </a:r>
            <a:r>
              <a:rPr lang="en-US" altLang="ko-KR" sz="2400" dirty="0">
                <a:latin typeface="돋움" panose="020B0600000101010101" pitchFamily="50" charset="-127"/>
                <a:ea typeface="돋움" panose="020B0600000101010101" pitchFamily="50" charset="-127"/>
              </a:rPr>
              <a:t>– avoidance </a:t>
            </a:r>
            <a:r>
              <a:rPr lang="ko-KR" altLang="en-US" sz="2400" dirty="0">
                <a:latin typeface="돋움" panose="020B0600000101010101" pitchFamily="50" charset="-127"/>
                <a:ea typeface="돋움" panose="020B0600000101010101" pitchFamily="50" charset="-127"/>
              </a:rPr>
              <a:t>회피</a:t>
            </a:r>
            <a:br>
              <a:rPr lang="ko-KR" altLang="en-US" sz="2400" dirty="0">
                <a:latin typeface="돋움" panose="020B0600000101010101" pitchFamily="50" charset="-127"/>
                <a:ea typeface="돋움" panose="020B0600000101010101" pitchFamily="50" charset="-127"/>
              </a:rPr>
            </a:br>
            <a:endParaRPr lang="ko-KR" altLang="en-US" sz="2400" dirty="0">
              <a:latin typeface="돋움" panose="020B0600000101010101" pitchFamily="50" charset="-127"/>
              <a:ea typeface="돋움" panose="020B0600000101010101" pitchFamily="50" charset="-127"/>
            </a:endParaRPr>
          </a:p>
        </p:txBody>
      </p:sp>
    </p:spTree>
    <p:extLst>
      <p:ext uri="{BB962C8B-B14F-4D97-AF65-F5344CB8AC3E}">
        <p14:creationId xmlns:p14="http://schemas.microsoft.com/office/powerpoint/2010/main" val="328671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CA9302-E359-43AF-B056-9C00DE7989E6}"/>
              </a:ext>
            </a:extLst>
          </p:cNvPr>
          <p:cNvSpPr>
            <a:spLocks noGrp="1"/>
          </p:cNvSpPr>
          <p:nvPr>
            <p:ph type="title"/>
          </p:nvPr>
        </p:nvSpPr>
        <p:spPr>
          <a:xfrm>
            <a:off x="838200" y="365125"/>
            <a:ext cx="10515600" cy="6092825"/>
          </a:xfrm>
        </p:spPr>
        <p:txBody>
          <a:bodyPr>
            <a:normAutofit/>
          </a:bodyPr>
          <a:lstStyle/>
          <a:p>
            <a:r>
              <a:rPr lang="en-US" altLang="ko-KR" sz="2400" dirty="0">
                <a:latin typeface="돋움" panose="020B0600000101010101" pitchFamily="50" charset="-127"/>
                <a:ea typeface="돋움" panose="020B0600000101010101" pitchFamily="50" charset="-127"/>
              </a:rPr>
              <a:t>22. </a:t>
            </a:r>
            <a:r>
              <a:rPr lang="ko-KR" altLang="en-US" sz="2400" dirty="0">
                <a:latin typeface="돋움" panose="020B0600000101010101" pitchFamily="50" charset="-127"/>
                <a:ea typeface="돋움" panose="020B0600000101010101" pitchFamily="50" charset="-127"/>
              </a:rPr>
              <a:t>은행가 알고리즘은 교착 상태 회피의 대표적인 내용이다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23. </a:t>
            </a:r>
            <a:r>
              <a:rPr lang="ko-KR" altLang="en-US" sz="2400" dirty="0">
                <a:latin typeface="돋움" panose="020B0600000101010101" pitchFamily="50" charset="-127"/>
                <a:ea typeface="돋움" panose="020B0600000101010101" pitchFamily="50" charset="-127"/>
              </a:rPr>
              <a:t>예방이 아닌 회피 방법이다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24. </a:t>
            </a:r>
            <a:r>
              <a:rPr lang="ko-KR" altLang="en-US" sz="2400" dirty="0">
                <a:latin typeface="돋움" panose="020B0600000101010101" pitchFamily="50" charset="-127"/>
                <a:ea typeface="돋움" panose="020B0600000101010101" pitchFamily="50" charset="-127"/>
              </a:rPr>
              <a:t>교착 상태의 회피 방법이다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25. </a:t>
            </a:r>
            <a:r>
              <a:rPr lang="ko-KR" altLang="en-US" sz="2400" dirty="0">
                <a:latin typeface="돋움" panose="020B0600000101010101" pitchFamily="50" charset="-127"/>
                <a:ea typeface="돋움" panose="020B0600000101010101" pitchFamily="50" charset="-127"/>
              </a:rPr>
              <a:t>은행가 알고리즘은 항상 불안정 상태를 </a:t>
            </a:r>
            <a:r>
              <a:rPr lang="ko-KR" altLang="en-US" sz="2400" dirty="0" err="1">
                <a:latin typeface="돋움" panose="020B0600000101010101" pitchFamily="50" charset="-127"/>
                <a:ea typeface="돋움" panose="020B0600000101010101" pitchFamily="50" charset="-127"/>
              </a:rPr>
              <a:t>방지해야하므로</a:t>
            </a:r>
            <a:r>
              <a:rPr lang="ko-KR" altLang="en-US" sz="2400" dirty="0">
                <a:latin typeface="돋움" panose="020B0600000101010101" pitchFamily="50" charset="-127"/>
                <a:ea typeface="돋움" panose="020B0600000101010101" pitchFamily="50" charset="-127"/>
              </a:rPr>
              <a:t> 불안정 상태를 안정 상태로 </a:t>
            </a:r>
            <a:r>
              <a:rPr lang="ko-KR" altLang="en-US" sz="2400" dirty="0" err="1">
                <a:latin typeface="돋움" panose="020B0600000101010101" pitchFamily="50" charset="-127"/>
                <a:ea typeface="돋움" panose="020B0600000101010101" pitchFamily="50" charset="-127"/>
              </a:rPr>
              <a:t>바꾸고자한다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26. </a:t>
            </a:r>
            <a:r>
              <a:rPr lang="ko-KR" altLang="en-US" sz="2400" dirty="0">
                <a:latin typeface="돋움" panose="020B0600000101010101" pitchFamily="50" charset="-127"/>
                <a:ea typeface="돋움" panose="020B0600000101010101" pitchFamily="50" charset="-127"/>
              </a:rPr>
              <a:t>자원을 </a:t>
            </a:r>
            <a:r>
              <a:rPr lang="ko-KR" altLang="en-US" sz="2400" dirty="0" err="1">
                <a:latin typeface="돋움" panose="020B0600000101010101" pitchFamily="50" charset="-127"/>
                <a:ea typeface="돋움" panose="020B0600000101010101" pitchFamily="50" charset="-127"/>
              </a:rPr>
              <a:t>비선점</a:t>
            </a:r>
            <a:r>
              <a:rPr lang="ko-KR" altLang="en-US" sz="2400" dirty="0">
                <a:latin typeface="돋움" panose="020B0600000101010101" pitchFamily="50" charset="-127"/>
                <a:ea typeface="돋움" panose="020B0600000101010101" pitchFamily="50" charset="-127"/>
              </a:rPr>
              <a:t> 시키는 것이 아닌 강제로 </a:t>
            </a:r>
            <a:r>
              <a:rPr lang="ko-KR" altLang="en-US" sz="2400" dirty="0" err="1">
                <a:latin typeface="돋움" panose="020B0600000101010101" pitchFamily="50" charset="-127"/>
                <a:ea typeface="돋움" panose="020B0600000101010101" pitchFamily="50" charset="-127"/>
              </a:rPr>
              <a:t>선점시켜야</a:t>
            </a:r>
            <a:r>
              <a:rPr lang="ko-KR" altLang="en-US" sz="2400" dirty="0">
                <a:latin typeface="돋움" panose="020B0600000101010101" pitchFamily="50" charset="-127"/>
                <a:ea typeface="돋움" panose="020B0600000101010101" pitchFamily="50" charset="-127"/>
              </a:rPr>
              <a:t> 교착 상태를 회복할 수 있다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27. </a:t>
            </a:r>
            <a:r>
              <a:rPr lang="ko-KR" altLang="en-US" sz="2400" dirty="0" err="1">
                <a:latin typeface="돋움" panose="020B0600000101010101" pitchFamily="50" charset="-127"/>
                <a:ea typeface="돋움" panose="020B0600000101010101" pitchFamily="50" charset="-127"/>
              </a:rPr>
              <a:t>ㄷ</a:t>
            </a:r>
            <a:r>
              <a:rPr lang="en-US" altLang="ko-KR" sz="2400" dirty="0">
                <a:latin typeface="돋움" panose="020B0600000101010101" pitchFamily="50" charset="-127"/>
                <a:ea typeface="돋움" panose="020B0600000101010101" pitchFamily="50" charset="-127"/>
              </a:rPr>
              <a:t>-&gt; </a:t>
            </a:r>
            <a:r>
              <a:rPr lang="ko-KR" altLang="en-US" sz="2400" dirty="0">
                <a:latin typeface="돋움" panose="020B0600000101010101" pitchFamily="50" charset="-127"/>
                <a:ea typeface="돋움" panose="020B0600000101010101" pitchFamily="50" charset="-127"/>
              </a:rPr>
              <a:t>은행가 알고리즘은 교착 상태의 회피 방법으로 사용된다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ko-KR" altLang="en-US" sz="2400" dirty="0">
                <a:latin typeface="돋움" panose="020B0600000101010101" pitchFamily="50" charset="-127"/>
                <a:ea typeface="돋움" panose="020B0600000101010101" pitchFamily="50" charset="-127"/>
              </a:rPr>
              <a:t>ㄹ </a:t>
            </a:r>
            <a:r>
              <a:rPr lang="en-US" altLang="ko-KR" sz="2400" dirty="0">
                <a:latin typeface="돋움" panose="020B0600000101010101" pitchFamily="50" charset="-127"/>
                <a:ea typeface="돋움" panose="020B0600000101010101" pitchFamily="50" charset="-127"/>
              </a:rPr>
              <a:t>-&gt; </a:t>
            </a:r>
            <a:r>
              <a:rPr lang="ko-KR" altLang="en-US" sz="2400" dirty="0">
                <a:latin typeface="돋움" panose="020B0600000101010101" pitchFamily="50" charset="-127"/>
                <a:ea typeface="돋움" panose="020B0600000101010101" pitchFamily="50" charset="-127"/>
              </a:rPr>
              <a:t>교착 상태가 일어날 가능성을 인정하고</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최대한 피하고자 하는 것이 교착 상태의 회피이다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28. 12</a:t>
            </a:r>
            <a:r>
              <a:rPr lang="ko-KR" altLang="en-US" sz="2400" dirty="0">
                <a:latin typeface="돋움" panose="020B0600000101010101" pitchFamily="50" charset="-127"/>
                <a:ea typeface="돋움" panose="020B0600000101010101" pitchFamily="50" charset="-127"/>
              </a:rPr>
              <a:t>개중 남은 자원이 </a:t>
            </a:r>
            <a:r>
              <a:rPr lang="en-US" altLang="ko-KR" sz="2400" dirty="0">
                <a:latin typeface="돋움" panose="020B0600000101010101" pitchFamily="50" charset="-127"/>
                <a:ea typeface="돋움" panose="020B0600000101010101" pitchFamily="50" charset="-127"/>
              </a:rPr>
              <a:t>10</a:t>
            </a:r>
            <a:r>
              <a:rPr lang="ko-KR" altLang="en-US" sz="2400" dirty="0">
                <a:latin typeface="돋움" panose="020B0600000101010101" pitchFamily="50" charset="-127"/>
                <a:ea typeface="돋움" panose="020B0600000101010101" pitchFamily="50" charset="-127"/>
              </a:rPr>
              <a:t>개 이기 때문에 불안정 상태를 예방하려면 </a:t>
            </a:r>
            <a:r>
              <a:rPr lang="en-US" altLang="ko-KR" sz="2400" dirty="0">
                <a:latin typeface="돋움" panose="020B0600000101010101" pitchFamily="50" charset="-127"/>
                <a:ea typeface="돋움" panose="020B0600000101010101" pitchFamily="50" charset="-127"/>
              </a:rPr>
              <a:t>P2</a:t>
            </a:r>
            <a:r>
              <a:rPr lang="ko-KR" altLang="en-US" sz="2400" dirty="0">
                <a:latin typeface="돋움" panose="020B0600000101010101" pitchFamily="50" charset="-127"/>
                <a:ea typeface="돋움" panose="020B0600000101010101" pitchFamily="50" charset="-127"/>
              </a:rPr>
              <a:t>는 추가로 </a:t>
            </a:r>
            <a:r>
              <a:rPr lang="en-US" altLang="ko-KR" sz="2400" dirty="0">
                <a:latin typeface="돋움" panose="020B0600000101010101" pitchFamily="50" charset="-127"/>
                <a:ea typeface="돋움" panose="020B0600000101010101" pitchFamily="50" charset="-127"/>
              </a:rPr>
              <a:t>B=2</a:t>
            </a:r>
            <a:r>
              <a:rPr lang="ko-KR" altLang="en-US" sz="2400" dirty="0" err="1">
                <a:latin typeface="돋움" panose="020B0600000101010101" pitchFamily="50" charset="-127"/>
                <a:ea typeface="돋움" panose="020B0600000101010101" pitchFamily="50" charset="-127"/>
              </a:rPr>
              <a:t>개만을</a:t>
            </a:r>
            <a:r>
              <a:rPr lang="ko-KR" altLang="en-US" sz="2400" dirty="0">
                <a:latin typeface="돋움" panose="020B0600000101010101" pitchFamily="50" charset="-127"/>
                <a:ea typeface="돋움" panose="020B0600000101010101" pitchFamily="50" charset="-127"/>
              </a:rPr>
              <a:t> 요구해야 한다</a:t>
            </a:r>
            <a:r>
              <a:rPr lang="en-US" altLang="ko-KR" sz="2400" dirty="0">
                <a:latin typeface="돋움" panose="020B0600000101010101" pitchFamily="50" charset="-127"/>
                <a:ea typeface="돋움" panose="020B0600000101010101" pitchFamily="50" charset="-127"/>
              </a:rPr>
              <a:t>. P2</a:t>
            </a:r>
            <a:r>
              <a:rPr lang="ko-KR" altLang="en-US" sz="2400" dirty="0">
                <a:latin typeface="돋움" panose="020B0600000101010101" pitchFamily="50" charset="-127"/>
                <a:ea typeface="돋움" panose="020B0600000101010101" pitchFamily="50" charset="-127"/>
              </a:rPr>
              <a:t>의 현재 할당량이 </a:t>
            </a:r>
            <a:r>
              <a:rPr lang="en-US" altLang="ko-KR" sz="2400" dirty="0">
                <a:latin typeface="돋움" panose="020B0600000101010101" pitchFamily="50" charset="-127"/>
                <a:ea typeface="돋움" panose="020B0600000101010101" pitchFamily="50" charset="-127"/>
              </a:rPr>
              <a:t>4</a:t>
            </a:r>
            <a:r>
              <a:rPr lang="ko-KR" altLang="en-US" sz="2400" dirty="0">
                <a:latin typeface="돋움" panose="020B0600000101010101" pitchFamily="50" charset="-127"/>
                <a:ea typeface="돋움" panose="020B0600000101010101" pitchFamily="50" charset="-127"/>
              </a:rPr>
              <a:t>이므로 요구한 </a:t>
            </a:r>
            <a:r>
              <a:rPr lang="en-US" altLang="ko-KR" sz="2400" dirty="0">
                <a:latin typeface="돋움" panose="020B0600000101010101" pitchFamily="50" charset="-127"/>
                <a:ea typeface="돋움" panose="020B0600000101010101" pitchFamily="50" charset="-127"/>
              </a:rPr>
              <a:t>2</a:t>
            </a:r>
            <a:r>
              <a:rPr lang="ko-KR" altLang="en-US" sz="2400" dirty="0">
                <a:latin typeface="돋움" panose="020B0600000101010101" pitchFamily="50" charset="-127"/>
                <a:ea typeface="돋움" panose="020B0600000101010101" pitchFamily="50" charset="-127"/>
              </a:rPr>
              <a:t>개를 받으면 </a:t>
            </a:r>
            <a:r>
              <a:rPr lang="en-US" altLang="ko-KR" sz="2400" dirty="0">
                <a:latin typeface="돋움" panose="020B0600000101010101" pitchFamily="50" charset="-127"/>
                <a:ea typeface="돋움" panose="020B0600000101010101" pitchFamily="50" charset="-127"/>
              </a:rPr>
              <a:t>A</a:t>
            </a:r>
            <a:r>
              <a:rPr lang="ko-KR" altLang="en-US" sz="2400" dirty="0">
                <a:latin typeface="돋움" panose="020B0600000101010101" pitchFamily="50" charset="-127"/>
                <a:ea typeface="돋움" panose="020B0600000101010101" pitchFamily="50" charset="-127"/>
              </a:rPr>
              <a:t>값은 </a:t>
            </a:r>
            <a:r>
              <a:rPr lang="en-US" altLang="ko-KR" sz="2400" dirty="0">
                <a:latin typeface="돋움" panose="020B0600000101010101" pitchFamily="50" charset="-127"/>
                <a:ea typeface="돋움" panose="020B0600000101010101" pitchFamily="50" charset="-127"/>
              </a:rPr>
              <a:t>6</a:t>
            </a:r>
            <a:r>
              <a:rPr lang="ko-KR" altLang="en-US" sz="2400" dirty="0" err="1">
                <a:latin typeface="돋움" panose="020B0600000101010101" pitchFamily="50" charset="-127"/>
                <a:ea typeface="돋움" panose="020B0600000101010101" pitchFamily="50" charset="-127"/>
              </a:rPr>
              <a:t>이된다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29. </a:t>
            </a:r>
            <a:r>
              <a:rPr lang="ko-KR" altLang="en-US" sz="2400" dirty="0">
                <a:latin typeface="돋움" panose="020B0600000101010101" pitchFamily="50" charset="-127"/>
                <a:ea typeface="돋움" panose="020B0600000101010101" pitchFamily="50" charset="-127"/>
              </a:rPr>
              <a:t>상호배제 조건 방지</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점유와 대기 조건 방지</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순환 대기 조건 방지</a:t>
            </a:r>
            <a:r>
              <a:rPr lang="en-US" altLang="ko-KR" sz="2400" dirty="0">
                <a:latin typeface="돋움" panose="020B0600000101010101" pitchFamily="50" charset="-127"/>
                <a:ea typeface="돋움" panose="020B0600000101010101" pitchFamily="50" charset="-127"/>
              </a:rPr>
              <a:t>, </a:t>
            </a:r>
            <a:r>
              <a:rPr lang="ko-KR" altLang="en-US" sz="2400" dirty="0" err="1">
                <a:latin typeface="돋움" panose="020B0600000101010101" pitchFamily="50" charset="-127"/>
                <a:ea typeface="돋움" panose="020B0600000101010101" pitchFamily="50" charset="-127"/>
              </a:rPr>
              <a:t>비선점</a:t>
            </a:r>
            <a:r>
              <a:rPr lang="ko-KR" altLang="en-US" sz="2400" dirty="0">
                <a:latin typeface="돋움" panose="020B0600000101010101" pitchFamily="50" charset="-127"/>
                <a:ea typeface="돋움" panose="020B0600000101010101" pitchFamily="50" charset="-127"/>
              </a:rPr>
              <a:t> 조건 방지</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30. </a:t>
            </a:r>
            <a:r>
              <a:rPr lang="ko-KR" altLang="en-US" sz="2400" dirty="0">
                <a:latin typeface="돋움" panose="020B0600000101010101" pitchFamily="50" charset="-127"/>
                <a:ea typeface="돋움" panose="020B0600000101010101" pitchFamily="50" charset="-127"/>
              </a:rPr>
              <a:t>필요한 자원을 한꺼번에 요구하고 동시에 허용 될 때 까지 프로세스 보류하므로 프로세스의 효율성이 떨어진다</a:t>
            </a:r>
            <a:r>
              <a:rPr lang="en-US" altLang="ko-KR" sz="2400" dirty="0">
                <a:latin typeface="돋움" panose="020B0600000101010101" pitchFamily="50" charset="-127"/>
                <a:ea typeface="돋움" panose="020B0600000101010101" pitchFamily="50" charset="-127"/>
              </a:rPr>
              <a:t>.</a:t>
            </a:r>
            <a:endParaRPr lang="ko-KR" altLang="en-US" sz="2400" dirty="0">
              <a:latin typeface="돋움" panose="020B0600000101010101" pitchFamily="50" charset="-127"/>
              <a:ea typeface="돋움" panose="020B0600000101010101" pitchFamily="50" charset="-127"/>
            </a:endParaRPr>
          </a:p>
        </p:txBody>
      </p:sp>
    </p:spTree>
    <p:extLst>
      <p:ext uri="{BB962C8B-B14F-4D97-AF65-F5344CB8AC3E}">
        <p14:creationId xmlns:p14="http://schemas.microsoft.com/office/powerpoint/2010/main" val="226564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CA9302-E359-43AF-B056-9C00DE7989E6}"/>
              </a:ext>
            </a:extLst>
          </p:cNvPr>
          <p:cNvSpPr>
            <a:spLocks noGrp="1"/>
          </p:cNvSpPr>
          <p:nvPr>
            <p:ph type="title"/>
          </p:nvPr>
        </p:nvSpPr>
        <p:spPr>
          <a:xfrm>
            <a:off x="838200" y="365125"/>
            <a:ext cx="10515600" cy="6092825"/>
          </a:xfrm>
        </p:spPr>
        <p:txBody>
          <a:bodyPr>
            <a:normAutofit/>
          </a:bodyPr>
          <a:lstStyle/>
          <a:p>
            <a:r>
              <a:rPr lang="en-US" altLang="ko-KR" sz="2400" dirty="0">
                <a:latin typeface="돋움" panose="020B0600000101010101" pitchFamily="50" charset="-127"/>
                <a:ea typeface="돋움" panose="020B0600000101010101" pitchFamily="50" charset="-127"/>
              </a:rPr>
              <a:t>31. </a:t>
            </a:r>
            <a:r>
              <a:rPr lang="ko-KR" altLang="en-US" sz="2400" dirty="0">
                <a:latin typeface="돋움" panose="020B0600000101010101" pitchFamily="50" charset="-127"/>
                <a:ea typeface="돋움" panose="020B0600000101010101" pitchFamily="50" charset="-127"/>
              </a:rPr>
              <a:t>교착 상태에 있는가</a:t>
            </a:r>
            <a:r>
              <a:rPr lang="en-US" altLang="ko-KR" sz="2400" dirty="0">
                <a:latin typeface="돋움" panose="020B0600000101010101" pitchFamily="50" charset="-127"/>
                <a:ea typeface="돋움" panose="020B0600000101010101" pitchFamily="50" charset="-127"/>
              </a:rPr>
              <a:t>? O, P2</a:t>
            </a:r>
            <a:r>
              <a:rPr lang="ko-KR" altLang="en-US" sz="2400" dirty="0">
                <a:latin typeface="돋움" panose="020B0600000101010101" pitchFamily="50" charset="-127"/>
                <a:ea typeface="돋움" panose="020B0600000101010101" pitchFamily="50" charset="-127"/>
              </a:rPr>
              <a:t>자원에 </a:t>
            </a:r>
            <a:r>
              <a:rPr lang="en-US" altLang="ko-KR" sz="2400" dirty="0">
                <a:latin typeface="돋움" panose="020B0600000101010101" pitchFamily="50" charset="-127"/>
                <a:ea typeface="돋움" panose="020B0600000101010101" pitchFamily="50" charset="-127"/>
              </a:rPr>
              <a:t>P1</a:t>
            </a:r>
            <a:r>
              <a:rPr lang="ko-KR" altLang="en-US" sz="2400" dirty="0">
                <a:latin typeface="돋움" panose="020B0600000101010101" pitchFamily="50" charset="-127"/>
                <a:ea typeface="돋움" panose="020B0600000101010101" pitchFamily="50" charset="-127"/>
              </a:rPr>
              <a:t>요청을 먼저 제공할 때 시스템 상태는 안전한가</a:t>
            </a:r>
            <a:r>
              <a:rPr lang="en-US" altLang="ko-KR" sz="2400" dirty="0">
                <a:latin typeface="돋움" panose="020B0600000101010101" pitchFamily="50" charset="-127"/>
                <a:ea typeface="돋움" panose="020B0600000101010101" pitchFamily="50" charset="-127"/>
              </a:rPr>
              <a:t>? O -&gt; P2</a:t>
            </a:r>
            <a:r>
              <a:rPr lang="ko-KR" altLang="en-US" sz="2400" dirty="0">
                <a:latin typeface="돋움" panose="020B0600000101010101" pitchFamily="50" charset="-127"/>
                <a:ea typeface="돋움" panose="020B0600000101010101" pitchFamily="50" charset="-127"/>
              </a:rPr>
              <a:t>가 </a:t>
            </a:r>
            <a:r>
              <a:rPr lang="en-US" altLang="ko-KR" sz="2400" dirty="0">
                <a:latin typeface="돋움" panose="020B0600000101010101" pitchFamily="50" charset="-127"/>
                <a:ea typeface="돋움" panose="020B0600000101010101" pitchFamily="50" charset="-127"/>
              </a:rPr>
              <a:t>P2</a:t>
            </a:r>
            <a:r>
              <a:rPr lang="ko-KR" altLang="en-US" sz="2400" dirty="0">
                <a:latin typeface="돋움" panose="020B0600000101010101" pitchFamily="50" charset="-127"/>
                <a:ea typeface="돋움" panose="020B0600000101010101" pitchFamily="50" charset="-127"/>
              </a:rPr>
              <a:t>자원을 먼저 점유하고 </a:t>
            </a:r>
            <a:r>
              <a:rPr lang="ko-KR" altLang="en-US" sz="2400" dirty="0" err="1">
                <a:latin typeface="돋움" panose="020B0600000101010101" pitchFamily="50" charset="-127"/>
                <a:ea typeface="돋움" panose="020B0600000101010101" pitchFamily="50" charset="-127"/>
              </a:rPr>
              <a:t>있을때</a:t>
            </a:r>
            <a:r>
              <a:rPr lang="ko-KR" altLang="en-US" sz="2400" dirty="0">
                <a:latin typeface="돋움" panose="020B0600000101010101" pitchFamily="50" charset="-127"/>
                <a:ea typeface="돋움" panose="020B0600000101010101" pitchFamily="50" charset="-127"/>
              </a:rPr>
              <a:t> 그것이 해제될 </a:t>
            </a:r>
            <a:r>
              <a:rPr lang="ko-KR" altLang="en-US" sz="2400" dirty="0" err="1">
                <a:latin typeface="돋움" panose="020B0600000101010101" pitchFamily="50" charset="-127"/>
                <a:ea typeface="돋움" panose="020B0600000101010101" pitchFamily="50" charset="-127"/>
              </a:rPr>
              <a:t>떄</a:t>
            </a:r>
            <a:r>
              <a:rPr lang="ko-KR" altLang="en-US" sz="2400" dirty="0">
                <a:latin typeface="돋움" panose="020B0600000101010101" pitchFamily="50" charset="-127"/>
                <a:ea typeface="돋움" panose="020B0600000101010101" pitchFamily="50" charset="-127"/>
              </a:rPr>
              <a:t> 까지 </a:t>
            </a:r>
            <a:r>
              <a:rPr lang="en-US" altLang="ko-KR" sz="2400" dirty="0">
                <a:latin typeface="돋움" panose="020B0600000101010101" pitchFamily="50" charset="-127"/>
                <a:ea typeface="돋움" panose="020B0600000101010101" pitchFamily="50" charset="-127"/>
              </a:rPr>
              <a:t>P1</a:t>
            </a:r>
            <a:r>
              <a:rPr lang="ko-KR" altLang="en-US" sz="2400" dirty="0">
                <a:latin typeface="돋움" panose="020B0600000101010101" pitchFamily="50" charset="-127"/>
                <a:ea typeface="돋움" panose="020B0600000101010101" pitchFamily="50" charset="-127"/>
              </a:rPr>
              <a:t>은 대기</a:t>
            </a:r>
            <a:br>
              <a:rPr lang="en-US" altLang="ko-KR" sz="2400" dirty="0">
                <a:latin typeface="돋움" panose="020B0600000101010101" pitchFamily="50" charset="-127"/>
                <a:ea typeface="돋움" panose="020B0600000101010101" pitchFamily="50" charset="-127"/>
              </a:rPr>
            </a:br>
            <a:r>
              <a:rPr lang="ko-KR" altLang="en-US" sz="2400" dirty="0">
                <a:latin typeface="돋움" panose="020B0600000101010101" pitchFamily="50" charset="-127"/>
                <a:ea typeface="돋움" panose="020B0600000101010101" pitchFamily="50" charset="-127"/>
              </a:rPr>
              <a:t>자원할당 사이클이 없어져 교착상태가 되지 않음</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32. </a:t>
            </a:r>
            <a:r>
              <a:rPr lang="ko-KR" altLang="en-US" sz="2400" dirty="0">
                <a:latin typeface="돋움" panose="020B0600000101010101" pitchFamily="50" charset="-127"/>
                <a:ea typeface="돋움" panose="020B0600000101010101" pitchFamily="50" charset="-127"/>
              </a:rPr>
              <a:t>교착 상태를 회복하는 방법 </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1) </a:t>
            </a:r>
            <a:r>
              <a:rPr lang="ko-KR" altLang="en-US" sz="2400" dirty="0">
                <a:latin typeface="돋움" panose="020B0600000101010101" pitchFamily="50" charset="-127"/>
                <a:ea typeface="돋움" panose="020B0600000101010101" pitchFamily="50" charset="-127"/>
              </a:rPr>
              <a:t>프로세스를 중단한다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ko-KR" altLang="en-US" sz="2400" dirty="0">
                <a:latin typeface="돋움" panose="020B0600000101010101" pitchFamily="50" charset="-127"/>
                <a:ea typeface="돋움" panose="020B0600000101010101" pitchFamily="50" charset="-127"/>
              </a:rPr>
              <a:t>교착 상태인 프로세스를 모두 중단</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한 </a:t>
            </a:r>
            <a:r>
              <a:rPr lang="ko-KR" altLang="en-US" sz="2400" dirty="0" err="1">
                <a:latin typeface="돋움" panose="020B0600000101010101" pitchFamily="50" charset="-127"/>
                <a:ea typeface="돋움" panose="020B0600000101010101" pitchFamily="50" charset="-127"/>
              </a:rPr>
              <a:t>프로세스씩</a:t>
            </a:r>
            <a:r>
              <a:rPr lang="ko-KR" altLang="en-US" sz="2400" dirty="0">
                <a:latin typeface="돋움" panose="020B0600000101010101" pitchFamily="50" charset="-127"/>
                <a:ea typeface="돋움" panose="020B0600000101010101" pitchFamily="50" charset="-127"/>
              </a:rPr>
              <a:t> 중단</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최소 비용으로 우선순위를 정하여 차례로 프로세스를 중단</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2) </a:t>
            </a:r>
            <a:r>
              <a:rPr lang="ko-KR" altLang="en-US" sz="2400" dirty="0">
                <a:latin typeface="돋움" panose="020B0600000101010101" pitchFamily="50" charset="-127"/>
                <a:ea typeface="돋움" panose="020B0600000101010101" pitchFamily="50" charset="-127"/>
              </a:rPr>
              <a:t>자원 선점</a:t>
            </a:r>
            <a:br>
              <a:rPr lang="en-US" altLang="ko-KR" sz="2400" dirty="0">
                <a:latin typeface="돋움" panose="020B0600000101010101" pitchFamily="50" charset="-127"/>
                <a:ea typeface="돋움" panose="020B0600000101010101" pitchFamily="50" charset="-127"/>
              </a:rPr>
            </a:br>
            <a:r>
              <a:rPr lang="ko-KR" altLang="en-US" sz="2400" dirty="0">
                <a:latin typeface="돋움" panose="020B0600000101010101" pitchFamily="50" charset="-127"/>
                <a:ea typeface="돋움" panose="020B0600000101010101" pitchFamily="50" charset="-127"/>
              </a:rPr>
              <a:t>적절한 선점 순서를 부여하여 희생자를 만들어  선점하게 함</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33. </a:t>
            </a:r>
            <a:br>
              <a:rPr lang="en-US" altLang="ko-KR" sz="2400" dirty="0">
                <a:latin typeface="돋움" panose="020B0600000101010101" pitchFamily="50" charset="-127"/>
                <a:ea typeface="돋움" panose="020B0600000101010101" pitchFamily="50" charset="-127"/>
              </a:rPr>
            </a:br>
            <a:r>
              <a:rPr lang="ko-KR" altLang="en-US" sz="2400" dirty="0">
                <a:latin typeface="돋움" panose="020B0600000101010101" pitchFamily="50" charset="-127"/>
                <a:ea typeface="돋움" panose="020B0600000101010101" pitchFamily="50" charset="-127"/>
              </a:rPr>
              <a:t>프로세스가 수행된 시간과 앞으로 종료하는 데 필요한 시간 </a:t>
            </a:r>
            <a:br>
              <a:rPr lang="ko-KR" altLang="en-US" sz="2400" dirty="0">
                <a:latin typeface="돋움" panose="020B0600000101010101" pitchFamily="50" charset="-127"/>
                <a:ea typeface="돋움" panose="020B0600000101010101" pitchFamily="50" charset="-127"/>
              </a:rPr>
            </a:br>
            <a:r>
              <a:rPr lang="ko-KR" altLang="en-US" sz="2400" dirty="0">
                <a:latin typeface="돋움" panose="020B0600000101010101" pitchFamily="50" charset="-127"/>
                <a:ea typeface="돋움" panose="020B0600000101010101" pitchFamily="50" charset="-127"/>
              </a:rPr>
              <a:t>프로세스가 사용한 자원 형태와 수</a:t>
            </a:r>
            <a:r>
              <a:rPr lang="en-US" altLang="ko-KR" sz="2400" dirty="0">
                <a:latin typeface="돋움" panose="020B0600000101010101" pitchFamily="50" charset="-127"/>
                <a:ea typeface="돋움" panose="020B0600000101010101" pitchFamily="50" charset="-127"/>
              </a:rPr>
              <a:t>(</a:t>
            </a:r>
            <a:r>
              <a:rPr lang="ko-KR" altLang="en-US" sz="2400" dirty="0">
                <a:latin typeface="돋움" panose="020B0600000101010101" pitchFamily="50" charset="-127"/>
                <a:ea typeface="돋움" panose="020B0600000101010101" pitchFamily="50" charset="-127"/>
              </a:rPr>
              <a:t>예 </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자원을 선점할 수 있는지 여부</a:t>
            </a:r>
            <a:r>
              <a:rPr lang="en-US" altLang="ko-KR" sz="2400" dirty="0">
                <a:latin typeface="돋움" panose="020B0600000101010101" pitchFamily="50" charset="-127"/>
                <a:ea typeface="돋움" panose="020B0600000101010101" pitchFamily="50" charset="-127"/>
              </a:rPr>
              <a:t>) </a:t>
            </a:r>
            <a:br>
              <a:rPr lang="en-US" altLang="ko-KR" sz="2400" dirty="0">
                <a:latin typeface="돋움" panose="020B0600000101010101" pitchFamily="50" charset="-127"/>
                <a:ea typeface="돋움" panose="020B0600000101010101" pitchFamily="50" charset="-127"/>
              </a:rPr>
            </a:br>
            <a:r>
              <a:rPr lang="ko-KR" altLang="en-US" sz="2400" dirty="0">
                <a:latin typeface="돋움" panose="020B0600000101010101" pitchFamily="50" charset="-127"/>
                <a:ea typeface="돋움" panose="020B0600000101010101" pitchFamily="50" charset="-127"/>
              </a:rPr>
              <a:t>프로세스를 종료하는 데 필요한 자원 수 </a:t>
            </a:r>
            <a:br>
              <a:rPr lang="ko-KR" altLang="en-US" sz="2400" dirty="0">
                <a:latin typeface="돋움" panose="020B0600000101010101" pitchFamily="50" charset="-127"/>
                <a:ea typeface="돋움" panose="020B0600000101010101" pitchFamily="50" charset="-127"/>
              </a:rPr>
            </a:br>
            <a:r>
              <a:rPr lang="ko-KR" altLang="en-US" sz="2400" dirty="0">
                <a:latin typeface="돋움" panose="020B0600000101010101" pitchFamily="50" charset="-127"/>
                <a:ea typeface="돋움" panose="020B0600000101010101" pitchFamily="50" charset="-127"/>
              </a:rPr>
              <a:t>프로세스를 종료하는 데 필요한 프로세스 수 </a:t>
            </a:r>
            <a:br>
              <a:rPr lang="ko-KR" altLang="en-US" sz="2400" dirty="0">
                <a:latin typeface="돋움" panose="020B0600000101010101" pitchFamily="50" charset="-127"/>
                <a:ea typeface="돋움" panose="020B0600000101010101" pitchFamily="50" charset="-127"/>
              </a:rPr>
            </a:br>
            <a:r>
              <a:rPr lang="ko-KR" altLang="en-US" sz="2400" dirty="0">
                <a:latin typeface="돋움" panose="020B0600000101010101" pitchFamily="50" charset="-127"/>
                <a:ea typeface="돋움" panose="020B0600000101010101" pitchFamily="50" charset="-127"/>
              </a:rPr>
              <a:t>프로세스가 대화식인지</a:t>
            </a:r>
            <a:r>
              <a:rPr lang="en-US" altLang="ko-KR" sz="2400" dirty="0">
                <a:latin typeface="돋움" panose="020B0600000101010101" pitchFamily="50" charset="-127"/>
                <a:ea typeface="돋움" panose="020B0600000101010101" pitchFamily="50" charset="-127"/>
              </a:rPr>
              <a:t>, </a:t>
            </a:r>
            <a:r>
              <a:rPr lang="ko-KR" altLang="en-US" sz="2400" dirty="0" err="1">
                <a:latin typeface="돋움" panose="020B0600000101010101" pitchFamily="50" charset="-127"/>
                <a:ea typeface="돋움" panose="020B0600000101010101" pitchFamily="50" charset="-127"/>
              </a:rPr>
              <a:t>일괄식인지</a:t>
            </a:r>
            <a:r>
              <a:rPr lang="ko-KR" altLang="en-US" sz="2400" dirty="0">
                <a:latin typeface="돋움" panose="020B0600000101010101" pitchFamily="50" charset="-127"/>
                <a:ea typeface="돋움" panose="020B0600000101010101" pitchFamily="50" charset="-127"/>
              </a:rPr>
              <a:t> 여부 </a:t>
            </a:r>
            <a:br>
              <a:rPr lang="ko-KR" altLang="en-US"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34. </a:t>
            </a:r>
            <a:r>
              <a:rPr lang="ko-KR" altLang="en-US" sz="2400" dirty="0">
                <a:latin typeface="돋움" panose="020B0600000101010101" pitchFamily="50" charset="-127"/>
                <a:ea typeface="돋움" panose="020B0600000101010101" pitchFamily="50" charset="-127"/>
              </a:rPr>
              <a:t>좁은 도로에서 마주친 두 차량</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주차장에 주차하기</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외나무다리</a:t>
            </a:r>
          </a:p>
        </p:txBody>
      </p:sp>
    </p:spTree>
    <p:extLst>
      <p:ext uri="{BB962C8B-B14F-4D97-AF65-F5344CB8AC3E}">
        <p14:creationId xmlns:p14="http://schemas.microsoft.com/office/powerpoint/2010/main" val="304882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CA9302-E359-43AF-B056-9C00DE7989E6}"/>
              </a:ext>
            </a:extLst>
          </p:cNvPr>
          <p:cNvSpPr>
            <a:spLocks noGrp="1"/>
          </p:cNvSpPr>
          <p:nvPr>
            <p:ph type="title"/>
          </p:nvPr>
        </p:nvSpPr>
        <p:spPr>
          <a:xfrm>
            <a:off x="838200" y="365125"/>
            <a:ext cx="10515600" cy="6092825"/>
          </a:xfrm>
        </p:spPr>
        <p:txBody>
          <a:bodyPr>
            <a:normAutofit/>
          </a:bodyPr>
          <a:lstStyle/>
          <a:p>
            <a:r>
              <a:rPr lang="en-US" altLang="ko-KR" sz="2400" dirty="0">
                <a:latin typeface="돋움" panose="020B0600000101010101" pitchFamily="50" charset="-127"/>
                <a:ea typeface="돋움" panose="020B0600000101010101" pitchFamily="50" charset="-127"/>
              </a:rPr>
              <a:t>35. </a:t>
            </a:r>
            <a:r>
              <a:rPr lang="ko-KR" altLang="en-US" sz="2400" dirty="0">
                <a:latin typeface="돋움" panose="020B0600000101010101" pitchFamily="50" charset="-127"/>
                <a:ea typeface="돋움" panose="020B0600000101010101" pitchFamily="50" charset="-127"/>
              </a:rPr>
              <a:t>점유와 대기 조건 방지</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순환 대기 방지</a:t>
            </a:r>
            <a:r>
              <a:rPr lang="en-US" altLang="ko-KR" sz="2400" dirty="0">
                <a:latin typeface="돋움" panose="020B0600000101010101" pitchFamily="50" charset="-127"/>
                <a:ea typeface="돋움" panose="020B0600000101010101" pitchFamily="50" charset="-127"/>
              </a:rPr>
              <a:t>, </a:t>
            </a:r>
            <a:r>
              <a:rPr lang="ko-KR" altLang="en-US" sz="2400" dirty="0" err="1">
                <a:latin typeface="돋움" panose="020B0600000101010101" pitchFamily="50" charset="-127"/>
                <a:ea typeface="돋움" panose="020B0600000101010101" pitchFamily="50" charset="-127"/>
              </a:rPr>
              <a:t>비선점</a:t>
            </a:r>
            <a:r>
              <a:rPr lang="ko-KR" altLang="en-US" sz="2400" dirty="0">
                <a:latin typeface="돋움" panose="020B0600000101010101" pitchFamily="50" charset="-127"/>
                <a:ea typeface="돋움" panose="020B0600000101010101" pitchFamily="50" charset="-127"/>
              </a:rPr>
              <a:t> 방지</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36. </a:t>
            </a:r>
            <a:r>
              <a:rPr lang="ko-KR" altLang="en-US" sz="2400" dirty="0">
                <a:latin typeface="돋움" panose="020B0600000101010101" pitchFamily="50" charset="-127"/>
                <a:ea typeface="돋움" panose="020B0600000101010101" pitchFamily="50" charset="-127"/>
              </a:rPr>
              <a:t>교착 상태가 절대로 </a:t>
            </a:r>
            <a:r>
              <a:rPr lang="ko-KR" altLang="en-US" sz="2400" dirty="0" err="1">
                <a:latin typeface="돋움" panose="020B0600000101010101" pitchFamily="50" charset="-127"/>
                <a:ea typeface="돋움" panose="020B0600000101010101" pitchFamily="50" charset="-127"/>
              </a:rPr>
              <a:t>할당받을</a:t>
            </a:r>
            <a:r>
              <a:rPr lang="ko-KR" altLang="en-US" sz="2400" dirty="0">
                <a:latin typeface="돋움" panose="020B0600000101010101" pitchFamily="50" charset="-127"/>
                <a:ea typeface="돋움" panose="020B0600000101010101" pitchFamily="50" charset="-127"/>
              </a:rPr>
              <a:t> 수 없는 자원을 무한정 기다리는 것이라면</a:t>
            </a:r>
            <a:r>
              <a:rPr lang="en-US" altLang="ko-KR" sz="2400" dirty="0">
                <a:latin typeface="돋움" panose="020B0600000101010101" pitchFamily="50" charset="-127"/>
                <a:ea typeface="돋움" panose="020B0600000101010101" pitchFamily="50" charset="-127"/>
              </a:rPr>
              <a:t>,</a:t>
            </a:r>
            <a:r>
              <a:rPr lang="ko-KR" altLang="en-US" sz="2400" dirty="0">
                <a:latin typeface="돋움" panose="020B0600000101010101" pitchFamily="50" charset="-127"/>
                <a:ea typeface="돋움" panose="020B0600000101010101" pitchFamily="50" charset="-127"/>
              </a:rPr>
              <a:t>기아 상태는 이를 </a:t>
            </a:r>
            <a:r>
              <a:rPr lang="ko-KR" altLang="en-US" sz="2400" dirty="0" err="1">
                <a:latin typeface="돋움" panose="020B0600000101010101" pitchFamily="50" charset="-127"/>
                <a:ea typeface="돋움" panose="020B0600000101010101" pitchFamily="50" charset="-127"/>
              </a:rPr>
              <a:t>방지하려다</a:t>
            </a:r>
            <a:r>
              <a:rPr lang="ko-KR" altLang="en-US" sz="2400" dirty="0">
                <a:latin typeface="돋움" panose="020B0600000101010101" pitchFamily="50" charset="-127"/>
                <a:ea typeface="돋움" panose="020B0600000101010101" pitchFamily="50" charset="-127"/>
              </a:rPr>
              <a:t> 자원이 무한정 회수되는 상태를 말함</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37.  </a:t>
            </a:r>
            <a:r>
              <a:rPr lang="ko-KR" altLang="en-US" sz="2400" dirty="0">
                <a:latin typeface="돋움" panose="020B0600000101010101" pitchFamily="50" charset="-127"/>
                <a:ea typeface="돋움" panose="020B0600000101010101" pitchFamily="50" charset="-127"/>
              </a:rPr>
              <a:t>잘 모르겠습니다</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더 공부하겠습니다</a:t>
            </a: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38. </a:t>
            </a:r>
            <a:br>
              <a:rPr lang="en-US" altLang="ko-KR" sz="2400" dirty="0">
                <a:latin typeface="돋움" panose="020B0600000101010101" pitchFamily="50" charset="-127"/>
                <a:ea typeface="돋움" panose="020B0600000101010101" pitchFamily="50" charset="-127"/>
              </a:rPr>
            </a:br>
            <a:endParaRPr lang="ko-KR" altLang="en-US" sz="2400" dirty="0">
              <a:latin typeface="돋움" panose="020B0600000101010101" pitchFamily="50" charset="-127"/>
              <a:ea typeface="돋움" panose="020B0600000101010101" pitchFamily="50" charset="-127"/>
            </a:endParaRPr>
          </a:p>
        </p:txBody>
      </p:sp>
      <p:sp>
        <p:nvSpPr>
          <p:cNvPr id="4" name="타원 3">
            <a:extLst>
              <a:ext uri="{FF2B5EF4-FFF2-40B4-BE49-F238E27FC236}">
                <a16:creationId xmlns:a16="http://schemas.microsoft.com/office/drawing/2014/main" id="{CEB44F60-3682-4F14-A08D-626915C62023}"/>
              </a:ext>
            </a:extLst>
          </p:cNvPr>
          <p:cNvSpPr/>
          <p:nvPr/>
        </p:nvSpPr>
        <p:spPr>
          <a:xfrm>
            <a:off x="1703070" y="3886200"/>
            <a:ext cx="99441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P1</a:t>
            </a:r>
            <a:endParaRPr lang="ko-KR" altLang="en-US" dirty="0"/>
          </a:p>
        </p:txBody>
      </p:sp>
      <p:sp>
        <p:nvSpPr>
          <p:cNvPr id="5" name="타원 4">
            <a:extLst>
              <a:ext uri="{FF2B5EF4-FFF2-40B4-BE49-F238E27FC236}">
                <a16:creationId xmlns:a16="http://schemas.microsoft.com/office/drawing/2014/main" id="{43BA716F-3B33-4960-A6E0-8F5F2A3C9B44}"/>
              </a:ext>
            </a:extLst>
          </p:cNvPr>
          <p:cNvSpPr/>
          <p:nvPr/>
        </p:nvSpPr>
        <p:spPr>
          <a:xfrm>
            <a:off x="3293706" y="3816220"/>
            <a:ext cx="1110343" cy="1098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P2</a:t>
            </a:r>
            <a:endParaRPr lang="ko-KR" altLang="en-US" dirty="0"/>
          </a:p>
        </p:txBody>
      </p:sp>
      <p:sp>
        <p:nvSpPr>
          <p:cNvPr id="6" name="사각형: 둥근 모서리 5">
            <a:extLst>
              <a:ext uri="{FF2B5EF4-FFF2-40B4-BE49-F238E27FC236}">
                <a16:creationId xmlns:a16="http://schemas.microsoft.com/office/drawing/2014/main" id="{69731DA0-488F-4F9C-AB9E-6785D630576D}"/>
              </a:ext>
            </a:extLst>
          </p:cNvPr>
          <p:cNvSpPr/>
          <p:nvPr/>
        </p:nvSpPr>
        <p:spPr>
          <a:xfrm>
            <a:off x="1520890" y="5262465"/>
            <a:ext cx="1176590" cy="933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자원</a:t>
            </a:r>
            <a:r>
              <a:rPr lang="en-US" altLang="ko-KR" dirty="0"/>
              <a:t>1</a:t>
            </a:r>
            <a:endParaRPr lang="ko-KR" altLang="en-US" dirty="0"/>
          </a:p>
        </p:txBody>
      </p:sp>
      <p:sp>
        <p:nvSpPr>
          <p:cNvPr id="7" name="사각형: 둥근 모서리 6">
            <a:extLst>
              <a:ext uri="{FF2B5EF4-FFF2-40B4-BE49-F238E27FC236}">
                <a16:creationId xmlns:a16="http://schemas.microsoft.com/office/drawing/2014/main" id="{DCCFD921-369E-4DC1-BBBC-8F485410CF96}"/>
              </a:ext>
            </a:extLst>
          </p:cNvPr>
          <p:cNvSpPr/>
          <p:nvPr/>
        </p:nvSpPr>
        <p:spPr>
          <a:xfrm>
            <a:off x="3380171" y="5262465"/>
            <a:ext cx="1110344" cy="933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자원</a:t>
            </a:r>
            <a:r>
              <a:rPr lang="en-US" altLang="ko-KR" dirty="0"/>
              <a:t>2</a:t>
            </a:r>
            <a:endParaRPr lang="ko-KR" altLang="en-US" dirty="0"/>
          </a:p>
        </p:txBody>
      </p:sp>
      <p:cxnSp>
        <p:nvCxnSpPr>
          <p:cNvPr id="11" name="직선 화살표 연결선 10">
            <a:extLst>
              <a:ext uri="{FF2B5EF4-FFF2-40B4-BE49-F238E27FC236}">
                <a16:creationId xmlns:a16="http://schemas.microsoft.com/office/drawing/2014/main" id="{19EB4D48-B4EC-4270-AB4D-1DCE4EC3B933}"/>
              </a:ext>
            </a:extLst>
          </p:cNvPr>
          <p:cNvCxnSpPr/>
          <p:nvPr/>
        </p:nvCxnSpPr>
        <p:spPr>
          <a:xfrm flipV="1">
            <a:off x="1418253" y="4506686"/>
            <a:ext cx="214604"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584D351F-C126-46DD-A6AE-E00E5159ACE7}"/>
              </a:ext>
            </a:extLst>
          </p:cNvPr>
          <p:cNvCxnSpPr/>
          <p:nvPr/>
        </p:nvCxnSpPr>
        <p:spPr>
          <a:xfrm flipH="1" flipV="1">
            <a:off x="4490515" y="4506686"/>
            <a:ext cx="184122" cy="59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83FA32AC-6C71-45E7-A6CF-63E8023BC5D1}"/>
              </a:ext>
            </a:extLst>
          </p:cNvPr>
          <p:cNvCxnSpPr/>
          <p:nvPr/>
        </p:nvCxnSpPr>
        <p:spPr>
          <a:xfrm flipV="1">
            <a:off x="2697480" y="4674637"/>
            <a:ext cx="596226" cy="513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25E782A2-F909-4E70-8802-F784735E3032}"/>
              </a:ext>
            </a:extLst>
          </p:cNvPr>
          <p:cNvCxnSpPr/>
          <p:nvPr/>
        </p:nvCxnSpPr>
        <p:spPr>
          <a:xfrm flipH="1" flipV="1">
            <a:off x="2697480" y="4683967"/>
            <a:ext cx="682691" cy="513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D905BB9-D6CD-440E-9AAB-9A56D46F3DB5}"/>
              </a:ext>
            </a:extLst>
          </p:cNvPr>
          <p:cNvSpPr txBox="1"/>
          <p:nvPr/>
        </p:nvSpPr>
        <p:spPr>
          <a:xfrm>
            <a:off x="2771192" y="4264090"/>
            <a:ext cx="436048" cy="230832"/>
          </a:xfrm>
          <a:prstGeom prst="rect">
            <a:avLst/>
          </a:prstGeom>
          <a:noFill/>
        </p:spPr>
        <p:txBody>
          <a:bodyPr wrap="square" rtlCol="0">
            <a:spAutoFit/>
          </a:bodyPr>
          <a:lstStyle/>
          <a:p>
            <a:r>
              <a:rPr lang="ko-KR" altLang="en-US" sz="900" dirty="0"/>
              <a:t>요구</a:t>
            </a:r>
          </a:p>
        </p:txBody>
      </p:sp>
    </p:spTree>
    <p:extLst>
      <p:ext uri="{BB962C8B-B14F-4D97-AF65-F5344CB8AC3E}">
        <p14:creationId xmlns:p14="http://schemas.microsoft.com/office/powerpoint/2010/main" val="359905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CA9302-E359-43AF-B056-9C00DE7989E6}"/>
              </a:ext>
            </a:extLst>
          </p:cNvPr>
          <p:cNvSpPr>
            <a:spLocks noGrp="1"/>
          </p:cNvSpPr>
          <p:nvPr>
            <p:ph type="title"/>
          </p:nvPr>
        </p:nvSpPr>
        <p:spPr>
          <a:xfrm>
            <a:off x="838200" y="365125"/>
            <a:ext cx="10515600" cy="6092825"/>
          </a:xfrm>
        </p:spPr>
        <p:txBody>
          <a:bodyPr>
            <a:normAutofit/>
          </a:bodyPr>
          <a:lstStyle/>
          <a:p>
            <a:r>
              <a:rPr lang="en-US" altLang="ko-KR" sz="2400" dirty="0">
                <a:latin typeface="돋움" panose="020B0600000101010101" pitchFamily="50" charset="-127"/>
                <a:ea typeface="돋움" panose="020B0600000101010101" pitchFamily="50" charset="-127"/>
              </a:rPr>
              <a:t>39. </a:t>
            </a:r>
            <a:r>
              <a:rPr lang="ko-KR" altLang="en-US" sz="2400" dirty="0">
                <a:latin typeface="돋움" panose="020B0600000101010101" pitchFamily="50" charset="-127"/>
                <a:ea typeface="돋움" panose="020B0600000101010101" pitchFamily="50" charset="-127"/>
              </a:rPr>
              <a:t>교착 상태는 둘 이상의 프로세스가 서로 각자 남이 점유한 자원을 요구하면서 무한정 대기 기간에 빠지는 걸 의미하고</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경쟁 상태는 하나의 자원을 가지고 여러 프로세스가 소유권을 얻기 위해 싸우는 형태를 말한다</a:t>
            </a:r>
            <a:r>
              <a:rPr lang="en-US" altLang="ko-KR" sz="2400" dirty="0">
                <a:latin typeface="돋움" panose="020B0600000101010101" pitchFamily="50" charset="-127"/>
                <a:ea typeface="돋움" panose="020B0600000101010101" pitchFamily="50" charset="-127"/>
              </a:rPr>
              <a:t>.</a:t>
            </a:r>
            <a:br>
              <a:rPr lang="en-US" altLang="ko-KR" sz="2400" dirty="0">
                <a:latin typeface="돋움" panose="020B0600000101010101" pitchFamily="50" charset="-127"/>
                <a:ea typeface="돋움" panose="020B0600000101010101" pitchFamily="50" charset="-127"/>
              </a:rPr>
            </a:br>
            <a:br>
              <a:rPr lang="en-US" altLang="ko-KR" sz="2400" dirty="0">
                <a:latin typeface="돋움" panose="020B0600000101010101" pitchFamily="50" charset="-127"/>
                <a:ea typeface="돋움" panose="020B0600000101010101" pitchFamily="50" charset="-127"/>
              </a:rPr>
            </a:br>
            <a:r>
              <a:rPr lang="en-US" altLang="ko-KR" sz="2400" dirty="0">
                <a:latin typeface="돋움" panose="020B0600000101010101" pitchFamily="50" charset="-127"/>
                <a:ea typeface="돋움" panose="020B0600000101010101" pitchFamily="50" charset="-127"/>
              </a:rPr>
              <a:t>40. </a:t>
            </a:r>
            <a:r>
              <a:rPr lang="ko-KR" altLang="en-US" sz="2400" dirty="0">
                <a:latin typeface="돋움" panose="020B0600000101010101" pitchFamily="50" charset="-127"/>
                <a:ea typeface="돋움" panose="020B0600000101010101" pitchFamily="50" charset="-127"/>
              </a:rPr>
              <a:t>자원 할당 그래프에서 사이클의 존재에 따라 교착 상태가 될 수는 있으나</a:t>
            </a:r>
            <a:r>
              <a:rPr lang="en-US" altLang="ko-KR" sz="2400" dirty="0">
                <a:latin typeface="돋움" panose="020B0600000101010101" pitchFamily="50" charset="-127"/>
                <a:ea typeface="돋움" panose="020B0600000101010101" pitchFamily="50" charset="-127"/>
              </a:rPr>
              <a:t>, </a:t>
            </a:r>
            <a:r>
              <a:rPr lang="ko-KR" altLang="en-US" sz="2400" dirty="0">
                <a:latin typeface="돋움" panose="020B0600000101010101" pitchFamily="50" charset="-127"/>
                <a:ea typeface="돋움" panose="020B0600000101010101" pitchFamily="50" charset="-127"/>
              </a:rPr>
              <a:t>무조건 교착상태가 된다고 볼 수는 없다</a:t>
            </a:r>
            <a:r>
              <a:rPr lang="en-US" altLang="ko-KR" sz="2400" dirty="0">
                <a:latin typeface="돋움" panose="020B0600000101010101" pitchFamily="50" charset="-127"/>
                <a:ea typeface="돋움" panose="020B0600000101010101" pitchFamily="50" charset="-127"/>
              </a:rPr>
              <a:t>.</a:t>
            </a:r>
            <a:endParaRPr lang="ko-KR" altLang="en-US" sz="2400" dirty="0">
              <a:latin typeface="돋움" panose="020B0600000101010101" pitchFamily="50" charset="-127"/>
              <a:ea typeface="돋움" panose="020B0600000101010101" pitchFamily="50" charset="-127"/>
            </a:endParaRPr>
          </a:p>
        </p:txBody>
      </p:sp>
    </p:spTree>
    <p:extLst>
      <p:ext uri="{BB962C8B-B14F-4D97-AF65-F5344CB8AC3E}">
        <p14:creationId xmlns:p14="http://schemas.microsoft.com/office/powerpoint/2010/main" val="288074763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184</Words>
  <Application>Microsoft Office PowerPoint</Application>
  <PresentationFormat>와이드스크린</PresentationFormat>
  <Paragraphs>13</Paragraphs>
  <Slides>8</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vt:i4>
      </vt:variant>
    </vt:vector>
  </HeadingPairs>
  <TitlesOfParts>
    <vt:vector size="12" baseType="lpstr">
      <vt:lpstr>돋움</vt:lpstr>
      <vt:lpstr>맑은 고딕</vt:lpstr>
      <vt:lpstr>Arial</vt:lpstr>
      <vt:lpstr>Office 테마</vt:lpstr>
      <vt:lpstr>201533695 김경훈  운영체제 5장 연습문제</vt:lpstr>
      <vt:lpstr>1. 프로세스의 자원 사용 순서 프로세스가 필요한 자원 요청-&gt; 해당 자원이 다른 프로세스가 사용 중이면 요청 수락할 때까지 대기 -&gt; 요청한 자원의 점유가 끝나면 요청한 자원 획득하여 사용 -&gt; 자원 사용 마친 후 되돌려 줌. 2. mutual exclusion -&gt; 상호 배제 : 한 프로세스가 공유 자원을 사용하고 있을 경우, 다른 프로세스가 그 자원을 사용하지 못하게 하는 것. 3. 교착 상태 : 서로 다른 프로세스가 서로 점유하고 있는 자원을 무한정 기다리는 상태. 자원의 할당과 해제를 다시 해주기를 무한정 기다린다. 4. 자원의 선점이 아닌 비선점 -&gt; 즉, 자원을 강제로 뺏을 수 없고, 무한정 기다려야만 교착상태가 발생한다. 5. 다른 프로세스가 사용중인 자원을 프로세스가 뺏을 수 있다면, 그 자원을 자신에게 돌려주기를 기다릴 필요가 없으므로 교착 상태가 발생하지 않는다. 6. prevention(예방). 교착 상태 예방 방법에는 자원의 상호배제 조건 방지, 점유와 대기 조건 방지,  비선점 조건 방지, 순환 대기 조건 방지가 있다.  7. avoidance(회피). 교착 상태의 모든 발생 가능성을 미리 제거하는 것이 아닌 교착 상태 발생할 가능성 인정하고(세 가지 필요조건 허용), 교착 상태가 발생하려고 할 때 적절히 회피하는 것 </vt:lpstr>
      <vt:lpstr>8. detection(탐지). 교착 상태를 해결하는 방법 중, 교착 상태 회복이 있는데, 교착 상태 탐지 알고리즘이 있다. 교착 상태 탐지는 교착 상태가 시스템 내에 존재할 때, 그에 관련된 프로세스와 자원을 규명하고, 교착상태가 발생했음을 알기 위해 대기 그래프를 이용하는 것이다. 9. prevention(예방). 교착 상태 예방 방법에는 자원의 상호배제(mutual exclusion)조건 방지, 점유와 대기(hold and wait)조건 방지,  비선점 (non-preemption)조건 방지, 순환 대기(circular wait) 조건 방지가 있다.  10. 교착 상태의 예방 중 점유와 대기 조건은 자원의 효율성이 낮고, 순환 대기 조건 방지에서 예상된 순서와 다르게 자원을 요청하는 작업은 실제로 자원을 사용하기 전부터 오랫동안 자원 할당 받은 상태로 있어야 하므로, 상당한 자원 낭비 초래  11. 교착 상태 예방 방법에는 자원의 상호배제 조건, 점유와 대기, 비선점, 순환 대기 조건 방지가 있고, 불완전 상태 조건 방지는 존재하지 않는다. 12. 상호 배제 조건 방지. 하지만 이 경우 자원의 비공유를 전제로 해야 하므로, 비효율적, 13. avoidance(회피) -&gt; 은행가 알고리즘은 자원 할당 거부 알고리즘으로 교착 상태의 회피 내에 포함되는 알고리즘이다. </vt:lpstr>
      <vt:lpstr>14. 점유와 대기 조건 방지(부정), 순환 대기 조건 방지(부정), 비선점 조건 방지(부정)는 교착 상태의 예방에 해당된다. 15. hold and wait(점유와 대기 조건 방지): 프로세스가 작업 수행 전에 필요한 자원을 모두 요청하고 획득해야 한다. 16. 2번-&gt; 교착 상태 가능성을 피해 가는 것은 교착 상태의 회피이다. 4번-&gt; 4가지 모두 발생하지 않아야 한다. 모두 예방해야 한다. 17. 2개 이상의 프로세스에서 서로 다른 프로세스가 점유한 자원을 동시에 사용할 수 없기 때문에 무한정 기다리는 것이 교착 상태이다. 18. 순환 대기 조건 방지에서는 프로세스가 오름차순으로만 자원을 요청할 수 있게 한다. 19. 교착 상태의 회복 방법이 아닌 교착 상태의 예방 방법이다. 20. 은행가 알고리즘은 자원 할당 방법이 점점 동적으로 변하면서 사용자의 최대 필요량을 파악하기 힘들기 떄문에 유한 시간에 할당하는걸 보장할 수 없다. 21. 교착 상태를 피해 가는것 – avoidance 회피 </vt:lpstr>
      <vt:lpstr>22. 은행가 알고리즘은 교착 상태 회피의 대표적인 내용이다. 23. 예방이 아닌 회피 방법이다. 24. 교착 상태의 회피 방법이다. 25. 은행가 알고리즘은 항상 불안정 상태를 방지해야하므로 불안정 상태를 안정 상태로 바꾸고자한다. 26. 자원을 비선점 시키는 것이 아닌 강제로 선점시켜야 교착 상태를 회복할 수 있다. 27. ㄷ-&gt; 은행가 알고리즘은 교착 상태의 회피 방법으로 사용된다. ㄹ -&gt; 교착 상태가 일어날 가능성을 인정하고, 최대한 피하고자 하는 것이 교착 상태의 회피이다. 28. 12개중 남은 자원이 10개 이기 때문에 불안정 상태를 예방하려면 P2는 추가로 B=2개만을 요구해야 한다. P2의 현재 할당량이 4이므로 요구한 2개를 받으면 A값은 6이된다. 29. 상호배제 조건 방지, 점유와 대기 조건 방지, 순환 대기 조건 방지, 비선점 조건 방지. 30. 필요한 자원을 한꺼번에 요구하고 동시에 허용 될 때 까지 프로세스 보류하므로 프로세스의 효율성이 떨어진다.</vt:lpstr>
      <vt:lpstr>31. 교착 상태에 있는가? O, P2자원에 P1요청을 먼저 제공할 때 시스템 상태는 안전한가? O -&gt; P2가 P2자원을 먼저 점유하고 있을때 그것이 해제될 떄 까지 P1은 대기 자원할당 사이클이 없어져 교착상태가 되지 않음. 32. 교착 상태를 회복하는 방법 : 1) 프로세스를 중단한다. 교착 상태인 프로세스를 모두 중단, 한 프로세스씩 중단, 최소 비용으로 우선순위를 정하여 차례로 프로세스를 중단. 2) 자원 선점 적절한 선점 순서를 부여하여 희생자를 만들어  선점하게 함. 33.  프로세스가 수행된 시간과 앞으로 종료하는 데 필요한 시간  프로세스가 사용한 자원 형태와 수(예 : 자원을 선점할 수 있는지 여부)  프로세스를 종료하는 데 필요한 자원 수  프로세스를 종료하는 데 필요한 프로세스 수  프로세스가 대화식인지, 일괄식인지 여부  34. 좁은 도로에서 마주친 두 차량, 주차장에 주차하기, 외나무다리</vt:lpstr>
      <vt:lpstr>35. 점유와 대기 조건 방지, 순환 대기 방지, 비선점 방지. 36. 교착 상태가 절대로 할당받을 수 없는 자원을 무한정 기다리는 것이라면,기아 상태는 이를 방지하려다 자원이 무한정 회수되는 상태를 말함. 37.  잘 모르겠습니다. 더 공부하겠습니다 38.  </vt:lpstr>
      <vt:lpstr>39. 교착 상태는 둘 이상의 프로세스가 서로 각자 남이 점유한 자원을 요구하면서 무한정 대기 기간에 빠지는 걸 의미하고, 경쟁 상태는 하나의 자원을 가지고 여러 프로세스가 소유권을 얻기 위해 싸우는 형태를 말한다.  40. 자원 할당 그래프에서 사이클의 존재에 따라 교착 상태가 될 수는 있으나, 무조건 교착상태가 된다고 볼 수는 없다.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201533695 김경훈  운영체제 5장 연습문제</dc:title>
  <dc:creator>김 경민</dc:creator>
  <cp:lastModifiedBy>KIMKYUNGHOON</cp:lastModifiedBy>
  <cp:revision>11</cp:revision>
  <dcterms:created xsi:type="dcterms:W3CDTF">2018-10-09T07:04:23Z</dcterms:created>
  <dcterms:modified xsi:type="dcterms:W3CDTF">2018-10-10T12:21:23Z</dcterms:modified>
</cp:coreProperties>
</file>