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8"/>
  </p:notesMasterIdLst>
  <p:sldIdLst>
    <p:sldId id="257" r:id="rId2"/>
    <p:sldId id="262" r:id="rId3"/>
    <p:sldId id="261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9" r:id="rId26"/>
    <p:sldId id="291" r:id="rId27"/>
  </p:sldIdLst>
  <p:sldSz cx="12192000" cy="6858000"/>
  <p:notesSz cx="6858000" cy="9144000"/>
  <p:embeddedFontLst>
    <p:embeddedFont>
      <p:font typeface="DX모던고딕RoundB" panose="02020600000000000000" pitchFamily="18" charset="-127"/>
      <p:regular r:id="rId29"/>
    </p:embeddedFont>
    <p:embeddedFont>
      <p:font typeface="Sandoll 미생" panose="020B0600000101010101" pitchFamily="50" charset="-127"/>
      <p:regular r:id="rId30"/>
    </p:embeddedFont>
    <p:embeddedFont>
      <p:font typeface="Tmon몬소리 Black" panose="02000A03000000000000" pitchFamily="2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523BE8"/>
    <a:srgbClr val="CCECFF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-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fanthoon.tistory.com/" TargetMode="External"/><Relationship Id="rId5" Type="http://schemas.openxmlformats.org/officeDocument/2006/relationships/hyperlink" Target="https://twinw.tistory.com/4" TargetMode="External"/><Relationship Id="rId4" Type="http://schemas.openxmlformats.org/officeDocument/2006/relationships/hyperlink" Target="https://frontalnh.github.io/2018/04/03/%EC%9A%B4%EC%98%81%EC%B2%B4%EC%A0%9C-cpu-%EC%8A%A4%EC%BC%80%EC%A4%84%EB%A7%81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43714B-9B9D-4073-B796-9543C2B0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55" y="8817"/>
            <a:ext cx="2762250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473E4F-2FCA-4DA4-94F5-3AE9B489BE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4190" y="2447473"/>
            <a:ext cx="6463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</a:t>
            </a:r>
            <a:r>
              <a:rPr lang="ko-KR" altLang="en-US" sz="5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스케줄링</a:t>
            </a:r>
            <a:endParaRPr lang="en-US" altLang="ko-KR" sz="5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36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36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효율적인 스케줄링을 위한 알고리즘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633858" y="4371745"/>
            <a:ext cx="3818246" cy="2564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운영체제 온라인과제</a:t>
            </a:r>
            <a:r>
              <a:rPr lang="en-US" altLang="ko-KR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1</a:t>
            </a: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이병문</a:t>
            </a:r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 교수님</a:t>
            </a:r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컴퓨터공학과</a:t>
            </a:r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201533695 </a:t>
            </a:r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김경훈</a:t>
            </a:r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394032" y="2246867"/>
            <a:ext cx="6108555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스케줄링의 정의</a:t>
            </a:r>
            <a:endParaRPr lang="en-US" altLang="ko-KR" sz="4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FC7308-0D70-445D-9303-01934E370381}"/>
              </a:ext>
            </a:extLst>
          </p:cNvPr>
          <p:cNvSpPr/>
          <p:nvPr/>
        </p:nvSpPr>
        <p:spPr>
          <a:xfrm>
            <a:off x="3041721" y="3428999"/>
            <a:ext cx="6108555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Tx/>
              <a:buChar char="-"/>
            </a:pP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장기 스케줄링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중기 스케줄링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단기 스케줄링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98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스케줄링의 정의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9550" y="105808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장기 스케줄러와 단기 스케줄러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A18D3-032E-40FF-8636-62EECF2ADAD5}"/>
              </a:ext>
            </a:extLst>
          </p:cNvPr>
          <p:cNvSpPr txBox="1"/>
          <p:nvPr/>
        </p:nvSpPr>
        <p:spPr>
          <a:xfrm>
            <a:off x="335101" y="1637075"/>
            <a:ext cx="104557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장기 스케줄러</a:t>
            </a:r>
            <a:r>
              <a:rPr lang="en-US" altLang="ko-KR" sz="60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</a:p>
          <a:p>
            <a:r>
              <a:rPr lang="ko-KR" altLang="en-US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디스크</a:t>
            </a:r>
            <a:r>
              <a:rPr lang="ko-KR" altLang="en-US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저장된 프로세스 중 어떤 프로세스를 </a:t>
            </a:r>
            <a:r>
              <a:rPr lang="ko-KR" altLang="en-US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</a:t>
            </a:r>
            <a:r>
              <a:rPr lang="ko-KR" altLang="en-US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를 할당하여 </a:t>
            </a:r>
            <a:r>
              <a:rPr lang="en-US" altLang="ko-KR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 Queue</a:t>
            </a:r>
            <a:r>
              <a:rPr lang="ko-KR" altLang="en-US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로 보낼지 결정한다</a:t>
            </a:r>
            <a:r>
              <a:rPr lang="en-US" altLang="ko-KR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r>
              <a:rPr lang="ko-KR" altLang="en-US" sz="60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단기 스케줄러</a:t>
            </a:r>
            <a:r>
              <a:rPr lang="en-US" altLang="ko-KR" sz="60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</a:p>
          <a:p>
            <a:r>
              <a:rPr lang="ko-KR" altLang="en-US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메모리에 적재된 프로세스 중 프로세서를 할당하여 실행 상태가 되도록 결정하는 </a:t>
            </a:r>
            <a:r>
              <a:rPr lang="ko-KR" altLang="en-US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 스케줄링</a:t>
            </a:r>
            <a:r>
              <a:rPr lang="ko-KR" altLang="en-US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을</a:t>
            </a:r>
            <a:r>
              <a:rPr lang="ko-KR" altLang="en-US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한다</a:t>
            </a:r>
            <a:r>
              <a:rPr lang="en-US" altLang="ko-KR" sz="4400" b="1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0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52517" y="1071653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스케줄링의 정의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9550" y="105808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장기 스케줄러와 단기 스케줄러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EDBE93-4986-49F6-AC3A-A907772CED1F}"/>
              </a:ext>
            </a:extLst>
          </p:cNvPr>
          <p:cNvGrpSpPr/>
          <p:nvPr/>
        </p:nvGrpSpPr>
        <p:grpSpPr>
          <a:xfrm>
            <a:off x="4702632" y="2710544"/>
            <a:ext cx="1632857" cy="963386"/>
            <a:chOff x="1796143" y="2269671"/>
            <a:chExt cx="1632857" cy="9633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4481D1-6349-4A98-BA2C-D4F1213DDB8B}"/>
                </a:ext>
              </a:extLst>
            </p:cNvPr>
            <p:cNvSpPr/>
            <p:nvPr/>
          </p:nvSpPr>
          <p:spPr>
            <a:xfrm>
              <a:off x="1796143" y="2269671"/>
              <a:ext cx="1632857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209ACB-2251-4CCA-AC5A-9FC8FDE2A221}"/>
                </a:ext>
              </a:extLst>
            </p:cNvPr>
            <p:cNvSpPr/>
            <p:nvPr/>
          </p:nvSpPr>
          <p:spPr>
            <a:xfrm>
              <a:off x="2047383" y="2269671"/>
              <a:ext cx="1183822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F83380-BFEB-4552-8DF8-56EC9473C7AE}"/>
                </a:ext>
              </a:extLst>
            </p:cNvPr>
            <p:cNvSpPr/>
            <p:nvPr/>
          </p:nvSpPr>
          <p:spPr>
            <a:xfrm>
              <a:off x="2298622" y="2269671"/>
              <a:ext cx="681344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4EB795D-A034-4ADB-B187-10EEEB905A5D}"/>
                </a:ext>
              </a:extLst>
            </p:cNvPr>
            <p:cNvSpPr/>
            <p:nvPr/>
          </p:nvSpPr>
          <p:spPr>
            <a:xfrm>
              <a:off x="2549861" y="2269671"/>
              <a:ext cx="242326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093D06-0E57-4B23-8DFB-E4F273FD48C1}"/>
              </a:ext>
            </a:extLst>
          </p:cNvPr>
          <p:cNvSpPr txBox="1"/>
          <p:nvPr/>
        </p:nvSpPr>
        <p:spPr>
          <a:xfrm>
            <a:off x="4594756" y="2075404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Queue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25E394-8C0A-4394-BB4B-F978C0BBF926}"/>
              </a:ext>
            </a:extLst>
          </p:cNvPr>
          <p:cNvSpPr/>
          <p:nvPr/>
        </p:nvSpPr>
        <p:spPr>
          <a:xfrm>
            <a:off x="9417998" y="2331071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A54C08-DDB9-45F0-8ADD-1E6EDDCBF096}"/>
              </a:ext>
            </a:extLst>
          </p:cNvPr>
          <p:cNvCxnSpPr>
            <a:cxnSpLocks/>
          </p:cNvCxnSpPr>
          <p:nvPr/>
        </p:nvCxnSpPr>
        <p:spPr>
          <a:xfrm>
            <a:off x="6776360" y="3190852"/>
            <a:ext cx="21354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8959EC-1AEB-454F-B326-CE1B02B42C7F}"/>
              </a:ext>
            </a:extLst>
          </p:cNvPr>
          <p:cNvSpPr/>
          <p:nvPr/>
        </p:nvSpPr>
        <p:spPr>
          <a:xfrm>
            <a:off x="605898" y="2702732"/>
            <a:ext cx="1317870" cy="9633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디스크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7F6AB4-A669-4DF1-8380-C22E36661BBB}"/>
              </a:ext>
            </a:extLst>
          </p:cNvPr>
          <p:cNvCxnSpPr>
            <a:cxnSpLocks/>
          </p:cNvCxnSpPr>
          <p:nvPr/>
        </p:nvCxnSpPr>
        <p:spPr>
          <a:xfrm>
            <a:off x="2334285" y="3184425"/>
            <a:ext cx="21354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E5037E-3574-41CD-8D4A-E8FC9D2D58D6}"/>
              </a:ext>
            </a:extLst>
          </p:cNvPr>
          <p:cNvSpPr/>
          <p:nvPr/>
        </p:nvSpPr>
        <p:spPr>
          <a:xfrm>
            <a:off x="-11138" y="1445521"/>
            <a:ext cx="4460677" cy="1527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메모리는 한정되어 있는데 많은 프로세스들이 한꺼번에 메모리에 올라올 경우 디스크에 임시 저장된다</a:t>
            </a:r>
            <a:endParaRPr lang="en-US" altLang="ko-KR" sz="240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702D6-F536-4A74-9551-305A749EFD5E}"/>
              </a:ext>
            </a:extLst>
          </p:cNvPr>
          <p:cNvSpPr txBox="1"/>
          <p:nvPr/>
        </p:nvSpPr>
        <p:spPr>
          <a:xfrm>
            <a:off x="2459305" y="3319912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장기 스케줄러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E12EEC-A664-44D6-99B7-D5D3E2DCD826}"/>
              </a:ext>
            </a:extLst>
          </p:cNvPr>
          <p:cNvSpPr/>
          <p:nvPr/>
        </p:nvSpPr>
        <p:spPr>
          <a:xfrm>
            <a:off x="1790388" y="3884793"/>
            <a:ext cx="3473284" cy="148786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디스크에 저장된 프로세스 중 어떤 프로세스를 </a:t>
            </a: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ready queue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로 보낼지 결정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프로세스에 각종 </a:t>
            </a: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Resource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할당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몇 개의 프로그램이 올라갈지 제어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104B94-819E-4733-8B00-CED8582EED35}"/>
              </a:ext>
            </a:extLst>
          </p:cNvPr>
          <p:cNvSpPr txBox="1"/>
          <p:nvPr/>
        </p:nvSpPr>
        <p:spPr>
          <a:xfrm>
            <a:off x="6841675" y="3319912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단기 스케줄러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C5D289-6DE0-47BA-8E86-828AD872C17E}"/>
              </a:ext>
            </a:extLst>
          </p:cNvPr>
          <p:cNvSpPr/>
          <p:nvPr/>
        </p:nvSpPr>
        <p:spPr>
          <a:xfrm>
            <a:off x="6172758" y="3884793"/>
            <a:ext cx="3473284" cy="148786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와 메모리 사이 스케줄링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Ready Queue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의 프로세스 중 어떤 것을 </a:t>
            </a: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running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할지 결정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프로세스에 </a:t>
            </a: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를 할당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6" name="화살표: 왼쪽/오른쪽 35">
            <a:extLst>
              <a:ext uri="{FF2B5EF4-FFF2-40B4-BE49-F238E27FC236}">
                <a16:creationId xmlns:a16="http://schemas.microsoft.com/office/drawing/2014/main" id="{CD7F118D-385B-4F84-9BD8-99F4E1F10E91}"/>
              </a:ext>
            </a:extLst>
          </p:cNvPr>
          <p:cNvSpPr/>
          <p:nvPr/>
        </p:nvSpPr>
        <p:spPr>
          <a:xfrm>
            <a:off x="5003911" y="5688590"/>
            <a:ext cx="1389529" cy="49789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E981C0-2075-4375-8D69-6800875E0362}"/>
              </a:ext>
            </a:extLst>
          </p:cNvPr>
          <p:cNvSpPr txBox="1"/>
          <p:nvPr/>
        </p:nvSpPr>
        <p:spPr>
          <a:xfrm>
            <a:off x="856042" y="5598348"/>
            <a:ext cx="3952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새로운 작업이 분 단위로 들어오므로 상대적으로 드물게 수행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AE5BA-A6F3-468E-AFE9-F7A20B75FFF7}"/>
              </a:ext>
            </a:extLst>
          </p:cNvPr>
          <p:cNvSpPr txBox="1"/>
          <p:nvPr/>
        </p:nvSpPr>
        <p:spPr>
          <a:xfrm>
            <a:off x="6870535" y="5582548"/>
            <a:ext cx="3952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실행할 프로세스를 수시로 선택하므로 속도가 매우 빨라야 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6B226-CB25-4EA3-AD4C-336C7BA6C7DE}"/>
              </a:ext>
            </a:extLst>
          </p:cNvPr>
          <p:cNvSpPr txBox="1"/>
          <p:nvPr/>
        </p:nvSpPr>
        <p:spPr>
          <a:xfrm>
            <a:off x="4771989" y="6194682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실행 빈도의 차이</a:t>
            </a:r>
          </a:p>
        </p:txBody>
      </p:sp>
    </p:spTree>
    <p:extLst>
      <p:ext uri="{BB962C8B-B14F-4D97-AF65-F5344CB8AC3E}">
        <p14:creationId xmlns:p14="http://schemas.microsoft.com/office/powerpoint/2010/main" val="204582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52517" y="1071653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스케줄링의 정의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6277" y="1058085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중기 스케줄러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EDBE93-4986-49F6-AC3A-A907772CED1F}"/>
              </a:ext>
            </a:extLst>
          </p:cNvPr>
          <p:cNvGrpSpPr/>
          <p:nvPr/>
        </p:nvGrpSpPr>
        <p:grpSpPr>
          <a:xfrm>
            <a:off x="4702632" y="4800594"/>
            <a:ext cx="1632857" cy="963386"/>
            <a:chOff x="1796143" y="2269671"/>
            <a:chExt cx="1632857" cy="9633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4481D1-6349-4A98-BA2C-D4F1213DDB8B}"/>
                </a:ext>
              </a:extLst>
            </p:cNvPr>
            <p:cNvSpPr/>
            <p:nvPr/>
          </p:nvSpPr>
          <p:spPr>
            <a:xfrm>
              <a:off x="1796143" y="2269671"/>
              <a:ext cx="1632857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209ACB-2251-4CCA-AC5A-9FC8FDE2A221}"/>
                </a:ext>
              </a:extLst>
            </p:cNvPr>
            <p:cNvSpPr/>
            <p:nvPr/>
          </p:nvSpPr>
          <p:spPr>
            <a:xfrm>
              <a:off x="2047383" y="2269671"/>
              <a:ext cx="1183822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F83380-BFEB-4552-8DF8-56EC9473C7AE}"/>
                </a:ext>
              </a:extLst>
            </p:cNvPr>
            <p:cNvSpPr/>
            <p:nvPr/>
          </p:nvSpPr>
          <p:spPr>
            <a:xfrm>
              <a:off x="2298622" y="2269671"/>
              <a:ext cx="681344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4EB795D-A034-4ADB-B187-10EEEB905A5D}"/>
                </a:ext>
              </a:extLst>
            </p:cNvPr>
            <p:cNvSpPr/>
            <p:nvPr/>
          </p:nvSpPr>
          <p:spPr>
            <a:xfrm>
              <a:off x="2549861" y="2269671"/>
              <a:ext cx="242326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093D06-0E57-4B23-8DFB-E4F273FD48C1}"/>
              </a:ext>
            </a:extLst>
          </p:cNvPr>
          <p:cNvSpPr txBox="1"/>
          <p:nvPr/>
        </p:nvSpPr>
        <p:spPr>
          <a:xfrm>
            <a:off x="4509787" y="5868852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Queue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25E394-8C0A-4394-BB4B-F978C0BBF926}"/>
              </a:ext>
            </a:extLst>
          </p:cNvPr>
          <p:cNvSpPr/>
          <p:nvPr/>
        </p:nvSpPr>
        <p:spPr>
          <a:xfrm>
            <a:off x="9417998" y="4421121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A54C08-DDB9-45F0-8ADD-1E6EDDCBF096}"/>
              </a:ext>
            </a:extLst>
          </p:cNvPr>
          <p:cNvCxnSpPr>
            <a:cxnSpLocks/>
          </p:cNvCxnSpPr>
          <p:nvPr/>
        </p:nvCxnSpPr>
        <p:spPr>
          <a:xfrm>
            <a:off x="6776360" y="5280902"/>
            <a:ext cx="21354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8959EC-1AEB-454F-B326-CE1B02B42C7F}"/>
              </a:ext>
            </a:extLst>
          </p:cNvPr>
          <p:cNvSpPr/>
          <p:nvPr/>
        </p:nvSpPr>
        <p:spPr>
          <a:xfrm>
            <a:off x="605898" y="4792782"/>
            <a:ext cx="1317870" cy="9633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디스크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7F6AB4-A669-4DF1-8380-C22E36661BBB}"/>
              </a:ext>
            </a:extLst>
          </p:cNvPr>
          <p:cNvCxnSpPr>
            <a:cxnSpLocks/>
          </p:cNvCxnSpPr>
          <p:nvPr/>
        </p:nvCxnSpPr>
        <p:spPr>
          <a:xfrm>
            <a:off x="2334285" y="5274475"/>
            <a:ext cx="21354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72969FF-57DC-4727-ACE3-51552BC4B372}"/>
              </a:ext>
            </a:extLst>
          </p:cNvPr>
          <p:cNvSpPr/>
          <p:nvPr/>
        </p:nvSpPr>
        <p:spPr>
          <a:xfrm>
            <a:off x="6335489" y="1966960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중단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상태의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프로세스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00125A-165C-4539-AA2E-AFACA2077B62}"/>
              </a:ext>
            </a:extLst>
          </p:cNvPr>
          <p:cNvCxnSpPr>
            <a:cxnSpLocks/>
            <a:stCxn id="6" idx="0"/>
            <a:endCxn id="26" idx="6"/>
          </p:cNvCxnSpPr>
          <p:nvPr/>
        </p:nvCxnSpPr>
        <p:spPr>
          <a:xfrm flipH="1" flipV="1">
            <a:off x="7968346" y="2826452"/>
            <a:ext cx="2266081" cy="15946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2EF91D6-ED45-47C4-B296-3075E28AF229}"/>
              </a:ext>
            </a:extLst>
          </p:cNvPr>
          <p:cNvCxnSpPr>
            <a:cxnSpLocks/>
          </p:cNvCxnSpPr>
          <p:nvPr/>
        </p:nvCxnSpPr>
        <p:spPr>
          <a:xfrm flipH="1">
            <a:off x="4327072" y="2826452"/>
            <a:ext cx="2008417" cy="22322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065583-02D8-40EA-B637-2716246AB10C}"/>
              </a:ext>
            </a:extLst>
          </p:cNvPr>
          <p:cNvSpPr/>
          <p:nvPr/>
        </p:nvSpPr>
        <p:spPr>
          <a:xfrm>
            <a:off x="0" y="2443110"/>
            <a:ext cx="4034473" cy="203728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메모리에 너무 많은 프로그램이 동시에 올라가는 것을 조절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Swapping :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여유 공간 마련을 위해 프로세스를 메모리에서 디스크로 쫓아낸다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프로세스를 별도의 기억 장치로 빼냄으로써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   </a:t>
            </a:r>
            <a:r>
              <a:rPr lang="ko-KR" altLang="en-US" sz="24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다중 프로그래밍의 정도를 줄여준다</a:t>
            </a:r>
            <a:endParaRPr lang="en-US" altLang="ko-KR" sz="24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4F4F83-3F42-481A-ACC1-0732318C553E}"/>
              </a:ext>
            </a:extLst>
          </p:cNvPr>
          <p:cNvSpPr/>
          <p:nvPr/>
        </p:nvSpPr>
        <p:spPr>
          <a:xfrm>
            <a:off x="4111215" y="1739611"/>
            <a:ext cx="6825343" cy="298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0C95FB-6671-48FF-BA83-E79E07E1C69C}"/>
              </a:ext>
            </a:extLst>
          </p:cNvPr>
          <p:cNvSpPr txBox="1"/>
          <p:nvPr/>
        </p:nvSpPr>
        <p:spPr>
          <a:xfrm>
            <a:off x="1133460" y="1790593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중기 스케줄러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841288-D1C8-4140-BEB6-F351FB3B807B}"/>
              </a:ext>
            </a:extLst>
          </p:cNvPr>
          <p:cNvSpPr txBox="1"/>
          <p:nvPr/>
        </p:nvSpPr>
        <p:spPr>
          <a:xfrm>
            <a:off x="4468564" y="2690966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Swap in</a:t>
            </a:r>
            <a:endParaRPr lang="ko-KR" altLang="en-US" sz="3200" b="1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FF1DD3-99F6-473B-8897-4E9DF0C21405}"/>
              </a:ext>
            </a:extLst>
          </p:cNvPr>
          <p:cNvSpPr txBox="1"/>
          <p:nvPr/>
        </p:nvSpPr>
        <p:spPr>
          <a:xfrm>
            <a:off x="8812885" y="2726581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Swap Out</a:t>
            </a:r>
            <a:endParaRPr lang="ko-KR" altLang="en-US" sz="3200" b="1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1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52517" y="1071653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스케줄링의 정의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6217" y="991539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프로세스의 상태변화에 따른 스케줄러의 역할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F058DB-C61F-4E2F-BE21-CA7AB48CE82C}"/>
              </a:ext>
            </a:extLst>
          </p:cNvPr>
          <p:cNvSpPr/>
          <p:nvPr/>
        </p:nvSpPr>
        <p:spPr>
          <a:xfrm>
            <a:off x="1026522" y="3520092"/>
            <a:ext cx="1277465" cy="13200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중단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6291FE-3AB9-4F46-B778-19DC3D30D094}"/>
              </a:ext>
            </a:extLst>
          </p:cNvPr>
          <p:cNvSpPr/>
          <p:nvPr/>
        </p:nvSpPr>
        <p:spPr>
          <a:xfrm>
            <a:off x="4113521" y="3520091"/>
            <a:ext cx="1277465" cy="132005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준비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44A45E-FFF2-464E-A6F8-B514E1123824}"/>
              </a:ext>
            </a:extLst>
          </p:cNvPr>
          <p:cNvSpPr/>
          <p:nvPr/>
        </p:nvSpPr>
        <p:spPr>
          <a:xfrm>
            <a:off x="8143375" y="3520089"/>
            <a:ext cx="1277465" cy="132005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실행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D2AAD2-5BD4-4CC6-ADDA-1FBA90A3D025}"/>
              </a:ext>
            </a:extLst>
          </p:cNvPr>
          <p:cNvSpPr/>
          <p:nvPr/>
        </p:nvSpPr>
        <p:spPr>
          <a:xfrm>
            <a:off x="10436127" y="3520090"/>
            <a:ext cx="1277465" cy="13200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ECF9BF8-5621-4E6A-88B1-5248C5B6F4F2}"/>
              </a:ext>
            </a:extLst>
          </p:cNvPr>
          <p:cNvSpPr/>
          <p:nvPr/>
        </p:nvSpPr>
        <p:spPr>
          <a:xfrm>
            <a:off x="4113520" y="5384294"/>
            <a:ext cx="1277465" cy="132005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대기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76D310-A645-4B10-A7D4-993FAB5A666E}"/>
              </a:ext>
            </a:extLst>
          </p:cNvPr>
          <p:cNvCxnSpPr>
            <a:cxnSpLocks/>
          </p:cNvCxnSpPr>
          <p:nvPr/>
        </p:nvCxnSpPr>
        <p:spPr>
          <a:xfrm flipV="1">
            <a:off x="2298071" y="4180112"/>
            <a:ext cx="180953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206408F-F5BC-4E53-98E9-052BCA576339}"/>
              </a:ext>
            </a:extLst>
          </p:cNvPr>
          <p:cNvSpPr/>
          <p:nvPr/>
        </p:nvSpPr>
        <p:spPr>
          <a:xfrm>
            <a:off x="2413783" y="1649854"/>
            <a:ext cx="1277465" cy="13200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생성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BF3E2F6-C656-4C2A-B940-E3ADC33B3C03}"/>
              </a:ext>
            </a:extLst>
          </p:cNvPr>
          <p:cNvCxnSpPr>
            <a:cxnSpLocks/>
            <a:stCxn id="45" idx="6"/>
            <a:endCxn id="32" idx="0"/>
          </p:cNvCxnSpPr>
          <p:nvPr/>
        </p:nvCxnSpPr>
        <p:spPr>
          <a:xfrm>
            <a:off x="3691248" y="2309880"/>
            <a:ext cx="1061006" cy="12102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A8315A-0D0D-4F66-9038-B3EB0EAD0F43}"/>
              </a:ext>
            </a:extLst>
          </p:cNvPr>
          <p:cNvCxnSpPr>
            <a:cxnSpLocks/>
            <a:stCxn id="45" idx="2"/>
            <a:endCxn id="31" idx="0"/>
          </p:cNvCxnSpPr>
          <p:nvPr/>
        </p:nvCxnSpPr>
        <p:spPr>
          <a:xfrm flipH="1">
            <a:off x="1665255" y="2309880"/>
            <a:ext cx="748528" cy="1210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EB4AFC-ACC4-4A0E-828A-ADDFD430E5C6}"/>
              </a:ext>
            </a:extLst>
          </p:cNvPr>
          <p:cNvCxnSpPr>
            <a:cxnSpLocks/>
          </p:cNvCxnSpPr>
          <p:nvPr/>
        </p:nvCxnSpPr>
        <p:spPr>
          <a:xfrm>
            <a:off x="5390985" y="4006521"/>
            <a:ext cx="2752390" cy="21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19948D7-4E5C-4E08-B0F1-89DCBC5F92BC}"/>
              </a:ext>
            </a:extLst>
          </p:cNvPr>
          <p:cNvCxnSpPr>
            <a:cxnSpLocks/>
          </p:cNvCxnSpPr>
          <p:nvPr/>
        </p:nvCxnSpPr>
        <p:spPr>
          <a:xfrm>
            <a:off x="9414924" y="4180113"/>
            <a:ext cx="101528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052936-BCFF-41F4-B030-5D48BF76539D}"/>
              </a:ext>
            </a:extLst>
          </p:cNvPr>
          <p:cNvCxnSpPr>
            <a:cxnSpLocks/>
          </p:cNvCxnSpPr>
          <p:nvPr/>
        </p:nvCxnSpPr>
        <p:spPr>
          <a:xfrm flipH="1">
            <a:off x="5297609" y="4425050"/>
            <a:ext cx="2844228" cy="11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D579F9-660E-4B37-97BF-978FAD4779D5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5390985" y="4840140"/>
            <a:ext cx="3296208" cy="12041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42D86C-CC2C-4799-AC70-D56F5F04DFCD}"/>
              </a:ext>
            </a:extLst>
          </p:cNvPr>
          <p:cNvCxnSpPr>
            <a:cxnSpLocks/>
            <a:stCxn id="35" idx="0"/>
            <a:endCxn id="32" idx="4"/>
          </p:cNvCxnSpPr>
          <p:nvPr/>
        </p:nvCxnSpPr>
        <p:spPr>
          <a:xfrm flipV="1">
            <a:off x="4752253" y="4840142"/>
            <a:ext cx="1" cy="5441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EF25E2-00C2-4BCB-A7F1-72C0F20B1931}"/>
              </a:ext>
            </a:extLst>
          </p:cNvPr>
          <p:cNvSpPr txBox="1"/>
          <p:nvPr/>
        </p:nvSpPr>
        <p:spPr>
          <a:xfrm>
            <a:off x="2298071" y="2721493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장기 스케줄러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C641B-7983-415A-8EF9-95F035DAD6B1}"/>
              </a:ext>
            </a:extLst>
          </p:cNvPr>
          <p:cNvSpPr txBox="1"/>
          <p:nvPr/>
        </p:nvSpPr>
        <p:spPr>
          <a:xfrm>
            <a:off x="2240247" y="3520091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중기 스케줄러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BC8D0B-406B-44BC-9C5A-8CE1AC0EAFE8}"/>
              </a:ext>
            </a:extLst>
          </p:cNvPr>
          <p:cNvSpPr txBox="1"/>
          <p:nvPr/>
        </p:nvSpPr>
        <p:spPr>
          <a:xfrm>
            <a:off x="5699454" y="2883739"/>
            <a:ext cx="2135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단기 스케줄러</a:t>
            </a:r>
            <a:endParaRPr lang="en-US" altLang="ko-KR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 알고리즘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757C99-B964-4C2D-B72B-7FF67F120AC4}"/>
              </a:ext>
            </a:extLst>
          </p:cNvPr>
          <p:cNvSpPr txBox="1"/>
          <p:nvPr/>
        </p:nvSpPr>
        <p:spPr>
          <a:xfrm>
            <a:off x="5487242" y="4349257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인터럽트 발생시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79D8B6-9854-4C52-85D2-FF5888C54343}"/>
              </a:ext>
            </a:extLst>
          </p:cNvPr>
          <p:cNvSpPr txBox="1"/>
          <p:nvPr/>
        </p:nvSpPr>
        <p:spPr>
          <a:xfrm>
            <a:off x="7395187" y="5367470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단기 스케줄러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2E82CC-F18C-47E8-B010-68AD084A0F4D}"/>
              </a:ext>
            </a:extLst>
          </p:cNvPr>
          <p:cNvSpPr txBox="1"/>
          <p:nvPr/>
        </p:nvSpPr>
        <p:spPr>
          <a:xfrm>
            <a:off x="2638596" y="4799333"/>
            <a:ext cx="213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단기 스케줄러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0D0F2-177F-468B-ACAB-3E00C3A6B7AA}"/>
              </a:ext>
            </a:extLst>
          </p:cNvPr>
          <p:cNvSpPr txBox="1"/>
          <p:nvPr/>
        </p:nvSpPr>
        <p:spPr>
          <a:xfrm>
            <a:off x="8998047" y="2935311"/>
            <a:ext cx="2135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단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/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장기 스케줄러</a:t>
            </a:r>
            <a:endParaRPr lang="en-US" altLang="ko-KR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(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자원 해제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96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605827" y="2246867"/>
            <a:ext cx="6337797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  <a:endParaRPr lang="en-US" altLang="ko-KR" sz="4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FC7308-0D70-445D-9303-01934E370381}"/>
              </a:ext>
            </a:extLst>
          </p:cNvPr>
          <p:cNvSpPr/>
          <p:nvPr/>
        </p:nvSpPr>
        <p:spPr>
          <a:xfrm>
            <a:off x="3041721" y="3428999"/>
            <a:ext cx="6108555" cy="2073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FCFS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선점 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SJF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800" dirty="0" err="1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비선점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SJF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RR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스케줄링 알고리즘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8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7176" y="1038135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FCFS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 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335101" y="1637075"/>
            <a:ext cx="10455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FCFS(First Come First Served) - </a:t>
            </a:r>
            <a:r>
              <a:rPr lang="ko-KR" altLang="en-US" sz="5400" b="1" spc="-150" dirty="0" err="1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선입선처리</a:t>
            </a:r>
            <a:r>
              <a:rPr lang="ko-KR" altLang="en-US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</a:t>
            </a:r>
            <a:endParaRPr lang="en-US" altLang="ko-KR" sz="5400" b="1" spc="-150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프로세서가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요청하는 순서대로 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프로세서를 할당 </a:t>
            </a:r>
            <a:r>
              <a:rPr lang="en-US" altLang="ko-KR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– 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선입선출</a:t>
            </a:r>
            <a:r>
              <a:rPr lang="en-US" altLang="ko-KR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(FIFO) 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큐로 구현</a:t>
            </a:r>
            <a:endParaRPr lang="en-US" altLang="ko-KR" sz="40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0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D75C2-DDD1-47F4-B8CF-2470470F78A0}"/>
              </a:ext>
            </a:extLst>
          </p:cNvPr>
          <p:cNvGrpSpPr/>
          <p:nvPr/>
        </p:nvGrpSpPr>
        <p:grpSpPr>
          <a:xfrm>
            <a:off x="3368855" y="4967835"/>
            <a:ext cx="5591940" cy="963386"/>
            <a:chOff x="1796143" y="2269671"/>
            <a:chExt cx="1632857" cy="9633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1185B1-6C2F-4824-8208-C8E3ADA66082}"/>
                </a:ext>
              </a:extLst>
            </p:cNvPr>
            <p:cNvSpPr/>
            <p:nvPr/>
          </p:nvSpPr>
          <p:spPr>
            <a:xfrm>
              <a:off x="1796143" y="2269671"/>
              <a:ext cx="1632857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7FEA81-570D-409A-98B3-E1587A529C26}"/>
                </a:ext>
              </a:extLst>
            </p:cNvPr>
            <p:cNvSpPr/>
            <p:nvPr/>
          </p:nvSpPr>
          <p:spPr>
            <a:xfrm>
              <a:off x="2047383" y="2269671"/>
              <a:ext cx="1183822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A846E9-CF98-46F0-AA1E-786D65B75381}"/>
                </a:ext>
              </a:extLst>
            </p:cNvPr>
            <p:cNvSpPr/>
            <p:nvPr/>
          </p:nvSpPr>
          <p:spPr>
            <a:xfrm>
              <a:off x="2298622" y="2269671"/>
              <a:ext cx="681344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1ABC23-A4B7-4F06-9C19-79C36DE1DB65}"/>
                </a:ext>
              </a:extLst>
            </p:cNvPr>
            <p:cNvSpPr/>
            <p:nvPr/>
          </p:nvSpPr>
          <p:spPr>
            <a:xfrm>
              <a:off x="2549861" y="2269671"/>
              <a:ext cx="242326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7C0408-C503-44C9-B2FA-E1CE58A613E7}"/>
              </a:ext>
            </a:extLst>
          </p:cNvPr>
          <p:cNvSpPr txBox="1"/>
          <p:nvPr/>
        </p:nvSpPr>
        <p:spPr>
          <a:xfrm>
            <a:off x="5089662" y="6045753"/>
            <a:ext cx="260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Queue(FIFO)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0A3C44-2CF8-4289-8A8C-A5AE6E286E9F}"/>
              </a:ext>
            </a:extLst>
          </p:cNvPr>
          <p:cNvSpPr/>
          <p:nvPr/>
        </p:nvSpPr>
        <p:spPr>
          <a:xfrm>
            <a:off x="584678" y="4570322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805090-D481-456D-A5D8-C5307F2EAE85}"/>
              </a:ext>
            </a:extLst>
          </p:cNvPr>
          <p:cNvSpPr/>
          <p:nvPr/>
        </p:nvSpPr>
        <p:spPr>
          <a:xfrm>
            <a:off x="7729217" y="3021460"/>
            <a:ext cx="1452856" cy="14509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새로운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AA9ADA-D4D8-4DBB-B73F-DEFEEA303B00}"/>
              </a:ext>
            </a:extLst>
          </p:cNvPr>
          <p:cNvCxnSpPr>
            <a:cxnSpLocks/>
          </p:cNvCxnSpPr>
          <p:nvPr/>
        </p:nvCxnSpPr>
        <p:spPr>
          <a:xfrm>
            <a:off x="8458200" y="4472450"/>
            <a:ext cx="1" cy="488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F8174F-17FF-47A2-8A25-551C62CF8CD1}"/>
              </a:ext>
            </a:extLst>
          </p:cNvPr>
          <p:cNvSpPr txBox="1"/>
          <p:nvPr/>
        </p:nvSpPr>
        <p:spPr>
          <a:xfrm>
            <a:off x="8993373" y="4151937"/>
            <a:ext cx="3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새로운 프로세스가 들어오면 준비 큐의 꼬리에 추가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CC640C-4FFB-4569-AA0E-124C2F5E0121}"/>
              </a:ext>
            </a:extLst>
          </p:cNvPr>
          <p:cNvCxnSpPr>
            <a:cxnSpLocks/>
            <a:stCxn id="17" idx="1"/>
            <a:endCxn id="23" idx="6"/>
          </p:cNvCxnSpPr>
          <p:nvPr/>
        </p:nvCxnSpPr>
        <p:spPr>
          <a:xfrm flipH="1" flipV="1">
            <a:off x="2217535" y="5429814"/>
            <a:ext cx="1151320" cy="197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03E97B-3CBF-4A77-A92F-92B321124D27}"/>
              </a:ext>
            </a:extLst>
          </p:cNvPr>
          <p:cNvSpPr txBox="1"/>
          <p:nvPr/>
        </p:nvSpPr>
        <p:spPr>
          <a:xfrm>
            <a:off x="1510554" y="6107585"/>
            <a:ext cx="356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Sandoll 미생" panose="020B0600000101010101" pitchFamily="50" charset="-127"/>
                <a:ea typeface="Sandoll 미생" panose="020B0600000101010101" pitchFamily="50" charset="-127"/>
              </a:rPr>
              <a:t>들어온 순서대로 프로세서 할당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88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989" y="1038135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FCFS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 알고리즘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성능평가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D69F3-33AF-4468-AECF-D86C2E5C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50085"/>
              </p:ext>
            </p:extLst>
          </p:nvPr>
        </p:nvGraphicFramePr>
        <p:xfrm>
          <a:off x="354453" y="1675653"/>
          <a:ext cx="5017647" cy="22199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72549">
                  <a:extLst>
                    <a:ext uri="{9D8B030D-6E8A-4147-A177-3AD203B41FA5}">
                      <a16:colId xmlns:a16="http://schemas.microsoft.com/office/drawing/2014/main" val="1761130838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109885857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01454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148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59A152-BCF2-4B3C-9B33-58537B226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70272"/>
              </p:ext>
            </p:extLst>
          </p:nvPr>
        </p:nvGraphicFramePr>
        <p:xfrm>
          <a:off x="354453" y="4122259"/>
          <a:ext cx="10743852" cy="25908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657368">
                  <a:extLst>
                    <a:ext uri="{9D8B030D-6E8A-4147-A177-3AD203B41FA5}">
                      <a16:colId xmlns:a16="http://schemas.microsoft.com/office/drawing/2014/main" val="1574081458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712379282"/>
                    </a:ext>
                  </a:extLst>
                </a:gridCol>
                <a:gridCol w="5049370">
                  <a:extLst>
                    <a:ext uri="{9D8B030D-6E8A-4147-A177-3AD203B41FA5}">
                      <a16:colId xmlns:a16="http://schemas.microsoft.com/office/drawing/2014/main" val="33194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(28-1) =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(10–1) =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5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(34-2) = 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(28-2) = 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(38-3) = 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(34-3) = 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(47-4) = 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(43-4) = 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3771"/>
                  </a:ext>
                </a:extLst>
              </a:tr>
              <a:tr h="26651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반환시간 </a:t>
                      </a:r>
                      <a:r>
                        <a:rPr lang="en-US" altLang="ko-KR" dirty="0"/>
                        <a:t>: (10 + 27 + 32 + 35 + 43)/5 = 29.4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대기시간 </a:t>
                      </a:r>
                      <a:r>
                        <a:rPr lang="en-US" altLang="ko-KR" dirty="0"/>
                        <a:t>: (0 + 9 + 36 + 31 +39)/5 =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663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D5D8E45-B032-4AAD-B61C-BCBD4D910950}"/>
              </a:ext>
            </a:extLst>
          </p:cNvPr>
          <p:cNvSpPr/>
          <p:nvPr/>
        </p:nvSpPr>
        <p:spPr>
          <a:xfrm>
            <a:off x="5883060" y="2233371"/>
            <a:ext cx="1094015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9CCD0-EC3B-401B-AFB2-72DAFC3C0781}"/>
              </a:ext>
            </a:extLst>
          </p:cNvPr>
          <p:cNvSpPr/>
          <p:nvPr/>
        </p:nvSpPr>
        <p:spPr>
          <a:xfrm>
            <a:off x="6977075" y="2233370"/>
            <a:ext cx="1828800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9DA40-44DB-48BC-8B1A-9AA9FCC96AD6}"/>
              </a:ext>
            </a:extLst>
          </p:cNvPr>
          <p:cNvSpPr/>
          <p:nvPr/>
        </p:nvSpPr>
        <p:spPr>
          <a:xfrm>
            <a:off x="8822547" y="2233370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A253A2-17A9-4020-B50C-601C41A1DD56}"/>
              </a:ext>
            </a:extLst>
          </p:cNvPr>
          <p:cNvSpPr/>
          <p:nvPr/>
        </p:nvSpPr>
        <p:spPr>
          <a:xfrm>
            <a:off x="9717029" y="2233370"/>
            <a:ext cx="719410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5326B2-B1F0-41BE-A2C2-618E3C410D72}"/>
              </a:ext>
            </a:extLst>
          </p:cNvPr>
          <p:cNvSpPr/>
          <p:nvPr/>
        </p:nvSpPr>
        <p:spPr>
          <a:xfrm>
            <a:off x="10453112" y="2233370"/>
            <a:ext cx="1384434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F2F73C-46AF-4DE5-ACDC-61B1A34C194D}"/>
              </a:ext>
            </a:extLst>
          </p:cNvPr>
          <p:cNvSpPr txBox="1"/>
          <p:nvPr/>
        </p:nvSpPr>
        <p:spPr>
          <a:xfrm>
            <a:off x="5786299" y="3006624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0AC6B-300F-4A06-986A-1FF66717F443}"/>
              </a:ext>
            </a:extLst>
          </p:cNvPr>
          <p:cNvSpPr txBox="1"/>
          <p:nvPr/>
        </p:nvSpPr>
        <p:spPr>
          <a:xfrm>
            <a:off x="6700204" y="3006624"/>
            <a:ext cx="4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95D8C-2F5C-496A-8A1A-3572369F10CE}"/>
              </a:ext>
            </a:extLst>
          </p:cNvPr>
          <p:cNvSpPr txBox="1"/>
          <p:nvPr/>
        </p:nvSpPr>
        <p:spPr>
          <a:xfrm>
            <a:off x="8529861" y="3006624"/>
            <a:ext cx="4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28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12ACBC-F018-4CA1-8D2B-D7A9193E70D7}"/>
              </a:ext>
            </a:extLst>
          </p:cNvPr>
          <p:cNvSpPr txBox="1"/>
          <p:nvPr/>
        </p:nvSpPr>
        <p:spPr>
          <a:xfrm>
            <a:off x="9565000" y="3008791"/>
            <a:ext cx="430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34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9D4B7-EBDE-4058-82B2-24F9F90D8087}"/>
              </a:ext>
            </a:extLst>
          </p:cNvPr>
          <p:cNvSpPr txBox="1"/>
          <p:nvPr/>
        </p:nvSpPr>
        <p:spPr>
          <a:xfrm>
            <a:off x="10205107" y="3041222"/>
            <a:ext cx="430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38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79039-53EF-40BF-B38B-FF13DBF8145D}"/>
              </a:ext>
            </a:extLst>
          </p:cNvPr>
          <p:cNvSpPr txBox="1"/>
          <p:nvPr/>
        </p:nvSpPr>
        <p:spPr>
          <a:xfrm>
            <a:off x="11499646" y="3029001"/>
            <a:ext cx="57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47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45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395" y="1039190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800" spc="-150" dirty="0" err="1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비선점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SJF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 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335101" y="1637075"/>
            <a:ext cx="104557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SJF(Shortest Job First)- </a:t>
            </a:r>
            <a:r>
              <a:rPr lang="ko-KR" altLang="en-US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최소작업 우선 스케줄링</a:t>
            </a:r>
            <a:endParaRPr lang="en-US" altLang="ko-KR" sz="5400" b="1" spc="-150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프로세서의 실행 기간 이용하여 프로세서가 사용 가능할 때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실행 기간이 가장 짧은 작업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에 할당</a:t>
            </a:r>
            <a:endParaRPr lang="en-US" altLang="ko-KR" sz="40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0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D75C2-DDD1-47F4-B8CF-2470470F78A0}"/>
              </a:ext>
            </a:extLst>
          </p:cNvPr>
          <p:cNvGrpSpPr/>
          <p:nvPr/>
        </p:nvGrpSpPr>
        <p:grpSpPr>
          <a:xfrm>
            <a:off x="3368855" y="4967835"/>
            <a:ext cx="5591940" cy="963386"/>
            <a:chOff x="1796143" y="2269671"/>
            <a:chExt cx="1632857" cy="9633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1185B1-6C2F-4824-8208-C8E3ADA66082}"/>
                </a:ext>
              </a:extLst>
            </p:cNvPr>
            <p:cNvSpPr/>
            <p:nvPr/>
          </p:nvSpPr>
          <p:spPr>
            <a:xfrm>
              <a:off x="1796143" y="2269671"/>
              <a:ext cx="1632857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7FEA81-570D-409A-98B3-E1587A529C26}"/>
                </a:ext>
              </a:extLst>
            </p:cNvPr>
            <p:cNvSpPr/>
            <p:nvPr/>
          </p:nvSpPr>
          <p:spPr>
            <a:xfrm>
              <a:off x="2047383" y="2269671"/>
              <a:ext cx="1183822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A846E9-CF98-46F0-AA1E-786D65B75381}"/>
                </a:ext>
              </a:extLst>
            </p:cNvPr>
            <p:cNvSpPr/>
            <p:nvPr/>
          </p:nvSpPr>
          <p:spPr>
            <a:xfrm>
              <a:off x="2298622" y="2269671"/>
              <a:ext cx="681344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1ABC23-A4B7-4F06-9C19-79C36DE1DB65}"/>
                </a:ext>
              </a:extLst>
            </p:cNvPr>
            <p:cNvSpPr/>
            <p:nvPr/>
          </p:nvSpPr>
          <p:spPr>
            <a:xfrm>
              <a:off x="2549861" y="2269671"/>
              <a:ext cx="242326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7C0408-C503-44C9-B2FA-E1CE58A613E7}"/>
              </a:ext>
            </a:extLst>
          </p:cNvPr>
          <p:cNvSpPr txBox="1"/>
          <p:nvPr/>
        </p:nvSpPr>
        <p:spPr>
          <a:xfrm>
            <a:off x="5089662" y="6045753"/>
            <a:ext cx="260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Queue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0A3C44-2CF8-4289-8A8C-A5AE6E286E9F}"/>
              </a:ext>
            </a:extLst>
          </p:cNvPr>
          <p:cNvSpPr/>
          <p:nvPr/>
        </p:nvSpPr>
        <p:spPr>
          <a:xfrm>
            <a:off x="584678" y="4570322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805090-D481-456D-A5D8-C5307F2EAE85}"/>
              </a:ext>
            </a:extLst>
          </p:cNvPr>
          <p:cNvSpPr/>
          <p:nvPr/>
        </p:nvSpPr>
        <p:spPr>
          <a:xfrm>
            <a:off x="7729217" y="3021460"/>
            <a:ext cx="1452856" cy="14509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새로운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AA9ADA-D4D8-4DBB-B73F-DEFEEA303B00}"/>
              </a:ext>
            </a:extLst>
          </p:cNvPr>
          <p:cNvCxnSpPr>
            <a:cxnSpLocks/>
          </p:cNvCxnSpPr>
          <p:nvPr/>
        </p:nvCxnSpPr>
        <p:spPr>
          <a:xfrm>
            <a:off x="8458200" y="4472450"/>
            <a:ext cx="1" cy="488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F8174F-17FF-47A2-8A25-551C62CF8CD1}"/>
              </a:ext>
            </a:extLst>
          </p:cNvPr>
          <p:cNvSpPr txBox="1"/>
          <p:nvPr/>
        </p:nvSpPr>
        <p:spPr>
          <a:xfrm>
            <a:off x="8993373" y="4151937"/>
            <a:ext cx="3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실행 시간을 비교하여 대기 큐에서의 위치 결정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CC640C-4FFB-4569-AA0E-124C2F5E0121}"/>
              </a:ext>
            </a:extLst>
          </p:cNvPr>
          <p:cNvCxnSpPr>
            <a:cxnSpLocks/>
            <a:stCxn id="17" idx="1"/>
            <a:endCxn id="23" idx="6"/>
          </p:cNvCxnSpPr>
          <p:nvPr/>
        </p:nvCxnSpPr>
        <p:spPr>
          <a:xfrm flipH="1" flipV="1">
            <a:off x="2217535" y="5429814"/>
            <a:ext cx="1151320" cy="197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03E97B-3CBF-4A77-A92F-92B321124D27}"/>
              </a:ext>
            </a:extLst>
          </p:cNvPr>
          <p:cNvSpPr txBox="1"/>
          <p:nvPr/>
        </p:nvSpPr>
        <p:spPr>
          <a:xfrm>
            <a:off x="31707" y="6130342"/>
            <a:ext cx="405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실행 시간이 짧은 프로세스부터 할당</a:t>
            </a:r>
          </a:p>
        </p:txBody>
      </p:sp>
    </p:spTree>
    <p:extLst>
      <p:ext uri="{BB962C8B-B14F-4D97-AF65-F5344CB8AC3E}">
        <p14:creationId xmlns:p14="http://schemas.microsoft.com/office/powerpoint/2010/main" val="34433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5587" y="1056522"/>
            <a:ext cx="373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err="1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비선점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SJF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 알고리즘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성능평가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D69F3-33AF-4468-AECF-D86C2E5C32E4}"/>
              </a:ext>
            </a:extLst>
          </p:cNvPr>
          <p:cNvGraphicFramePr>
            <a:graphicFrameLocks noGrp="1"/>
          </p:cNvGraphicFramePr>
          <p:nvPr/>
        </p:nvGraphicFramePr>
        <p:xfrm>
          <a:off x="354453" y="1675653"/>
          <a:ext cx="5017647" cy="22199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72549">
                  <a:extLst>
                    <a:ext uri="{9D8B030D-6E8A-4147-A177-3AD203B41FA5}">
                      <a16:colId xmlns:a16="http://schemas.microsoft.com/office/drawing/2014/main" val="1761130838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109885857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01454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148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59A152-BCF2-4B3C-9B33-58537B226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96762"/>
              </p:ext>
            </p:extLst>
          </p:nvPr>
        </p:nvGraphicFramePr>
        <p:xfrm>
          <a:off x="354453" y="4122259"/>
          <a:ext cx="10743852" cy="25908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657368">
                  <a:extLst>
                    <a:ext uri="{9D8B030D-6E8A-4147-A177-3AD203B41FA5}">
                      <a16:colId xmlns:a16="http://schemas.microsoft.com/office/drawing/2014/main" val="1574081458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712379282"/>
                    </a:ext>
                  </a:extLst>
                </a:gridCol>
                <a:gridCol w="5049370">
                  <a:extLst>
                    <a:ext uri="{9D8B030D-6E8A-4147-A177-3AD203B41FA5}">
                      <a16:colId xmlns:a16="http://schemas.microsoft.com/office/drawing/2014/main" val="33194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(57-1) = 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(29-1) = 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5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(20-2) =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(14-2) = 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(14-3) =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(10-3) =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(29-4) =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(20-4) =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3771"/>
                  </a:ext>
                </a:extLst>
              </a:tr>
              <a:tr h="26651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반환시간 </a:t>
                      </a:r>
                      <a:r>
                        <a:rPr lang="en-US" altLang="ko-KR" dirty="0"/>
                        <a:t>: (10+56+18+11+25) / 5 = 24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대기시간 </a:t>
                      </a:r>
                      <a:r>
                        <a:rPr lang="en-US" altLang="ko-KR" dirty="0"/>
                        <a:t>: (0+28+12+7+16) / 5 = 10.6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663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D5D8E45-B032-4AAD-B61C-BCBD4D910950}"/>
              </a:ext>
            </a:extLst>
          </p:cNvPr>
          <p:cNvSpPr/>
          <p:nvPr/>
        </p:nvSpPr>
        <p:spPr>
          <a:xfrm>
            <a:off x="5883060" y="2233371"/>
            <a:ext cx="1094015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9CCD0-EC3B-401B-AFB2-72DAFC3C0781}"/>
              </a:ext>
            </a:extLst>
          </p:cNvPr>
          <p:cNvSpPr/>
          <p:nvPr/>
        </p:nvSpPr>
        <p:spPr>
          <a:xfrm>
            <a:off x="6977075" y="2233370"/>
            <a:ext cx="601160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9DA40-44DB-48BC-8B1A-9AA9FCC96AD6}"/>
              </a:ext>
            </a:extLst>
          </p:cNvPr>
          <p:cNvSpPr/>
          <p:nvPr/>
        </p:nvSpPr>
        <p:spPr>
          <a:xfrm>
            <a:off x="7578235" y="2233370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A253A2-17A9-4020-B50C-601C41A1DD56}"/>
              </a:ext>
            </a:extLst>
          </p:cNvPr>
          <p:cNvSpPr/>
          <p:nvPr/>
        </p:nvSpPr>
        <p:spPr>
          <a:xfrm>
            <a:off x="8456044" y="2230137"/>
            <a:ext cx="1094014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5326B2-B1F0-41BE-A2C2-618E3C410D72}"/>
              </a:ext>
            </a:extLst>
          </p:cNvPr>
          <p:cNvSpPr/>
          <p:nvPr/>
        </p:nvSpPr>
        <p:spPr>
          <a:xfrm>
            <a:off x="9498245" y="2233370"/>
            <a:ext cx="2275591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F2F73C-46AF-4DE5-ACDC-61B1A34C194D}"/>
              </a:ext>
            </a:extLst>
          </p:cNvPr>
          <p:cNvSpPr txBox="1"/>
          <p:nvPr/>
        </p:nvSpPr>
        <p:spPr>
          <a:xfrm>
            <a:off x="5786299" y="3006624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0AC6B-300F-4A06-986A-1FF66717F443}"/>
              </a:ext>
            </a:extLst>
          </p:cNvPr>
          <p:cNvSpPr txBox="1"/>
          <p:nvPr/>
        </p:nvSpPr>
        <p:spPr>
          <a:xfrm>
            <a:off x="6700204" y="3006624"/>
            <a:ext cx="4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95D8C-2F5C-496A-8A1A-3572369F10CE}"/>
              </a:ext>
            </a:extLst>
          </p:cNvPr>
          <p:cNvSpPr txBox="1"/>
          <p:nvPr/>
        </p:nvSpPr>
        <p:spPr>
          <a:xfrm>
            <a:off x="7383077" y="3004936"/>
            <a:ext cx="4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14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12ACBC-F018-4CA1-8D2B-D7A9193E70D7}"/>
              </a:ext>
            </a:extLst>
          </p:cNvPr>
          <p:cNvSpPr txBox="1"/>
          <p:nvPr/>
        </p:nvSpPr>
        <p:spPr>
          <a:xfrm>
            <a:off x="8226059" y="3008791"/>
            <a:ext cx="49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9D4B7-EBDE-4058-82B2-24F9F90D8087}"/>
              </a:ext>
            </a:extLst>
          </p:cNvPr>
          <p:cNvSpPr txBox="1"/>
          <p:nvPr/>
        </p:nvSpPr>
        <p:spPr>
          <a:xfrm>
            <a:off x="9339690" y="3041222"/>
            <a:ext cx="50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29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79039-53EF-40BF-B38B-FF13DBF8145D}"/>
              </a:ext>
            </a:extLst>
          </p:cNvPr>
          <p:cNvSpPr txBox="1"/>
          <p:nvPr/>
        </p:nvSpPr>
        <p:spPr>
          <a:xfrm>
            <a:off x="11499646" y="3029001"/>
            <a:ext cx="57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47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CE9AC8-AB89-4619-9A4D-DBEE3983727A}"/>
              </a:ext>
            </a:extLst>
          </p:cNvPr>
          <p:cNvSpPr txBox="1"/>
          <p:nvPr/>
        </p:nvSpPr>
        <p:spPr>
          <a:xfrm>
            <a:off x="5556435" y="3424161"/>
            <a:ext cx="6517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*</a:t>
            </a:r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실행중인 프로세스 처리 후 실행시간에 따라 처리</a:t>
            </a:r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200" b="1" dirty="0" err="1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비선점</a:t>
            </a:r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3200" b="1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5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839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필요성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95233"/>
            <a:ext cx="2201573" cy="78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</a:t>
            </a:r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000" dirty="0" err="1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스케즐링의</a:t>
            </a:r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구현방법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984870"/>
            <a:ext cx="2345386" cy="788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스케줄링 정의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3" y="4144385"/>
            <a:ext cx="2201573" cy="62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</a:t>
            </a:r>
            <a:r>
              <a:rPr lang="en-US" altLang="ko-KR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</a:t>
            </a:r>
            <a:endParaRPr lang="en-US" altLang="ko-KR" sz="2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5686" y="627893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025954" y="4884168"/>
            <a:ext cx="13003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FCFS</a:t>
            </a: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선점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SJF</a:t>
            </a:r>
          </a:p>
          <a:p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비선점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SJF</a:t>
            </a: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RR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53295" y="4884182"/>
            <a:ext cx="143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단기스케줄링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3294" y="5253514"/>
            <a:ext cx="143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중기스케줄링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3293" y="5622846"/>
            <a:ext cx="143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장기스케줄링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52B1D56-D07B-4903-B3B5-750E066A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5" y="45572"/>
            <a:ext cx="2762250" cy="1809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A86D33-B6B6-46E7-A436-AF5EC590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8560" y="1039190"/>
            <a:ext cx="2577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선점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SJF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 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335101" y="1637075"/>
            <a:ext cx="1045579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선점형 </a:t>
            </a:r>
            <a:r>
              <a:rPr lang="en-US" altLang="ko-KR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SJF = SRT(Shortest Remaining Time)</a:t>
            </a:r>
          </a:p>
          <a:p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  <a:r>
              <a:rPr lang="ko-KR" altLang="en-US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프로세서의 실행 기간 이용하여 프로세서가 사용 가능할 때 실행 기간이 가장 짧은 작업에 할당 </a:t>
            </a:r>
            <a:r>
              <a:rPr lang="en-US" altLang="ko-KR" sz="40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–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단</a:t>
            </a:r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실행중인 프로세스가 있어도 최단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잔여기간 프로세스를 위해 </a:t>
            </a:r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Sleep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시킴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0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D75C2-DDD1-47F4-B8CF-2470470F78A0}"/>
              </a:ext>
            </a:extLst>
          </p:cNvPr>
          <p:cNvGrpSpPr/>
          <p:nvPr/>
        </p:nvGrpSpPr>
        <p:grpSpPr>
          <a:xfrm>
            <a:off x="3368855" y="4967835"/>
            <a:ext cx="5591940" cy="963386"/>
            <a:chOff x="1796143" y="2269671"/>
            <a:chExt cx="1632857" cy="9633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1185B1-6C2F-4824-8208-C8E3ADA66082}"/>
                </a:ext>
              </a:extLst>
            </p:cNvPr>
            <p:cNvSpPr/>
            <p:nvPr/>
          </p:nvSpPr>
          <p:spPr>
            <a:xfrm>
              <a:off x="1796143" y="2269671"/>
              <a:ext cx="1632857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7FEA81-570D-409A-98B3-E1587A529C26}"/>
                </a:ext>
              </a:extLst>
            </p:cNvPr>
            <p:cNvSpPr/>
            <p:nvPr/>
          </p:nvSpPr>
          <p:spPr>
            <a:xfrm>
              <a:off x="2047383" y="2269671"/>
              <a:ext cx="1183822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A846E9-CF98-46F0-AA1E-786D65B75381}"/>
                </a:ext>
              </a:extLst>
            </p:cNvPr>
            <p:cNvSpPr/>
            <p:nvPr/>
          </p:nvSpPr>
          <p:spPr>
            <a:xfrm>
              <a:off x="2298622" y="2269671"/>
              <a:ext cx="681344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1ABC23-A4B7-4F06-9C19-79C36DE1DB65}"/>
                </a:ext>
              </a:extLst>
            </p:cNvPr>
            <p:cNvSpPr/>
            <p:nvPr/>
          </p:nvSpPr>
          <p:spPr>
            <a:xfrm>
              <a:off x="2549861" y="2269671"/>
              <a:ext cx="242326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7C0408-C503-44C9-B2FA-E1CE58A613E7}"/>
              </a:ext>
            </a:extLst>
          </p:cNvPr>
          <p:cNvSpPr txBox="1"/>
          <p:nvPr/>
        </p:nvSpPr>
        <p:spPr>
          <a:xfrm>
            <a:off x="5089662" y="6045753"/>
            <a:ext cx="260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Queue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0A3C44-2CF8-4289-8A8C-A5AE6E286E9F}"/>
              </a:ext>
            </a:extLst>
          </p:cNvPr>
          <p:cNvSpPr/>
          <p:nvPr/>
        </p:nvSpPr>
        <p:spPr>
          <a:xfrm>
            <a:off x="584678" y="4570322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805090-D481-456D-A5D8-C5307F2EAE85}"/>
              </a:ext>
            </a:extLst>
          </p:cNvPr>
          <p:cNvSpPr/>
          <p:nvPr/>
        </p:nvSpPr>
        <p:spPr>
          <a:xfrm>
            <a:off x="7729217" y="3021460"/>
            <a:ext cx="1452856" cy="14509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새로운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AA9ADA-D4D8-4DBB-B73F-DEFEEA303B00}"/>
              </a:ext>
            </a:extLst>
          </p:cNvPr>
          <p:cNvCxnSpPr>
            <a:cxnSpLocks/>
          </p:cNvCxnSpPr>
          <p:nvPr/>
        </p:nvCxnSpPr>
        <p:spPr>
          <a:xfrm>
            <a:off x="8458200" y="4472450"/>
            <a:ext cx="1" cy="488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F8174F-17FF-47A2-8A25-551C62CF8CD1}"/>
              </a:ext>
            </a:extLst>
          </p:cNvPr>
          <p:cNvSpPr txBox="1"/>
          <p:nvPr/>
        </p:nvSpPr>
        <p:spPr>
          <a:xfrm>
            <a:off x="8993373" y="4151937"/>
            <a:ext cx="3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실행 시간을 비교하여 대기 큐에서의 위치 결정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CC640C-4FFB-4569-AA0E-124C2F5E0121}"/>
              </a:ext>
            </a:extLst>
          </p:cNvPr>
          <p:cNvCxnSpPr>
            <a:cxnSpLocks/>
            <a:stCxn id="17" idx="1"/>
            <a:endCxn id="23" idx="6"/>
          </p:cNvCxnSpPr>
          <p:nvPr/>
        </p:nvCxnSpPr>
        <p:spPr>
          <a:xfrm flipH="1" flipV="1">
            <a:off x="2217535" y="5429814"/>
            <a:ext cx="1151320" cy="197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03E97B-3CBF-4A77-A92F-92B321124D27}"/>
              </a:ext>
            </a:extLst>
          </p:cNvPr>
          <p:cNvSpPr txBox="1"/>
          <p:nvPr/>
        </p:nvSpPr>
        <p:spPr>
          <a:xfrm>
            <a:off x="86835" y="5834805"/>
            <a:ext cx="4054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실행 중 프로세스를 중지하고</a:t>
            </a:r>
            <a:endParaRPr lang="en-US" altLang="ko-KR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실행 시간이 짧은 프로세스부터 할당</a:t>
            </a:r>
          </a:p>
        </p:txBody>
      </p:sp>
    </p:spTree>
    <p:extLst>
      <p:ext uri="{BB962C8B-B14F-4D97-AF65-F5344CB8AC3E}">
        <p14:creationId xmlns:p14="http://schemas.microsoft.com/office/powerpoint/2010/main" val="312602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752" y="1056522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선점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SJF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 알고리즘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성능평가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D69F3-33AF-4468-AECF-D86C2E5C32E4}"/>
              </a:ext>
            </a:extLst>
          </p:cNvPr>
          <p:cNvGraphicFramePr>
            <a:graphicFrameLocks noGrp="1"/>
          </p:cNvGraphicFramePr>
          <p:nvPr/>
        </p:nvGraphicFramePr>
        <p:xfrm>
          <a:off x="354453" y="1675653"/>
          <a:ext cx="5017647" cy="22199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72549">
                  <a:extLst>
                    <a:ext uri="{9D8B030D-6E8A-4147-A177-3AD203B41FA5}">
                      <a16:colId xmlns:a16="http://schemas.microsoft.com/office/drawing/2014/main" val="1761130838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109885857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01454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148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59A152-BCF2-4B3C-9B33-58537B226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0244"/>
              </p:ext>
            </p:extLst>
          </p:nvPr>
        </p:nvGraphicFramePr>
        <p:xfrm>
          <a:off x="354453" y="4122259"/>
          <a:ext cx="10743852" cy="25908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657368">
                  <a:extLst>
                    <a:ext uri="{9D8B030D-6E8A-4147-A177-3AD203B41FA5}">
                      <a16:colId xmlns:a16="http://schemas.microsoft.com/office/drawing/2014/main" val="1574081458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712379282"/>
                    </a:ext>
                  </a:extLst>
                </a:gridCol>
                <a:gridCol w="5049370">
                  <a:extLst>
                    <a:ext uri="{9D8B030D-6E8A-4147-A177-3AD203B41FA5}">
                      <a16:colId xmlns:a16="http://schemas.microsoft.com/office/drawing/2014/main" val="33194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(29-2) =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(21-2) = 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(47-1) = 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(29-1) = 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5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(12-3) =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(7-3) =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(7-3) =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(3-3) =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(21-4) =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(12-4) = 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3771"/>
                  </a:ext>
                </a:extLst>
              </a:tr>
              <a:tr h="26651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반환시간 </a:t>
                      </a:r>
                      <a:r>
                        <a:rPr lang="en-US" altLang="ko-KR" dirty="0"/>
                        <a:t>: (27+46+9+4+17) / 5 = 20.6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대기시간 </a:t>
                      </a:r>
                      <a:r>
                        <a:rPr lang="en-US" altLang="ko-KR" dirty="0"/>
                        <a:t>: (18+28+4+0+8) / 5 = 11.6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663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D5D8E45-B032-4AAD-B61C-BCBD4D910950}"/>
              </a:ext>
            </a:extLst>
          </p:cNvPr>
          <p:cNvSpPr/>
          <p:nvPr/>
        </p:nvSpPr>
        <p:spPr>
          <a:xfrm>
            <a:off x="5883060" y="2233371"/>
            <a:ext cx="1094015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9CCD0-EC3B-401B-AFB2-72DAFC3C0781}"/>
              </a:ext>
            </a:extLst>
          </p:cNvPr>
          <p:cNvSpPr/>
          <p:nvPr/>
        </p:nvSpPr>
        <p:spPr>
          <a:xfrm>
            <a:off x="6977075" y="2233370"/>
            <a:ext cx="601160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9DA40-44DB-48BC-8B1A-9AA9FCC96AD6}"/>
              </a:ext>
            </a:extLst>
          </p:cNvPr>
          <p:cNvSpPr/>
          <p:nvPr/>
        </p:nvSpPr>
        <p:spPr>
          <a:xfrm>
            <a:off x="7578235" y="2233370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A253A2-17A9-4020-B50C-601C41A1DD56}"/>
              </a:ext>
            </a:extLst>
          </p:cNvPr>
          <p:cNvSpPr/>
          <p:nvPr/>
        </p:nvSpPr>
        <p:spPr>
          <a:xfrm>
            <a:off x="8456044" y="2230137"/>
            <a:ext cx="1094014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5326B2-B1F0-41BE-A2C2-618E3C410D72}"/>
              </a:ext>
            </a:extLst>
          </p:cNvPr>
          <p:cNvSpPr/>
          <p:nvPr/>
        </p:nvSpPr>
        <p:spPr>
          <a:xfrm>
            <a:off x="9498245" y="2233370"/>
            <a:ext cx="2275591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F2F73C-46AF-4DE5-ACDC-61B1A34C194D}"/>
              </a:ext>
            </a:extLst>
          </p:cNvPr>
          <p:cNvSpPr txBox="1"/>
          <p:nvPr/>
        </p:nvSpPr>
        <p:spPr>
          <a:xfrm>
            <a:off x="5786299" y="2990295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0AC6B-300F-4A06-986A-1FF66717F443}"/>
              </a:ext>
            </a:extLst>
          </p:cNvPr>
          <p:cNvSpPr txBox="1"/>
          <p:nvPr/>
        </p:nvSpPr>
        <p:spPr>
          <a:xfrm>
            <a:off x="6702200" y="2990295"/>
            <a:ext cx="4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7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95D8C-2F5C-496A-8A1A-3572369F10CE}"/>
              </a:ext>
            </a:extLst>
          </p:cNvPr>
          <p:cNvSpPr txBox="1"/>
          <p:nvPr/>
        </p:nvSpPr>
        <p:spPr>
          <a:xfrm>
            <a:off x="7383077" y="3004936"/>
            <a:ext cx="4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12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12ACBC-F018-4CA1-8D2B-D7A9193E70D7}"/>
              </a:ext>
            </a:extLst>
          </p:cNvPr>
          <p:cNvSpPr txBox="1"/>
          <p:nvPr/>
        </p:nvSpPr>
        <p:spPr>
          <a:xfrm>
            <a:off x="8226059" y="3008791"/>
            <a:ext cx="49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21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9D4B7-EBDE-4058-82B2-24F9F90D8087}"/>
              </a:ext>
            </a:extLst>
          </p:cNvPr>
          <p:cNvSpPr txBox="1"/>
          <p:nvPr/>
        </p:nvSpPr>
        <p:spPr>
          <a:xfrm>
            <a:off x="9339691" y="3020888"/>
            <a:ext cx="50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29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79039-53EF-40BF-B38B-FF13DBF8145D}"/>
              </a:ext>
            </a:extLst>
          </p:cNvPr>
          <p:cNvSpPr txBox="1"/>
          <p:nvPr/>
        </p:nvSpPr>
        <p:spPr>
          <a:xfrm>
            <a:off x="11499646" y="3029001"/>
            <a:ext cx="57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47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CE9AC8-AB89-4619-9A4D-DBEE3983727A}"/>
              </a:ext>
            </a:extLst>
          </p:cNvPr>
          <p:cNvSpPr txBox="1"/>
          <p:nvPr/>
        </p:nvSpPr>
        <p:spPr>
          <a:xfrm>
            <a:off x="5343071" y="3375986"/>
            <a:ext cx="70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*</a:t>
            </a:r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실행 중인 프로세스 중지 후 실행 시간 짧은 순으로 실행</a:t>
            </a:r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선점</a:t>
            </a:r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3200" b="1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66B9F3-F690-4D39-B88D-8C0CF586C5FD}"/>
              </a:ext>
            </a:extLst>
          </p:cNvPr>
          <p:cNvSpPr/>
          <p:nvPr/>
        </p:nvSpPr>
        <p:spPr>
          <a:xfrm>
            <a:off x="5688933" y="2230137"/>
            <a:ext cx="182761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995C1E-32A8-447F-9C05-C0E4C87DD05C}"/>
              </a:ext>
            </a:extLst>
          </p:cNvPr>
          <p:cNvSpPr/>
          <p:nvPr/>
        </p:nvSpPr>
        <p:spPr>
          <a:xfrm>
            <a:off x="5508939" y="2230137"/>
            <a:ext cx="182761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FC1AA-2EE0-4B37-81DB-3E952A4BAD23}"/>
              </a:ext>
            </a:extLst>
          </p:cNvPr>
          <p:cNvSpPr txBox="1"/>
          <p:nvPr/>
        </p:nvSpPr>
        <p:spPr>
          <a:xfrm>
            <a:off x="6132225" y="1081393"/>
            <a:ext cx="260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선점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1007553-57A7-4410-AB2C-0C7B3EB7F09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5704885" y="1373781"/>
            <a:ext cx="427340" cy="788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DF2747-7028-413E-960B-B8C268701656}"/>
              </a:ext>
            </a:extLst>
          </p:cNvPr>
          <p:cNvSpPr txBox="1"/>
          <p:nvPr/>
        </p:nvSpPr>
        <p:spPr>
          <a:xfrm>
            <a:off x="5358930" y="2990295"/>
            <a:ext cx="10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D5D80-0EC4-4EDB-9D55-7BFF99728CC6}"/>
              </a:ext>
            </a:extLst>
          </p:cNvPr>
          <p:cNvSpPr txBox="1"/>
          <p:nvPr/>
        </p:nvSpPr>
        <p:spPr>
          <a:xfrm>
            <a:off x="5542570" y="2990353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64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5496" y="1039190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RR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 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335101" y="1637075"/>
            <a:ext cx="104557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RR(Round-robin) – </a:t>
            </a:r>
            <a:r>
              <a:rPr lang="ko-KR" altLang="en-US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라운드 로빈 스케줄링</a:t>
            </a:r>
            <a:r>
              <a:rPr lang="en-US" altLang="ko-KR" sz="5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</a:p>
          <a:p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준비 큐를 순환 큐로 설계하여 스케줄러가 준비 큐를 돌아가면서 한번에 한 프로세스에 정의된 규정 </a:t>
            </a:r>
            <a:r>
              <a:rPr lang="ko-KR" altLang="en-US" sz="3200" spc="-15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시간량만큼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프로세서 할당 </a:t>
            </a:r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– 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모든 프로세스는 순환마다 일정 시간만 프로세서 할당</a:t>
            </a:r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시분할 시스템을 위해 설계</a:t>
            </a:r>
            <a:endParaRPr lang="en-US" altLang="ko-KR" sz="40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D75C2-DDD1-47F4-B8CF-2470470F78A0}"/>
              </a:ext>
            </a:extLst>
          </p:cNvPr>
          <p:cNvGrpSpPr/>
          <p:nvPr/>
        </p:nvGrpSpPr>
        <p:grpSpPr>
          <a:xfrm>
            <a:off x="3368855" y="5474022"/>
            <a:ext cx="5591940" cy="963386"/>
            <a:chOff x="1796143" y="2269671"/>
            <a:chExt cx="1632857" cy="9633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1185B1-6C2F-4824-8208-C8E3ADA66082}"/>
                </a:ext>
              </a:extLst>
            </p:cNvPr>
            <p:cNvSpPr/>
            <p:nvPr/>
          </p:nvSpPr>
          <p:spPr>
            <a:xfrm>
              <a:off x="1796143" y="2269671"/>
              <a:ext cx="1632857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7FEA81-570D-409A-98B3-E1587A529C26}"/>
                </a:ext>
              </a:extLst>
            </p:cNvPr>
            <p:cNvSpPr/>
            <p:nvPr/>
          </p:nvSpPr>
          <p:spPr>
            <a:xfrm>
              <a:off x="2047383" y="2269671"/>
              <a:ext cx="1183822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A846E9-CF98-46F0-AA1E-786D65B75381}"/>
                </a:ext>
              </a:extLst>
            </p:cNvPr>
            <p:cNvSpPr/>
            <p:nvPr/>
          </p:nvSpPr>
          <p:spPr>
            <a:xfrm>
              <a:off x="2298622" y="2269671"/>
              <a:ext cx="681344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1ABC23-A4B7-4F06-9C19-79C36DE1DB65}"/>
                </a:ext>
              </a:extLst>
            </p:cNvPr>
            <p:cNvSpPr/>
            <p:nvPr/>
          </p:nvSpPr>
          <p:spPr>
            <a:xfrm>
              <a:off x="2549861" y="2269671"/>
              <a:ext cx="242326" cy="963386"/>
            </a:xfrm>
            <a:prstGeom prst="rect">
              <a:avLst/>
            </a:prstGeom>
            <a:solidFill>
              <a:srgbClr val="523BE8"/>
            </a:solidFill>
            <a:ln w="285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7C0408-C503-44C9-B2FA-E1CE58A613E7}"/>
              </a:ext>
            </a:extLst>
          </p:cNvPr>
          <p:cNvSpPr txBox="1"/>
          <p:nvPr/>
        </p:nvSpPr>
        <p:spPr>
          <a:xfrm>
            <a:off x="4775665" y="6284445"/>
            <a:ext cx="296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Ready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Queue(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순환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큐</a:t>
            </a:r>
            <a:r>
              <a:rPr lang="en-US" altLang="ko-KR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32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0A3C44-2CF8-4289-8A8C-A5AE6E286E9F}"/>
              </a:ext>
            </a:extLst>
          </p:cNvPr>
          <p:cNvSpPr/>
          <p:nvPr/>
        </p:nvSpPr>
        <p:spPr>
          <a:xfrm>
            <a:off x="584678" y="5076509"/>
            <a:ext cx="1632857" cy="1718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805090-D481-456D-A5D8-C5307F2EAE85}"/>
              </a:ext>
            </a:extLst>
          </p:cNvPr>
          <p:cNvSpPr/>
          <p:nvPr/>
        </p:nvSpPr>
        <p:spPr>
          <a:xfrm>
            <a:off x="9429549" y="3527647"/>
            <a:ext cx="1452856" cy="14509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새로운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AA9ADA-D4D8-4DBB-B73F-DEFEEA303B00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019123" y="4978637"/>
            <a:ext cx="1136854" cy="9997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CC640C-4FFB-4569-AA0E-124C2F5E0121}"/>
              </a:ext>
            </a:extLst>
          </p:cNvPr>
          <p:cNvCxnSpPr>
            <a:cxnSpLocks/>
            <a:stCxn id="17" idx="1"/>
            <a:endCxn id="23" idx="6"/>
          </p:cNvCxnSpPr>
          <p:nvPr/>
        </p:nvCxnSpPr>
        <p:spPr>
          <a:xfrm flipH="1" flipV="1">
            <a:off x="2217535" y="5936001"/>
            <a:ext cx="1151320" cy="197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7D69C8F-0F59-4F07-B55A-7BD58DEF14C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4965601" y="1512014"/>
            <a:ext cx="397515" cy="7526505"/>
          </a:xfrm>
          <a:prstGeom prst="bentConnector4">
            <a:avLst>
              <a:gd name="adj1" fmla="val -57507"/>
              <a:gd name="adj2" fmla="val 998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F89AC-0945-4505-930F-B801178C47E7}"/>
              </a:ext>
            </a:extLst>
          </p:cNvPr>
          <p:cNvSpPr txBox="1"/>
          <p:nvPr/>
        </p:nvSpPr>
        <p:spPr>
          <a:xfrm>
            <a:off x="3368855" y="3838145"/>
            <a:ext cx="4674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규정 </a:t>
            </a:r>
            <a:r>
              <a:rPr lang="ko-KR" altLang="en-US" sz="3200" b="1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시간량</a:t>
            </a:r>
            <a:r>
              <a:rPr lang="ko-KR" altLang="en-US" sz="32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초과 시 프로세서 반환하고 다시 준비 큐로 돌아가며 순환</a:t>
            </a:r>
          </a:p>
        </p:txBody>
      </p:sp>
    </p:spTree>
    <p:extLst>
      <p:ext uri="{BB962C8B-B14F-4D97-AF65-F5344CB8AC3E}">
        <p14:creationId xmlns:p14="http://schemas.microsoft.com/office/powerpoint/2010/main" val="239120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689" y="1056522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RR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 알고리즘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성능평가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D69F3-33AF-4468-AECF-D86C2E5C32E4}"/>
              </a:ext>
            </a:extLst>
          </p:cNvPr>
          <p:cNvGraphicFramePr>
            <a:graphicFrameLocks noGrp="1"/>
          </p:cNvGraphicFramePr>
          <p:nvPr/>
        </p:nvGraphicFramePr>
        <p:xfrm>
          <a:off x="354453" y="1675653"/>
          <a:ext cx="5017647" cy="22199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72549">
                  <a:extLst>
                    <a:ext uri="{9D8B030D-6E8A-4147-A177-3AD203B41FA5}">
                      <a16:colId xmlns:a16="http://schemas.microsoft.com/office/drawing/2014/main" val="1761130838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109885857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01454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148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59A152-BCF2-4B3C-9B33-58537B226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81097"/>
              </p:ext>
            </p:extLst>
          </p:nvPr>
        </p:nvGraphicFramePr>
        <p:xfrm>
          <a:off x="354453" y="4122259"/>
          <a:ext cx="10743852" cy="25908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657368">
                  <a:extLst>
                    <a:ext uri="{9D8B030D-6E8A-4147-A177-3AD203B41FA5}">
                      <a16:colId xmlns:a16="http://schemas.microsoft.com/office/drawing/2014/main" val="1574081458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712379282"/>
                    </a:ext>
                  </a:extLst>
                </a:gridCol>
                <a:gridCol w="5049370">
                  <a:extLst>
                    <a:ext uri="{9D8B030D-6E8A-4147-A177-3AD203B41FA5}">
                      <a16:colId xmlns:a16="http://schemas.microsoft.com/office/drawing/2014/main" val="33194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(24 – 5 - 0) = 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(47-1) = 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(39 – 34) + (29-10) + 5 – 1 = 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5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(35-2) =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(34 – 15 – 2) =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(19-3) =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(15 – 3) = 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(39-4) = 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(35 – 24) + 19 – 5 = 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3771"/>
                  </a:ext>
                </a:extLst>
              </a:tr>
              <a:tr h="26651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반환시간 </a:t>
                      </a:r>
                      <a:r>
                        <a:rPr lang="en-US" altLang="ko-KR" dirty="0"/>
                        <a:t>: (29+46+9+16+35) / 5 = 27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대기시간 </a:t>
                      </a:r>
                      <a:r>
                        <a:rPr lang="en-US" altLang="ko-KR" dirty="0"/>
                        <a:t>: (19+28+17+12+25) / 5 = 18.2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66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CE9AC8-AB89-4619-9A4D-DBEE3983727A}"/>
              </a:ext>
            </a:extLst>
          </p:cNvPr>
          <p:cNvSpPr txBox="1"/>
          <p:nvPr/>
        </p:nvSpPr>
        <p:spPr>
          <a:xfrm>
            <a:off x="6922063" y="332353"/>
            <a:ext cx="70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* </a:t>
            </a:r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규정 </a:t>
            </a:r>
            <a:r>
              <a:rPr lang="ko-KR" altLang="en-US" sz="3200" b="1" dirty="0" err="1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시간량</a:t>
            </a:r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 5</a:t>
            </a:r>
            <a:r>
              <a:rPr lang="ko-KR" altLang="en-US" sz="32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라고 가정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F2747-7028-413E-960B-B8C268701656}"/>
              </a:ext>
            </a:extLst>
          </p:cNvPr>
          <p:cNvSpPr txBox="1"/>
          <p:nvPr/>
        </p:nvSpPr>
        <p:spPr>
          <a:xfrm>
            <a:off x="6223793" y="1655249"/>
            <a:ext cx="10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081660-A074-4648-B680-EEB01DE5F616}"/>
              </a:ext>
            </a:extLst>
          </p:cNvPr>
          <p:cNvSpPr/>
          <p:nvPr/>
        </p:nvSpPr>
        <p:spPr>
          <a:xfrm>
            <a:off x="6249059" y="1008439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3F92D8-81B0-44BD-B90B-6E4E2628D73D}"/>
              </a:ext>
            </a:extLst>
          </p:cNvPr>
          <p:cNvSpPr/>
          <p:nvPr/>
        </p:nvSpPr>
        <p:spPr>
          <a:xfrm>
            <a:off x="7129318" y="1008439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543897-EA26-435A-B09F-274F01FE3273}"/>
              </a:ext>
            </a:extLst>
          </p:cNvPr>
          <p:cNvSpPr/>
          <p:nvPr/>
        </p:nvSpPr>
        <p:spPr>
          <a:xfrm>
            <a:off x="8007127" y="1008438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077C43-B993-4D17-B602-B1C07F59A14F}"/>
              </a:ext>
            </a:extLst>
          </p:cNvPr>
          <p:cNvSpPr/>
          <p:nvPr/>
        </p:nvSpPr>
        <p:spPr>
          <a:xfrm>
            <a:off x="8874580" y="1008438"/>
            <a:ext cx="684463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20CC04-4747-4CB9-8188-4028603E6EF4}"/>
              </a:ext>
            </a:extLst>
          </p:cNvPr>
          <p:cNvSpPr/>
          <p:nvPr/>
        </p:nvSpPr>
        <p:spPr>
          <a:xfrm>
            <a:off x="9571853" y="1008438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274406-357E-46B2-83FF-2464425213F5}"/>
              </a:ext>
            </a:extLst>
          </p:cNvPr>
          <p:cNvSpPr txBox="1"/>
          <p:nvPr/>
        </p:nvSpPr>
        <p:spPr>
          <a:xfrm>
            <a:off x="7094477" y="1658947"/>
            <a:ext cx="10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5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54D30D-1CB4-42CA-9730-88AC56E81F1E}"/>
              </a:ext>
            </a:extLst>
          </p:cNvPr>
          <p:cNvSpPr txBox="1"/>
          <p:nvPr/>
        </p:nvSpPr>
        <p:spPr>
          <a:xfrm>
            <a:off x="7839710" y="1650069"/>
            <a:ext cx="37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A5D2EC-F687-4D22-80E5-8A443BE7C9F2}"/>
              </a:ext>
            </a:extLst>
          </p:cNvPr>
          <p:cNvSpPr txBox="1"/>
          <p:nvPr/>
        </p:nvSpPr>
        <p:spPr>
          <a:xfrm>
            <a:off x="8717519" y="1650069"/>
            <a:ext cx="37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15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34AC28-A3A2-4C0B-B01F-783EF80B8654}"/>
              </a:ext>
            </a:extLst>
          </p:cNvPr>
          <p:cNvSpPr txBox="1"/>
          <p:nvPr/>
        </p:nvSpPr>
        <p:spPr>
          <a:xfrm>
            <a:off x="9390241" y="1658947"/>
            <a:ext cx="36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19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9C95F9-E6B6-41BD-AE76-01B2F985BAFF}"/>
              </a:ext>
            </a:extLst>
          </p:cNvPr>
          <p:cNvSpPr txBox="1"/>
          <p:nvPr/>
        </p:nvSpPr>
        <p:spPr>
          <a:xfrm>
            <a:off x="10221408" y="1650069"/>
            <a:ext cx="5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24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4512A6-C674-4B10-823F-58ACBF814DF7}"/>
              </a:ext>
            </a:extLst>
          </p:cNvPr>
          <p:cNvSpPr txBox="1"/>
          <p:nvPr/>
        </p:nvSpPr>
        <p:spPr>
          <a:xfrm>
            <a:off x="6096000" y="3174920"/>
            <a:ext cx="49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24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6CEAA8-7DA7-4297-B49D-D793A5C2329C}"/>
              </a:ext>
            </a:extLst>
          </p:cNvPr>
          <p:cNvSpPr/>
          <p:nvPr/>
        </p:nvSpPr>
        <p:spPr>
          <a:xfrm>
            <a:off x="6249059" y="2528110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72E21B-0320-45C3-93A7-1F8FCB8815B0}"/>
              </a:ext>
            </a:extLst>
          </p:cNvPr>
          <p:cNvSpPr/>
          <p:nvPr/>
        </p:nvSpPr>
        <p:spPr>
          <a:xfrm>
            <a:off x="7129318" y="2528110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7966C-A567-4E3A-A365-095076185B58}"/>
              </a:ext>
            </a:extLst>
          </p:cNvPr>
          <p:cNvSpPr/>
          <p:nvPr/>
        </p:nvSpPr>
        <p:spPr>
          <a:xfrm>
            <a:off x="8007128" y="2528109"/>
            <a:ext cx="231016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F19509-556E-44C8-B431-E94878651529}"/>
              </a:ext>
            </a:extLst>
          </p:cNvPr>
          <p:cNvSpPr/>
          <p:nvPr/>
        </p:nvSpPr>
        <p:spPr>
          <a:xfrm>
            <a:off x="8235507" y="2528109"/>
            <a:ext cx="684463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927ED6-3EC1-4B77-B7D9-75F7E44224A4}"/>
              </a:ext>
            </a:extLst>
          </p:cNvPr>
          <p:cNvSpPr txBox="1"/>
          <p:nvPr/>
        </p:nvSpPr>
        <p:spPr>
          <a:xfrm>
            <a:off x="6922064" y="3178618"/>
            <a:ext cx="44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29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947CB9-0A4A-45F9-A3D7-AF9E61226173}"/>
              </a:ext>
            </a:extLst>
          </p:cNvPr>
          <p:cNvSpPr txBox="1"/>
          <p:nvPr/>
        </p:nvSpPr>
        <p:spPr>
          <a:xfrm>
            <a:off x="7689575" y="3160748"/>
            <a:ext cx="40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34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3DFE42-33AC-44C0-9844-2A375FF7E5EB}"/>
              </a:ext>
            </a:extLst>
          </p:cNvPr>
          <p:cNvSpPr txBox="1"/>
          <p:nvPr/>
        </p:nvSpPr>
        <p:spPr>
          <a:xfrm>
            <a:off x="8113967" y="3169740"/>
            <a:ext cx="4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35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5035E7-3807-4834-91D4-DC6B5465D7EB}"/>
              </a:ext>
            </a:extLst>
          </p:cNvPr>
          <p:cNvSpPr txBox="1"/>
          <p:nvPr/>
        </p:nvSpPr>
        <p:spPr>
          <a:xfrm>
            <a:off x="8605407" y="3169740"/>
            <a:ext cx="5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39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76660F-0F60-458F-9E8B-EDBCB3323A14}"/>
              </a:ext>
            </a:extLst>
          </p:cNvPr>
          <p:cNvSpPr/>
          <p:nvPr/>
        </p:nvSpPr>
        <p:spPr>
          <a:xfrm>
            <a:off x="8921735" y="2527862"/>
            <a:ext cx="877809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5D6B90-9B00-4A04-90AE-D338E2C65882}"/>
              </a:ext>
            </a:extLst>
          </p:cNvPr>
          <p:cNvSpPr txBox="1"/>
          <p:nvPr/>
        </p:nvSpPr>
        <p:spPr>
          <a:xfrm>
            <a:off x="9569372" y="3178370"/>
            <a:ext cx="5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44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2FCE426-E1F0-49A6-9D9F-AD58963019FD}"/>
              </a:ext>
            </a:extLst>
          </p:cNvPr>
          <p:cNvSpPr/>
          <p:nvPr/>
        </p:nvSpPr>
        <p:spPr>
          <a:xfrm>
            <a:off x="9790085" y="2527986"/>
            <a:ext cx="659577" cy="70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117E3A-7680-4FF6-B1F3-CAEB1F5EAE99}"/>
              </a:ext>
            </a:extLst>
          </p:cNvPr>
          <p:cNvSpPr txBox="1"/>
          <p:nvPr/>
        </p:nvSpPr>
        <p:spPr>
          <a:xfrm>
            <a:off x="10164663" y="3167389"/>
            <a:ext cx="5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47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DC876-4F48-4BED-8D66-8C2CE37C88B2}"/>
              </a:ext>
            </a:extLst>
          </p:cNvPr>
          <p:cNvSpPr txBox="1"/>
          <p:nvPr/>
        </p:nvSpPr>
        <p:spPr>
          <a:xfrm>
            <a:off x="9185790" y="1999617"/>
            <a:ext cx="87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P4 </a:t>
            </a:r>
            <a:r>
              <a:rPr lang="ko-KR" altLang="en-US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종료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5BDB38-383C-4478-B4CE-9C6D30E89691}"/>
              </a:ext>
            </a:extLst>
          </p:cNvPr>
          <p:cNvSpPr txBox="1"/>
          <p:nvPr/>
        </p:nvSpPr>
        <p:spPr>
          <a:xfrm>
            <a:off x="7589141" y="3502228"/>
            <a:ext cx="87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P3 </a:t>
            </a:r>
            <a:r>
              <a:rPr lang="ko-KR" altLang="en-US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종료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81ED04-B13B-4254-A601-44405C6F5128}"/>
              </a:ext>
            </a:extLst>
          </p:cNvPr>
          <p:cNvSpPr txBox="1"/>
          <p:nvPr/>
        </p:nvSpPr>
        <p:spPr>
          <a:xfrm>
            <a:off x="6716529" y="3528999"/>
            <a:ext cx="87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P1 </a:t>
            </a:r>
            <a:r>
              <a:rPr lang="ko-KR" altLang="en-US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종료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5FC07-8686-49FA-86B3-D982DBD935C5}"/>
              </a:ext>
            </a:extLst>
          </p:cNvPr>
          <p:cNvSpPr txBox="1"/>
          <p:nvPr/>
        </p:nvSpPr>
        <p:spPr>
          <a:xfrm>
            <a:off x="8519292" y="3528999"/>
            <a:ext cx="87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P5 </a:t>
            </a:r>
            <a:r>
              <a:rPr lang="ko-KR" altLang="en-US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종료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BE8A46-5D52-4B76-AFA6-A382740B5B9E}"/>
              </a:ext>
            </a:extLst>
          </p:cNvPr>
          <p:cNvSpPr txBox="1"/>
          <p:nvPr/>
        </p:nvSpPr>
        <p:spPr>
          <a:xfrm>
            <a:off x="10275506" y="3528999"/>
            <a:ext cx="87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P2 </a:t>
            </a:r>
            <a:r>
              <a:rPr lang="ko-KR" altLang="en-US" sz="2400" b="1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13820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단일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4110" y="1056522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각 알고리즘 성능비교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B73F0AC-BC55-45CA-A4B3-D98AFFE04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47658"/>
              </p:ext>
            </p:extLst>
          </p:nvPr>
        </p:nvGraphicFramePr>
        <p:xfrm>
          <a:off x="5488867" y="3479220"/>
          <a:ext cx="5729592" cy="31066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9864">
                  <a:extLst>
                    <a:ext uri="{9D8B030D-6E8A-4147-A177-3AD203B41FA5}">
                      <a16:colId xmlns:a16="http://schemas.microsoft.com/office/drawing/2014/main" val="408016061"/>
                    </a:ext>
                  </a:extLst>
                </a:gridCol>
                <a:gridCol w="1909864">
                  <a:extLst>
                    <a:ext uri="{9D8B030D-6E8A-4147-A177-3AD203B41FA5}">
                      <a16:colId xmlns:a16="http://schemas.microsoft.com/office/drawing/2014/main" val="754889454"/>
                    </a:ext>
                  </a:extLst>
                </a:gridCol>
                <a:gridCol w="1909864">
                  <a:extLst>
                    <a:ext uri="{9D8B030D-6E8A-4147-A177-3AD203B41FA5}">
                      <a16:colId xmlns:a16="http://schemas.microsoft.com/office/drawing/2014/main" val="659288443"/>
                    </a:ext>
                  </a:extLst>
                </a:gridCol>
              </a:tblGrid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j-lt"/>
                          <a:ea typeface="+mn-ea"/>
                        </a:rPr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j-lt"/>
                          <a:ea typeface="+mn-ea"/>
                        </a:rPr>
                        <a:t>평균 반환시간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j-lt"/>
                          <a:ea typeface="+mn-ea"/>
                        </a:rPr>
                        <a:t>평균 대기시간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84322"/>
                  </a:ext>
                </a:extLst>
              </a:tr>
              <a:tr h="67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FCFS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29.4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17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7923"/>
                  </a:ext>
                </a:extLst>
              </a:tr>
              <a:tr h="677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latin typeface="+mn-ea"/>
                          <a:ea typeface="+mn-ea"/>
                        </a:rPr>
                        <a:t>비선점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SJF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10.6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86133"/>
                  </a:ext>
                </a:extLst>
              </a:tr>
              <a:tr h="677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선점 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SJF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20.6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11.6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74677"/>
                  </a:ext>
                </a:extLst>
              </a:tr>
              <a:tr h="67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RR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18.2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61800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6540A62-25BF-48C4-A3F5-AE0382121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27485"/>
              </p:ext>
            </p:extLst>
          </p:nvPr>
        </p:nvGraphicFramePr>
        <p:xfrm>
          <a:off x="373339" y="1789429"/>
          <a:ext cx="5017647" cy="22199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72549">
                  <a:extLst>
                    <a:ext uri="{9D8B030D-6E8A-4147-A177-3AD203B41FA5}">
                      <a16:colId xmlns:a16="http://schemas.microsoft.com/office/drawing/2014/main" val="1761130838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109885857"/>
                    </a:ext>
                  </a:extLst>
                </a:gridCol>
                <a:gridCol w="1672549">
                  <a:extLst>
                    <a:ext uri="{9D8B030D-6E8A-4147-A177-3AD203B41FA5}">
                      <a16:colId xmlns:a16="http://schemas.microsoft.com/office/drawing/2014/main" val="101454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P1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0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10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P2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1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18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P3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2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P4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3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P5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lt"/>
                          <a:ea typeface="Sandoll 미생" panose="020B0600000101010101" pitchFamily="50" charset="-127"/>
                        </a:rPr>
                        <a:t>9</a:t>
                      </a:r>
                      <a:endParaRPr lang="ko-KR" altLang="en-US" sz="1800" dirty="0">
                        <a:latin typeface="+mj-lt"/>
                        <a:ea typeface="Sandoll 미생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1488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8FA3BA6-5A12-4693-B618-F5BD904B5A92}"/>
              </a:ext>
            </a:extLst>
          </p:cNvPr>
          <p:cNvSpPr txBox="1"/>
          <p:nvPr/>
        </p:nvSpPr>
        <p:spPr>
          <a:xfrm>
            <a:off x="620670" y="4324648"/>
            <a:ext cx="493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같은 환경에서의 성능 비교    </a:t>
            </a:r>
            <a:r>
              <a:rPr lang="en-US" altLang="ko-KR" sz="400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</a:t>
            </a:r>
            <a:endParaRPr lang="ko-KR" altLang="en-US" sz="400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88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FC193C-E917-40E3-9BEB-4E47B0B7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5E288-0D53-4D04-B102-1728A07C691B}"/>
              </a:ext>
            </a:extLst>
          </p:cNvPr>
          <p:cNvSpPr txBox="1"/>
          <p:nvPr/>
        </p:nvSpPr>
        <p:spPr>
          <a:xfrm>
            <a:off x="4682794" y="627893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참고자료 및 출처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0FD10-8F69-40C5-879D-7D8E7BB6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05" y="45572"/>
            <a:ext cx="2762250" cy="1809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37B9BB-31BA-4A9F-9645-FE3B4B4398CE}"/>
              </a:ext>
            </a:extLst>
          </p:cNvPr>
          <p:cNvSpPr/>
          <p:nvPr/>
        </p:nvSpPr>
        <p:spPr>
          <a:xfrm>
            <a:off x="3041721" y="1633314"/>
            <a:ext cx="6108555" cy="487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 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직접 제작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&lt;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참고자료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&gt;</a:t>
            </a:r>
          </a:p>
          <a:p>
            <a:pPr algn="ctr"/>
            <a:r>
              <a:rPr lang="en-US" altLang="ko-KR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hlinkClick r:id="rId4"/>
              </a:rPr>
              <a:t>https://frontalnh.github.io/2018/04/03/%EC%9A%B4%EC%98%81%EC%B2%B4%EC%A0%9C-cpu-%EC%8A%A4%EC%BC%80%EC%A4%84%EB%A7%81/</a:t>
            </a:r>
            <a:endParaRPr lang="en-US" altLang="ko-KR" sz="2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hlinkClick r:id="rId5"/>
              </a:rPr>
              <a:t>https://twinw.tistory.com/4</a:t>
            </a:r>
            <a:endParaRPr lang="en-US" altLang="ko-KR" sz="2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2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&lt;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블로그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&gt;</a:t>
            </a:r>
          </a:p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  <a:hlinkClick r:id="rId6"/>
              </a:rPr>
              <a:t>https://enfanthoon.tistory.com/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FC193C-E917-40E3-9BEB-4E47B0B7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07934" y="2447473"/>
            <a:ext cx="4176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065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394033" y="2246867"/>
            <a:ext cx="5801742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필요성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2893" y="424824"/>
            <a:ext cx="3986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필요성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9802" y="1038135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스케줄링의 개념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1129802" y="1754972"/>
            <a:ext cx="104557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</a:t>
            </a:r>
            <a:r>
              <a:rPr lang="en-US" altLang="ko-KR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(=</a:t>
            </a:r>
            <a:r>
              <a:rPr lang="ko-KR" altLang="en-US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 스케줄링</a:t>
            </a:r>
            <a:r>
              <a:rPr lang="en-US" altLang="ko-KR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): </a:t>
            </a:r>
            <a:r>
              <a:rPr lang="ko-KR" altLang="en-US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endParaRPr lang="en-US" altLang="ko-KR" sz="4400" b="1" spc="-150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컴퓨터 시스템이 모든 자원을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효율적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으로 사용하기 위한 정책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운영체제 내에서 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사용권을 여러 프로세스 중 어떤 프로세스에게 넘겨줄 것인지를 결정하는 작업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다중 프로세스 프로그래밍에서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..</a:t>
            </a:r>
          </a:p>
          <a:p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1. 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동시에 여러 프로세스를 메모리에 넣고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를 분할 사용한다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2.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짧은 시간에  더 많은 작업을 할 수 있도록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의 이용률을 높인다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2893" y="424824"/>
            <a:ext cx="3986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필요성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7249" y="1038135"/>
            <a:ext cx="206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스케줄링의 필요성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7A3D7-0AAC-4A46-8446-542A7DDD2D54}"/>
              </a:ext>
            </a:extLst>
          </p:cNvPr>
          <p:cNvSpPr txBox="1"/>
          <p:nvPr/>
        </p:nvSpPr>
        <p:spPr>
          <a:xfrm>
            <a:off x="1072893" y="2009505"/>
            <a:ext cx="10455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스케줄링이 필요한 이유</a:t>
            </a:r>
            <a:r>
              <a:rPr lang="en-US" altLang="ko-KR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4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:</a:t>
            </a:r>
            <a:endParaRPr lang="en-US" altLang="ko-KR" sz="4400" b="1" spc="-150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어떠한 작업을 하는데 </a:t>
            </a:r>
            <a:r>
              <a:rPr lang="en-US" altLang="ko-KR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 계속 필요하지는 않기 때문</a:t>
            </a:r>
            <a:r>
              <a:rPr lang="en-US" altLang="ko-KR" sz="44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  <a:p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프로세스가 어떠한 작업을 수행할 때 계산을 할 때는 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필요하지만 입출력 처리를 할 때는 필요 없다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79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2893" y="424824"/>
            <a:ext cx="3986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필요성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7249" y="1038135"/>
            <a:ext cx="206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스케줄링의 필요성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D02E9C-7743-46B4-A62D-4F0D2E3D7BA2}"/>
              </a:ext>
            </a:extLst>
          </p:cNvPr>
          <p:cNvSpPr/>
          <p:nvPr/>
        </p:nvSpPr>
        <p:spPr>
          <a:xfrm>
            <a:off x="252157" y="1909208"/>
            <a:ext cx="1261620" cy="7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8287D8-280B-435B-894F-C08383753707}"/>
              </a:ext>
            </a:extLst>
          </p:cNvPr>
          <p:cNvSpPr/>
          <p:nvPr/>
        </p:nvSpPr>
        <p:spPr>
          <a:xfrm>
            <a:off x="252157" y="3152039"/>
            <a:ext cx="1261620" cy="7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7B1B54-A002-4C61-BE5B-CD0800D0CDD8}"/>
              </a:ext>
            </a:extLst>
          </p:cNvPr>
          <p:cNvSpPr/>
          <p:nvPr/>
        </p:nvSpPr>
        <p:spPr>
          <a:xfrm>
            <a:off x="1982985" y="1909208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/>
              <a:t>점유</a:t>
            </a:r>
            <a:endParaRPr lang="en-US" altLang="ko-KR" dirty="0"/>
          </a:p>
          <a:p>
            <a:pPr algn="ctr"/>
            <a:r>
              <a:rPr lang="ko-KR" altLang="en-US" dirty="0"/>
              <a:t>계산 작업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D7838F-5D87-45D9-A8F9-B26B4ECDB12B}"/>
              </a:ext>
            </a:extLst>
          </p:cNvPr>
          <p:cNvSpPr/>
          <p:nvPr/>
        </p:nvSpPr>
        <p:spPr>
          <a:xfrm>
            <a:off x="1982985" y="3122074"/>
            <a:ext cx="1261620" cy="711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AB1848-0B51-43BB-9DA8-AE460F0554DF}"/>
              </a:ext>
            </a:extLst>
          </p:cNvPr>
          <p:cNvSpPr/>
          <p:nvPr/>
        </p:nvSpPr>
        <p:spPr>
          <a:xfrm>
            <a:off x="3652434" y="3149088"/>
            <a:ext cx="1261620" cy="711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990D3B-5209-49C7-AFA3-6E66DAA39D07}"/>
              </a:ext>
            </a:extLst>
          </p:cNvPr>
          <p:cNvSpPr/>
          <p:nvPr/>
        </p:nvSpPr>
        <p:spPr>
          <a:xfrm>
            <a:off x="3652434" y="1909208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7806A0-32EB-4907-ACAB-F867A6BE1214}"/>
              </a:ext>
            </a:extLst>
          </p:cNvPr>
          <p:cNvSpPr/>
          <p:nvPr/>
        </p:nvSpPr>
        <p:spPr>
          <a:xfrm>
            <a:off x="5348778" y="1909208"/>
            <a:ext cx="1261620" cy="711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0C084C-0FEA-45B2-8FDC-7BC3B26B0A6D}"/>
              </a:ext>
            </a:extLst>
          </p:cNvPr>
          <p:cNvSpPr/>
          <p:nvPr/>
        </p:nvSpPr>
        <p:spPr>
          <a:xfrm>
            <a:off x="6991332" y="1909208"/>
            <a:ext cx="1261620" cy="711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856D34-86D9-4928-911A-6954436584F9}"/>
              </a:ext>
            </a:extLst>
          </p:cNvPr>
          <p:cNvSpPr/>
          <p:nvPr/>
        </p:nvSpPr>
        <p:spPr>
          <a:xfrm>
            <a:off x="6991332" y="3176998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 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5AC677-8468-418B-9DB8-13CDC3DD1DBA}"/>
              </a:ext>
            </a:extLst>
          </p:cNvPr>
          <p:cNvSpPr/>
          <p:nvPr/>
        </p:nvSpPr>
        <p:spPr>
          <a:xfrm>
            <a:off x="5377099" y="3149088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/>
              <a:t>점유</a:t>
            </a:r>
            <a:endParaRPr lang="en-US" altLang="ko-KR" dirty="0"/>
          </a:p>
          <a:p>
            <a:pPr algn="ctr"/>
            <a:r>
              <a:rPr lang="ko-KR" altLang="en-US" dirty="0"/>
              <a:t>계산 작업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A3BDBC-9408-42F3-A78F-AD878989DAE8}"/>
              </a:ext>
            </a:extLst>
          </p:cNvPr>
          <p:cNvSpPr txBox="1"/>
          <p:nvPr/>
        </p:nvSpPr>
        <p:spPr>
          <a:xfrm>
            <a:off x="8386841" y="2322873"/>
            <a:ext cx="3259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6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비효율적</a:t>
            </a:r>
            <a:endParaRPr lang="en-US" altLang="ko-KR" sz="6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ACA443-238A-4C3C-92F0-6CF046DE8000}"/>
              </a:ext>
            </a:extLst>
          </p:cNvPr>
          <p:cNvCxnSpPr>
            <a:cxnSpLocks/>
          </p:cNvCxnSpPr>
          <p:nvPr/>
        </p:nvCxnSpPr>
        <p:spPr>
          <a:xfrm>
            <a:off x="282846" y="1590644"/>
            <a:ext cx="796868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A3727B-D778-4963-98C9-3C0CC68FFE53}"/>
              </a:ext>
            </a:extLst>
          </p:cNvPr>
          <p:cNvSpPr/>
          <p:nvPr/>
        </p:nvSpPr>
        <p:spPr>
          <a:xfrm>
            <a:off x="1976822" y="5006705"/>
            <a:ext cx="1261620" cy="7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19D6AB-5D0B-49B4-BE9E-6B8853D39523}"/>
              </a:ext>
            </a:extLst>
          </p:cNvPr>
          <p:cNvSpPr/>
          <p:nvPr/>
        </p:nvSpPr>
        <p:spPr>
          <a:xfrm>
            <a:off x="1976822" y="5924092"/>
            <a:ext cx="1261620" cy="7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133889-D6B3-4ACE-BC11-DE032E8D1F2B}"/>
              </a:ext>
            </a:extLst>
          </p:cNvPr>
          <p:cNvSpPr/>
          <p:nvPr/>
        </p:nvSpPr>
        <p:spPr>
          <a:xfrm>
            <a:off x="3707650" y="5006705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/>
              <a:t>점유</a:t>
            </a:r>
            <a:endParaRPr lang="en-US" altLang="ko-KR" dirty="0"/>
          </a:p>
          <a:p>
            <a:pPr algn="ctr"/>
            <a:r>
              <a:rPr lang="ko-KR" altLang="en-US" dirty="0"/>
              <a:t>계산 작업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396856-5470-455B-95F9-30293055B86B}"/>
              </a:ext>
            </a:extLst>
          </p:cNvPr>
          <p:cNvSpPr/>
          <p:nvPr/>
        </p:nvSpPr>
        <p:spPr>
          <a:xfrm>
            <a:off x="5377099" y="5006705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38773B-207A-42E5-9251-ADDF691EF9F9}"/>
              </a:ext>
            </a:extLst>
          </p:cNvPr>
          <p:cNvSpPr/>
          <p:nvPr/>
        </p:nvSpPr>
        <p:spPr>
          <a:xfrm>
            <a:off x="5348778" y="5921141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/>
              <a:t>점유</a:t>
            </a:r>
            <a:endParaRPr lang="en-US" altLang="ko-KR" dirty="0"/>
          </a:p>
          <a:p>
            <a:pPr algn="ctr"/>
            <a:r>
              <a:rPr lang="ko-KR" altLang="en-US" dirty="0"/>
              <a:t>계산 작업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A2E746-F6B7-4EE3-A4E2-999E142D1973}"/>
              </a:ext>
            </a:extLst>
          </p:cNvPr>
          <p:cNvSpPr/>
          <p:nvPr/>
        </p:nvSpPr>
        <p:spPr>
          <a:xfrm>
            <a:off x="6989906" y="5944542"/>
            <a:ext cx="1261620" cy="7113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1FF9A2-995A-46D5-8103-CBC376B87006}"/>
              </a:ext>
            </a:extLst>
          </p:cNvPr>
          <p:cNvSpPr txBox="1"/>
          <p:nvPr/>
        </p:nvSpPr>
        <p:spPr>
          <a:xfrm>
            <a:off x="8265402" y="5129697"/>
            <a:ext cx="3259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6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효율적</a:t>
            </a:r>
            <a:endParaRPr lang="en-US" altLang="ko-KR" sz="6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5C7E2CB-9E65-47A2-B6C1-01A3A108080C}"/>
              </a:ext>
            </a:extLst>
          </p:cNvPr>
          <p:cNvCxnSpPr>
            <a:cxnSpLocks/>
          </p:cNvCxnSpPr>
          <p:nvPr/>
        </p:nvCxnSpPr>
        <p:spPr>
          <a:xfrm>
            <a:off x="1976822" y="4562450"/>
            <a:ext cx="628858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0654E-8D2E-469F-A327-D27074AF00A1}"/>
              </a:ext>
            </a:extLst>
          </p:cNvPr>
          <p:cNvSpPr/>
          <p:nvPr/>
        </p:nvSpPr>
        <p:spPr>
          <a:xfrm>
            <a:off x="1714500" y="4114800"/>
            <a:ext cx="6825343" cy="274318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3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394032" y="2246867"/>
            <a:ext cx="6108555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구현방법</a:t>
            </a:r>
          </a:p>
        </p:txBody>
      </p:sp>
    </p:spTree>
    <p:extLst>
      <p:ext uri="{BB962C8B-B14F-4D97-AF65-F5344CB8AC3E}">
        <p14:creationId xmlns:p14="http://schemas.microsoft.com/office/powerpoint/2010/main" val="121537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구현방법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5794" y="1038135"/>
            <a:ext cx="1912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스케줄링의 결정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335101" y="1637075"/>
            <a:ext cx="104557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</a:t>
            </a:r>
            <a:r>
              <a:rPr lang="ko-KR" altLang="en-US" sz="48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 결정이 필요한 상황</a:t>
            </a:r>
            <a:endParaRPr lang="en-US" altLang="ko-KR" sz="4800" b="1" spc="-150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프로세스의 상태변화에서 찾아볼 수 있다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  <a:p>
            <a:pPr marL="742950" indent="-742950">
              <a:buAutoNum type="arabicPeriod"/>
            </a:pPr>
            <a:r>
              <a:rPr lang="ko-KR" altLang="en-US" sz="44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한 프로세스가 실행 상태에서 대기 상태로 전환될 때</a:t>
            </a:r>
            <a:endParaRPr lang="en-US" altLang="ko-KR" sz="44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프로세스가 실행 상태에서 준비완료 상태로 전환될 때</a:t>
            </a:r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프로세스가 대기 상태에서 준비완료 상태로 전환할 때</a:t>
            </a:r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4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프로세스를 종료할 때</a:t>
            </a:r>
            <a:endParaRPr lang="en-US" altLang="ko-KR" sz="44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                          </a:t>
            </a:r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1,4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의 경우 </a:t>
            </a:r>
            <a:r>
              <a:rPr lang="ko-KR" altLang="en-US" sz="3200" spc="-15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비선점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스케줄링이 결정이 반드시 필요하다</a:t>
            </a:r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8D8FC0C-BB7D-4F8D-90BE-F20D322BD4A3}"/>
              </a:ext>
            </a:extLst>
          </p:cNvPr>
          <p:cNvGrpSpPr/>
          <p:nvPr/>
        </p:nvGrpSpPr>
        <p:grpSpPr>
          <a:xfrm>
            <a:off x="4254210" y="3424516"/>
            <a:ext cx="5875907" cy="1981199"/>
            <a:chOff x="4365812" y="3429000"/>
            <a:chExt cx="6065080" cy="198120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CF786E-9142-4EDF-A764-F4BC9A35F8DB}"/>
                </a:ext>
              </a:extLst>
            </p:cNvPr>
            <p:cNvCxnSpPr/>
            <p:nvPr/>
          </p:nvCxnSpPr>
          <p:spPr>
            <a:xfrm>
              <a:off x="8875059" y="3429000"/>
              <a:ext cx="15558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C00047D-29B2-45D0-83CA-9356B6E4BB72}"/>
                </a:ext>
              </a:extLst>
            </p:cNvPr>
            <p:cNvCxnSpPr>
              <a:cxnSpLocks/>
            </p:cNvCxnSpPr>
            <p:nvPr/>
          </p:nvCxnSpPr>
          <p:spPr>
            <a:xfrm>
              <a:off x="4365812" y="5410200"/>
              <a:ext cx="60650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0FB970A-819A-42FD-B1F9-E96FFFDB5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2" y="3429000"/>
              <a:ext cx="0" cy="1981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1026B1-CF1A-439E-829B-214DA984B0D6}"/>
              </a:ext>
            </a:extLst>
          </p:cNvPr>
          <p:cNvCxnSpPr>
            <a:cxnSpLocks/>
          </p:cNvCxnSpPr>
          <p:nvPr/>
        </p:nvCxnSpPr>
        <p:spPr>
          <a:xfrm>
            <a:off x="10130117" y="5405715"/>
            <a:ext cx="0" cy="554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DBBD30-7E9F-4DFB-B1D4-933B0E410669}"/>
              </a:ext>
            </a:extLst>
          </p:cNvPr>
          <p:cNvCxnSpPr/>
          <p:nvPr/>
        </p:nvCxnSpPr>
        <p:spPr>
          <a:xfrm flipH="1">
            <a:off x="9376464" y="5996748"/>
            <a:ext cx="7536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0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스케줄링의 구현방법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5450" y="103813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스케줄링의 기준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335101" y="1637075"/>
            <a:ext cx="104557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rgbClr val="523BE8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스케줄링의 기준</a:t>
            </a:r>
            <a:endParaRPr lang="en-US" altLang="ko-KR" sz="6000" b="1" spc="-150" dirty="0">
              <a:solidFill>
                <a:srgbClr val="523BE8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실제로 스케줄링 알고리즘을 설계할 때</a:t>
            </a:r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어떠한 기준에 따라 프로세스를 선택하고 스케줄링을 할 것인가</a:t>
            </a:r>
            <a:r>
              <a:rPr lang="en-US" altLang="ko-KR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?</a:t>
            </a:r>
          </a:p>
          <a:p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CPU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이용률 ↑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처리량 ↑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총 처리 시간 ↓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대기 시간 ↓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응답 시간 </a:t>
            </a:r>
            <a:r>
              <a:rPr lang="ko-KR" altLang="en-US" sz="32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↓</a:t>
            </a:r>
            <a:endParaRPr lang="en-US" altLang="ko-KR" sz="32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4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37C34-938F-474D-B36F-81FA9B15E77A}"/>
              </a:ext>
            </a:extLst>
          </p:cNvPr>
          <p:cNvSpPr txBox="1"/>
          <p:nvPr/>
        </p:nvSpPr>
        <p:spPr>
          <a:xfrm>
            <a:off x="3047356" y="4112929"/>
            <a:ext cx="7811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6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운영체제의 궁극적 목적 </a:t>
            </a:r>
            <a:endParaRPr lang="en-US" altLang="ko-KR" sz="6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24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1483</Words>
  <Application>Microsoft Office PowerPoint</Application>
  <PresentationFormat>와이드스크린</PresentationFormat>
  <Paragraphs>491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Tmon몬소리 Black</vt:lpstr>
      <vt:lpstr>Sandoll 미생</vt:lpstr>
      <vt:lpstr>DX모던고딕RoundB</vt:lpstr>
      <vt:lpstr>맑은 고딕</vt:lpstr>
      <vt:lpstr>Symbol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경훈</cp:lastModifiedBy>
  <cp:revision>36</cp:revision>
  <dcterms:created xsi:type="dcterms:W3CDTF">2017-05-29T09:12:16Z</dcterms:created>
  <dcterms:modified xsi:type="dcterms:W3CDTF">2019-07-03T03:59:12Z</dcterms:modified>
</cp:coreProperties>
</file>