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8" r:id="rId6"/>
    <p:sldId id="267" r:id="rId7"/>
    <p:sldId id="270" r:id="rId8"/>
    <p:sldId id="262" r:id="rId9"/>
    <p:sldId id="272" r:id="rId10"/>
    <p:sldId id="271" r:id="rId11"/>
    <p:sldId id="265" r:id="rId12"/>
    <p:sldId id="261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81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11"/>
    <a:srgbClr val="181818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135E-EDEA-407E-BD2C-38CCFB0C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F1097-62B2-49BE-A625-4750364B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DAF80-6C95-4EBB-A12D-7A71796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848D9-71E5-44CD-A604-86E6A335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48531-DFB7-4150-B824-71DA0EF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3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574F-B460-414B-B2B2-41E10788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E962C-7190-4D27-A05E-AD57F63E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1EADF-9920-4B68-AA54-9C834D32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325B4-F045-441C-B9A3-BFDE2289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C2F37-560D-40AE-A585-4850A081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6CCF8-06A6-4AB7-9BBA-14B38536E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84072-8135-42D2-A119-A4E5EF62A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5C07-D048-4C62-861E-04D8A3DC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7BD05-4A50-468B-803B-BEA190F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B0CF3-BEA5-40C6-9411-B9EB309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FF368-229B-4599-84FF-3791BF2F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01EC3-7DB4-493A-899F-38BDD451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2DC93-240A-4B21-B9BA-3DC8747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6588-749B-40F2-8DB4-C09A13BD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75898-DE8A-4665-A8B3-C8437B8E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F8A95-88DA-4F05-8C88-898C3F8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8972A-6351-4503-BA8C-258E8266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7128-1EC2-4A2B-973A-EA67E375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6A722-E374-4381-B461-07487C03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5649E-AA67-42B3-824C-B6C57A3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5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ECD5B-2E8F-4ACD-8D14-01F5A095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C4FFB-53A4-42F4-A12D-BB4880ED3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65039-11F4-4E1B-A383-9B10A4B2E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2DE1C-F719-4FA9-8C61-B4E846CE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035CD-87EF-45D9-BC75-7141A8AB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53777-5861-44D8-9596-25FD7EE8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7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151C-CA05-4C8E-BA54-33F55D45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8AF2F-9294-464D-AE72-509E9713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229F1-58FA-4D95-892A-8F16EC34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78CC88-5E9C-4E9C-A456-CC06B79A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344DD-F7B9-4B2D-881F-5ACC0F59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F42F11-7DF5-4338-9C6C-A6B14841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7E8B1B-B8E1-4DA9-A1C0-52B78B2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B04D1-5F3D-4F88-A492-98A7E459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DE25E-A77F-445B-A378-58ABC390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714B6-2038-4A8F-9FBA-998ED5AB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A3F780-821D-42C5-A33C-EEB57C35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49342-EC2A-4F36-9307-23349746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2A93C-269F-434E-8D90-3041892E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D0EB2F-1D45-4B36-9DB4-0182A545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F78B95-627F-479D-9125-2E131540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5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DB526-9160-471D-A1F2-8619D3E0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1268A-7E00-4CA2-8467-C7FDD8E5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7C2E5-34F5-4536-B686-33D87369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42929-F38E-43D5-A8B1-9CE59B95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5D490-E07B-4A38-858F-38461F8A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49FBB-19B4-4DDB-B699-1CFF4148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0FE2F-D1CD-49A2-93D1-372E23C8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AECC8-0A12-4F4F-839C-99C8DC04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DAAA1-B464-410B-8529-1A2102F5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4B63C-34CE-4918-A990-6AD84DA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5A259-90CD-49BA-9779-F8BB6068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279B5-0EE7-4933-B90F-2732F63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9DB6E-12DE-46E0-B565-8A07D1F0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66D55-50E6-4C12-BD1B-7D5C9A53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4D0EC-A5A8-45F7-B585-097BC9351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C255-CF34-4AEC-848A-80DA2CA138E0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6ED5D-CE65-49D3-AFAA-079889A30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1F749-EDBF-4377-8E16-5BBE7215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634F-71E4-4003-A180-6B1F81B0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6840-FE00-4A4E-9386-17F1CBACB850}"/>
              </a:ext>
            </a:extLst>
          </p:cNvPr>
          <p:cNvSpPr/>
          <p:nvPr/>
        </p:nvSpPr>
        <p:spPr>
          <a:xfrm>
            <a:off x="1922107" y="2640563"/>
            <a:ext cx="2463281" cy="1576873"/>
          </a:xfrm>
          <a:prstGeom prst="rect">
            <a:avLst/>
          </a:prstGeom>
          <a:solidFill>
            <a:srgbClr val="131313"/>
          </a:solidFill>
          <a:ln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D0C51-FBB7-4CC4-802F-1D663E8A41F5}"/>
              </a:ext>
            </a:extLst>
          </p:cNvPr>
          <p:cNvSpPr txBox="1"/>
          <p:nvPr/>
        </p:nvSpPr>
        <p:spPr>
          <a:xfrm>
            <a:off x="807405" y="2490280"/>
            <a:ext cx="48419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8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5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verseas</a:t>
            </a:r>
            <a:r>
              <a:rPr lang="en-US" altLang="ko-KR" sz="58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58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5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atch</a:t>
            </a:r>
            <a:r>
              <a:rPr lang="en-US" altLang="ko-KR" sz="58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58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5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ews</a:t>
            </a:r>
            <a:endParaRPr lang="ko-KR" altLang="en-US" sz="5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B307D-74E5-448E-8838-F2D0A026FC67}"/>
              </a:ext>
            </a:extLst>
          </p:cNvPr>
          <p:cNvSpPr txBox="1"/>
          <p:nvPr/>
        </p:nvSpPr>
        <p:spPr>
          <a:xfrm>
            <a:off x="1001115" y="4296664"/>
            <a:ext cx="34898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김경훈</a:t>
            </a:r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엄민호</a:t>
            </a:r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이제윤</a:t>
            </a:r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천웅재</a:t>
            </a:r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한예슬</a:t>
            </a:r>
          </a:p>
        </p:txBody>
      </p:sp>
    </p:spTree>
    <p:extLst>
      <p:ext uri="{BB962C8B-B14F-4D97-AF65-F5344CB8AC3E}">
        <p14:creationId xmlns:p14="http://schemas.microsoft.com/office/powerpoint/2010/main" val="373171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A484DD-38E7-4442-A1BE-BC0F080D972B}"/>
              </a:ext>
            </a:extLst>
          </p:cNvPr>
          <p:cNvSpPr/>
          <p:nvPr/>
        </p:nvSpPr>
        <p:spPr>
          <a:xfrm>
            <a:off x="2245328" y="763918"/>
            <a:ext cx="1418090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E7477B-797B-4683-8DBA-0386BE27E2D0}"/>
              </a:ext>
            </a:extLst>
          </p:cNvPr>
          <p:cNvSpPr/>
          <p:nvPr/>
        </p:nvSpPr>
        <p:spPr>
          <a:xfrm>
            <a:off x="721660" y="2766301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D3304-1F04-4AFF-B49B-F438E2372A0C}"/>
              </a:ext>
            </a:extLst>
          </p:cNvPr>
          <p:cNvSpPr/>
          <p:nvPr/>
        </p:nvSpPr>
        <p:spPr>
          <a:xfrm>
            <a:off x="481401" y="763204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597735-148D-48B4-A51B-40A01F072BBF}"/>
              </a:ext>
            </a:extLst>
          </p:cNvPr>
          <p:cNvSpPr/>
          <p:nvPr/>
        </p:nvSpPr>
        <p:spPr>
          <a:xfrm>
            <a:off x="6374523" y="2074352"/>
            <a:ext cx="1341984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3B2736-65E8-4B55-9559-F48A00249E88}"/>
              </a:ext>
            </a:extLst>
          </p:cNvPr>
          <p:cNvSpPr/>
          <p:nvPr/>
        </p:nvSpPr>
        <p:spPr>
          <a:xfrm>
            <a:off x="10740622" y="1332096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92401-30B8-4A29-9BA2-BBEE45470CE2}"/>
              </a:ext>
            </a:extLst>
          </p:cNvPr>
          <p:cNvSpPr/>
          <p:nvPr/>
        </p:nvSpPr>
        <p:spPr>
          <a:xfrm>
            <a:off x="2443503" y="4491804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D39046-D5DD-476B-86C2-B61EA18B5B2F}"/>
              </a:ext>
            </a:extLst>
          </p:cNvPr>
          <p:cNvSpPr/>
          <p:nvPr/>
        </p:nvSpPr>
        <p:spPr>
          <a:xfrm>
            <a:off x="2443179" y="5407597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C326C-26C4-4B74-8C85-98A40351E35D}"/>
              </a:ext>
            </a:extLst>
          </p:cNvPr>
          <p:cNvSpPr/>
          <p:nvPr/>
        </p:nvSpPr>
        <p:spPr>
          <a:xfrm>
            <a:off x="4044344" y="4471493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언론사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57508-1B53-4254-8A3D-AA0A12EC9E86}"/>
              </a:ext>
            </a:extLst>
          </p:cNvPr>
          <p:cNvSpPr/>
          <p:nvPr/>
        </p:nvSpPr>
        <p:spPr>
          <a:xfrm>
            <a:off x="4055621" y="5407597"/>
            <a:ext cx="1008112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상세페이지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62B106-8853-4D63-BDC7-774AC43D0E75}"/>
              </a:ext>
            </a:extLst>
          </p:cNvPr>
          <p:cNvCxnSpPr/>
          <p:nvPr/>
        </p:nvCxnSpPr>
        <p:spPr>
          <a:xfrm>
            <a:off x="5225793" y="1560292"/>
            <a:ext cx="0" cy="324036"/>
          </a:xfrm>
          <a:prstGeom prst="line">
            <a:avLst/>
          </a:prstGeom>
          <a:ln>
            <a:solidFill>
              <a:srgbClr val="FEC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1D30DEE-EF25-4F77-B6A8-E2BB5C36F3E7}"/>
              </a:ext>
            </a:extLst>
          </p:cNvPr>
          <p:cNvSpPr/>
          <p:nvPr/>
        </p:nvSpPr>
        <p:spPr>
          <a:xfrm>
            <a:off x="4346425" y="624536"/>
            <a:ext cx="1758736" cy="921470"/>
          </a:xfrm>
          <a:prstGeom prst="diamond">
            <a:avLst/>
          </a:prstGeom>
          <a:solidFill>
            <a:srgbClr val="131313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여부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AB0A2D2-5070-4061-8FDD-693229B843A3}"/>
              </a:ext>
            </a:extLst>
          </p:cNvPr>
          <p:cNvSpPr/>
          <p:nvPr/>
        </p:nvSpPr>
        <p:spPr>
          <a:xfrm>
            <a:off x="4749543" y="1922139"/>
            <a:ext cx="952499" cy="952499"/>
          </a:xfrm>
          <a:prstGeom prst="ellipse">
            <a:avLst/>
          </a:prstGeom>
          <a:solidFill>
            <a:srgbClr val="131313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15A234-C0B1-4FE0-8F92-57E98D52E4D0}"/>
              </a:ext>
            </a:extLst>
          </p:cNvPr>
          <p:cNvSpPr/>
          <p:nvPr/>
        </p:nvSpPr>
        <p:spPr>
          <a:xfrm>
            <a:off x="8529482" y="2071971"/>
            <a:ext cx="1514460" cy="648072"/>
          </a:xfrm>
          <a:prstGeom prst="rect">
            <a:avLst/>
          </a:prstGeom>
          <a:solidFill>
            <a:srgbClr val="181818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회원정보수정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4981482-2E06-4C7A-8814-A9548807D24A}"/>
              </a:ext>
            </a:extLst>
          </p:cNvPr>
          <p:cNvSpPr/>
          <p:nvPr/>
        </p:nvSpPr>
        <p:spPr>
          <a:xfrm>
            <a:off x="6788168" y="607793"/>
            <a:ext cx="996919" cy="952499"/>
          </a:xfrm>
          <a:prstGeom prst="ellipse">
            <a:avLst/>
          </a:prstGeom>
          <a:solidFill>
            <a:srgbClr val="131313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아니오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09FE4DD-8A35-4D08-81A1-71CC9EE081E6}"/>
              </a:ext>
            </a:extLst>
          </p:cNvPr>
          <p:cNvSpPr/>
          <p:nvPr/>
        </p:nvSpPr>
        <p:spPr>
          <a:xfrm>
            <a:off x="8468094" y="607792"/>
            <a:ext cx="996919" cy="952499"/>
          </a:xfrm>
          <a:prstGeom prst="ellipse">
            <a:avLst/>
          </a:prstGeom>
          <a:solidFill>
            <a:srgbClr val="131313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F7900C6-B99D-45F5-9FD8-5C3C4FEC6E5C}"/>
              </a:ext>
            </a:extLst>
          </p:cNvPr>
          <p:cNvCxnSpPr>
            <a:stCxn id="66" idx="6"/>
            <a:endCxn id="9" idx="1"/>
          </p:cNvCxnSpPr>
          <p:nvPr/>
        </p:nvCxnSpPr>
        <p:spPr>
          <a:xfrm>
            <a:off x="9465013" y="1084042"/>
            <a:ext cx="1275609" cy="572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5D2C9E3-A073-4920-BFEA-27FCB175B367}"/>
              </a:ext>
            </a:extLst>
          </p:cNvPr>
          <p:cNvCxnSpPr>
            <a:stCxn id="55" idx="3"/>
            <a:endCxn id="64" idx="2"/>
          </p:cNvCxnSpPr>
          <p:nvPr/>
        </p:nvCxnSpPr>
        <p:spPr>
          <a:xfrm flipV="1">
            <a:off x="6105161" y="1084043"/>
            <a:ext cx="683007" cy="1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58D8D4F-57A3-4814-AF57-14462232158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7785087" y="1084042"/>
            <a:ext cx="6830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A7A78DB-2CEF-4286-9A4E-2C5538A4E0BC}"/>
              </a:ext>
            </a:extLst>
          </p:cNvPr>
          <p:cNvCxnSpPr>
            <a:stCxn id="58" idx="6"/>
            <a:endCxn id="8" idx="1"/>
          </p:cNvCxnSpPr>
          <p:nvPr/>
        </p:nvCxnSpPr>
        <p:spPr>
          <a:xfrm flipV="1">
            <a:off x="5702042" y="2398388"/>
            <a:ext cx="6724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142E88B-7E4B-40E1-9436-DA8AC6CF830E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V="1">
            <a:off x="6815437" y="-3097146"/>
            <a:ext cx="568178" cy="8290305"/>
          </a:xfrm>
          <a:prstGeom prst="bentConnector3">
            <a:avLst>
              <a:gd name="adj1" fmla="val 16976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34585D8B-5DE0-4A31-8293-629B86962065}"/>
              </a:ext>
            </a:extLst>
          </p:cNvPr>
          <p:cNvCxnSpPr>
            <a:stCxn id="66" idx="0"/>
            <a:endCxn id="4" idx="0"/>
          </p:cNvCxnSpPr>
          <p:nvPr/>
        </p:nvCxnSpPr>
        <p:spPr>
          <a:xfrm rot="16200000" flipH="1" flipV="1">
            <a:off x="5882401" y="-2320236"/>
            <a:ext cx="156126" cy="6012181"/>
          </a:xfrm>
          <a:prstGeom prst="bentConnector3">
            <a:avLst>
              <a:gd name="adj1" fmla="val -14642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1DD23B3-E4F4-4918-8052-36129E38DBD2}"/>
              </a:ext>
            </a:extLst>
          </p:cNvPr>
          <p:cNvCxnSpPr>
            <a:stCxn id="4" idx="1"/>
            <a:endCxn id="6" idx="3"/>
          </p:cNvCxnSpPr>
          <p:nvPr/>
        </p:nvCxnSpPr>
        <p:spPr>
          <a:xfrm rot="10800000">
            <a:off x="1489514" y="1087240"/>
            <a:ext cx="755815" cy="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61FCDF49-CB51-4567-998F-D5C77F7640A9}"/>
              </a:ext>
            </a:extLst>
          </p:cNvPr>
          <p:cNvSpPr/>
          <p:nvPr/>
        </p:nvSpPr>
        <p:spPr>
          <a:xfrm>
            <a:off x="2800941" y="2612416"/>
            <a:ext cx="1758736" cy="921470"/>
          </a:xfrm>
          <a:prstGeom prst="diamond">
            <a:avLst/>
          </a:prstGeom>
          <a:solidFill>
            <a:srgbClr val="131313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2051E6D3-D88C-411B-B6BB-EFF440DC5A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12890" y="1224817"/>
            <a:ext cx="1354311" cy="1728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C9C0263E-EE8B-4895-8C59-D463425E83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25517" y="1667148"/>
            <a:ext cx="1183648" cy="725936"/>
          </a:xfrm>
          <a:prstGeom prst="bentConnector3">
            <a:avLst>
              <a:gd name="adj1" fmla="val 557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DBAF798-80F8-4169-9251-DE7D0E994356}"/>
              </a:ext>
            </a:extLst>
          </p:cNvPr>
          <p:cNvCxnSpPr>
            <a:cxnSpLocks/>
          </p:cNvCxnSpPr>
          <p:nvPr/>
        </p:nvCxnSpPr>
        <p:spPr>
          <a:xfrm rot="5400000">
            <a:off x="2834217" y="3646469"/>
            <a:ext cx="957918" cy="732750"/>
          </a:xfrm>
          <a:prstGeom prst="bentConnector3">
            <a:avLst>
              <a:gd name="adj1" fmla="val 4900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2DD1CC8-A0FC-4EC0-A980-93EFBEEFA77E}"/>
              </a:ext>
            </a:extLst>
          </p:cNvPr>
          <p:cNvCxnSpPr>
            <a:stCxn id="92" idx="2"/>
            <a:endCxn id="13" idx="0"/>
          </p:cNvCxnSpPr>
          <p:nvPr/>
        </p:nvCxnSpPr>
        <p:spPr>
          <a:xfrm rot="16200000" flipH="1">
            <a:off x="3645551" y="3568643"/>
            <a:ext cx="937607" cy="868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3A121CE-A805-4251-B8D6-0B4ABD8DFF4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2813537" y="5273574"/>
            <a:ext cx="267721" cy="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4427326-C9F7-46F2-A04C-9340CBD6AE21}"/>
              </a:ext>
            </a:extLst>
          </p:cNvPr>
          <p:cNvCxnSpPr/>
          <p:nvPr/>
        </p:nvCxnSpPr>
        <p:spPr>
          <a:xfrm rot="5400000">
            <a:off x="4425980" y="5273574"/>
            <a:ext cx="267721" cy="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F48C443-E185-4268-A50B-53664ABD0B9A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716507" y="2396007"/>
            <a:ext cx="8129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C15E358C-F816-443A-9670-7B37F6090886}"/>
              </a:ext>
            </a:extLst>
          </p:cNvPr>
          <p:cNvCxnSpPr/>
          <p:nvPr/>
        </p:nvCxnSpPr>
        <p:spPr>
          <a:xfrm flipV="1">
            <a:off x="3671864" y="1084041"/>
            <a:ext cx="683007" cy="1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967ED-F89D-44D5-ABF1-463490331BB1}"/>
              </a:ext>
            </a:extLst>
          </p:cNvPr>
          <p:cNvSpPr txBox="1"/>
          <p:nvPr/>
        </p:nvSpPr>
        <p:spPr>
          <a:xfrm>
            <a:off x="3875314" y="3113529"/>
            <a:ext cx="44413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4703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8C8485C-7AE7-414B-A850-385A3E521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03404"/>
              </p:ext>
            </p:extLst>
          </p:nvPr>
        </p:nvGraphicFramePr>
        <p:xfrm>
          <a:off x="579120" y="802596"/>
          <a:ext cx="11033760" cy="5123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기능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4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상세 내용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수정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회원탈퇴 기능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카테고리별</a:t>
                      </a:r>
                      <a:r>
                        <a:rPr lang="en-US" altLang="ko-KR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언론사별 게시판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각각 경제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스포츠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</a:t>
                      </a:r>
                      <a:r>
                        <a:rPr lang="ko-KR" altLang="en-US" sz="1400" b="0" spc="-30" dirty="0" err="1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네개의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카테고리와 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BBC, CNN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두 언론사의 기사를 </a:t>
                      </a:r>
                      <a:r>
                        <a:rPr lang="ko-KR" altLang="en-US" sz="1400" b="0" spc="-30" dirty="0" err="1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크롤링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해당 게시판에서 카테고리별 기사 지원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TTS(Text To Speech)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기능을 통해 원문을 읽어주는 기능을 제공한다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6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자유 게시판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게시글 조회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글쓰기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수정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 총 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단계의 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CRUD(Create, Read, Update, Delete)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기본적 기능 탑재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달기 및 </a:t>
                      </a:r>
                      <a:r>
                        <a:rPr lang="ko-KR" altLang="en-US" sz="1400" b="0" spc="-30" dirty="0" err="1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대댓글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달기 기능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30" dirty="0" err="1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챗봇</a:t>
                      </a:r>
                      <a:endParaRPr lang="ko-KR" altLang="en-US" sz="1400" b="1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상담 기능 및 오픈 메시지를 통해 기본적인 도움말 기능 탑재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기본적인 채팅을 통한 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Q&amp;A, 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답변 및 멀티링크 답변 기능 지원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99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FA17E-990C-4A3D-9B56-7CFFE396AD43}"/>
              </a:ext>
            </a:extLst>
          </p:cNvPr>
          <p:cNvSpPr/>
          <p:nvPr/>
        </p:nvSpPr>
        <p:spPr>
          <a:xfrm>
            <a:off x="9471166" y="1568741"/>
            <a:ext cx="61874" cy="830789"/>
          </a:xfrm>
          <a:prstGeom prst="rect">
            <a:avLst/>
          </a:prstGeom>
          <a:solidFill>
            <a:srgbClr val="FEC411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112382-02A3-406B-B135-860EB6EA8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5069"/>
          <a:stretch/>
        </p:blipFill>
        <p:spPr>
          <a:xfrm>
            <a:off x="324242" y="910418"/>
            <a:ext cx="8651977" cy="5204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08546-B6C3-491E-A790-39DC193E1EA4}"/>
              </a:ext>
            </a:extLst>
          </p:cNvPr>
          <p:cNvSpPr txBox="1"/>
          <p:nvPr/>
        </p:nvSpPr>
        <p:spPr>
          <a:xfrm>
            <a:off x="5232633" y="206333"/>
            <a:ext cx="172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</a:t>
            </a:r>
            <a:endParaRPr lang="ko-KR" altLang="en-US" sz="2400" b="1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BAF52-2CA2-4E22-A850-AF009B933516}"/>
              </a:ext>
            </a:extLst>
          </p:cNvPr>
          <p:cNvSpPr txBox="1"/>
          <p:nvPr/>
        </p:nvSpPr>
        <p:spPr>
          <a:xfrm>
            <a:off x="9502103" y="1476200"/>
            <a:ext cx="183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인기글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최신 기사 제공</a:t>
            </a:r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EF1EE1-3782-488A-8DFC-28BA9C1BE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8243"/>
          <a:stretch/>
        </p:blipFill>
        <p:spPr>
          <a:xfrm>
            <a:off x="5102993" y="1476200"/>
            <a:ext cx="6764765" cy="50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75ACC-0C11-4B29-ABC5-31D52A1F3147}"/>
              </a:ext>
            </a:extLst>
          </p:cNvPr>
          <p:cNvSpPr/>
          <p:nvPr/>
        </p:nvSpPr>
        <p:spPr>
          <a:xfrm>
            <a:off x="9009144" y="1233182"/>
            <a:ext cx="45719" cy="923330"/>
          </a:xfrm>
          <a:prstGeom prst="rect">
            <a:avLst/>
          </a:prstGeom>
          <a:solidFill>
            <a:srgbClr val="FEC411"/>
          </a:solidFill>
          <a:ln>
            <a:solidFill>
              <a:srgbClr val="FEC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BB0DE-84DB-4239-8A1E-87FA061A9866}"/>
              </a:ext>
            </a:extLst>
          </p:cNvPr>
          <p:cNvSpPr txBox="1"/>
          <p:nvPr/>
        </p:nvSpPr>
        <p:spPr>
          <a:xfrm>
            <a:off x="9030032" y="1233182"/>
            <a:ext cx="273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신문 기사 및 상세 페이지</a:t>
            </a:r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카테고리별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언론사별 기사 제공</a:t>
            </a:r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기사에 대한 댓글 및 </a:t>
            </a:r>
            <a:r>
              <a:rPr lang="ko-KR" altLang="en-US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대댓글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 지원</a:t>
            </a:r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579ED12-5166-403B-B788-93D65CD9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9" y="998725"/>
            <a:ext cx="6756567" cy="550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3011D-2B6D-4464-AA2B-559D27660DEE}"/>
              </a:ext>
            </a:extLst>
          </p:cNvPr>
          <p:cNvSpPr txBox="1"/>
          <p:nvPr/>
        </p:nvSpPr>
        <p:spPr>
          <a:xfrm>
            <a:off x="4233644" y="267290"/>
            <a:ext cx="372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신문 기사 및 상세 페이지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7DC3C5B-B871-4F36-84B9-B55AF5A0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1205" r="7157" b="-1205"/>
          <a:stretch/>
        </p:blipFill>
        <p:spPr>
          <a:xfrm>
            <a:off x="5809285" y="1010758"/>
            <a:ext cx="5762446" cy="572794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F1997F3-53AA-43C6-8209-A87CFA8DE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29" y="2407710"/>
            <a:ext cx="5099018" cy="41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A4C27B-8F20-4403-AAC0-31399C6F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59" y="822120"/>
            <a:ext cx="8353473" cy="5649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DC6DB-1B9C-4E0D-9B0F-D5C0571679F8}"/>
              </a:ext>
            </a:extLst>
          </p:cNvPr>
          <p:cNvSpPr txBox="1"/>
          <p:nvPr/>
        </p:nvSpPr>
        <p:spPr>
          <a:xfrm>
            <a:off x="4506283" y="226504"/>
            <a:ext cx="317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</a:t>
            </a:r>
          </a:p>
        </p:txBody>
      </p:sp>
    </p:spTree>
    <p:extLst>
      <p:ext uri="{BB962C8B-B14F-4D97-AF65-F5344CB8AC3E}">
        <p14:creationId xmlns:p14="http://schemas.microsoft.com/office/powerpoint/2010/main" val="204690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994AB-0614-45AB-87B6-DF045039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3" y="1000588"/>
            <a:ext cx="9591413" cy="5234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E0FE9-DB8C-4C0E-9EBF-22FDA1F1D066}"/>
              </a:ext>
            </a:extLst>
          </p:cNvPr>
          <p:cNvSpPr txBox="1"/>
          <p:nvPr/>
        </p:nvSpPr>
        <p:spPr>
          <a:xfrm>
            <a:off x="4325922" y="273751"/>
            <a:ext cx="35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20223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BBACF4F5-C086-4102-8859-02976441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7" y="963956"/>
            <a:ext cx="8036526" cy="5759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0130-01C9-486D-8100-EFB39868AFA9}"/>
              </a:ext>
            </a:extLst>
          </p:cNvPr>
          <p:cNvSpPr txBox="1"/>
          <p:nvPr/>
        </p:nvSpPr>
        <p:spPr>
          <a:xfrm>
            <a:off x="5030598" y="251670"/>
            <a:ext cx="21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개인정보수정</a:t>
            </a:r>
          </a:p>
        </p:txBody>
      </p:sp>
    </p:spTree>
    <p:extLst>
      <p:ext uri="{BB962C8B-B14F-4D97-AF65-F5344CB8AC3E}">
        <p14:creationId xmlns:p14="http://schemas.microsoft.com/office/powerpoint/2010/main" val="133820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F6E50-E0D4-4B18-A194-2162F7043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73" y="947430"/>
            <a:ext cx="7725254" cy="5486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5B508-B394-4B65-B4DD-62CC8B09D30A}"/>
              </a:ext>
            </a:extLst>
          </p:cNvPr>
          <p:cNvSpPr txBox="1"/>
          <p:nvPr/>
        </p:nvSpPr>
        <p:spPr>
          <a:xfrm>
            <a:off x="4556620" y="281031"/>
            <a:ext cx="3078760" cy="46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55807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DB4E6F-AC49-4427-A9B9-4BAF6D6FE39A}"/>
              </a:ext>
            </a:extLst>
          </p:cNvPr>
          <p:cNvSpPr txBox="1"/>
          <p:nvPr/>
        </p:nvSpPr>
        <p:spPr>
          <a:xfrm>
            <a:off x="4695038" y="3113529"/>
            <a:ext cx="2801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419683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83B068-E142-4E18-8446-BDE2D450D6F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818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8C671-171B-4A9B-9300-471183F7A23A}"/>
              </a:ext>
            </a:extLst>
          </p:cNvPr>
          <p:cNvSpPr txBox="1"/>
          <p:nvPr/>
        </p:nvSpPr>
        <p:spPr>
          <a:xfrm>
            <a:off x="1663816" y="3075057"/>
            <a:ext cx="276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4000" b="1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57064-CF26-4FB3-BBD5-ECD18B3270BD}"/>
              </a:ext>
            </a:extLst>
          </p:cNvPr>
          <p:cNvSpPr txBox="1"/>
          <p:nvPr/>
        </p:nvSpPr>
        <p:spPr>
          <a:xfrm>
            <a:off x="8145709" y="2274838"/>
            <a:ext cx="1996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	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기획의도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	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	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	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429167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BB7130-8DEA-495B-A0AB-46E88D8A96E0}"/>
              </a:ext>
            </a:extLst>
          </p:cNvPr>
          <p:cNvSpPr txBox="1"/>
          <p:nvPr/>
        </p:nvSpPr>
        <p:spPr>
          <a:xfrm>
            <a:off x="784411" y="471410"/>
            <a:ext cx="91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D2B5C5-151C-4977-95E0-994843EAF0F1}"/>
              </a:ext>
            </a:extLst>
          </p:cNvPr>
          <p:cNvSpPr/>
          <p:nvPr/>
        </p:nvSpPr>
        <p:spPr>
          <a:xfrm>
            <a:off x="2079811" y="968193"/>
            <a:ext cx="8444751" cy="968187"/>
          </a:xfrm>
          <a:prstGeom prst="rect">
            <a:avLst/>
          </a:prstGeom>
          <a:solidFill>
            <a:srgbClr val="FFC000"/>
          </a:solidFill>
          <a:ln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5BAB67-E217-4481-A847-61BCC01C72AA}"/>
              </a:ext>
            </a:extLst>
          </p:cNvPr>
          <p:cNvSpPr/>
          <p:nvPr/>
        </p:nvSpPr>
        <p:spPr>
          <a:xfrm>
            <a:off x="2079810" y="2133601"/>
            <a:ext cx="8444753" cy="1129551"/>
          </a:xfrm>
          <a:prstGeom prst="rect">
            <a:avLst/>
          </a:prstGeom>
          <a:solidFill>
            <a:srgbClr val="FFC000"/>
          </a:solidFill>
          <a:ln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10E55E-F1C9-48E0-AB12-2E885749DC7C}"/>
              </a:ext>
            </a:extLst>
          </p:cNvPr>
          <p:cNvSpPr/>
          <p:nvPr/>
        </p:nvSpPr>
        <p:spPr>
          <a:xfrm>
            <a:off x="2079810" y="3478311"/>
            <a:ext cx="8444754" cy="1739149"/>
          </a:xfrm>
          <a:prstGeom prst="rect">
            <a:avLst/>
          </a:prstGeom>
          <a:solidFill>
            <a:srgbClr val="FFC000"/>
          </a:solidFill>
          <a:ln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7C1ED4-42C5-4644-BD46-146B38D9B44B}"/>
              </a:ext>
            </a:extLst>
          </p:cNvPr>
          <p:cNvSpPr/>
          <p:nvPr/>
        </p:nvSpPr>
        <p:spPr>
          <a:xfrm>
            <a:off x="2079808" y="5378830"/>
            <a:ext cx="8444755" cy="944504"/>
          </a:xfrm>
          <a:prstGeom prst="rect">
            <a:avLst/>
          </a:prstGeom>
          <a:solidFill>
            <a:srgbClr val="FFC000"/>
          </a:solidFill>
          <a:ln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0251-BD0C-4215-8381-CB759A7CB8BD}"/>
              </a:ext>
            </a:extLst>
          </p:cNvPr>
          <p:cNvSpPr txBox="1"/>
          <p:nvPr/>
        </p:nvSpPr>
        <p:spPr>
          <a:xfrm>
            <a:off x="2241176" y="994630"/>
            <a:ext cx="8175811" cy="532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처음으로 웹 개발 코딩 프로젝트에서 팀장을 해봤다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내 전공에서 했던 프로젝트와 다르게 팀장의 역할이 중요했다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진행과정을 더 세부적으로 관리하고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팀원들을 독려하고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소통할 필요성이 많았고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중간중간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부분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과정에서 발생하는 에러를 해결하는 부분에서도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것이 많았다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계획을 짜는 과정에서는 여러 번 의견이 나뉘고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계획안이 번복되면서 난항을 겪었는데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 계획을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짜고나서는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팀원들과 원활하게 소통하며 프로젝트를 진행할 수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코딩할 때 힘든 부분에서는 팀원들에게 도움을 구하기도 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역량 안의 일들은 도움을 주기도 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팀원들 중 그 어느 누구도 본인의 고집을 내세우지 않아서  의견을 잘 모으면서 프로젝트 진행할 수 있었고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팀장으로서 팀원들에게 정말 고맙다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프로젝트를 통해 스프링 부트를 이용한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Restful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방식의 프로그래밍에 대해 충분히 이해하며 익힐 수 있었고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Ajax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페이지 갱신없이 서버와 비동기 통신하는 개념도 실제로 적용해보며 익힐 수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조는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쓰면서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tiles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프론트를 구현했는데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과정에서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tiles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쓰는 것의 불편함과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불편함을 해소하는 과정에서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session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배울 수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직접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하진 않았지만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계획 단계에서 관련 영상을 많이 찾아보고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식으로 운용되는지 코딩을 보고 이해함으로써 데이터 수집과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이해도를 키울 수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이외에도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boot, java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직접 해보면서 배울 수 있었던 것들이 많아 개발자로서 조금 더 성장할 수 있었던 좋은 경험이었다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팀장을 맡고 프로젝트를 시작할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팀원들에게  코딩에서는 부족한 점이 많지만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소통이 잘 되고 프로젝트를 잘 마칠 수 있도록 노력하겠다고 말했다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모두 마친 지금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한 말이 모두 지켜져서 정말 다행이고 기쁘다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이것들 모두가 팀장을 믿고 잘 따라주며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맡은 바 최선을 다해준  팀원들 덕분이고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고맙다고 말하고 싶다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80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BB7130-8DEA-495B-A0AB-46E88D8A96E0}"/>
              </a:ext>
            </a:extLst>
          </p:cNvPr>
          <p:cNvSpPr txBox="1"/>
          <p:nvPr/>
        </p:nvSpPr>
        <p:spPr>
          <a:xfrm>
            <a:off x="5419164" y="3044280"/>
            <a:ext cx="1353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en-US" altLang="ko-KR" sz="4000" b="1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4400" b="1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b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1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352B4-775A-476A-B7CB-B58FAE6A8879}"/>
              </a:ext>
            </a:extLst>
          </p:cNvPr>
          <p:cNvSpPr txBox="1"/>
          <p:nvPr/>
        </p:nvSpPr>
        <p:spPr>
          <a:xfrm>
            <a:off x="4896374" y="3113529"/>
            <a:ext cx="23992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EC4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735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364DB5-FE33-47EC-A6DB-A29DCE65DD47}"/>
              </a:ext>
            </a:extLst>
          </p:cNvPr>
          <p:cNvSpPr/>
          <p:nvPr/>
        </p:nvSpPr>
        <p:spPr>
          <a:xfrm>
            <a:off x="0" y="3251200"/>
            <a:ext cx="12192000" cy="3606799"/>
          </a:xfrm>
          <a:prstGeom prst="rect">
            <a:avLst/>
          </a:prstGeom>
          <a:solidFill>
            <a:srgbClr val="181818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232B1-611A-458A-BF0E-2871BE97668A}"/>
              </a:ext>
            </a:extLst>
          </p:cNvPr>
          <p:cNvSpPr txBox="1"/>
          <p:nvPr/>
        </p:nvSpPr>
        <p:spPr>
          <a:xfrm>
            <a:off x="5430664" y="1166070"/>
            <a:ext cx="107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4511F-D910-4E7A-B93E-F62FA1CA0812}"/>
              </a:ext>
            </a:extLst>
          </p:cNvPr>
          <p:cNvSpPr txBox="1"/>
          <p:nvPr/>
        </p:nvSpPr>
        <p:spPr>
          <a:xfrm>
            <a:off x="2770771" y="1805605"/>
            <a:ext cx="65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해외 뉴스를 쉽고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편하게 접근하고 찾아볼 수 있는 지능형 웹사이트의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FB8E5-1526-43B6-B4A4-294D7ABA43C1}"/>
              </a:ext>
            </a:extLst>
          </p:cNvPr>
          <p:cNvSpPr txBox="1"/>
          <p:nvPr/>
        </p:nvSpPr>
        <p:spPr>
          <a:xfrm>
            <a:off x="5504576" y="3521404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55B83-5AB2-4E19-82B9-4C252190B6B3}"/>
              </a:ext>
            </a:extLst>
          </p:cNvPr>
          <p:cNvSpPr txBox="1"/>
          <p:nvPr/>
        </p:nvSpPr>
        <p:spPr>
          <a:xfrm>
            <a:off x="464628" y="4160939"/>
            <a:ext cx="1694575" cy="172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Tomcat 9.5.3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MVC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Sping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1.3.2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5D23B-D46E-4AD5-97CE-0BC79DC725FD}"/>
              </a:ext>
            </a:extLst>
          </p:cNvPr>
          <p:cNvSpPr txBox="1"/>
          <p:nvPr/>
        </p:nvSpPr>
        <p:spPr>
          <a:xfrm>
            <a:off x="2370327" y="4160939"/>
            <a:ext cx="1694575" cy="228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프론트</a:t>
            </a:r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endParaRPr lang="en-US" altLang="ko-KR" b="1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5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 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 5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Ajax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Jquery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3.5.1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AEE45-13D9-4A9F-BE4A-4FC339C7A5F2}"/>
              </a:ext>
            </a:extLst>
          </p:cNvPr>
          <p:cNvSpPr txBox="1"/>
          <p:nvPr/>
        </p:nvSpPr>
        <p:spPr>
          <a:xfrm>
            <a:off x="4276026" y="4160939"/>
            <a:ext cx="169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언어</a:t>
            </a:r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endParaRPr lang="en-US" altLang="ko-KR" b="1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 1.8.0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5AA6A-D638-42F3-A1CF-2BA4501E4F8B}"/>
              </a:ext>
            </a:extLst>
          </p:cNvPr>
          <p:cNvSpPr txBox="1"/>
          <p:nvPr/>
        </p:nvSpPr>
        <p:spPr>
          <a:xfrm>
            <a:off x="6181725" y="4160939"/>
            <a:ext cx="169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[Database]</a:t>
            </a:r>
          </a:p>
          <a:p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1E331-AA28-4E4F-B341-783A44A03EC2}"/>
              </a:ext>
            </a:extLst>
          </p:cNvPr>
          <p:cNvSpPr txBox="1"/>
          <p:nvPr/>
        </p:nvSpPr>
        <p:spPr>
          <a:xfrm>
            <a:off x="8087424" y="4160939"/>
            <a:ext cx="1772873" cy="168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도구</a:t>
            </a:r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STS 4.12.0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10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WorkBench</a:t>
            </a:r>
            <a:r>
              <a:rPr lang="en-US" altLang="ko-KR" sz="10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8.0.27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Eclipse 4.18.0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010B8-1FA6-4B99-9F51-8E0BB5F69517}"/>
              </a:ext>
            </a:extLst>
          </p:cNvPr>
          <p:cNvSpPr txBox="1"/>
          <p:nvPr/>
        </p:nvSpPr>
        <p:spPr>
          <a:xfrm>
            <a:off x="10095189" y="4160939"/>
            <a:ext cx="1772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[API]</a:t>
            </a:r>
          </a:p>
          <a:p>
            <a:endParaRPr lang="en-US" altLang="ko-KR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Kakao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API(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우편번호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CLOVA Chatbot</a:t>
            </a:r>
          </a:p>
          <a:p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Synthesis(TTS)</a:t>
            </a:r>
          </a:p>
        </p:txBody>
      </p:sp>
    </p:spTree>
    <p:extLst>
      <p:ext uri="{BB962C8B-B14F-4D97-AF65-F5344CB8AC3E}">
        <p14:creationId xmlns:p14="http://schemas.microsoft.com/office/powerpoint/2010/main" val="68515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8522B8-84C7-4B8E-BC69-A49ECBD2F012}"/>
              </a:ext>
            </a:extLst>
          </p:cNvPr>
          <p:cNvSpPr/>
          <p:nvPr/>
        </p:nvSpPr>
        <p:spPr>
          <a:xfrm>
            <a:off x="4124325" y="0"/>
            <a:ext cx="3943350" cy="6858000"/>
          </a:xfrm>
          <a:prstGeom prst="rect">
            <a:avLst/>
          </a:prstGeom>
          <a:solidFill>
            <a:srgbClr val="181818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AABA0-C9A8-4F7F-B8B9-7D29EBE4175E}"/>
              </a:ext>
            </a:extLst>
          </p:cNvPr>
          <p:cNvSpPr txBox="1"/>
          <p:nvPr/>
        </p:nvSpPr>
        <p:spPr>
          <a:xfrm>
            <a:off x="516270" y="731981"/>
            <a:ext cx="23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엄민호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618A0-D337-4575-8BC0-95E99CBDB80C}"/>
              </a:ext>
            </a:extLst>
          </p:cNvPr>
          <p:cNvSpPr txBox="1"/>
          <p:nvPr/>
        </p:nvSpPr>
        <p:spPr>
          <a:xfrm>
            <a:off x="513607" y="4740112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이제윤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C8F77-8EBF-42BA-B4D0-F9F23D8D065D}"/>
              </a:ext>
            </a:extLst>
          </p:cNvPr>
          <p:cNvSpPr txBox="1"/>
          <p:nvPr/>
        </p:nvSpPr>
        <p:spPr>
          <a:xfrm>
            <a:off x="8763744" y="731981"/>
            <a:ext cx="24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천웅재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15AE1-2D5A-44B9-BE92-457A646E4B36}"/>
              </a:ext>
            </a:extLst>
          </p:cNvPr>
          <p:cNvSpPr txBox="1"/>
          <p:nvPr/>
        </p:nvSpPr>
        <p:spPr>
          <a:xfrm>
            <a:off x="8774975" y="4740112"/>
            <a:ext cx="248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한예슬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068A6-8F4D-4D28-A2A7-6083F57A1BC6}"/>
              </a:ext>
            </a:extLst>
          </p:cNvPr>
          <p:cNvSpPr txBox="1"/>
          <p:nvPr/>
        </p:nvSpPr>
        <p:spPr>
          <a:xfrm>
            <a:off x="4800599" y="2648940"/>
            <a:ext cx="193595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김경훈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DB75E-86CE-4F41-B47B-5765654BB465}"/>
              </a:ext>
            </a:extLst>
          </p:cNvPr>
          <p:cNvSpPr txBox="1"/>
          <p:nvPr/>
        </p:nvSpPr>
        <p:spPr>
          <a:xfrm>
            <a:off x="4800599" y="3105834"/>
            <a:ext cx="2590800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리스트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 리스트</a:t>
            </a:r>
            <a:r>
              <a:rPr lang="en-US" altLang="ko-KR" sz="1200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(CSS)</a:t>
            </a:r>
            <a:endParaRPr lang="ko-KR" altLang="en-US" sz="1200" dirty="0">
              <a:solidFill>
                <a:srgbClr val="FEC41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703F1-47BE-4DE2-8B06-F51BC7319B29}"/>
              </a:ext>
            </a:extLst>
          </p:cNvPr>
          <p:cNvSpPr txBox="1"/>
          <p:nvPr/>
        </p:nvSpPr>
        <p:spPr>
          <a:xfrm>
            <a:off x="524838" y="1208014"/>
            <a:ext cx="2903418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CNN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리스트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 상세페이지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안내창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F2BDE-4714-4BA9-9CA6-CE921FC5E83B}"/>
              </a:ext>
            </a:extLst>
          </p:cNvPr>
          <p:cNvSpPr txBox="1"/>
          <p:nvPr/>
        </p:nvSpPr>
        <p:spPr>
          <a:xfrm>
            <a:off x="513607" y="5208906"/>
            <a:ext cx="2674210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기사 리스트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기사 상세 페이지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(TTS,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기사 검색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58E81-5F97-4BC3-B6C2-1FC701F66E1D}"/>
              </a:ext>
            </a:extLst>
          </p:cNvPr>
          <p:cNvSpPr txBox="1"/>
          <p:nvPr/>
        </p:nvSpPr>
        <p:spPr>
          <a:xfrm>
            <a:off x="8763745" y="1208014"/>
            <a:ext cx="3014398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B1253-69D1-4105-8DC2-C5EEA27532EF}"/>
              </a:ext>
            </a:extLst>
          </p:cNvPr>
          <p:cNvSpPr txBox="1"/>
          <p:nvPr/>
        </p:nvSpPr>
        <p:spPr>
          <a:xfrm>
            <a:off x="8763744" y="5208906"/>
            <a:ext cx="311506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BBC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리스트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상세 페이지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 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상세페이지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(CSS)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3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22B6-0F85-4206-8597-6923EA130D80}"/>
              </a:ext>
            </a:extLst>
          </p:cNvPr>
          <p:cNvSpPr txBox="1"/>
          <p:nvPr/>
        </p:nvSpPr>
        <p:spPr>
          <a:xfrm>
            <a:off x="4228775" y="2844224"/>
            <a:ext cx="37344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 절차 및 방법</a:t>
            </a:r>
          </a:p>
        </p:txBody>
      </p:sp>
    </p:spTree>
    <p:extLst>
      <p:ext uri="{BB962C8B-B14F-4D97-AF65-F5344CB8AC3E}">
        <p14:creationId xmlns:p14="http://schemas.microsoft.com/office/powerpoint/2010/main" val="345676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96FD9D-2255-424D-AAB3-83062ECD8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67761"/>
              </p:ext>
            </p:extLst>
          </p:nvPr>
        </p:nvGraphicFramePr>
        <p:xfrm>
          <a:off x="961937" y="744523"/>
          <a:ext cx="10268125" cy="53689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4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634">
                  <a:extLst>
                    <a:ext uri="{9D8B030D-6E8A-4147-A177-3AD203B41FA5}">
                      <a16:colId xmlns:a16="http://schemas.microsoft.com/office/drawing/2014/main" val="3817682748"/>
                    </a:ext>
                  </a:extLst>
                </a:gridCol>
                <a:gridCol w="3352085">
                  <a:extLst>
                    <a:ext uri="{9D8B030D-6E8A-4147-A177-3AD203B41FA5}">
                      <a16:colId xmlns:a16="http://schemas.microsoft.com/office/drawing/2014/main" val="1690520661"/>
                    </a:ext>
                  </a:extLst>
                </a:gridCol>
              </a:tblGrid>
              <a:tr h="679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활동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사전 기획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10/28(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11/03(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기획 및 주제 선정</a:t>
                      </a:r>
                      <a:endParaRPr lang="en-US" altLang="ko-KR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기획안 작성</a:t>
                      </a:r>
                      <a:endParaRPr lang="en-US" altLang="ko-KR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멘토링 진행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11/3(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11/10(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베이스 설계 및 기능 구체화</a:t>
                      </a:r>
                      <a:endParaRPr lang="en-US" altLang="ko-KR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상세 기능 도출 및 데이터 수집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11/5(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금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11/28(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기능 구현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주간 정기 회의 실시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0581822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및 배포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11/29(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12/2(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및 배포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최적화 및 오류수정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총 개발기간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10/28(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~ 12/2(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(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총 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sz="1400" b="0" spc="-30" dirty="0">
                          <a:solidFill>
                            <a:srgbClr val="FEC41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1400" b="0" spc="-30" dirty="0">
                        <a:solidFill>
                          <a:srgbClr val="FEC41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1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64686EB-C1AB-47F2-BED0-CC2738D590DA}"/>
              </a:ext>
            </a:extLst>
          </p:cNvPr>
          <p:cNvGrpSpPr/>
          <p:nvPr/>
        </p:nvGrpSpPr>
        <p:grpSpPr>
          <a:xfrm>
            <a:off x="1037636" y="709071"/>
            <a:ext cx="10118043" cy="5442157"/>
            <a:chOff x="777057" y="1373033"/>
            <a:chExt cx="10490318" cy="5483658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F4CEA2D-97AC-451C-88CB-5FCA119E1EB4}"/>
                </a:ext>
              </a:extLst>
            </p:cNvPr>
            <p:cNvGrpSpPr/>
            <p:nvPr/>
          </p:nvGrpSpPr>
          <p:grpSpPr>
            <a:xfrm>
              <a:off x="777057" y="1373033"/>
              <a:ext cx="10490318" cy="5483658"/>
              <a:chOff x="3153048" y="2421541"/>
              <a:chExt cx="5610391" cy="3568501"/>
            </a:xfrm>
            <a:grpFill/>
          </p:grpSpPr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9D03F3F-E63C-428E-8D61-A3489C89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048" y="2421541"/>
                <a:ext cx="5609663" cy="35619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1818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20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FEB682E5-D512-4025-BC8C-384EA7A2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108" y="2424214"/>
                <a:ext cx="926007" cy="363851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10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4B3983CA-27DD-4000-B987-047FBD66E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956" y="2424214"/>
                <a:ext cx="936729" cy="362838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F3CF5E2B-CBD9-4FD9-963D-12B1A289A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396" y="2424214"/>
                <a:ext cx="936729" cy="362703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815D6EEA-3569-4EF8-BF8D-D17FF6175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983" y="2424214"/>
                <a:ext cx="936065" cy="363055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3E6291ED-F015-4449-AD3C-FFACFBA68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658" y="2422699"/>
                <a:ext cx="936569" cy="364218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ACE244B7-89D9-4DAF-8732-077A5A7E7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1018" y="2423086"/>
                <a:ext cx="932421" cy="363966"/>
              </a:xfrm>
              <a:prstGeom prst="rect">
                <a:avLst/>
              </a:prstGeom>
              <a:solidFill>
                <a:srgbClr val="FEC411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12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 </a:t>
                </a:r>
                <a:r>
                  <a:rPr lang="en-US" altLang="ko-KR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200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주차</a:t>
                </a:r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59924E61-FA5A-4524-8CDE-1CB62137A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5372" y="2787127"/>
                <a:ext cx="5594277" cy="851"/>
              </a:xfrm>
              <a:prstGeom prst="line">
                <a:avLst/>
              </a:prstGeom>
              <a:grpFill/>
              <a:ln w="6350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/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A0F15219-082E-4061-8B23-C83450BD6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2844" y="2428875"/>
                <a:ext cx="0" cy="3556159"/>
              </a:xfrm>
              <a:prstGeom prst="line">
                <a:avLst/>
              </a:prstGeom>
              <a:grpFill/>
              <a:ln w="9525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E0579BB8-B447-4096-84D6-A16CB0FA8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9414" y="2428875"/>
                <a:ext cx="0" cy="3556159"/>
              </a:xfrm>
              <a:prstGeom prst="line">
                <a:avLst/>
              </a:prstGeom>
              <a:grpFill/>
              <a:ln w="9525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ABB97A4D-4DB9-4548-BC8E-5DA81DF11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55983" y="2433883"/>
                <a:ext cx="1896" cy="3556159"/>
              </a:xfrm>
              <a:prstGeom prst="line">
                <a:avLst/>
              </a:prstGeom>
              <a:grpFill/>
              <a:ln w="9525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307759BB-F4AE-4889-A45A-15E506D2F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2553" y="2428875"/>
                <a:ext cx="0" cy="3556159"/>
              </a:xfrm>
              <a:prstGeom prst="line">
                <a:avLst/>
              </a:prstGeom>
              <a:grpFill/>
              <a:ln w="9525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91D20454-B0FF-4473-BB9E-A5E98BEAF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9123" y="2428875"/>
                <a:ext cx="0" cy="3556159"/>
              </a:xfrm>
              <a:prstGeom prst="line">
                <a:avLst/>
              </a:prstGeom>
              <a:grpFill/>
              <a:ln w="9525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8AE182-557B-4271-9A40-4EC845BA44B1}"/>
                  </a:ext>
                </a:extLst>
              </p:cNvPr>
              <p:cNvSpPr txBox="1"/>
              <p:nvPr/>
            </p:nvSpPr>
            <p:spPr>
              <a:xfrm>
                <a:off x="3260603" y="3145220"/>
                <a:ext cx="833079" cy="18840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주제 선정 및 구체화</a:t>
                </a:r>
                <a:endPara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AA5089-CEA9-40C6-9983-0B1B74F344C5}"/>
                  </a:ext>
                </a:extLst>
              </p:cNvPr>
              <p:cNvSpPr txBox="1"/>
              <p:nvPr/>
            </p:nvSpPr>
            <p:spPr>
              <a:xfrm>
                <a:off x="4381884" y="3594187"/>
                <a:ext cx="843839" cy="18840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DB</a:t>
                </a:r>
                <a:r>
                  <a:rPr lang="ko-KR" altLang="en-US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설계 및 수정 보완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53667E-CE99-47D1-B3E1-C7F7D87A33B2}"/>
                  </a:ext>
                </a:extLst>
              </p:cNvPr>
              <p:cNvSpPr txBox="1"/>
              <p:nvPr/>
            </p:nvSpPr>
            <p:spPr>
              <a:xfrm>
                <a:off x="4728740" y="4160242"/>
                <a:ext cx="1074421" cy="18840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30" dirty="0" err="1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크롤링</a:t>
                </a:r>
                <a:r>
                  <a:rPr lang="ko-KR" altLang="en-US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및 유저 서비스 구현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2EF80D-731C-4754-BD6C-867A32BA246F}"/>
                  </a:ext>
                </a:extLst>
              </p:cNvPr>
              <p:cNvSpPr txBox="1"/>
              <p:nvPr/>
            </p:nvSpPr>
            <p:spPr>
              <a:xfrm>
                <a:off x="4750236" y="5013525"/>
                <a:ext cx="1113909" cy="18840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자유게시판</a:t>
                </a:r>
                <a:r>
                  <a:rPr lang="en-US" altLang="ko-KR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1" spc="-30" dirty="0" err="1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챗봇</a:t>
                </a:r>
                <a:r>
                  <a:rPr lang="ko-KR" altLang="en-US" sz="1200" b="1" spc="-30" dirty="0">
                    <a:solidFill>
                      <a:srgbClr val="18181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서비스 구현</a:t>
                </a: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32ADEB4-633D-42D7-A09D-B1ACB8855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7867" y="3110632"/>
                <a:ext cx="1225314" cy="0"/>
              </a:xfrm>
              <a:prstGeom prst="line">
                <a:avLst/>
              </a:prstGeom>
              <a:grpFill/>
              <a:ln w="76200" cap="rnd">
                <a:solidFill>
                  <a:srgbClr val="FEC4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A9E988D-9042-443E-A3AE-DEB1CDBBD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602" y="3553362"/>
                <a:ext cx="1002652" cy="0"/>
              </a:xfrm>
              <a:prstGeom prst="line">
                <a:avLst/>
              </a:prstGeom>
              <a:grpFill/>
              <a:ln w="76200" cap="rnd">
                <a:solidFill>
                  <a:srgbClr val="FEC4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B03B5EA-8989-4721-A281-D7DC19104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740" y="4124284"/>
                <a:ext cx="1074421" cy="0"/>
              </a:xfrm>
              <a:prstGeom prst="line">
                <a:avLst/>
              </a:prstGeom>
              <a:grpFill/>
              <a:ln w="76200" cap="rnd">
                <a:solidFill>
                  <a:srgbClr val="FEC4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B507A24-5EC1-4A4C-9ACC-3610FDD68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6878" y="4972018"/>
                <a:ext cx="1667965" cy="0"/>
              </a:xfrm>
              <a:prstGeom prst="line">
                <a:avLst/>
              </a:prstGeom>
              <a:grpFill/>
              <a:ln w="76200" cap="rnd">
                <a:solidFill>
                  <a:srgbClr val="FEC4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FC8510E-177C-4628-80D8-3D7D8D4A8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0899" y="5415142"/>
                <a:ext cx="1392870" cy="0"/>
              </a:xfrm>
              <a:prstGeom prst="line">
                <a:avLst/>
              </a:prstGeom>
              <a:grpFill/>
              <a:ln w="76200" cap="rnd">
                <a:solidFill>
                  <a:srgbClr val="FEC4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65FC38-20BA-4E09-8554-EB66CB5C98EE}"/>
                </a:ext>
              </a:extLst>
            </p:cNvPr>
            <p:cNvSpPr txBox="1"/>
            <p:nvPr/>
          </p:nvSpPr>
          <p:spPr>
            <a:xfrm>
              <a:off x="5849815" y="6066664"/>
              <a:ext cx="2788566" cy="28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카테고리별 </a:t>
              </a:r>
              <a:r>
                <a: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언론사 게시판 서비스 구현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DDB5A4-6A5D-4D16-9CCC-563230345B75}"/>
                </a:ext>
              </a:extLst>
            </p:cNvPr>
            <p:cNvSpPr txBox="1"/>
            <p:nvPr/>
          </p:nvSpPr>
          <p:spPr>
            <a:xfrm>
              <a:off x="6586348" y="3450449"/>
              <a:ext cx="1166632" cy="28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CSS </a:t>
              </a: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UI/UX</a:t>
              </a:r>
              <a:endParaRPr lang="ko-KR" altLang="en-US" sz="1200" b="1" spc="-30" dirty="0">
                <a:solidFill>
                  <a:srgbClr val="18181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C6419DB-B48A-4048-BB1C-D400C98AD728}"/>
                </a:ext>
              </a:extLst>
            </p:cNvPr>
            <p:cNvCxnSpPr>
              <a:cxnSpLocks/>
            </p:cNvCxnSpPr>
            <p:nvPr/>
          </p:nvCxnSpPr>
          <p:spPr>
            <a:xfrm>
              <a:off x="6645407" y="3422343"/>
              <a:ext cx="2562183" cy="0"/>
            </a:xfrm>
            <a:prstGeom prst="line">
              <a:avLst/>
            </a:prstGeom>
            <a:grpFill/>
            <a:ln w="76200" cap="rnd">
              <a:solidFill>
                <a:srgbClr val="FEC4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64605-7D1F-4741-9E4A-44587A3FD6E6}"/>
                </a:ext>
              </a:extLst>
            </p:cNvPr>
            <p:cNvSpPr txBox="1"/>
            <p:nvPr/>
          </p:nvSpPr>
          <p:spPr>
            <a:xfrm>
              <a:off x="8191854" y="2845533"/>
              <a:ext cx="1701625" cy="28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  <a:r>
                <a: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배포 및 오류수정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D6246AE-056B-449C-9D1A-7038FBB7D7B6}"/>
                </a:ext>
              </a:extLst>
            </p:cNvPr>
            <p:cNvCxnSpPr>
              <a:cxnSpLocks/>
            </p:cNvCxnSpPr>
            <p:nvPr/>
          </p:nvCxnSpPr>
          <p:spPr>
            <a:xfrm>
              <a:off x="8238362" y="2805910"/>
              <a:ext cx="1765127" cy="0"/>
            </a:xfrm>
            <a:prstGeom prst="line">
              <a:avLst/>
            </a:prstGeom>
            <a:grpFill/>
            <a:ln w="76200" cap="rnd">
              <a:solidFill>
                <a:srgbClr val="FEC4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0D113-7544-4D64-8E4D-C013FA4DF3FB}"/>
                </a:ext>
              </a:extLst>
            </p:cNvPr>
            <p:cNvSpPr txBox="1"/>
            <p:nvPr/>
          </p:nvSpPr>
          <p:spPr>
            <a:xfrm>
              <a:off x="5849816" y="4249133"/>
              <a:ext cx="3118761" cy="28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TTS(Text To Speech) </a:t>
              </a:r>
              <a:r>
                <a:rPr lang="ko-KR" altLang="en-US" sz="1200" b="1" spc="-30" dirty="0">
                  <a:solidFill>
                    <a:srgbClr val="18181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구현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1DF8F7-3F90-4399-954C-F49B6D994700}"/>
                </a:ext>
              </a:extLst>
            </p:cNvPr>
            <p:cNvCxnSpPr>
              <a:cxnSpLocks/>
            </p:cNvCxnSpPr>
            <p:nvPr/>
          </p:nvCxnSpPr>
          <p:spPr>
            <a:xfrm>
              <a:off x="5899635" y="4203888"/>
              <a:ext cx="1487339" cy="1"/>
            </a:xfrm>
            <a:prstGeom prst="line">
              <a:avLst/>
            </a:prstGeom>
            <a:grpFill/>
            <a:ln w="76200" cap="rnd">
              <a:solidFill>
                <a:srgbClr val="FEC4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F563-D9DB-4998-B14C-8899A009C71A}"/>
              </a:ext>
            </a:extLst>
          </p:cNvPr>
          <p:cNvSpPr txBox="1"/>
          <p:nvPr/>
        </p:nvSpPr>
        <p:spPr>
          <a:xfrm>
            <a:off x="4706198" y="2844224"/>
            <a:ext cx="2779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Modeling &amp; </a:t>
            </a:r>
            <a:r>
              <a:rPr lang="ko-KR" altLang="en-US" sz="3500" b="1" dirty="0">
                <a:solidFill>
                  <a:srgbClr val="FEC4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137967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72C5A8-1DED-4009-BA2A-A7F51380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333" r="17463" b="37445"/>
          <a:stretch/>
        </p:blipFill>
        <p:spPr>
          <a:xfrm>
            <a:off x="899160" y="353507"/>
            <a:ext cx="10393680" cy="61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1313"/>
        </a:solidFill>
        <a:ln>
          <a:solidFill>
            <a:srgbClr val="13131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851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 웅재</dc:creator>
  <cp:lastModifiedBy>Kim KyungHoon</cp:lastModifiedBy>
  <cp:revision>25</cp:revision>
  <dcterms:created xsi:type="dcterms:W3CDTF">2021-11-30T02:26:05Z</dcterms:created>
  <dcterms:modified xsi:type="dcterms:W3CDTF">2021-12-09T12:06:07Z</dcterms:modified>
</cp:coreProperties>
</file>