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394" r:id="rId2"/>
    <p:sldId id="395" r:id="rId3"/>
    <p:sldId id="256" r:id="rId4"/>
    <p:sldId id="396" r:id="rId5"/>
    <p:sldId id="399" r:id="rId6"/>
    <p:sldId id="401" r:id="rId7"/>
    <p:sldId id="402" r:id="rId8"/>
    <p:sldId id="407" r:id="rId9"/>
    <p:sldId id="408" r:id="rId10"/>
    <p:sldId id="409" r:id="rId11"/>
    <p:sldId id="410" r:id="rId12"/>
    <p:sldId id="411" r:id="rId13"/>
    <p:sldId id="405" r:id="rId14"/>
    <p:sldId id="406" r:id="rId15"/>
  </p:sldIdLst>
  <p:sldSz cx="12192000" cy="6858000"/>
  <p:notesSz cx="6858000" cy="9144000"/>
  <p:embeddedFontLst>
    <p:embeddedFont>
      <p:font typeface="08서울남산체 EB" panose="02020603020101020101" pitchFamily="18" charset="-127"/>
      <p:regular r:id="rId16"/>
    </p:embeddedFont>
    <p:embeddedFont>
      <p:font typeface="나눔스퀘어" panose="020B0600000101010101" pitchFamily="50" charset="-127"/>
      <p:regular r:id="rId17"/>
    </p:embeddedFont>
    <p:embeddedFont>
      <p:font typeface="나눔스퀘어 Bold" panose="020B0600000101010101" pitchFamily="50" charset="-127"/>
      <p:bold r:id="rId18"/>
    </p:embeddedFont>
    <p:embeddedFont>
      <p:font typeface="나눔스퀘어 ExtraBold" panose="020B0600000101010101" pitchFamily="50" charset="-127"/>
      <p:bold r:id="rId19"/>
    </p:embeddedFont>
    <p:embeddedFont>
      <p:font typeface="맑은 고딕" panose="020B0503020000020004" pitchFamily="50" charset="-127"/>
      <p:regular r:id="rId20"/>
      <p:bold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66" userDrawn="1">
          <p15:clr>
            <a:srgbClr val="A4A3A4"/>
          </p15:clr>
        </p15:guide>
        <p15:guide id="2" pos="293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BCA7"/>
    <a:srgbClr val="E7E6E6"/>
    <a:srgbClr val="2C244C"/>
    <a:srgbClr val="969696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5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96" y="96"/>
      </p:cViewPr>
      <p:guideLst>
        <p:guide orient="horz" pos="3566"/>
        <p:guide pos="293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9120A7-FCED-4462-8841-337E39659D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827B468-2B4D-4769-B768-74C28476EF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74D306-6FFA-47B5-ABBB-2B0D01D15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EB2BC-AECB-4527-BE98-06213DA6E17F}" type="datetimeFigureOut">
              <a:rPr lang="ko-KR" altLang="en-US" smtClean="0"/>
              <a:t>2021-10-26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E92D48-CA04-460B-AB32-0CD7C66D9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49B2BA-4C91-4A06-A385-FEDFD096C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D5D38-2750-4E98-A63B-A985E5C745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663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722FD1-FC77-4D4A-965D-4DBAB6C9C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63CE22-877D-4BBE-B190-D4CBA25186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C500E2-4705-42B5-ACFD-1D054A195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EB2BC-AECB-4527-BE98-06213DA6E17F}" type="datetimeFigureOut">
              <a:rPr lang="ko-KR" altLang="en-US" smtClean="0"/>
              <a:t>2021-10-26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A33296-49EB-46F0-B8F4-448CF37F3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35AB78-7EBD-42B2-989A-35EAA510D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D5D38-2750-4E98-A63B-A985E5C745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3807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F73176-3067-4AA2-8722-32DC30203C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4514004-B467-4792-BBBD-AC4249A6ED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A744B2-6C5B-49B7-B7FC-D2D98FFC5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EB2BC-AECB-4527-BE98-06213DA6E17F}" type="datetimeFigureOut">
              <a:rPr lang="ko-KR" altLang="en-US" smtClean="0"/>
              <a:t>2021-10-26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C1455F-D8D0-4211-A72B-2B59FA505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972067-8B52-464D-A962-A62ABE5BB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D5D38-2750-4E98-A63B-A985E5C745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4856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076A83-2A28-450C-BADA-E586C313F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9E1CAA-AAC1-4221-9469-C70CD5CB7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5C96D5-6F14-4671-80EA-2FC140735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EB2BC-AECB-4527-BE98-06213DA6E17F}" type="datetimeFigureOut">
              <a:rPr lang="ko-KR" altLang="en-US" smtClean="0"/>
              <a:t>2021-10-26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E4F522-8383-4E37-B31C-7E106249A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84F27B-EF95-4813-89AB-B28BC771A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D5D38-2750-4E98-A63B-A985E5C745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8422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F4A518-9DEF-4955-846C-9B5619450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BDBF30-C3F2-4496-9266-C38EF4BD3A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0C4453-B564-49D3-A02B-D4DD49665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EB2BC-AECB-4527-BE98-06213DA6E17F}" type="datetimeFigureOut">
              <a:rPr lang="ko-KR" altLang="en-US" smtClean="0"/>
              <a:t>2021-10-26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5E9ADF-9F85-4091-B5D2-09B3E9275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BB666F-F2D8-4B56-816C-01A9CE975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D5D38-2750-4E98-A63B-A985E5C745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1345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75BFDD-1573-48CF-BDE4-DA2E0B7C2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205FAD-5554-45DA-9983-675ED9D21C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812FBC9-7011-4DFD-857D-F549F438DE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5F0173-D7B3-4161-AA4F-FD8E708A1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EB2BC-AECB-4527-BE98-06213DA6E17F}" type="datetimeFigureOut">
              <a:rPr lang="ko-KR" altLang="en-US" smtClean="0"/>
              <a:t>2021-10-26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001029-8D72-4019-A5E8-0A764B48D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9E05EC-21EB-4EBA-AE2F-A6477C745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D5D38-2750-4E98-A63B-A985E5C745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446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C76242-83BE-445D-8A7C-F7B754B4B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926A3F-7332-405E-813E-5B4C02F72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260E455-21EB-4E95-AABE-5AB183576D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B4E5B55-7D28-4E5F-9098-2D23C07F1A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1561354-544C-4393-9FFF-9DC28AECDA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DD3D32C-53DA-479E-BA04-9E3E04BD8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EB2BC-AECB-4527-BE98-06213DA6E17F}" type="datetimeFigureOut">
              <a:rPr lang="ko-KR" altLang="en-US" smtClean="0"/>
              <a:t>2021-10-26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A0A565F-689A-4E66-97D2-766039EB2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EA7B6A6-62A1-4C12-96A8-4CB03DD80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D5D38-2750-4E98-A63B-A985E5C745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1198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01E325-7FDD-4E63-8259-B1521F26E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AC5F00A-478F-4D38-98A8-730B15CBB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EB2BC-AECB-4527-BE98-06213DA6E17F}" type="datetimeFigureOut">
              <a:rPr lang="ko-KR" altLang="en-US" smtClean="0"/>
              <a:t>2021-10-26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CD9EB9E-C143-4D1D-BFC4-59E421C2E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46C1015-BDE6-4AE1-B382-11F98FC39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D5D38-2750-4E98-A63B-A985E5C745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203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8945D7E-B372-49F7-BCCC-701C6CD4A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EB2BC-AECB-4527-BE98-06213DA6E17F}" type="datetimeFigureOut">
              <a:rPr lang="ko-KR" altLang="en-US" smtClean="0"/>
              <a:t>2021-10-26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57FB2B-3394-4838-96F6-2FE8A7517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55D089-EC44-47DD-9869-657337B07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D5D38-2750-4E98-A63B-A985E5C745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078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302F3A-CBDB-401D-83BC-14BC6D8CE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88B904-807B-4462-ADDA-2DB8027DB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73BFCF-B8A7-463A-932A-54C9682786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4DAF12-9B30-439C-8CAF-66EE9A279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EB2BC-AECB-4527-BE98-06213DA6E17F}" type="datetimeFigureOut">
              <a:rPr lang="ko-KR" altLang="en-US" smtClean="0"/>
              <a:t>2021-10-26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D95840-636E-424D-B09B-34B8554F3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9FC487-437E-4CF2-BFFC-9665137F1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D5D38-2750-4E98-A63B-A985E5C745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2900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0D4340-2FDB-4F05-AC72-1F1452197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33A8634-C6C5-46C1-9A69-D88BA1DEFF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FBD9B8-12AA-4F0C-A9F7-6F4D97D16B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C99904-3F45-45CD-8878-E530EA58A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EB2BC-AECB-4527-BE98-06213DA6E17F}" type="datetimeFigureOut">
              <a:rPr lang="ko-KR" altLang="en-US" smtClean="0"/>
              <a:t>2021-10-26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4F5461-C4DB-423A-A121-FE964A188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ED3B3C-F36B-4A11-85C2-1277B660B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D5D38-2750-4E98-A63B-A985E5C745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577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3DA9F63-D2A8-454C-A6E4-D68E48D20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83AB60-44BF-44D2-9F71-33940135D6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6747D7-0FB7-4382-ABD9-94A1710649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EB2BC-AECB-4527-BE98-06213DA6E17F}" type="datetimeFigureOut">
              <a:rPr lang="ko-KR" altLang="en-US" smtClean="0"/>
              <a:t>2021-10-26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1FD343-649C-472D-9FF7-A33794C95F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BAF75D-C8BD-4456-8D0B-67FFB5DBA2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D5D38-2750-4E98-A63B-A985E5C745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491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4EE547A-0CE0-450F-9AE6-84A485BC2B5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C24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55E37A-4F5A-4A69-B702-E121195DF2D8}"/>
              </a:ext>
            </a:extLst>
          </p:cNvPr>
          <p:cNvSpPr txBox="1"/>
          <p:nvPr/>
        </p:nvSpPr>
        <p:spPr>
          <a:xfrm>
            <a:off x="3732033" y="2621065"/>
            <a:ext cx="4727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solidFill>
                  <a:srgbClr val="E7E6E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학습 커뮤니티   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D4246A5-F929-481B-B76F-137C48ADACFF}"/>
              </a:ext>
            </a:extLst>
          </p:cNvPr>
          <p:cNvCxnSpPr>
            <a:cxnSpLocks/>
          </p:cNvCxnSpPr>
          <p:nvPr/>
        </p:nvCxnSpPr>
        <p:spPr>
          <a:xfrm>
            <a:off x="2993666" y="3441700"/>
            <a:ext cx="620466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C8E6DBA-8FE2-4DEE-9C70-3F68A5635805}"/>
              </a:ext>
            </a:extLst>
          </p:cNvPr>
          <p:cNvSpPr txBox="1"/>
          <p:nvPr/>
        </p:nvSpPr>
        <p:spPr>
          <a:xfrm>
            <a:off x="8450387" y="5540833"/>
            <a:ext cx="3090738" cy="405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 err="1">
                <a:solidFill>
                  <a:srgbClr val="E7E6E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황길성</a:t>
            </a:r>
            <a:r>
              <a:rPr lang="ko-KR" altLang="en-US" dirty="0">
                <a:solidFill>
                  <a:srgbClr val="E7E6E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solidFill>
                  <a:srgbClr val="E7E6E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>
                <a:solidFill>
                  <a:srgbClr val="E7E6E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진형욱  최상철  김경훈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14ABEF-0E5B-4568-A4CF-86E1A73F6678}"/>
              </a:ext>
            </a:extLst>
          </p:cNvPr>
          <p:cNvSpPr txBox="1"/>
          <p:nvPr/>
        </p:nvSpPr>
        <p:spPr>
          <a:xfrm>
            <a:off x="5172931" y="3616005"/>
            <a:ext cx="18461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solidFill>
                  <a:srgbClr val="E7E6E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세미프로젝트 </a:t>
            </a:r>
            <a:r>
              <a:rPr lang="en-US" altLang="ko-KR" sz="1800" dirty="0">
                <a:solidFill>
                  <a:srgbClr val="E7E6E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r>
              <a:rPr lang="ko-KR" altLang="en-US" sz="1800" dirty="0">
                <a:solidFill>
                  <a:srgbClr val="E7E6E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</a:t>
            </a:r>
            <a:endParaRPr lang="en-US" altLang="ko-KR" sz="1800" dirty="0">
              <a:solidFill>
                <a:srgbClr val="E7E6E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ko-KR" altLang="en-US" dirty="0">
              <a:solidFill>
                <a:srgbClr val="E7E6E6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FCDAEC-8252-4AB3-A124-B1FE080B04EA}"/>
              </a:ext>
            </a:extLst>
          </p:cNvPr>
          <p:cNvSpPr txBox="1"/>
          <p:nvPr/>
        </p:nvSpPr>
        <p:spPr>
          <a:xfrm>
            <a:off x="5564523" y="3972726"/>
            <a:ext cx="10126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E7E6E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개발기술서</a:t>
            </a:r>
            <a:endParaRPr lang="ko-KR" altLang="en-US" sz="1400" dirty="0">
              <a:solidFill>
                <a:srgbClr val="E7E6E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0614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AF8C3CC-6456-415D-A9D6-6DB0BAEAFD5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E90318D-5A54-4F30-A5FB-7E6EE930949D}"/>
              </a:ext>
            </a:extLst>
          </p:cNvPr>
          <p:cNvGrpSpPr/>
          <p:nvPr/>
        </p:nvGrpSpPr>
        <p:grpSpPr>
          <a:xfrm>
            <a:off x="0" y="240506"/>
            <a:ext cx="1859176" cy="460717"/>
            <a:chOff x="0" y="240506"/>
            <a:chExt cx="2055819" cy="460717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830A45E-D57B-400B-ABC4-40A1D6F17439}"/>
                </a:ext>
              </a:extLst>
            </p:cNvPr>
            <p:cNvSpPr/>
            <p:nvPr/>
          </p:nvSpPr>
          <p:spPr>
            <a:xfrm>
              <a:off x="0" y="240506"/>
              <a:ext cx="1929468" cy="460717"/>
            </a:xfrm>
            <a:prstGeom prst="rect">
              <a:avLst/>
            </a:prstGeom>
            <a:solidFill>
              <a:srgbClr val="2C24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1D6516A-D3AB-44FD-B5D3-C309A4B1A700}"/>
                </a:ext>
              </a:extLst>
            </p:cNvPr>
            <p:cNvSpPr txBox="1"/>
            <p:nvPr/>
          </p:nvSpPr>
          <p:spPr>
            <a:xfrm>
              <a:off x="126352" y="318365"/>
              <a:ext cx="19294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solidFill>
                    <a:srgbClr val="E6E6E6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회원가입 페이지 </a:t>
              </a: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5FCD1205-936D-4FC5-816E-BD05E4966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325" y="1505219"/>
            <a:ext cx="5399429" cy="4123519"/>
          </a:xfrm>
          <a:prstGeom prst="rect">
            <a:avLst/>
          </a:prstGeom>
        </p:spPr>
      </p:pic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E9BF4D8C-F928-41FA-9222-4794817EC377}"/>
              </a:ext>
            </a:extLst>
          </p:cNvPr>
          <p:cNvSpPr/>
          <p:nvPr/>
        </p:nvSpPr>
        <p:spPr>
          <a:xfrm>
            <a:off x="6333485" y="5219747"/>
            <a:ext cx="5232225" cy="1300623"/>
          </a:xfrm>
          <a:prstGeom prst="round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6849948-9813-476B-9E54-0492ED317553}"/>
              </a:ext>
            </a:extLst>
          </p:cNvPr>
          <p:cNvSpPr txBox="1"/>
          <p:nvPr/>
        </p:nvSpPr>
        <p:spPr>
          <a:xfrm>
            <a:off x="6357929" y="5229086"/>
            <a:ext cx="5183336" cy="1187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· 'EMAIL'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칼럼을 유니크 키로 두어 중복방지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·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유저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'NICKNAME'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칼럼을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not null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 두어 닉네임을 쓰게 함 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· ajax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통해 화면 이동없이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email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과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nickname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중복체크 확인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·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비밀번호 확인기능을 두어 계정 생성 시 유저의 비밀번호 입력 실수를 줄임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· '</a:t>
            </a:r>
            <a:r>
              <a:rPr lang="en-US" altLang="ko-KR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Bcrypt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'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사용하여 비밀번호를 암호화하여 저장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en-US" altLang="ko-KR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springframework.security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488B58F-B92E-4F48-BE77-FAD41A8BA5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9747" y="629200"/>
            <a:ext cx="4799701" cy="4014772"/>
          </a:xfrm>
          <a:prstGeom prst="rect">
            <a:avLst/>
          </a:prstGeom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EED87D30-D642-4977-9AFE-E02BA7EF0D78}"/>
              </a:ext>
            </a:extLst>
          </p:cNvPr>
          <p:cNvGrpSpPr/>
          <p:nvPr/>
        </p:nvGrpSpPr>
        <p:grpSpPr>
          <a:xfrm>
            <a:off x="7961962" y="181708"/>
            <a:ext cx="1975270" cy="369332"/>
            <a:chOff x="5407043" y="1376221"/>
            <a:chExt cx="1975270" cy="369332"/>
          </a:xfrm>
        </p:grpSpPr>
        <p:sp>
          <p:nvSpPr>
            <p:cNvPr id="20" name="사각형: 모서리가 접힌 도형 19">
              <a:extLst>
                <a:ext uri="{FF2B5EF4-FFF2-40B4-BE49-F238E27FC236}">
                  <a16:creationId xmlns:a16="http://schemas.microsoft.com/office/drawing/2014/main" id="{940B2F81-EAD1-440E-8B06-D25ED9BFAC40}"/>
                </a:ext>
              </a:extLst>
            </p:cNvPr>
            <p:cNvSpPr/>
            <p:nvPr/>
          </p:nvSpPr>
          <p:spPr>
            <a:xfrm>
              <a:off x="5407043" y="1384183"/>
              <a:ext cx="1975270" cy="343949"/>
            </a:xfrm>
            <a:prstGeom prst="foldedCorner">
              <a:avLst>
                <a:gd name="adj" fmla="val 35851"/>
              </a:avLst>
            </a:prstGeom>
            <a:solidFill>
              <a:srgbClr val="85BC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05C9E6F-8F74-4B16-8FF7-103C0C33D2A7}"/>
                </a:ext>
              </a:extLst>
            </p:cNvPr>
            <p:cNvSpPr txBox="1"/>
            <p:nvPr/>
          </p:nvSpPr>
          <p:spPr>
            <a:xfrm>
              <a:off x="5411432" y="1376221"/>
              <a:ext cx="18455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lt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Class Modeling</a:t>
              </a:r>
              <a:endParaRPr lang="ko-KR" altLang="en-US" dirty="0">
                <a:solidFill>
                  <a:schemeClr val="lt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AAD8B953-DC3B-4EF3-9104-3AB8B14B1BF3}"/>
              </a:ext>
            </a:extLst>
          </p:cNvPr>
          <p:cNvGrpSpPr/>
          <p:nvPr/>
        </p:nvGrpSpPr>
        <p:grpSpPr>
          <a:xfrm>
            <a:off x="8345758" y="4781071"/>
            <a:ext cx="1207678" cy="646331"/>
            <a:chOff x="5407043" y="1376221"/>
            <a:chExt cx="1207678" cy="646331"/>
          </a:xfrm>
        </p:grpSpPr>
        <p:sp>
          <p:nvSpPr>
            <p:cNvPr id="23" name="사각형: 모서리가 접힌 도형 22">
              <a:extLst>
                <a:ext uri="{FF2B5EF4-FFF2-40B4-BE49-F238E27FC236}">
                  <a16:creationId xmlns:a16="http://schemas.microsoft.com/office/drawing/2014/main" id="{326786D4-411B-4FF1-A03F-50D7C19018AC}"/>
                </a:ext>
              </a:extLst>
            </p:cNvPr>
            <p:cNvSpPr/>
            <p:nvPr/>
          </p:nvSpPr>
          <p:spPr>
            <a:xfrm>
              <a:off x="5407043" y="1384183"/>
              <a:ext cx="1207678" cy="343949"/>
            </a:xfrm>
            <a:prstGeom prst="foldedCorner">
              <a:avLst>
                <a:gd name="adj" fmla="val 35851"/>
              </a:avLst>
            </a:prstGeom>
            <a:solidFill>
              <a:srgbClr val="85BC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0788F1A-7C94-431A-A19B-55247473191A}"/>
                </a:ext>
              </a:extLst>
            </p:cNvPr>
            <p:cNvSpPr txBox="1"/>
            <p:nvPr/>
          </p:nvSpPr>
          <p:spPr>
            <a:xfrm>
              <a:off x="5436599" y="1376221"/>
              <a:ext cx="11225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lt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주요 기능</a:t>
              </a:r>
            </a:p>
            <a:p>
              <a:pPr algn="ctr"/>
              <a:endParaRPr lang="ko-KR" altLang="en-US" dirty="0">
                <a:solidFill>
                  <a:schemeClr val="lt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6619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AF8C3CC-6456-415D-A9D6-6DB0BAEAFD5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E90318D-5A54-4F30-A5FB-7E6EE930949D}"/>
              </a:ext>
            </a:extLst>
          </p:cNvPr>
          <p:cNvGrpSpPr/>
          <p:nvPr/>
        </p:nvGrpSpPr>
        <p:grpSpPr>
          <a:xfrm>
            <a:off x="-19958" y="240506"/>
            <a:ext cx="2175929" cy="460717"/>
            <a:chOff x="-22068" y="240506"/>
            <a:chExt cx="2184191" cy="460717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830A45E-D57B-400B-ABC4-40A1D6F17439}"/>
                </a:ext>
              </a:extLst>
            </p:cNvPr>
            <p:cNvSpPr/>
            <p:nvPr/>
          </p:nvSpPr>
          <p:spPr>
            <a:xfrm>
              <a:off x="0" y="240506"/>
              <a:ext cx="1929468" cy="460717"/>
            </a:xfrm>
            <a:prstGeom prst="rect">
              <a:avLst/>
            </a:prstGeom>
            <a:solidFill>
              <a:srgbClr val="2C24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1D6516A-D3AB-44FD-B5D3-C309A4B1A700}"/>
                </a:ext>
              </a:extLst>
            </p:cNvPr>
            <p:cNvSpPr txBox="1"/>
            <p:nvPr/>
          </p:nvSpPr>
          <p:spPr>
            <a:xfrm>
              <a:off x="-22068" y="318365"/>
              <a:ext cx="21841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solidFill>
                    <a:srgbClr val="E6E6E6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공부인증 목록 페이지 </a:t>
              </a: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C26391E3-A308-4218-AC34-C015E71BC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42" y="1457588"/>
            <a:ext cx="4385323" cy="4188204"/>
          </a:xfrm>
          <a:prstGeom prst="rect">
            <a:avLst/>
          </a:prstGeom>
        </p:spPr>
      </p:pic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C25C382A-AEC6-47BD-9A6F-10E924281E52}"/>
              </a:ext>
            </a:extLst>
          </p:cNvPr>
          <p:cNvSpPr/>
          <p:nvPr/>
        </p:nvSpPr>
        <p:spPr>
          <a:xfrm>
            <a:off x="4759069" y="4706224"/>
            <a:ext cx="7206741" cy="2030135"/>
          </a:xfrm>
          <a:prstGeom prst="round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117693A-8482-4F39-9EE3-2E07E39108EA}"/>
              </a:ext>
            </a:extLst>
          </p:cNvPr>
          <p:cNvSpPr txBox="1"/>
          <p:nvPr/>
        </p:nvSpPr>
        <p:spPr>
          <a:xfrm>
            <a:off x="4785067" y="4761387"/>
            <a:ext cx="7154744" cy="1852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·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각 게시판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(SC_BBS, SC_PDS, SC_REVIEW, SC_NOTICE)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테이블의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USERID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는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'SC_USER'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ID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참조한 외래키로 연결하여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'NICKNAME'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</a:t>
            </a:r>
            <a:r>
              <a:rPr lang="ko-KR" altLang="en-US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서브쿼리를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통해 가져옴 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·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게시물 작성순으로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'10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'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씩 </a:t>
            </a:r>
            <a:r>
              <a:rPr lang="ko-KR" altLang="en-US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페이징하였고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'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이전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', '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다음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'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버튼을 눌러서 </a:t>
            </a:r>
            <a:r>
              <a:rPr lang="ko-KR" altLang="en-US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페이지이동하는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것도 가능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·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제목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내용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작성자를 선택하고 검색창에 입력해서 검색된 것만 조회하기 가능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·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작성일을  </a:t>
            </a:r>
            <a:r>
              <a:rPr lang="en-US" altLang="ko-KR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javascript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사용하여 날짜를 현재시간에서 얼마나 </a:t>
            </a:r>
            <a:r>
              <a:rPr lang="ko-KR" altLang="en-US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지났는지로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표현하고 하루가 넘어가면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YY-MM-DD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형식으로 표현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·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글을 </a:t>
            </a:r>
            <a:r>
              <a:rPr lang="ko-KR" altLang="en-US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쓸때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이미지파일 업로드가능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자유게시판에서는 업로드기능 제외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 -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자료실을 제외하고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FILENAME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null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도 허용으로 두어 </a:t>
            </a:r>
            <a:r>
              <a:rPr lang="ko-KR" altLang="en-US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파일업로드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없이 글쓰기 가능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C91915F-1C72-4732-A9EA-C19C3470D3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553" y="521026"/>
            <a:ext cx="4963772" cy="3684437"/>
          </a:xfrm>
          <a:prstGeom prst="rect">
            <a:avLst/>
          </a:prstGeom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BAA9A396-A5CE-45CA-982C-5E8C4D170BC2}"/>
              </a:ext>
            </a:extLst>
          </p:cNvPr>
          <p:cNvGrpSpPr/>
          <p:nvPr/>
        </p:nvGrpSpPr>
        <p:grpSpPr>
          <a:xfrm>
            <a:off x="7374804" y="97818"/>
            <a:ext cx="1975270" cy="369332"/>
            <a:chOff x="5407043" y="1376221"/>
            <a:chExt cx="1975270" cy="369332"/>
          </a:xfrm>
        </p:grpSpPr>
        <p:sp>
          <p:nvSpPr>
            <p:cNvPr id="20" name="사각형: 모서리가 접힌 도형 19">
              <a:extLst>
                <a:ext uri="{FF2B5EF4-FFF2-40B4-BE49-F238E27FC236}">
                  <a16:creationId xmlns:a16="http://schemas.microsoft.com/office/drawing/2014/main" id="{B93F4706-1087-4277-AD61-C8DE2CBD3F95}"/>
                </a:ext>
              </a:extLst>
            </p:cNvPr>
            <p:cNvSpPr/>
            <p:nvPr/>
          </p:nvSpPr>
          <p:spPr>
            <a:xfrm>
              <a:off x="5407043" y="1384183"/>
              <a:ext cx="1975270" cy="343949"/>
            </a:xfrm>
            <a:prstGeom prst="foldedCorner">
              <a:avLst>
                <a:gd name="adj" fmla="val 35851"/>
              </a:avLst>
            </a:prstGeom>
            <a:solidFill>
              <a:srgbClr val="85BC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485E822-CDB0-466B-919A-619FD25B9927}"/>
                </a:ext>
              </a:extLst>
            </p:cNvPr>
            <p:cNvSpPr txBox="1"/>
            <p:nvPr/>
          </p:nvSpPr>
          <p:spPr>
            <a:xfrm>
              <a:off x="5411432" y="1376221"/>
              <a:ext cx="18455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lt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Class Modeling</a:t>
              </a:r>
              <a:endParaRPr lang="ko-KR" altLang="en-US" dirty="0">
                <a:solidFill>
                  <a:schemeClr val="lt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88F75765-48A8-4242-8D37-1288E8EFEB04}"/>
              </a:ext>
            </a:extLst>
          </p:cNvPr>
          <p:cNvGrpSpPr/>
          <p:nvPr/>
        </p:nvGrpSpPr>
        <p:grpSpPr>
          <a:xfrm>
            <a:off x="7758600" y="4286120"/>
            <a:ext cx="1207678" cy="646331"/>
            <a:chOff x="5407043" y="1376221"/>
            <a:chExt cx="1207678" cy="646331"/>
          </a:xfrm>
        </p:grpSpPr>
        <p:sp>
          <p:nvSpPr>
            <p:cNvPr id="23" name="사각형: 모서리가 접힌 도형 22">
              <a:extLst>
                <a:ext uri="{FF2B5EF4-FFF2-40B4-BE49-F238E27FC236}">
                  <a16:creationId xmlns:a16="http://schemas.microsoft.com/office/drawing/2014/main" id="{E7FC2F20-A9E1-47E2-A1E1-044950FB718E}"/>
                </a:ext>
              </a:extLst>
            </p:cNvPr>
            <p:cNvSpPr/>
            <p:nvPr/>
          </p:nvSpPr>
          <p:spPr>
            <a:xfrm>
              <a:off x="5407043" y="1384183"/>
              <a:ext cx="1207678" cy="343949"/>
            </a:xfrm>
            <a:prstGeom prst="foldedCorner">
              <a:avLst>
                <a:gd name="adj" fmla="val 35851"/>
              </a:avLst>
            </a:prstGeom>
            <a:solidFill>
              <a:srgbClr val="85BC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16AADE0-2A37-414D-B146-9A4B6CD0C6E0}"/>
                </a:ext>
              </a:extLst>
            </p:cNvPr>
            <p:cNvSpPr txBox="1"/>
            <p:nvPr/>
          </p:nvSpPr>
          <p:spPr>
            <a:xfrm>
              <a:off x="5436599" y="1376221"/>
              <a:ext cx="11225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lt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주요 기능</a:t>
              </a:r>
            </a:p>
            <a:p>
              <a:pPr algn="ctr"/>
              <a:endParaRPr lang="ko-KR" altLang="en-US" dirty="0">
                <a:solidFill>
                  <a:schemeClr val="lt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7963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AF8C3CC-6456-415D-A9D6-6DB0BAEAFD5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E90318D-5A54-4F30-A5FB-7E6EE930949D}"/>
              </a:ext>
            </a:extLst>
          </p:cNvPr>
          <p:cNvGrpSpPr/>
          <p:nvPr/>
        </p:nvGrpSpPr>
        <p:grpSpPr>
          <a:xfrm>
            <a:off x="0" y="240506"/>
            <a:ext cx="1834007" cy="460717"/>
            <a:chOff x="0" y="240506"/>
            <a:chExt cx="2027989" cy="460717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830A45E-D57B-400B-ABC4-40A1D6F17439}"/>
                </a:ext>
              </a:extLst>
            </p:cNvPr>
            <p:cNvSpPr/>
            <p:nvPr/>
          </p:nvSpPr>
          <p:spPr>
            <a:xfrm>
              <a:off x="0" y="240506"/>
              <a:ext cx="1929468" cy="460717"/>
            </a:xfrm>
            <a:prstGeom prst="rect">
              <a:avLst/>
            </a:prstGeom>
            <a:solidFill>
              <a:srgbClr val="2C24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1D6516A-D3AB-44FD-B5D3-C309A4B1A700}"/>
                </a:ext>
              </a:extLst>
            </p:cNvPr>
            <p:cNvSpPr txBox="1"/>
            <p:nvPr/>
          </p:nvSpPr>
          <p:spPr>
            <a:xfrm>
              <a:off x="98523" y="318365"/>
              <a:ext cx="19294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solidFill>
                    <a:srgbClr val="E6E6E6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공부 인증 페이지 </a:t>
              </a: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9A495015-7533-4D1C-813A-E0FFB21B62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508" y="795040"/>
            <a:ext cx="3722546" cy="5942600"/>
          </a:xfrm>
          <a:prstGeom prst="rect">
            <a:avLst/>
          </a:prstGeom>
        </p:spPr>
      </p:pic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940DCFB9-F662-4497-9778-524BA958F7D4}"/>
              </a:ext>
            </a:extLst>
          </p:cNvPr>
          <p:cNvSpPr/>
          <p:nvPr/>
        </p:nvSpPr>
        <p:spPr>
          <a:xfrm>
            <a:off x="4628679" y="4622334"/>
            <a:ext cx="6667460" cy="2030135"/>
          </a:xfrm>
          <a:prstGeom prst="round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4D044C4-D866-49E9-8086-0757A8129508}"/>
              </a:ext>
            </a:extLst>
          </p:cNvPr>
          <p:cNvSpPr txBox="1"/>
          <p:nvPr/>
        </p:nvSpPr>
        <p:spPr>
          <a:xfrm>
            <a:off x="4628679" y="4677497"/>
            <a:ext cx="6667460" cy="1946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·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댓글 테이블 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SC_COMMENT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하나만 만들고 </a:t>
            </a:r>
            <a:r>
              <a:rPr lang="ko-KR" altLang="en-US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외래키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칼럼을 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개를 만들어 모든 게시판과 연결하였고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</a:p>
          <a:p>
            <a:pPr>
              <a:lnSpc>
                <a:spcPct val="110000"/>
              </a:lnSpc>
            </a:pP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SC_USER 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테이블의 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ID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참조하여 </a:t>
            </a:r>
            <a:r>
              <a:rPr lang="ko-KR" altLang="en-US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이중쿼리로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NICKNAME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정보를 가져와 댓글 작성 시 유저의 닉네임을 같이 출력</a:t>
            </a:r>
          </a:p>
          <a:p>
            <a:pPr>
              <a:lnSpc>
                <a:spcPct val="110000"/>
              </a:lnSpc>
            </a:pP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· BBSCHOICE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칼럼을 통하여 어느 게시판의 글에 내용을 추가할 것인지 </a:t>
            </a:r>
            <a:r>
              <a:rPr lang="ko-KR" altLang="en-US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구분지을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수 있도록 설정 </a:t>
            </a:r>
          </a:p>
          <a:p>
            <a:pPr>
              <a:lnSpc>
                <a:spcPct val="110000"/>
              </a:lnSpc>
            </a:pP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· 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디테일 페이지로 이동 시 조회수 카운트 증가 및 글의 내용과 업로드한 파일의 이미지를 볼 수 있음</a:t>
            </a:r>
          </a:p>
          <a:p>
            <a:pPr>
              <a:lnSpc>
                <a:spcPct val="110000"/>
              </a:lnSpc>
            </a:pP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· 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로그인 시 댓글쓰기가 가능하고 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ajax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통해 화면이동없이 댓글 리스트를 쓰고 볼 수 있음</a:t>
            </a:r>
          </a:p>
          <a:p>
            <a:pPr>
              <a:lnSpc>
                <a:spcPct val="110000"/>
              </a:lnSpc>
            </a:pP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· 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글의 등록시간은 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SYSDATE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형식으로 나타내고 댓글의 등록시간은 현재날짜를 기준으로 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'~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전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' 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으로 표현하고 </a:t>
            </a:r>
            <a:endParaRPr lang="en-US" altLang="ko-KR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하루가 넘어가면 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YYYY-MM-DD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형식으로 표현</a:t>
            </a:r>
          </a:p>
          <a:p>
            <a:pPr>
              <a:lnSpc>
                <a:spcPct val="110000"/>
              </a:lnSpc>
            </a:pP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· 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자료실의 경우 업로드 되어있는 파일 다운로드 가능</a:t>
            </a:r>
          </a:p>
          <a:p>
            <a:pPr>
              <a:lnSpc>
                <a:spcPct val="110000"/>
              </a:lnSpc>
            </a:pP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· 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자신이 작성한 글 일 경우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글 수정 및 삭제 가능</a:t>
            </a:r>
          </a:p>
          <a:p>
            <a:pPr>
              <a:lnSpc>
                <a:spcPct val="110000"/>
              </a:lnSpc>
            </a:pP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· 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글 수정 시 이미지파일도 다른 이미지파일로 수정가능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E88531B0-3CE8-4230-A8F5-99C13A4F33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5919" y="566792"/>
            <a:ext cx="5592980" cy="3573789"/>
          </a:xfrm>
          <a:prstGeom prst="rect">
            <a:avLst/>
          </a:prstGeom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837ED8AB-5BEC-4AA1-A99D-C312BEE64EB9}"/>
              </a:ext>
            </a:extLst>
          </p:cNvPr>
          <p:cNvGrpSpPr/>
          <p:nvPr/>
        </p:nvGrpSpPr>
        <p:grpSpPr>
          <a:xfrm>
            <a:off x="6974774" y="131374"/>
            <a:ext cx="1975270" cy="369332"/>
            <a:chOff x="5407043" y="1376221"/>
            <a:chExt cx="1975270" cy="369332"/>
          </a:xfrm>
        </p:grpSpPr>
        <p:sp>
          <p:nvSpPr>
            <p:cNvPr id="20" name="사각형: 모서리가 접힌 도형 19">
              <a:extLst>
                <a:ext uri="{FF2B5EF4-FFF2-40B4-BE49-F238E27FC236}">
                  <a16:creationId xmlns:a16="http://schemas.microsoft.com/office/drawing/2014/main" id="{9E5F2176-8786-437F-A68F-1407146B5C45}"/>
                </a:ext>
              </a:extLst>
            </p:cNvPr>
            <p:cNvSpPr/>
            <p:nvPr/>
          </p:nvSpPr>
          <p:spPr>
            <a:xfrm>
              <a:off x="5407043" y="1384183"/>
              <a:ext cx="1975270" cy="343949"/>
            </a:xfrm>
            <a:prstGeom prst="foldedCorner">
              <a:avLst>
                <a:gd name="adj" fmla="val 35851"/>
              </a:avLst>
            </a:prstGeom>
            <a:solidFill>
              <a:srgbClr val="85BC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F73E4A1-BF91-406C-A2E6-56F143F81BB3}"/>
                </a:ext>
              </a:extLst>
            </p:cNvPr>
            <p:cNvSpPr txBox="1"/>
            <p:nvPr/>
          </p:nvSpPr>
          <p:spPr>
            <a:xfrm>
              <a:off x="5411432" y="1376221"/>
              <a:ext cx="18455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lt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Class Modeling</a:t>
              </a:r>
              <a:endParaRPr lang="ko-KR" altLang="en-US" dirty="0">
                <a:solidFill>
                  <a:schemeClr val="lt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516C301-DE8C-4BD8-9C67-EF6EBD3A99BF}"/>
              </a:ext>
            </a:extLst>
          </p:cNvPr>
          <p:cNvGrpSpPr/>
          <p:nvPr/>
        </p:nvGrpSpPr>
        <p:grpSpPr>
          <a:xfrm>
            <a:off x="7358570" y="4227397"/>
            <a:ext cx="1207678" cy="646331"/>
            <a:chOff x="5407043" y="1376221"/>
            <a:chExt cx="1207678" cy="646331"/>
          </a:xfrm>
        </p:grpSpPr>
        <p:sp>
          <p:nvSpPr>
            <p:cNvPr id="23" name="사각형: 모서리가 접힌 도형 22">
              <a:extLst>
                <a:ext uri="{FF2B5EF4-FFF2-40B4-BE49-F238E27FC236}">
                  <a16:creationId xmlns:a16="http://schemas.microsoft.com/office/drawing/2014/main" id="{D3C3C6BC-7AE0-458C-9CE1-B7B073B25CE7}"/>
                </a:ext>
              </a:extLst>
            </p:cNvPr>
            <p:cNvSpPr/>
            <p:nvPr/>
          </p:nvSpPr>
          <p:spPr>
            <a:xfrm>
              <a:off x="5407043" y="1384183"/>
              <a:ext cx="1207678" cy="343949"/>
            </a:xfrm>
            <a:prstGeom prst="foldedCorner">
              <a:avLst>
                <a:gd name="adj" fmla="val 35851"/>
              </a:avLst>
            </a:prstGeom>
            <a:solidFill>
              <a:srgbClr val="85BC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10787C9-DC05-4303-BD1B-915134DA8FD3}"/>
                </a:ext>
              </a:extLst>
            </p:cNvPr>
            <p:cNvSpPr txBox="1"/>
            <p:nvPr/>
          </p:nvSpPr>
          <p:spPr>
            <a:xfrm>
              <a:off x="5436599" y="1376221"/>
              <a:ext cx="11225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lt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주요 기능</a:t>
              </a:r>
            </a:p>
            <a:p>
              <a:pPr algn="ctr"/>
              <a:endParaRPr lang="ko-KR" altLang="en-US" dirty="0">
                <a:solidFill>
                  <a:schemeClr val="lt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5662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AF8C3CC-6456-415D-A9D6-6DB0BAEAFD5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C24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D6516A-D3AB-44FD-B5D3-C309A4B1A700}"/>
              </a:ext>
            </a:extLst>
          </p:cNvPr>
          <p:cNvSpPr txBox="1"/>
          <p:nvPr/>
        </p:nvSpPr>
        <p:spPr>
          <a:xfrm>
            <a:off x="4598594" y="2586306"/>
            <a:ext cx="32214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>
                <a:solidFill>
                  <a:srgbClr val="E7E6E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</a:t>
            </a:r>
            <a:r>
              <a:rPr lang="en-US" altLang="ko-KR" sz="8000" dirty="0">
                <a:solidFill>
                  <a:srgbClr val="E7E6E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&amp; </a:t>
            </a:r>
            <a:r>
              <a:rPr lang="en-US" altLang="ko-KR" sz="9600" dirty="0">
                <a:solidFill>
                  <a:srgbClr val="E7E6E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</a:t>
            </a:r>
            <a:r>
              <a:rPr lang="ko-KR" altLang="en-US" sz="8000" dirty="0">
                <a:solidFill>
                  <a:srgbClr val="E7E6E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124952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AF8C3CC-6456-415D-A9D6-6DB0BAEAFD5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D6516A-D3AB-44FD-B5D3-C309A4B1A700}"/>
              </a:ext>
            </a:extLst>
          </p:cNvPr>
          <p:cNvSpPr txBox="1"/>
          <p:nvPr/>
        </p:nvSpPr>
        <p:spPr>
          <a:xfrm>
            <a:off x="2220519" y="2335481"/>
            <a:ext cx="86125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>
                <a:solidFill>
                  <a:srgbClr val="2C244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 :)</a:t>
            </a:r>
            <a:endParaRPr lang="ko-KR" altLang="en-US" sz="8000" dirty="0">
              <a:solidFill>
                <a:srgbClr val="E6E6E6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1135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4EE547A-0CE0-450F-9AE6-84A485BC2B5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C24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58E0F7C-CCE5-45FB-8F80-A12F28DB224B}"/>
              </a:ext>
            </a:extLst>
          </p:cNvPr>
          <p:cNvSpPr/>
          <p:nvPr/>
        </p:nvSpPr>
        <p:spPr>
          <a:xfrm flipH="1">
            <a:off x="0" y="430396"/>
            <a:ext cx="78880" cy="648000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srgbClr val="E6E6E6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BC884D-E5C2-4A8A-B301-22C074EA345A}"/>
              </a:ext>
            </a:extLst>
          </p:cNvPr>
          <p:cNvSpPr txBox="1"/>
          <p:nvPr/>
        </p:nvSpPr>
        <p:spPr>
          <a:xfrm>
            <a:off x="174171" y="430396"/>
            <a:ext cx="29517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E6E6E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  <a:endParaRPr lang="ko-KR" altLang="en-US" sz="4000" dirty="0">
              <a:solidFill>
                <a:srgbClr val="E6E6E6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7BEF81-E937-4CAB-A6F2-8F6B6DF45D4E}"/>
              </a:ext>
            </a:extLst>
          </p:cNvPr>
          <p:cNvSpPr txBox="1"/>
          <p:nvPr/>
        </p:nvSpPr>
        <p:spPr>
          <a:xfrm>
            <a:off x="4260850" y="1545831"/>
            <a:ext cx="5105400" cy="4285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800" dirty="0">
                <a:solidFill>
                  <a:srgbClr val="E6E6E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 개요</a:t>
            </a:r>
            <a:endParaRPr lang="en-US" altLang="ko-KR" sz="2800" dirty="0">
              <a:solidFill>
                <a:srgbClr val="E6E6E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800" dirty="0">
                <a:solidFill>
                  <a:srgbClr val="E6E6E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개발환경</a:t>
            </a:r>
            <a:endParaRPr lang="en-US" altLang="ko-KR" sz="2800" dirty="0">
              <a:solidFill>
                <a:srgbClr val="E6E6E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800" dirty="0">
                <a:solidFill>
                  <a:srgbClr val="E6E6E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Modeling(</a:t>
            </a:r>
            <a:r>
              <a:rPr lang="en-US" altLang="ko-KR" sz="2800" dirty="0" err="1">
                <a:solidFill>
                  <a:srgbClr val="E6E6E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DB,Class</a:t>
            </a:r>
            <a:r>
              <a:rPr lang="en-US" altLang="ko-KR" sz="2800" dirty="0">
                <a:solidFill>
                  <a:srgbClr val="E6E6E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en-US" altLang="ko-KR" sz="2800" dirty="0" err="1">
                <a:solidFill>
                  <a:srgbClr val="E6E6E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Runserver</a:t>
            </a:r>
            <a:r>
              <a:rPr lang="en-US" altLang="ko-KR" sz="2800" dirty="0">
                <a:solidFill>
                  <a:srgbClr val="E6E6E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800" dirty="0">
                <a:solidFill>
                  <a:srgbClr val="E6E6E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및 기능 설명</a:t>
            </a:r>
            <a:endParaRPr lang="en-US" altLang="ko-KR" sz="2800" dirty="0">
              <a:solidFill>
                <a:srgbClr val="E6E6E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800" dirty="0">
                <a:solidFill>
                  <a:srgbClr val="E6E6E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 수행 후기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CFCF71-6E64-499B-B0ED-B30F44A3356E}"/>
              </a:ext>
            </a:extLst>
          </p:cNvPr>
          <p:cNvSpPr txBox="1"/>
          <p:nvPr/>
        </p:nvSpPr>
        <p:spPr>
          <a:xfrm>
            <a:off x="3597275" y="1668990"/>
            <a:ext cx="698500" cy="745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rgbClr val="E6E6E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01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3F966E4-5AA2-4F2F-B013-3ECCA0204E7E}"/>
              </a:ext>
            </a:extLst>
          </p:cNvPr>
          <p:cNvSpPr txBox="1"/>
          <p:nvPr/>
        </p:nvSpPr>
        <p:spPr>
          <a:xfrm>
            <a:off x="3597275" y="2530997"/>
            <a:ext cx="698500" cy="1484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rgbClr val="E6E6E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02</a:t>
            </a:r>
          </a:p>
          <a:p>
            <a:pPr>
              <a:lnSpc>
                <a:spcPct val="150000"/>
              </a:lnSpc>
            </a:pPr>
            <a:endParaRPr lang="en-US" altLang="ko-KR" sz="3200" dirty="0">
              <a:solidFill>
                <a:srgbClr val="E6E6E6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0AA3F1-1C84-4899-9406-23FE518CD0A5}"/>
              </a:ext>
            </a:extLst>
          </p:cNvPr>
          <p:cNvSpPr txBox="1"/>
          <p:nvPr/>
        </p:nvSpPr>
        <p:spPr>
          <a:xfrm>
            <a:off x="3597275" y="3374068"/>
            <a:ext cx="908050" cy="745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rgbClr val="E6E6E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03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F1951B-E7DD-449F-A412-D09292BED162}"/>
              </a:ext>
            </a:extLst>
          </p:cNvPr>
          <p:cNvSpPr txBox="1"/>
          <p:nvPr/>
        </p:nvSpPr>
        <p:spPr>
          <a:xfrm>
            <a:off x="3614738" y="4242624"/>
            <a:ext cx="698500" cy="745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rgbClr val="E6E6E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04</a:t>
            </a:r>
            <a:endParaRPr lang="ko-KR" altLang="en-US" sz="3200" dirty="0">
              <a:solidFill>
                <a:srgbClr val="E6E6E6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8B9EBB-9F88-4B77-8691-2595447D9B54}"/>
              </a:ext>
            </a:extLst>
          </p:cNvPr>
          <p:cNvSpPr txBox="1"/>
          <p:nvPr/>
        </p:nvSpPr>
        <p:spPr>
          <a:xfrm>
            <a:off x="3614738" y="5079146"/>
            <a:ext cx="698500" cy="745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rgbClr val="E6E6E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05</a:t>
            </a:r>
            <a:endParaRPr lang="ko-KR" altLang="en-US" sz="3200" dirty="0">
              <a:solidFill>
                <a:srgbClr val="E6E6E6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702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AF8C3CC-6456-415D-A9D6-6DB0BAEAFD5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E90318D-5A54-4F30-A5FB-7E6EE930949D}"/>
              </a:ext>
            </a:extLst>
          </p:cNvPr>
          <p:cNvGrpSpPr/>
          <p:nvPr/>
        </p:nvGrpSpPr>
        <p:grpSpPr>
          <a:xfrm>
            <a:off x="0" y="503450"/>
            <a:ext cx="3254375" cy="921435"/>
            <a:chOff x="0" y="503450"/>
            <a:chExt cx="3254375" cy="92143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830A45E-D57B-400B-ABC4-40A1D6F17439}"/>
                </a:ext>
              </a:extLst>
            </p:cNvPr>
            <p:cNvSpPr/>
            <p:nvPr/>
          </p:nvSpPr>
          <p:spPr>
            <a:xfrm>
              <a:off x="0" y="503450"/>
              <a:ext cx="3254375" cy="921435"/>
            </a:xfrm>
            <a:prstGeom prst="rect">
              <a:avLst/>
            </a:prstGeom>
            <a:solidFill>
              <a:srgbClr val="2C24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1D6516A-D3AB-44FD-B5D3-C309A4B1A700}"/>
                </a:ext>
              </a:extLst>
            </p:cNvPr>
            <p:cNvSpPr txBox="1"/>
            <p:nvPr/>
          </p:nvSpPr>
          <p:spPr>
            <a:xfrm>
              <a:off x="515937" y="530880"/>
              <a:ext cx="23241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>
                  <a:solidFill>
                    <a:srgbClr val="E6E6E6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프로젝트 개요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90B0507-7387-4440-B3DB-130CAEFB0AEA}"/>
                </a:ext>
              </a:extLst>
            </p:cNvPr>
            <p:cNvSpPr txBox="1"/>
            <p:nvPr/>
          </p:nvSpPr>
          <p:spPr>
            <a:xfrm>
              <a:off x="647700" y="989568"/>
              <a:ext cx="2082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E6E6E6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1) </a:t>
              </a:r>
              <a:r>
                <a:rPr lang="ko-KR" altLang="en-US" dirty="0">
                  <a:solidFill>
                    <a:srgbClr val="E6E6E6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프로젝트 컨셉</a:t>
              </a:r>
            </a:p>
          </p:txBody>
        </p:sp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16282594-26D7-406F-9DF4-B6FB3DDF6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059" y="2233612"/>
            <a:ext cx="4429125" cy="338137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C88CC5E-952B-4FEA-AF69-C60FD45F8862}"/>
              </a:ext>
            </a:extLst>
          </p:cNvPr>
          <p:cNvSpPr txBox="1"/>
          <p:nvPr/>
        </p:nvSpPr>
        <p:spPr>
          <a:xfrm>
            <a:off x="6124576" y="2905109"/>
            <a:ext cx="5211366" cy="2356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ko-KR" altLang="en-US" sz="2000" dirty="0">
                <a:solidFill>
                  <a:srgbClr val="2C244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회원들은 자유 게시판을 통해 서로 소통할 수 있으며</a:t>
            </a:r>
            <a:r>
              <a:rPr lang="en-US" altLang="ko-KR" sz="2000" dirty="0">
                <a:solidFill>
                  <a:srgbClr val="2C244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000" dirty="0">
                <a:solidFill>
                  <a:srgbClr val="2C244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학습 인증 게시판을 통해</a:t>
            </a:r>
            <a:r>
              <a:rPr lang="en-US" altLang="ko-KR" sz="2000" dirty="0">
                <a:solidFill>
                  <a:srgbClr val="2C244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000" dirty="0">
                <a:solidFill>
                  <a:srgbClr val="2C244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공부 시간을  인증하고</a:t>
            </a:r>
            <a:r>
              <a:rPr lang="en-US" altLang="ko-KR" sz="2000" dirty="0">
                <a:solidFill>
                  <a:srgbClr val="2C244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000" dirty="0">
                <a:solidFill>
                  <a:srgbClr val="2C244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학습 의지를 다질 수 있습니다</a:t>
            </a:r>
            <a:r>
              <a:rPr lang="en-US" altLang="ko-KR" sz="2000" dirty="0">
                <a:solidFill>
                  <a:srgbClr val="2C244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2000" dirty="0">
                <a:solidFill>
                  <a:srgbClr val="2C244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더불어</a:t>
            </a:r>
            <a:r>
              <a:rPr lang="en-US" altLang="ko-KR" sz="2000" dirty="0">
                <a:solidFill>
                  <a:srgbClr val="2C244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000" dirty="0">
                <a:solidFill>
                  <a:srgbClr val="2C244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학습 자료실에서 관련 자료를 업로드 및 다운로드하여 </a:t>
            </a:r>
            <a:endParaRPr lang="en-US" altLang="ko-KR" sz="2000" dirty="0">
              <a:solidFill>
                <a:srgbClr val="2C244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rgbClr val="2C244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서로 공유할 수 있는 커뮤니티 사이트입니다</a:t>
            </a:r>
            <a:r>
              <a:rPr lang="en-US" altLang="ko-KR" sz="2000" dirty="0">
                <a:solidFill>
                  <a:srgbClr val="2C244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endParaRPr lang="ko-KR" altLang="en-US" sz="2000" dirty="0">
              <a:solidFill>
                <a:srgbClr val="2C244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BFA572-8F03-4526-B289-718108D85708}"/>
              </a:ext>
            </a:extLst>
          </p:cNvPr>
          <p:cNvSpPr txBox="1"/>
          <p:nvPr/>
        </p:nvSpPr>
        <p:spPr>
          <a:xfrm>
            <a:off x="7620917" y="2266950"/>
            <a:ext cx="22301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2C244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학습 커뮤니티 </a:t>
            </a:r>
          </a:p>
        </p:txBody>
      </p:sp>
    </p:spTree>
    <p:extLst>
      <p:ext uri="{BB962C8B-B14F-4D97-AF65-F5344CB8AC3E}">
        <p14:creationId xmlns:p14="http://schemas.microsoft.com/office/powerpoint/2010/main" val="1282068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AF8C3CC-6456-415D-A9D6-6DB0BAEAFD5C}"/>
              </a:ext>
            </a:extLst>
          </p:cNvPr>
          <p:cNvSpPr/>
          <p:nvPr/>
        </p:nvSpPr>
        <p:spPr>
          <a:xfrm>
            <a:off x="0" y="2973"/>
            <a:ext cx="12192000" cy="6858000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E90318D-5A54-4F30-A5FB-7E6EE930949D}"/>
              </a:ext>
            </a:extLst>
          </p:cNvPr>
          <p:cNvGrpSpPr/>
          <p:nvPr/>
        </p:nvGrpSpPr>
        <p:grpSpPr>
          <a:xfrm>
            <a:off x="0" y="503450"/>
            <a:ext cx="3254375" cy="921435"/>
            <a:chOff x="0" y="503450"/>
            <a:chExt cx="3254375" cy="92143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830A45E-D57B-400B-ABC4-40A1D6F17439}"/>
                </a:ext>
              </a:extLst>
            </p:cNvPr>
            <p:cNvSpPr/>
            <p:nvPr/>
          </p:nvSpPr>
          <p:spPr>
            <a:xfrm>
              <a:off x="0" y="503450"/>
              <a:ext cx="3254375" cy="921435"/>
            </a:xfrm>
            <a:prstGeom prst="rect">
              <a:avLst/>
            </a:prstGeom>
            <a:solidFill>
              <a:srgbClr val="2C24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1D6516A-D3AB-44FD-B5D3-C309A4B1A700}"/>
                </a:ext>
              </a:extLst>
            </p:cNvPr>
            <p:cNvSpPr txBox="1"/>
            <p:nvPr/>
          </p:nvSpPr>
          <p:spPr>
            <a:xfrm>
              <a:off x="515937" y="530880"/>
              <a:ext cx="23241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>
                  <a:solidFill>
                    <a:srgbClr val="E6E6E6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프로젝트 개요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90B0507-7387-4440-B3DB-130CAEFB0AEA}"/>
                </a:ext>
              </a:extLst>
            </p:cNvPr>
            <p:cNvSpPr txBox="1"/>
            <p:nvPr/>
          </p:nvSpPr>
          <p:spPr>
            <a:xfrm>
              <a:off x="717549" y="995917"/>
              <a:ext cx="18224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E6E6E6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2) </a:t>
              </a:r>
              <a:r>
                <a:rPr lang="ko-KR" altLang="en-US" dirty="0">
                  <a:solidFill>
                    <a:srgbClr val="E6E6E6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역할 분담</a:t>
              </a:r>
            </a:p>
          </p:txBody>
        </p:sp>
      </p:grp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EE770B0B-26E7-4962-A479-CAC28D903C96}"/>
              </a:ext>
            </a:extLst>
          </p:cNvPr>
          <p:cNvSpPr/>
          <p:nvPr/>
        </p:nvSpPr>
        <p:spPr>
          <a:xfrm>
            <a:off x="2070304" y="1800023"/>
            <a:ext cx="3406775" cy="2202630"/>
          </a:xfrm>
          <a:prstGeom prst="roundRect">
            <a:avLst/>
          </a:prstGeom>
          <a:noFill/>
          <a:ln w="28575">
            <a:solidFill>
              <a:srgbClr val="2C24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C244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D03F6B3-CB51-4736-9F98-90033FE4506A}"/>
              </a:ext>
            </a:extLst>
          </p:cNvPr>
          <p:cNvSpPr/>
          <p:nvPr/>
        </p:nvSpPr>
        <p:spPr>
          <a:xfrm>
            <a:off x="6561342" y="1800024"/>
            <a:ext cx="3406775" cy="2202629"/>
          </a:xfrm>
          <a:prstGeom prst="roundRect">
            <a:avLst/>
          </a:prstGeom>
          <a:noFill/>
          <a:ln w="28575">
            <a:solidFill>
              <a:srgbClr val="2C24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>
                  <a:lumMod val="8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858C1C05-6178-45C2-AF3F-9B9E3A313B2A}"/>
              </a:ext>
            </a:extLst>
          </p:cNvPr>
          <p:cNvSpPr/>
          <p:nvPr/>
        </p:nvSpPr>
        <p:spPr>
          <a:xfrm>
            <a:off x="2070304" y="4238858"/>
            <a:ext cx="3406775" cy="2202629"/>
          </a:xfrm>
          <a:prstGeom prst="roundRect">
            <a:avLst/>
          </a:prstGeom>
          <a:noFill/>
          <a:ln w="28575">
            <a:solidFill>
              <a:srgbClr val="2C24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>
                  <a:lumMod val="8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15408B-0B0E-4682-953A-72C7E90C6CC5}"/>
              </a:ext>
            </a:extLst>
          </p:cNvPr>
          <p:cNvSpPr txBox="1"/>
          <p:nvPr/>
        </p:nvSpPr>
        <p:spPr>
          <a:xfrm>
            <a:off x="2317198" y="1988603"/>
            <a:ext cx="2765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2C244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황길성</a:t>
            </a:r>
            <a:r>
              <a:rPr lang="en-US" altLang="ko-KR" dirty="0">
                <a:solidFill>
                  <a:srgbClr val="2C244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solidFill>
                  <a:srgbClr val="2C244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조장</a:t>
            </a:r>
            <a:r>
              <a:rPr lang="en-US" altLang="ko-KR" dirty="0">
                <a:solidFill>
                  <a:srgbClr val="2C244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dirty="0">
              <a:solidFill>
                <a:srgbClr val="2C244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F2FCCE8-DC33-4B63-8085-230036AD3B2B}"/>
              </a:ext>
            </a:extLst>
          </p:cNvPr>
          <p:cNvSpPr txBox="1"/>
          <p:nvPr/>
        </p:nvSpPr>
        <p:spPr>
          <a:xfrm>
            <a:off x="6787273" y="2036925"/>
            <a:ext cx="2765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2C244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최상철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2E21085-F78D-481D-A0B1-8639C2F73D26}"/>
              </a:ext>
            </a:extLst>
          </p:cNvPr>
          <p:cNvSpPr txBox="1"/>
          <p:nvPr/>
        </p:nvSpPr>
        <p:spPr>
          <a:xfrm>
            <a:off x="2279854" y="4481073"/>
            <a:ext cx="2765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2C244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김경훈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657E0E-0EC1-4CAA-BF21-FCB8E474E579}"/>
              </a:ext>
            </a:extLst>
          </p:cNvPr>
          <p:cNvSpPr txBox="1"/>
          <p:nvPr/>
        </p:nvSpPr>
        <p:spPr>
          <a:xfrm>
            <a:off x="2389391" y="2357689"/>
            <a:ext cx="2982576" cy="1664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400" dirty="0">
                <a:solidFill>
                  <a:srgbClr val="2C244C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메인 페이지</a:t>
            </a:r>
            <a:r>
              <a:rPr lang="en-US" altLang="ko-KR" sz="1400" dirty="0">
                <a:solidFill>
                  <a:srgbClr val="2C244C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ko-KR" altLang="en-US" sz="1400" dirty="0">
                <a:solidFill>
                  <a:srgbClr val="2C244C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로그인</a:t>
            </a:r>
            <a:r>
              <a:rPr lang="en-US" altLang="ko-KR" sz="1400" dirty="0">
                <a:solidFill>
                  <a:srgbClr val="2C244C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dirty="0">
                <a:solidFill>
                  <a:srgbClr val="2C244C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회원가입</a:t>
            </a:r>
            <a:r>
              <a:rPr lang="en-US" altLang="ko-KR" sz="1400" dirty="0">
                <a:solidFill>
                  <a:srgbClr val="2C244C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200" dirty="0">
                <a:solidFill>
                  <a:srgbClr val="2C244C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200" dirty="0">
                <a:solidFill>
                  <a:srgbClr val="2C244C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비밀번호 암호화</a:t>
            </a:r>
            <a:r>
              <a:rPr lang="en-US" altLang="ko-KR" sz="1200" dirty="0">
                <a:solidFill>
                  <a:srgbClr val="2C244C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 </a:t>
            </a:r>
          </a:p>
          <a:p>
            <a:pPr>
              <a:lnSpc>
                <a:spcPct val="120000"/>
              </a:lnSpc>
            </a:pPr>
            <a:r>
              <a:rPr lang="ko-KR" altLang="en-US" sz="1400" dirty="0">
                <a:solidFill>
                  <a:srgbClr val="2C244C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마이 페이지</a:t>
            </a:r>
            <a:endParaRPr lang="en-US" altLang="ko-KR" sz="1400" dirty="0">
              <a:solidFill>
                <a:srgbClr val="2C244C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400" dirty="0">
                <a:solidFill>
                  <a:srgbClr val="2C244C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자유 게시판</a:t>
            </a:r>
            <a:endParaRPr lang="en-US" altLang="ko-KR" sz="1400" dirty="0">
              <a:solidFill>
                <a:srgbClr val="2C244C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400" dirty="0">
                <a:solidFill>
                  <a:srgbClr val="2C244C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댓글 기능</a:t>
            </a:r>
            <a:r>
              <a:rPr lang="en-US" altLang="ko-KR" sz="1400" dirty="0">
                <a:solidFill>
                  <a:srgbClr val="2C244C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ko-KR" altLang="en-US" sz="1400" dirty="0">
                <a:solidFill>
                  <a:srgbClr val="2C244C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통합 및 </a:t>
            </a:r>
            <a:r>
              <a:rPr lang="en-US" altLang="ko-KR" sz="1400" dirty="0">
                <a:solidFill>
                  <a:srgbClr val="2C244C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CSS</a:t>
            </a:r>
            <a:endParaRPr lang="ko-KR" altLang="en-US" sz="1400" dirty="0">
              <a:solidFill>
                <a:srgbClr val="2C244C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C36B620-D455-4D4E-927B-B93CCD11EF3B}"/>
              </a:ext>
            </a:extLst>
          </p:cNvPr>
          <p:cNvSpPr txBox="1"/>
          <p:nvPr/>
        </p:nvSpPr>
        <p:spPr>
          <a:xfrm>
            <a:off x="6842329" y="2389196"/>
            <a:ext cx="2347991" cy="85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400" dirty="0">
                <a:solidFill>
                  <a:srgbClr val="2C244C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후기 게시판</a:t>
            </a:r>
            <a:r>
              <a:rPr lang="en-US" altLang="ko-KR" sz="1400" dirty="0">
                <a:solidFill>
                  <a:srgbClr val="2C244C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300" dirty="0">
                <a:solidFill>
                  <a:srgbClr val="2C244C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300" dirty="0">
                <a:solidFill>
                  <a:srgbClr val="2C244C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파일 업로드</a:t>
            </a:r>
            <a:r>
              <a:rPr lang="en-US" altLang="ko-KR" sz="1300" dirty="0">
                <a:solidFill>
                  <a:srgbClr val="2C244C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ko-KR" altLang="en-US" sz="1400" dirty="0">
                <a:solidFill>
                  <a:srgbClr val="2C244C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댓글 기능</a:t>
            </a:r>
            <a:endParaRPr lang="en-US" altLang="ko-KR" sz="1400" dirty="0">
              <a:solidFill>
                <a:srgbClr val="2C244C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rgbClr val="2C244C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CSS</a:t>
            </a:r>
            <a:endParaRPr lang="ko-KR" altLang="en-US" sz="1400" dirty="0">
              <a:solidFill>
                <a:srgbClr val="2C244C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050A11C-3F5A-4240-8FB2-887F08FF92C0}"/>
              </a:ext>
            </a:extLst>
          </p:cNvPr>
          <p:cNvSpPr txBox="1"/>
          <p:nvPr/>
        </p:nvSpPr>
        <p:spPr>
          <a:xfrm>
            <a:off x="2356054" y="4823055"/>
            <a:ext cx="3025775" cy="85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400" dirty="0">
                <a:solidFill>
                  <a:srgbClr val="2C244C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학습 자료실</a:t>
            </a:r>
            <a:r>
              <a:rPr lang="en-US" altLang="ko-KR" sz="1300" dirty="0">
                <a:solidFill>
                  <a:srgbClr val="2C244C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(</a:t>
            </a:r>
            <a:r>
              <a:rPr lang="ko-KR" altLang="en-US" sz="1300" dirty="0">
                <a:solidFill>
                  <a:srgbClr val="2C244C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파일 업로드</a:t>
            </a:r>
            <a:r>
              <a:rPr lang="en-US" altLang="ko-KR" sz="1300" dirty="0">
                <a:solidFill>
                  <a:srgbClr val="2C244C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300" dirty="0">
                <a:solidFill>
                  <a:srgbClr val="2C244C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다운로드</a:t>
            </a:r>
            <a:r>
              <a:rPr lang="en-US" altLang="ko-KR" sz="1300" dirty="0">
                <a:solidFill>
                  <a:srgbClr val="2C244C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ko-KR" altLang="en-US" sz="1400" dirty="0">
                <a:solidFill>
                  <a:srgbClr val="2C244C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댓글 기능</a:t>
            </a:r>
            <a:endParaRPr lang="en-US" altLang="ko-KR" sz="1400" dirty="0">
              <a:solidFill>
                <a:srgbClr val="2C244C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rgbClr val="2C244C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CSS</a:t>
            </a:r>
            <a:endParaRPr lang="ko-KR" altLang="en-US" sz="1400" dirty="0">
              <a:solidFill>
                <a:srgbClr val="2C244C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FEF251E-DF2C-4BFD-B61B-432151CFCF65}"/>
              </a:ext>
            </a:extLst>
          </p:cNvPr>
          <p:cNvSpPr txBox="1"/>
          <p:nvPr/>
        </p:nvSpPr>
        <p:spPr>
          <a:xfrm>
            <a:off x="4707453" y="1004856"/>
            <a:ext cx="2500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rgbClr val="2C244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r>
              <a:rPr lang="ko-KR" altLang="en-US" sz="2800" dirty="0">
                <a:solidFill>
                  <a:srgbClr val="2C244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</a:t>
            </a:r>
            <a:endParaRPr lang="en-US" altLang="ko-KR" sz="2800" dirty="0">
              <a:solidFill>
                <a:srgbClr val="2C244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D3B7A59A-ACAF-432C-B9A0-F4434E2A7F97}"/>
              </a:ext>
            </a:extLst>
          </p:cNvPr>
          <p:cNvSpPr/>
          <p:nvPr/>
        </p:nvSpPr>
        <p:spPr>
          <a:xfrm>
            <a:off x="6561342" y="4243280"/>
            <a:ext cx="3406775" cy="2208406"/>
          </a:xfrm>
          <a:prstGeom prst="roundRect">
            <a:avLst/>
          </a:prstGeom>
          <a:noFill/>
          <a:ln w="28575">
            <a:solidFill>
              <a:srgbClr val="2C24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C244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21A99CF-18C7-41E3-9549-5FD2EF4DA223}"/>
              </a:ext>
            </a:extLst>
          </p:cNvPr>
          <p:cNvSpPr txBox="1"/>
          <p:nvPr/>
        </p:nvSpPr>
        <p:spPr>
          <a:xfrm>
            <a:off x="6856617" y="4456570"/>
            <a:ext cx="2765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2C244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진형욱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4DFCFF1-5737-4048-BC38-E5FE64C3F2E8}"/>
              </a:ext>
            </a:extLst>
          </p:cNvPr>
          <p:cNvSpPr txBox="1"/>
          <p:nvPr/>
        </p:nvSpPr>
        <p:spPr>
          <a:xfrm>
            <a:off x="6913767" y="4810889"/>
            <a:ext cx="3005137" cy="924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400" dirty="0">
                <a:solidFill>
                  <a:srgbClr val="2C244C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공지사항</a:t>
            </a:r>
            <a:r>
              <a:rPr lang="en-US" altLang="ko-KR" sz="1600" dirty="0">
                <a:solidFill>
                  <a:srgbClr val="2C244C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300" dirty="0">
                <a:solidFill>
                  <a:srgbClr val="2C244C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300" dirty="0">
                <a:solidFill>
                  <a:srgbClr val="2C244C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파일 업로드</a:t>
            </a:r>
            <a:r>
              <a:rPr lang="en-US" altLang="ko-KR" sz="1300" dirty="0">
                <a:solidFill>
                  <a:srgbClr val="2C244C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en-US" altLang="ko-KR" sz="1400" dirty="0">
                <a:solidFill>
                  <a:srgbClr val="2C244C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ko-KR" altLang="en-US" sz="1400" dirty="0">
                <a:solidFill>
                  <a:srgbClr val="2C244C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댓글 기능</a:t>
            </a:r>
            <a:endParaRPr lang="en-US" altLang="ko-KR" sz="1400" dirty="0">
              <a:solidFill>
                <a:srgbClr val="2C244C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600" dirty="0">
                <a:solidFill>
                  <a:srgbClr val="2C244C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CSS</a:t>
            </a:r>
            <a:r>
              <a:rPr lang="ko-KR" altLang="en-US" sz="1600" dirty="0">
                <a:solidFill>
                  <a:srgbClr val="2C244C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ko-KR" altLang="en-US" sz="1400" dirty="0">
              <a:solidFill>
                <a:srgbClr val="2C244C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0671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AF8C3CC-6456-415D-A9D6-6DB0BAEAFD5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E90318D-5A54-4F30-A5FB-7E6EE930949D}"/>
              </a:ext>
            </a:extLst>
          </p:cNvPr>
          <p:cNvGrpSpPr/>
          <p:nvPr/>
        </p:nvGrpSpPr>
        <p:grpSpPr>
          <a:xfrm>
            <a:off x="0" y="503450"/>
            <a:ext cx="3635375" cy="921435"/>
            <a:chOff x="0" y="503450"/>
            <a:chExt cx="3635375" cy="92143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830A45E-D57B-400B-ABC4-40A1D6F17439}"/>
                </a:ext>
              </a:extLst>
            </p:cNvPr>
            <p:cNvSpPr/>
            <p:nvPr/>
          </p:nvSpPr>
          <p:spPr>
            <a:xfrm>
              <a:off x="0" y="503450"/>
              <a:ext cx="3254375" cy="921435"/>
            </a:xfrm>
            <a:prstGeom prst="rect">
              <a:avLst/>
            </a:prstGeom>
            <a:solidFill>
              <a:srgbClr val="2C24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1D6516A-D3AB-44FD-B5D3-C309A4B1A700}"/>
                </a:ext>
              </a:extLst>
            </p:cNvPr>
            <p:cNvSpPr txBox="1"/>
            <p:nvPr/>
          </p:nvSpPr>
          <p:spPr>
            <a:xfrm>
              <a:off x="846137" y="702557"/>
              <a:ext cx="278923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>
                  <a:solidFill>
                    <a:srgbClr val="E6E6E6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개발환경 </a:t>
              </a:r>
            </a:p>
          </p:txBody>
        </p:sp>
      </p:grp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DB7D72BE-F649-470B-AC79-35A321AE6E80}"/>
              </a:ext>
            </a:extLst>
          </p:cNvPr>
          <p:cNvSpPr/>
          <p:nvPr/>
        </p:nvSpPr>
        <p:spPr>
          <a:xfrm>
            <a:off x="1174493" y="2981750"/>
            <a:ext cx="2641857" cy="437299"/>
          </a:xfrm>
          <a:prstGeom prst="roundRect">
            <a:avLst/>
          </a:prstGeom>
          <a:solidFill>
            <a:srgbClr val="85BC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Eclipse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73ECF515-37AC-4D20-97C5-9C2966E2945B}"/>
              </a:ext>
            </a:extLst>
          </p:cNvPr>
          <p:cNvSpPr/>
          <p:nvPr/>
        </p:nvSpPr>
        <p:spPr>
          <a:xfrm>
            <a:off x="1174493" y="2286655"/>
            <a:ext cx="2641857" cy="437299"/>
          </a:xfrm>
          <a:prstGeom prst="roundRect">
            <a:avLst/>
          </a:prstGeom>
          <a:solidFill>
            <a:srgbClr val="85BC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Server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8EE0698F-7F2E-470C-BB35-412C131FE496}"/>
              </a:ext>
            </a:extLst>
          </p:cNvPr>
          <p:cNvSpPr/>
          <p:nvPr/>
        </p:nvSpPr>
        <p:spPr>
          <a:xfrm>
            <a:off x="1174493" y="4366015"/>
            <a:ext cx="2641857" cy="437299"/>
          </a:xfrm>
          <a:prstGeom prst="roundRect">
            <a:avLst/>
          </a:prstGeom>
          <a:solidFill>
            <a:srgbClr val="85BC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DB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9F2AA438-98ED-45EB-A14B-9DD9B705F56A}"/>
              </a:ext>
            </a:extLst>
          </p:cNvPr>
          <p:cNvSpPr/>
          <p:nvPr/>
        </p:nvSpPr>
        <p:spPr>
          <a:xfrm>
            <a:off x="3816350" y="2286655"/>
            <a:ext cx="7000875" cy="43729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2C244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OS : Windows 10 Home 64bit</a:t>
            </a:r>
            <a:endParaRPr lang="ko-KR" altLang="en-US" sz="1600" dirty="0">
              <a:solidFill>
                <a:srgbClr val="2C244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D4ACCBE6-F6C3-42D4-BC2B-5BEA8432FCEC}"/>
              </a:ext>
            </a:extLst>
          </p:cNvPr>
          <p:cNvSpPr/>
          <p:nvPr/>
        </p:nvSpPr>
        <p:spPr>
          <a:xfrm>
            <a:off x="1174493" y="5061110"/>
            <a:ext cx="2641857" cy="437299"/>
          </a:xfrm>
          <a:prstGeom prst="roundRect">
            <a:avLst/>
          </a:prstGeom>
          <a:solidFill>
            <a:srgbClr val="85BC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Web Server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90A90C3E-648E-4244-BAEE-6ED78F184064}"/>
              </a:ext>
            </a:extLst>
          </p:cNvPr>
          <p:cNvSpPr/>
          <p:nvPr/>
        </p:nvSpPr>
        <p:spPr>
          <a:xfrm>
            <a:off x="3816349" y="2975595"/>
            <a:ext cx="7000875" cy="43729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2C244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eclipse IDE version - 2020-12 (4.18.0)</a:t>
            </a:r>
            <a:endParaRPr lang="ko-KR" altLang="en-US" sz="1600" dirty="0">
              <a:solidFill>
                <a:srgbClr val="2C244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03468664-3445-4572-AE3F-CF509A44F5B4}"/>
              </a:ext>
            </a:extLst>
          </p:cNvPr>
          <p:cNvSpPr/>
          <p:nvPr/>
        </p:nvSpPr>
        <p:spPr>
          <a:xfrm>
            <a:off x="3816349" y="4365428"/>
            <a:ext cx="7000875" cy="43729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2C244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Oracle Database 18c Express Edition</a:t>
            </a:r>
            <a:endParaRPr lang="ko-KR" altLang="en-US" sz="1600" dirty="0">
              <a:solidFill>
                <a:srgbClr val="2C244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0C684682-F086-4DE6-B380-1E087B1E749C}"/>
              </a:ext>
            </a:extLst>
          </p:cNvPr>
          <p:cNvSpPr/>
          <p:nvPr/>
        </p:nvSpPr>
        <p:spPr>
          <a:xfrm>
            <a:off x="3816348" y="5059936"/>
            <a:ext cx="7000875" cy="43729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2C244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apache-tomcat-9.0.53</a:t>
            </a:r>
            <a:endParaRPr lang="ko-KR" altLang="en-US" sz="1600" dirty="0">
              <a:solidFill>
                <a:srgbClr val="2C244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4B029382-FF42-454E-BB7E-CB20CFE39AC6}"/>
              </a:ext>
            </a:extLst>
          </p:cNvPr>
          <p:cNvSpPr/>
          <p:nvPr/>
        </p:nvSpPr>
        <p:spPr>
          <a:xfrm>
            <a:off x="1174492" y="3662969"/>
            <a:ext cx="2641857" cy="437299"/>
          </a:xfrm>
          <a:prstGeom prst="roundRect">
            <a:avLst/>
          </a:prstGeom>
          <a:solidFill>
            <a:srgbClr val="85BC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STS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E073A0DD-5F98-414B-A7CF-9143213E2A63}"/>
              </a:ext>
            </a:extLst>
          </p:cNvPr>
          <p:cNvSpPr/>
          <p:nvPr/>
        </p:nvSpPr>
        <p:spPr>
          <a:xfrm>
            <a:off x="3816348" y="3662382"/>
            <a:ext cx="7000875" cy="43729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2C244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SpringToolSuite4 - 4.12.0.RELEASE</a:t>
            </a:r>
            <a:endParaRPr lang="ko-KR" altLang="en-US" sz="1600" dirty="0">
              <a:solidFill>
                <a:srgbClr val="2C244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8966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4EE547A-0CE0-450F-9AE6-84A485BC2B5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C24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58E0F7C-CCE5-45FB-8F80-A12F28DB224B}"/>
              </a:ext>
            </a:extLst>
          </p:cNvPr>
          <p:cNvSpPr/>
          <p:nvPr/>
        </p:nvSpPr>
        <p:spPr>
          <a:xfrm flipH="1">
            <a:off x="0" y="341496"/>
            <a:ext cx="75597" cy="570940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srgbClr val="E6E6E6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BC884D-E5C2-4A8A-B301-22C074EA345A}"/>
              </a:ext>
            </a:extLst>
          </p:cNvPr>
          <p:cNvSpPr txBox="1"/>
          <p:nvPr/>
        </p:nvSpPr>
        <p:spPr>
          <a:xfrm>
            <a:off x="174171" y="341496"/>
            <a:ext cx="3508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E6E6E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DB Modeling</a:t>
            </a:r>
            <a:endParaRPr lang="ko-KR" altLang="en-US" sz="2800" dirty="0">
              <a:solidFill>
                <a:srgbClr val="E6E6E6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A79AD5C-A4E0-40C4-A5B2-BEF3CE5AD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22" y="1029882"/>
            <a:ext cx="11666300" cy="5052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600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4EE547A-0CE0-450F-9AE6-84A485BC2B5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C24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58E0F7C-CCE5-45FB-8F80-A12F28DB224B}"/>
              </a:ext>
            </a:extLst>
          </p:cNvPr>
          <p:cNvSpPr/>
          <p:nvPr/>
        </p:nvSpPr>
        <p:spPr>
          <a:xfrm flipH="1">
            <a:off x="0" y="354196"/>
            <a:ext cx="75597" cy="570940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srgbClr val="E6E6E6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BC884D-E5C2-4A8A-B301-22C074EA345A}"/>
              </a:ext>
            </a:extLst>
          </p:cNvPr>
          <p:cNvSpPr txBox="1"/>
          <p:nvPr/>
        </p:nvSpPr>
        <p:spPr>
          <a:xfrm>
            <a:off x="174171" y="354196"/>
            <a:ext cx="3508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E6E6E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Class Modeling</a:t>
            </a:r>
            <a:endParaRPr lang="ko-KR" altLang="en-US" sz="2800" dirty="0">
              <a:solidFill>
                <a:srgbClr val="E6E6E6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B01DDDB-8A4E-493F-B22F-17D8DAEB1097}"/>
              </a:ext>
            </a:extLst>
          </p:cNvPr>
          <p:cNvSpPr/>
          <p:nvPr/>
        </p:nvSpPr>
        <p:spPr>
          <a:xfrm>
            <a:off x="1327150" y="1164937"/>
            <a:ext cx="9464675" cy="5245388"/>
          </a:xfrm>
          <a:prstGeom prst="rect">
            <a:avLst/>
          </a:prstGeom>
          <a:solidFill>
            <a:srgbClr val="E7E6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4B5B1C6-B6B1-4787-A67B-B8E53748B8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702" y="1306427"/>
            <a:ext cx="6257524" cy="4802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747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AF8C3CC-6456-415D-A9D6-6DB0BAEAFD5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E90318D-5A54-4F30-A5FB-7E6EE930949D}"/>
              </a:ext>
            </a:extLst>
          </p:cNvPr>
          <p:cNvGrpSpPr/>
          <p:nvPr/>
        </p:nvGrpSpPr>
        <p:grpSpPr>
          <a:xfrm>
            <a:off x="0" y="240506"/>
            <a:ext cx="1744910" cy="460717"/>
            <a:chOff x="0" y="240506"/>
            <a:chExt cx="1929468" cy="460717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830A45E-D57B-400B-ABC4-40A1D6F17439}"/>
                </a:ext>
              </a:extLst>
            </p:cNvPr>
            <p:cNvSpPr/>
            <p:nvPr/>
          </p:nvSpPr>
          <p:spPr>
            <a:xfrm>
              <a:off x="0" y="240506"/>
              <a:ext cx="1929468" cy="460717"/>
            </a:xfrm>
            <a:prstGeom prst="rect">
              <a:avLst/>
            </a:prstGeom>
            <a:solidFill>
              <a:srgbClr val="2C24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1D6516A-D3AB-44FD-B5D3-C309A4B1A700}"/>
                </a:ext>
              </a:extLst>
            </p:cNvPr>
            <p:cNvSpPr txBox="1"/>
            <p:nvPr/>
          </p:nvSpPr>
          <p:spPr>
            <a:xfrm>
              <a:off x="321155" y="318365"/>
              <a:ext cx="13485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solidFill>
                    <a:srgbClr val="E6E6E6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메인 페이지 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73176E29-12C7-4F35-869A-A84A5FE5613A}"/>
              </a:ext>
            </a:extLst>
          </p:cNvPr>
          <p:cNvGrpSpPr/>
          <p:nvPr/>
        </p:nvGrpSpPr>
        <p:grpSpPr>
          <a:xfrm>
            <a:off x="7520057" y="97818"/>
            <a:ext cx="1975270" cy="369332"/>
            <a:chOff x="5407043" y="1376221"/>
            <a:chExt cx="1975270" cy="369332"/>
          </a:xfrm>
        </p:grpSpPr>
        <p:sp>
          <p:nvSpPr>
            <p:cNvPr id="13" name="사각형: 모서리가 접힌 도형 12">
              <a:extLst>
                <a:ext uri="{FF2B5EF4-FFF2-40B4-BE49-F238E27FC236}">
                  <a16:creationId xmlns:a16="http://schemas.microsoft.com/office/drawing/2014/main" id="{9E7AB84B-ECAB-4023-8E9E-4798BE0EB2F9}"/>
                </a:ext>
              </a:extLst>
            </p:cNvPr>
            <p:cNvSpPr/>
            <p:nvPr/>
          </p:nvSpPr>
          <p:spPr>
            <a:xfrm>
              <a:off x="5407043" y="1384183"/>
              <a:ext cx="1975270" cy="343949"/>
            </a:xfrm>
            <a:prstGeom prst="foldedCorner">
              <a:avLst>
                <a:gd name="adj" fmla="val 35851"/>
              </a:avLst>
            </a:prstGeom>
            <a:solidFill>
              <a:srgbClr val="85BC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AD8F3C4-96CE-4208-9EF6-5DB87ED10246}"/>
                </a:ext>
              </a:extLst>
            </p:cNvPr>
            <p:cNvSpPr txBox="1"/>
            <p:nvPr/>
          </p:nvSpPr>
          <p:spPr>
            <a:xfrm>
              <a:off x="5411432" y="1376221"/>
              <a:ext cx="18455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lt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Class Modeling</a:t>
              </a:r>
              <a:endParaRPr lang="ko-KR" altLang="en-US" dirty="0">
                <a:solidFill>
                  <a:schemeClr val="lt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2748A9CD-2867-4D2D-B27C-2243CB06702E}"/>
              </a:ext>
            </a:extLst>
          </p:cNvPr>
          <p:cNvGrpSpPr/>
          <p:nvPr/>
        </p:nvGrpSpPr>
        <p:grpSpPr>
          <a:xfrm>
            <a:off x="7903853" y="4260953"/>
            <a:ext cx="1207678" cy="646331"/>
            <a:chOff x="5407043" y="1376221"/>
            <a:chExt cx="1207678" cy="646331"/>
          </a:xfrm>
        </p:grpSpPr>
        <p:sp>
          <p:nvSpPr>
            <p:cNvPr id="33" name="사각형: 모서리가 접힌 도형 32">
              <a:extLst>
                <a:ext uri="{FF2B5EF4-FFF2-40B4-BE49-F238E27FC236}">
                  <a16:creationId xmlns:a16="http://schemas.microsoft.com/office/drawing/2014/main" id="{8B7ED71F-3645-483E-AE07-362F375A2287}"/>
                </a:ext>
              </a:extLst>
            </p:cNvPr>
            <p:cNvSpPr/>
            <p:nvPr/>
          </p:nvSpPr>
          <p:spPr>
            <a:xfrm>
              <a:off x="5407043" y="1384183"/>
              <a:ext cx="1207678" cy="343949"/>
            </a:xfrm>
            <a:prstGeom prst="foldedCorner">
              <a:avLst>
                <a:gd name="adj" fmla="val 35851"/>
              </a:avLst>
            </a:prstGeom>
            <a:solidFill>
              <a:srgbClr val="85BC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75EFDD1-3D31-4CAC-B6E1-8802367C6B3D}"/>
                </a:ext>
              </a:extLst>
            </p:cNvPr>
            <p:cNvSpPr txBox="1"/>
            <p:nvPr/>
          </p:nvSpPr>
          <p:spPr>
            <a:xfrm>
              <a:off x="5436599" y="1376221"/>
              <a:ext cx="11225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lt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주요 기능</a:t>
              </a:r>
            </a:p>
            <a:p>
              <a:pPr algn="ctr"/>
              <a:endParaRPr lang="ko-KR" altLang="en-US" dirty="0">
                <a:solidFill>
                  <a:schemeClr val="lt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0B468596-C91F-4684-9418-AD4E3D8825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234" y="1223699"/>
            <a:ext cx="4344024" cy="4392360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C4ED0076-1748-44B9-BBAD-4B25D6B6DD7A}"/>
              </a:ext>
            </a:extLst>
          </p:cNvPr>
          <p:cNvSpPr/>
          <p:nvPr/>
        </p:nvSpPr>
        <p:spPr>
          <a:xfrm>
            <a:off x="5119796" y="4706224"/>
            <a:ext cx="6775793" cy="2030135"/>
          </a:xfrm>
          <a:prstGeom prst="round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479ADC-9BE5-4BD2-848F-29693947AC53}"/>
              </a:ext>
            </a:extLst>
          </p:cNvPr>
          <p:cNvSpPr txBox="1"/>
          <p:nvPr/>
        </p:nvSpPr>
        <p:spPr>
          <a:xfrm>
            <a:off x="5144240" y="4761387"/>
            <a:ext cx="6726905" cy="1946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· </a:t>
            </a:r>
            <a:r>
              <a:rPr lang="ko-KR" altLang="en-US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메인페이지를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navbar, main, footer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 구성</a:t>
            </a:r>
          </a:p>
          <a:p>
            <a:pPr>
              <a:lnSpc>
                <a:spcPct val="110000"/>
              </a:lnSpc>
            </a:pP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· navbar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에서는 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&lt;a&gt;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태그를 통해 </a:t>
            </a:r>
            <a:r>
              <a:rPr lang="ko-KR" altLang="en-US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메인페이지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자유게시판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후기게시판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공부자료실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로그인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회원가입 페이지로 이동 </a:t>
            </a:r>
          </a:p>
          <a:p>
            <a:pPr>
              <a:lnSpc>
                <a:spcPct val="110000"/>
              </a:lnSpc>
            </a:pP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· 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로그인하면 </a:t>
            </a:r>
            <a:r>
              <a:rPr lang="ko-KR" altLang="en-US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로그인버튼이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로그아웃으로 변경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로그인 한 유저의 프로필과 이름을 볼 수 있는 마이페이지로 이동</a:t>
            </a:r>
          </a:p>
          <a:p>
            <a:pPr>
              <a:lnSpc>
                <a:spcPct val="110000"/>
              </a:lnSpc>
            </a:pP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· main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에서는 공지사항 하나와 실제로 각 게시판에 가장 최근에 작성된 글 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개를 보여주고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글이 없다면 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'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작성된 글이 없습니다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'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출력</a:t>
            </a:r>
          </a:p>
          <a:p>
            <a:pPr>
              <a:lnSpc>
                <a:spcPct val="110000"/>
              </a:lnSpc>
            </a:pP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· &lt;a&gt;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태그를 통해 공지와 각 게시판으로의 이동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각 게시판 글의 등록날짜는 </a:t>
            </a:r>
            <a:r>
              <a:rPr lang="en-US" altLang="ko-KR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javascript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사용하여 하루이전까지는 </a:t>
            </a:r>
          </a:p>
          <a:p>
            <a:pPr>
              <a:lnSpc>
                <a:spcPct val="110000"/>
              </a:lnSpc>
            </a:pP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· SYSDATE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기본형태인 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YYYY-MM-DD HH:MM::SS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 아닌 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'</a:t>
            </a:r>
            <a:r>
              <a:rPr lang="ko-KR" altLang="en-US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방금전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', '~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분 전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', '~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시간 전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'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등으로 표시하고 하루가 넘어가면 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YY-DD-MM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형식으로 표현 </a:t>
            </a:r>
          </a:p>
          <a:p>
            <a:pPr>
              <a:lnSpc>
                <a:spcPct val="110000"/>
              </a:lnSpc>
            </a:pP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· base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에서는 화면에 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navbar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와 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footer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include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 포함한 채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메인 위치부분은 조건문을 두고 값에 따라 그에 맞는 페이지가 나타나게 설정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E17F629-3E0C-49F4-885E-EBD5593268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1642" y="505488"/>
            <a:ext cx="4592100" cy="3642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518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AF8C3CC-6456-415D-A9D6-6DB0BAEAFD5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E90318D-5A54-4F30-A5FB-7E6EE930949D}"/>
              </a:ext>
            </a:extLst>
          </p:cNvPr>
          <p:cNvGrpSpPr/>
          <p:nvPr/>
        </p:nvGrpSpPr>
        <p:grpSpPr>
          <a:xfrm>
            <a:off x="0" y="240506"/>
            <a:ext cx="1744910" cy="460717"/>
            <a:chOff x="0" y="240506"/>
            <a:chExt cx="1929468" cy="460717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830A45E-D57B-400B-ABC4-40A1D6F17439}"/>
                </a:ext>
              </a:extLst>
            </p:cNvPr>
            <p:cNvSpPr/>
            <p:nvPr/>
          </p:nvSpPr>
          <p:spPr>
            <a:xfrm>
              <a:off x="0" y="240506"/>
              <a:ext cx="1929468" cy="460717"/>
            </a:xfrm>
            <a:prstGeom prst="rect">
              <a:avLst/>
            </a:prstGeom>
            <a:solidFill>
              <a:srgbClr val="2C24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1D6516A-D3AB-44FD-B5D3-C309A4B1A700}"/>
                </a:ext>
              </a:extLst>
            </p:cNvPr>
            <p:cNvSpPr txBox="1"/>
            <p:nvPr/>
          </p:nvSpPr>
          <p:spPr>
            <a:xfrm>
              <a:off x="219115" y="318365"/>
              <a:ext cx="15433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solidFill>
                    <a:srgbClr val="E6E6E6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로그인 페이지</a:t>
              </a: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2F5077C2-A71E-4E7D-9EEE-C98112F30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989" y="1832928"/>
            <a:ext cx="4966911" cy="2582794"/>
          </a:xfrm>
          <a:prstGeom prst="rect">
            <a:avLst/>
          </a:prstGeom>
        </p:spPr>
      </p:pic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547672E6-A2DE-4473-A651-5211AA5B1FBA}"/>
              </a:ext>
            </a:extLst>
          </p:cNvPr>
          <p:cNvSpPr/>
          <p:nvPr/>
        </p:nvSpPr>
        <p:spPr>
          <a:xfrm>
            <a:off x="5522463" y="5056565"/>
            <a:ext cx="6196959" cy="1344236"/>
          </a:xfrm>
          <a:prstGeom prst="round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C8812AB-20BE-4833-9FAC-DFE121C9215C}"/>
              </a:ext>
            </a:extLst>
          </p:cNvPr>
          <p:cNvSpPr txBox="1"/>
          <p:nvPr/>
        </p:nvSpPr>
        <p:spPr>
          <a:xfrm>
            <a:off x="5546907" y="5111727"/>
            <a:ext cx="6148070" cy="1187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·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계정이 없으면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&lt;a&gt;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태그를 통해 회원가입으로 이동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·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이메일 </a:t>
            </a:r>
            <a:r>
              <a:rPr lang="ko-KR" altLang="en-US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입력칸에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placeholder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두어 유저들에게 </a:t>
            </a:r>
            <a:r>
              <a:rPr lang="ko-KR" altLang="en-US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로그인시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이메일 형식으로 </a:t>
            </a:r>
            <a:r>
              <a:rPr lang="ko-KR" altLang="en-US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입력해야함을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알림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· </a:t>
            </a:r>
            <a:r>
              <a:rPr lang="en-US" altLang="ko-KR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javascript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와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J-query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통해 저장된 이메일과 일치여부 검사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·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쿠키를 이용하여 </a:t>
            </a:r>
            <a:r>
              <a:rPr lang="ko-KR" altLang="en-US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이메일입력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내용을 저장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· '</a:t>
            </a:r>
            <a:r>
              <a:rPr lang="en-US" altLang="ko-KR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Bcrypt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'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암호화된 비밀번호 일치여부를 확인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en-US" altLang="ko-KR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springframework.security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788E10E-A61A-4737-86B0-0BBABC6ED0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442" y="566681"/>
            <a:ext cx="4549001" cy="3986530"/>
          </a:xfrm>
          <a:prstGeom prst="rect">
            <a:avLst/>
          </a:prstGeom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CB739208-A1DF-479E-9369-2E3FC668301C}"/>
              </a:ext>
            </a:extLst>
          </p:cNvPr>
          <p:cNvGrpSpPr/>
          <p:nvPr/>
        </p:nvGrpSpPr>
        <p:grpSpPr>
          <a:xfrm>
            <a:off x="7633307" y="142199"/>
            <a:ext cx="1975270" cy="369332"/>
            <a:chOff x="5407043" y="1376221"/>
            <a:chExt cx="1975270" cy="369332"/>
          </a:xfrm>
        </p:grpSpPr>
        <p:sp>
          <p:nvSpPr>
            <p:cNvPr id="20" name="사각형: 모서리가 접힌 도형 19">
              <a:extLst>
                <a:ext uri="{FF2B5EF4-FFF2-40B4-BE49-F238E27FC236}">
                  <a16:creationId xmlns:a16="http://schemas.microsoft.com/office/drawing/2014/main" id="{A5FCA14F-CF9D-409B-8638-ADFD9E702985}"/>
                </a:ext>
              </a:extLst>
            </p:cNvPr>
            <p:cNvSpPr/>
            <p:nvPr/>
          </p:nvSpPr>
          <p:spPr>
            <a:xfrm>
              <a:off x="5407043" y="1384183"/>
              <a:ext cx="1975270" cy="343949"/>
            </a:xfrm>
            <a:prstGeom prst="foldedCorner">
              <a:avLst>
                <a:gd name="adj" fmla="val 35851"/>
              </a:avLst>
            </a:prstGeom>
            <a:solidFill>
              <a:srgbClr val="85BC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DE6CB13-13D9-4F52-A8BA-DD9F39AAFB51}"/>
                </a:ext>
              </a:extLst>
            </p:cNvPr>
            <p:cNvSpPr txBox="1"/>
            <p:nvPr/>
          </p:nvSpPr>
          <p:spPr>
            <a:xfrm>
              <a:off x="5411432" y="1376221"/>
              <a:ext cx="18455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lt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Class Modeling</a:t>
              </a:r>
              <a:endParaRPr lang="ko-KR" altLang="en-US" dirty="0">
                <a:solidFill>
                  <a:schemeClr val="lt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80E83D2-A45B-499B-AC14-C6B54BF68177}"/>
              </a:ext>
            </a:extLst>
          </p:cNvPr>
          <p:cNvGrpSpPr/>
          <p:nvPr/>
        </p:nvGrpSpPr>
        <p:grpSpPr>
          <a:xfrm>
            <a:off x="8017103" y="4596513"/>
            <a:ext cx="1207678" cy="646331"/>
            <a:chOff x="5407043" y="1376221"/>
            <a:chExt cx="1207678" cy="646331"/>
          </a:xfrm>
        </p:grpSpPr>
        <p:sp>
          <p:nvSpPr>
            <p:cNvPr id="23" name="사각형: 모서리가 접힌 도형 22">
              <a:extLst>
                <a:ext uri="{FF2B5EF4-FFF2-40B4-BE49-F238E27FC236}">
                  <a16:creationId xmlns:a16="http://schemas.microsoft.com/office/drawing/2014/main" id="{92AF48D0-7100-44FD-8936-274FB0B66C78}"/>
                </a:ext>
              </a:extLst>
            </p:cNvPr>
            <p:cNvSpPr/>
            <p:nvPr/>
          </p:nvSpPr>
          <p:spPr>
            <a:xfrm>
              <a:off x="5407043" y="1384183"/>
              <a:ext cx="1207678" cy="343949"/>
            </a:xfrm>
            <a:prstGeom prst="foldedCorner">
              <a:avLst>
                <a:gd name="adj" fmla="val 35851"/>
              </a:avLst>
            </a:prstGeom>
            <a:solidFill>
              <a:srgbClr val="85BC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357A8BB-DF29-4363-B4D8-24E960A24677}"/>
                </a:ext>
              </a:extLst>
            </p:cNvPr>
            <p:cNvSpPr txBox="1"/>
            <p:nvPr/>
          </p:nvSpPr>
          <p:spPr>
            <a:xfrm>
              <a:off x="5436599" y="1376221"/>
              <a:ext cx="11225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lt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주요 기능</a:t>
              </a:r>
            </a:p>
            <a:p>
              <a:pPr algn="ctr"/>
              <a:endParaRPr lang="ko-KR" altLang="en-US" dirty="0">
                <a:solidFill>
                  <a:schemeClr val="lt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0774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1908</TotalTime>
  <Words>702</Words>
  <Application>Microsoft Office PowerPoint</Application>
  <PresentationFormat>와이드스크린</PresentationFormat>
  <Paragraphs>104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맑은 고딕</vt:lpstr>
      <vt:lpstr>08서울남산체 EB</vt:lpstr>
      <vt:lpstr>나눔스퀘어</vt:lpstr>
      <vt:lpstr>나눔스퀘어 ExtraBold</vt:lpstr>
      <vt:lpstr>Arial</vt:lpstr>
      <vt:lpstr>나눔스퀘어 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KyungHoon</dc:creator>
  <cp:lastModifiedBy>Kim KyungHoon</cp:lastModifiedBy>
  <cp:revision>31</cp:revision>
  <dcterms:created xsi:type="dcterms:W3CDTF">2021-10-20T00:56:31Z</dcterms:created>
  <dcterms:modified xsi:type="dcterms:W3CDTF">2021-10-26T06:01:50Z</dcterms:modified>
</cp:coreProperties>
</file>