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648f223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48f223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eat: Foul or fishy Scented, no bruises, and ‘buff’ gills, chocolate and white spores,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648f223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648f22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648f223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648f223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648f223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648f223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48f223a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48f223a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648f223a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648f223a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648f223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648f223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648f223a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648f223a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growth patterns of a mushroom from our data set, we do not have a significant result from this graphic, as the results lack a disparity in many of these categories. The only category with an overwhelming difference between edible and poisonous mushrooms was mushrooms growing in multiple density variations, which isn’t the most helpful when making a choice to eat a wild mushroom.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0afe515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0afe515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95288" y="303610"/>
            <a:ext cx="6697800" cy="670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0" name="Google Shape;10;p2"/>
          <p:cNvSpPr txBox="1"/>
          <p:nvPr>
            <p:ph idx="1" type="subTitle"/>
          </p:nvPr>
        </p:nvSpPr>
        <p:spPr>
          <a:xfrm>
            <a:off x="395288" y="897731"/>
            <a:ext cx="6697800" cy="4215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Clr>
                <a:schemeClr val="lt2"/>
              </a:buClr>
              <a:buSzPts val="2400"/>
              <a:buFont typeface="Arial"/>
              <a:buNone/>
              <a:defRPr b="1" sz="2400">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38" name="Shape 38"/>
        <p:cNvGrpSpPr/>
        <p:nvPr/>
      </p:nvGrpSpPr>
      <p:grpSpPr>
        <a:xfrm>
          <a:off x="0" y="0"/>
          <a:ext cx="0" cy="0"/>
          <a:chOff x="0" y="0"/>
          <a:chExt cx="0" cy="0"/>
        </a:xfrm>
      </p:grpSpPr>
      <p:sp>
        <p:nvSpPr>
          <p:cNvPr id="39" name="Google Shape;39;p11"/>
          <p:cNvSpPr txBox="1"/>
          <p:nvPr>
            <p:ph type="title"/>
          </p:nvPr>
        </p:nvSpPr>
        <p:spPr>
          <a:xfrm>
            <a:off x="1979613" y="463153"/>
            <a:ext cx="68406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1"/>
          <p:cNvSpPr txBox="1"/>
          <p:nvPr>
            <p:ph idx="1" type="body"/>
          </p:nvPr>
        </p:nvSpPr>
        <p:spPr>
          <a:xfrm rot="5400000">
            <a:off x="3141275" y="-965644"/>
            <a:ext cx="3726600" cy="777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41" name="Shape 41"/>
        <p:cNvGrpSpPr/>
        <p:nvPr/>
      </p:nvGrpSpPr>
      <p:grpSpPr>
        <a:xfrm>
          <a:off x="0" y="0"/>
          <a:ext cx="0" cy="0"/>
          <a:chOff x="0" y="0"/>
          <a:chExt cx="0" cy="0"/>
        </a:xfrm>
      </p:grpSpPr>
      <p:sp>
        <p:nvSpPr>
          <p:cNvPr id="42" name="Google Shape;42;p12"/>
          <p:cNvSpPr txBox="1"/>
          <p:nvPr>
            <p:ph type="title"/>
          </p:nvPr>
        </p:nvSpPr>
        <p:spPr>
          <a:xfrm rot="5400000">
            <a:off x="5759975" y="1653253"/>
            <a:ext cx="4323300" cy="1943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3" name="Google Shape;43;p12"/>
          <p:cNvSpPr txBox="1"/>
          <p:nvPr>
            <p:ph idx="1" type="body"/>
          </p:nvPr>
        </p:nvSpPr>
        <p:spPr>
          <a:xfrm rot="5400000">
            <a:off x="1795175" y="-216047"/>
            <a:ext cx="4323300" cy="5681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1979613" y="463153"/>
            <a:ext cx="68406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3" name="Google Shape;13;p3"/>
          <p:cNvSpPr txBox="1"/>
          <p:nvPr>
            <p:ph idx="1" type="body"/>
          </p:nvPr>
        </p:nvSpPr>
        <p:spPr>
          <a:xfrm>
            <a:off x="1116013" y="1059656"/>
            <a:ext cx="7777200" cy="3726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6" name="Google Shape;1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1979613" y="463153"/>
            <a:ext cx="68406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9" name="Google Shape;19;p5"/>
          <p:cNvSpPr txBox="1"/>
          <p:nvPr>
            <p:ph idx="1" type="body"/>
          </p:nvPr>
        </p:nvSpPr>
        <p:spPr>
          <a:xfrm>
            <a:off x="1116013" y="1059656"/>
            <a:ext cx="3811500" cy="3726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0" name="Google Shape;20;p5"/>
          <p:cNvSpPr txBox="1"/>
          <p:nvPr>
            <p:ph idx="2" type="body"/>
          </p:nvPr>
        </p:nvSpPr>
        <p:spPr>
          <a:xfrm>
            <a:off x="5080000" y="1059656"/>
            <a:ext cx="3813300" cy="3726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21" name="Shape 21"/>
        <p:cNvGrpSpPr/>
        <p:nvPr/>
      </p:nvGrpSpPr>
      <p:grpSpPr>
        <a:xfrm>
          <a:off x="0" y="0"/>
          <a:ext cx="0" cy="0"/>
          <a:chOff x="0" y="0"/>
          <a:chExt cx="0" cy="0"/>
        </a:xfrm>
      </p:grpSpPr>
      <p:sp>
        <p:nvSpPr>
          <p:cNvPr id="22" name="Google Shape;22;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4" name="Google Shape;24;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5" name="Google Shape;25;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6" name="Google Shape;26;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1979613" y="463153"/>
            <a:ext cx="68406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30" name="Shape 30"/>
        <p:cNvGrpSpPr/>
        <p:nvPr/>
      </p:nvGrpSpPr>
      <p:grpSpPr>
        <a:xfrm>
          <a:off x="0" y="0"/>
          <a:ext cx="0" cy="0"/>
          <a:chOff x="0" y="0"/>
          <a:chExt cx="0" cy="0"/>
        </a:xfrm>
      </p:grpSpPr>
      <p:sp>
        <p:nvSpPr>
          <p:cNvPr id="31" name="Google Shape;31;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2" name="Google Shape;32;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3" name="Google Shape;33;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34" name="Shape 34"/>
        <p:cNvGrpSpPr/>
        <p:nvPr/>
      </p:nvGrpSpPr>
      <p:grpSpPr>
        <a:xfrm>
          <a:off x="0" y="0"/>
          <a:ext cx="0" cy="0"/>
          <a:chOff x="0" y="0"/>
          <a:chExt cx="0" cy="0"/>
        </a:xfrm>
      </p:grpSpPr>
      <p:sp>
        <p:nvSpPr>
          <p:cNvPr id="35" name="Google Shape;35;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79613" y="463153"/>
            <a:ext cx="6840600" cy="381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3600" u="none" cap="none" strike="noStrike">
                <a:solidFill>
                  <a:schemeClr val="lt2"/>
                </a:solidFill>
                <a:latin typeface="Arial"/>
                <a:ea typeface="Arial"/>
                <a:cs typeface="Arial"/>
                <a:sym typeface="Arial"/>
              </a:defRPr>
            </a:lvl1pPr>
            <a:lvl2pPr lvl="1" marR="0" rtl="0" algn="r">
              <a:spcBef>
                <a:spcPts val="0"/>
              </a:spcBef>
              <a:spcAft>
                <a:spcPts val="0"/>
              </a:spcAft>
              <a:buSzPts val="1400"/>
              <a:buNone/>
              <a:defRPr b="1" i="0" sz="3600" u="none" cap="none" strike="noStrike">
                <a:solidFill>
                  <a:schemeClr val="lt2"/>
                </a:solidFill>
                <a:latin typeface="Arial"/>
                <a:ea typeface="Arial"/>
                <a:cs typeface="Arial"/>
                <a:sym typeface="Arial"/>
              </a:defRPr>
            </a:lvl2pPr>
            <a:lvl3pPr lvl="2" marR="0" rtl="0" algn="r">
              <a:spcBef>
                <a:spcPts val="0"/>
              </a:spcBef>
              <a:spcAft>
                <a:spcPts val="0"/>
              </a:spcAft>
              <a:buSzPts val="1400"/>
              <a:buNone/>
              <a:defRPr b="1" i="0" sz="3600" u="none" cap="none" strike="noStrike">
                <a:solidFill>
                  <a:schemeClr val="lt2"/>
                </a:solidFill>
                <a:latin typeface="Arial"/>
                <a:ea typeface="Arial"/>
                <a:cs typeface="Arial"/>
                <a:sym typeface="Arial"/>
              </a:defRPr>
            </a:lvl3pPr>
            <a:lvl4pPr lvl="3" marR="0" rtl="0" algn="r">
              <a:spcBef>
                <a:spcPts val="0"/>
              </a:spcBef>
              <a:spcAft>
                <a:spcPts val="0"/>
              </a:spcAft>
              <a:buSzPts val="1400"/>
              <a:buNone/>
              <a:defRPr b="1" i="0" sz="3600" u="none" cap="none" strike="noStrike">
                <a:solidFill>
                  <a:schemeClr val="lt2"/>
                </a:solidFill>
                <a:latin typeface="Arial"/>
                <a:ea typeface="Arial"/>
                <a:cs typeface="Arial"/>
                <a:sym typeface="Arial"/>
              </a:defRPr>
            </a:lvl4pPr>
            <a:lvl5pPr lvl="4" marR="0" rtl="0" algn="r">
              <a:spcBef>
                <a:spcPts val="0"/>
              </a:spcBef>
              <a:spcAft>
                <a:spcPts val="0"/>
              </a:spcAft>
              <a:buSzPts val="1400"/>
              <a:buNone/>
              <a:defRPr b="1" i="0" sz="3600" u="none" cap="none" strike="noStrike">
                <a:solidFill>
                  <a:schemeClr val="lt2"/>
                </a:solidFill>
                <a:latin typeface="Arial"/>
                <a:ea typeface="Arial"/>
                <a:cs typeface="Arial"/>
                <a:sym typeface="Arial"/>
              </a:defRPr>
            </a:lvl5pPr>
            <a:lvl6pPr lvl="5" marR="0" rtl="0" algn="r">
              <a:spcBef>
                <a:spcPts val="0"/>
              </a:spcBef>
              <a:spcAft>
                <a:spcPts val="0"/>
              </a:spcAft>
              <a:buSzPts val="1400"/>
              <a:buNone/>
              <a:defRPr b="1" i="0" sz="3600" u="none" cap="none" strike="noStrike">
                <a:solidFill>
                  <a:schemeClr val="lt2"/>
                </a:solidFill>
                <a:latin typeface="Arial"/>
                <a:ea typeface="Arial"/>
                <a:cs typeface="Arial"/>
                <a:sym typeface="Arial"/>
              </a:defRPr>
            </a:lvl6pPr>
            <a:lvl7pPr lvl="6" marR="0" rtl="0" algn="r">
              <a:spcBef>
                <a:spcPts val="0"/>
              </a:spcBef>
              <a:spcAft>
                <a:spcPts val="0"/>
              </a:spcAft>
              <a:buSzPts val="1400"/>
              <a:buNone/>
              <a:defRPr b="1" i="0" sz="3600" u="none" cap="none" strike="noStrike">
                <a:solidFill>
                  <a:schemeClr val="lt2"/>
                </a:solidFill>
                <a:latin typeface="Arial"/>
                <a:ea typeface="Arial"/>
                <a:cs typeface="Arial"/>
                <a:sym typeface="Arial"/>
              </a:defRPr>
            </a:lvl7pPr>
            <a:lvl8pPr lvl="7" marR="0" rtl="0" algn="r">
              <a:spcBef>
                <a:spcPts val="0"/>
              </a:spcBef>
              <a:spcAft>
                <a:spcPts val="0"/>
              </a:spcAft>
              <a:buSzPts val="1400"/>
              <a:buNone/>
              <a:defRPr b="1" i="0" sz="3600" u="none" cap="none" strike="noStrike">
                <a:solidFill>
                  <a:schemeClr val="lt2"/>
                </a:solidFill>
                <a:latin typeface="Arial"/>
                <a:ea typeface="Arial"/>
                <a:cs typeface="Arial"/>
                <a:sym typeface="Arial"/>
              </a:defRPr>
            </a:lvl8pPr>
            <a:lvl9pPr lvl="8" marR="0" rtl="0" algn="r">
              <a:spcBef>
                <a:spcPts val="0"/>
              </a:spcBef>
              <a:spcAft>
                <a:spcPts val="0"/>
              </a:spcAft>
              <a:buSzPts val="1400"/>
              <a:buNone/>
              <a:defRPr b="1" i="0" sz="36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1116013" y="1059656"/>
            <a:ext cx="7777200" cy="3726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3"/>
          <p:cNvSpPr txBox="1"/>
          <p:nvPr>
            <p:ph type="ctrTitle"/>
          </p:nvPr>
        </p:nvSpPr>
        <p:spPr>
          <a:xfrm>
            <a:off x="943953" y="227525"/>
            <a:ext cx="8492700" cy="670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
              <a:t>Mushrooms:  Edible or Poisonous?</a:t>
            </a:r>
            <a:endParaRPr/>
          </a:p>
        </p:txBody>
      </p:sp>
      <p:sp>
        <p:nvSpPr>
          <p:cNvPr id="49" name="Google Shape;49;p13"/>
          <p:cNvSpPr txBox="1"/>
          <p:nvPr>
            <p:ph idx="1" type="subTitle"/>
          </p:nvPr>
        </p:nvSpPr>
        <p:spPr>
          <a:xfrm>
            <a:off x="1474288" y="897731"/>
            <a:ext cx="6697800" cy="4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b="0" lang="en" sz="1400">
                <a:solidFill>
                  <a:schemeClr val="dk2"/>
                </a:solidFill>
              </a:rPr>
              <a:t>By:  Arjun Ganesh, Brandon Gromadzki, Julia Stewart, Rena Wolinsky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2843302" y="351075"/>
            <a:ext cx="8264100" cy="38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Concluding thoughts/ life applications</a:t>
            </a:r>
            <a:endParaRPr/>
          </a:p>
        </p:txBody>
      </p:sp>
      <p:sp>
        <p:nvSpPr>
          <p:cNvPr id="104" name="Google Shape;104;p22"/>
          <p:cNvSpPr txBox="1"/>
          <p:nvPr>
            <p:ph idx="1" type="body"/>
          </p:nvPr>
        </p:nvSpPr>
        <p:spPr>
          <a:xfrm>
            <a:off x="1238450" y="956850"/>
            <a:ext cx="6784500" cy="2958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NEVER eat a mushroom without first running it through this decision tree since it is 100% accurate</a:t>
            </a:r>
            <a:endParaRPr/>
          </a:p>
          <a:p>
            <a:pPr indent="-342900" lvl="0" marL="457200" rtl="0" algn="l">
              <a:spcBef>
                <a:spcPts val="0"/>
              </a:spcBef>
              <a:spcAft>
                <a:spcPts val="0"/>
              </a:spcAft>
              <a:buSzPts val="1800"/>
              <a:buChar char="•"/>
            </a:pPr>
            <a:r>
              <a:rPr lang="en"/>
              <a:t>Best Mushrooms to Eat:</a:t>
            </a:r>
            <a:endParaRPr/>
          </a:p>
          <a:p>
            <a:pPr indent="-342900" lvl="1" marL="914400" rtl="0" algn="l">
              <a:spcBef>
                <a:spcPts val="0"/>
              </a:spcBef>
              <a:spcAft>
                <a:spcPts val="0"/>
              </a:spcAft>
              <a:buSzPts val="1800"/>
              <a:buChar char="–"/>
            </a:pPr>
            <a:r>
              <a:rPr lang="en"/>
              <a:t>No scent</a:t>
            </a:r>
            <a:endParaRPr/>
          </a:p>
          <a:p>
            <a:pPr indent="-342900" lvl="1" marL="914400" rtl="0" algn="l">
              <a:spcBef>
                <a:spcPts val="0"/>
              </a:spcBef>
              <a:spcAft>
                <a:spcPts val="0"/>
              </a:spcAft>
              <a:buSzPts val="1800"/>
              <a:buChar char="–"/>
            </a:pPr>
            <a:r>
              <a:rPr lang="en"/>
              <a:t>Has Bruises</a:t>
            </a:r>
            <a:endParaRPr/>
          </a:p>
          <a:p>
            <a:pPr indent="-342900" lvl="1" marL="914400" rtl="0" algn="l">
              <a:spcBef>
                <a:spcPts val="0"/>
              </a:spcBef>
              <a:spcAft>
                <a:spcPts val="0"/>
              </a:spcAft>
              <a:buSzPts val="1800"/>
              <a:buChar char="–"/>
            </a:pPr>
            <a:r>
              <a:rPr lang="en"/>
              <a:t>White or Brown Gill color</a:t>
            </a:r>
            <a:endParaRPr/>
          </a:p>
          <a:p>
            <a:pPr indent="-342900" lvl="1" marL="914400" rtl="0" algn="l">
              <a:spcBef>
                <a:spcPts val="0"/>
              </a:spcBef>
              <a:spcAft>
                <a:spcPts val="0"/>
              </a:spcAft>
              <a:buSzPts val="1800"/>
              <a:buChar char="–"/>
            </a:pPr>
            <a:r>
              <a:rPr lang="en"/>
              <a:t>Black or Brown Spore color</a:t>
            </a:r>
            <a:endParaRPr/>
          </a:p>
          <a:p>
            <a:pPr indent="-342900" lvl="0" marL="457200" rtl="0" algn="l">
              <a:spcBef>
                <a:spcPts val="0"/>
              </a:spcBef>
              <a:spcAft>
                <a:spcPts val="0"/>
              </a:spcAft>
              <a:buSzPts val="1800"/>
              <a:buChar char="•"/>
            </a:pPr>
            <a:r>
              <a:rPr lang="en"/>
              <a:t>Thank you for a wonderful data analytics course!</a:t>
            </a:r>
            <a:endParaRPr/>
          </a:p>
        </p:txBody>
      </p:sp>
      <p:pic>
        <p:nvPicPr>
          <p:cNvPr id="105" name="Google Shape;105;p22"/>
          <p:cNvPicPr preferRelativeResize="0"/>
          <p:nvPr/>
        </p:nvPicPr>
        <p:blipFill rotWithShape="1">
          <a:blip r:embed="rId3">
            <a:alphaModFix/>
          </a:blip>
          <a:srcRect b="5581" l="13763" r="14402" t="5537"/>
          <a:stretch/>
        </p:blipFill>
        <p:spPr>
          <a:xfrm>
            <a:off x="7810200" y="878550"/>
            <a:ext cx="1333800" cy="1932799"/>
          </a:xfrm>
          <a:prstGeom prst="rect">
            <a:avLst/>
          </a:prstGeom>
          <a:noFill/>
          <a:ln>
            <a:noFill/>
          </a:ln>
        </p:spPr>
      </p:pic>
      <p:pic>
        <p:nvPicPr>
          <p:cNvPr id="106" name="Google Shape;106;p22"/>
          <p:cNvPicPr preferRelativeResize="0"/>
          <p:nvPr/>
        </p:nvPicPr>
        <p:blipFill>
          <a:blip r:embed="rId4">
            <a:alphaModFix/>
          </a:blip>
          <a:stretch>
            <a:fillRect/>
          </a:stretch>
        </p:blipFill>
        <p:spPr>
          <a:xfrm>
            <a:off x="504875" y="2746600"/>
            <a:ext cx="1168850" cy="1168850"/>
          </a:xfrm>
          <a:prstGeom prst="rect">
            <a:avLst/>
          </a:prstGeom>
          <a:noFill/>
          <a:ln>
            <a:noFill/>
          </a:ln>
        </p:spPr>
      </p:pic>
      <p:pic>
        <p:nvPicPr>
          <p:cNvPr id="107" name="Google Shape;107;p22"/>
          <p:cNvPicPr preferRelativeResize="0"/>
          <p:nvPr/>
        </p:nvPicPr>
        <p:blipFill rotWithShape="1">
          <a:blip r:embed="rId5">
            <a:alphaModFix/>
          </a:blip>
          <a:srcRect b="0" l="17941" r="13211" t="0"/>
          <a:stretch/>
        </p:blipFill>
        <p:spPr>
          <a:xfrm>
            <a:off x="6317550" y="2290050"/>
            <a:ext cx="1432075" cy="174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4"/>
          <p:cNvSpPr txBox="1"/>
          <p:nvPr>
            <p:ph type="title"/>
          </p:nvPr>
        </p:nvSpPr>
        <p:spPr>
          <a:xfrm>
            <a:off x="1989013" y="181053"/>
            <a:ext cx="68406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How we got there</a:t>
            </a:r>
            <a:endParaRPr/>
          </a:p>
        </p:txBody>
      </p:sp>
      <p:pic>
        <p:nvPicPr>
          <p:cNvPr id="55" name="Google Shape;55;p14"/>
          <p:cNvPicPr preferRelativeResize="0"/>
          <p:nvPr/>
        </p:nvPicPr>
        <p:blipFill>
          <a:blip r:embed="rId3">
            <a:alphaModFix/>
          </a:blip>
          <a:stretch>
            <a:fillRect/>
          </a:stretch>
        </p:blipFill>
        <p:spPr>
          <a:xfrm>
            <a:off x="705250" y="3585878"/>
            <a:ext cx="5481999" cy="709444"/>
          </a:xfrm>
          <a:prstGeom prst="rect">
            <a:avLst/>
          </a:prstGeom>
          <a:noFill/>
          <a:ln>
            <a:noFill/>
          </a:ln>
        </p:spPr>
      </p:pic>
      <p:pic>
        <p:nvPicPr>
          <p:cNvPr id="56" name="Google Shape;56;p14"/>
          <p:cNvPicPr preferRelativeResize="0"/>
          <p:nvPr/>
        </p:nvPicPr>
        <p:blipFill>
          <a:blip r:embed="rId4">
            <a:alphaModFix/>
          </a:blip>
          <a:stretch>
            <a:fillRect/>
          </a:stretch>
        </p:blipFill>
        <p:spPr>
          <a:xfrm>
            <a:off x="526600" y="721850"/>
            <a:ext cx="7601298" cy="424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5"/>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Machine Learning Reflection</a:t>
            </a:r>
            <a:endParaRPr/>
          </a:p>
        </p:txBody>
      </p:sp>
      <p:sp>
        <p:nvSpPr>
          <p:cNvPr id="62" name="Google Shape;62;p15"/>
          <p:cNvSpPr txBox="1"/>
          <p:nvPr>
            <p:ph idx="1" type="body"/>
          </p:nvPr>
        </p:nvSpPr>
        <p:spPr>
          <a:xfrm>
            <a:off x="1116013" y="1059656"/>
            <a:ext cx="7777200" cy="3726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What ML algorithm used? Decision Tree </a:t>
            </a:r>
            <a:r>
              <a:rPr lang="en"/>
              <a:t>Classifier</a:t>
            </a:r>
            <a:endParaRPr/>
          </a:p>
          <a:p>
            <a:pPr indent="-342900" lvl="0" marL="457200" rtl="0" algn="l">
              <a:spcBef>
                <a:spcPts val="0"/>
              </a:spcBef>
              <a:spcAft>
                <a:spcPts val="0"/>
              </a:spcAft>
              <a:buSzPts val="1800"/>
              <a:buChar char="•"/>
            </a:pPr>
            <a:r>
              <a:rPr lang="en"/>
              <a:t>Cleaning code? </a:t>
            </a:r>
            <a:endParaRPr/>
          </a:p>
          <a:p>
            <a:pPr indent="-342900" lvl="0" marL="457200" rtl="0" algn="l">
              <a:spcBef>
                <a:spcPts val="0"/>
              </a:spcBef>
              <a:spcAft>
                <a:spcPts val="0"/>
              </a:spcAft>
              <a:buSzPts val="1800"/>
              <a:buChar char="•"/>
            </a:pPr>
            <a:r>
              <a:rPr lang="en"/>
              <a:t>Difficulties</a:t>
            </a:r>
            <a:r>
              <a:rPr lang="en"/>
              <a:t> executing code?</a:t>
            </a:r>
            <a:endParaRPr/>
          </a:p>
          <a:p>
            <a:pPr indent="-342900" lvl="0" marL="457200" rtl="0" algn="l">
              <a:spcBef>
                <a:spcPts val="0"/>
              </a:spcBef>
              <a:spcAft>
                <a:spcPts val="0"/>
              </a:spcAft>
              <a:buSzPts val="1800"/>
              <a:buChar char="•"/>
            </a:pPr>
            <a:r>
              <a:rPr lang="en"/>
              <a:t>Actual Algorithm?</a:t>
            </a:r>
            <a:endParaRPr/>
          </a:p>
          <a:p>
            <a:pPr indent="-342900" lvl="0" marL="457200" rtl="0" algn="l">
              <a:spcBef>
                <a:spcPts val="0"/>
              </a:spcBef>
              <a:spcAft>
                <a:spcPts val="0"/>
              </a:spcAft>
              <a:buSzPts val="1800"/>
              <a:buChar char="•"/>
            </a:pPr>
            <a:r>
              <a:rPr lang="en"/>
              <a:t>Improvements?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6"/>
          <p:cNvSpPr txBox="1"/>
          <p:nvPr>
            <p:ph type="title"/>
          </p:nvPr>
        </p:nvSpPr>
        <p:spPr>
          <a:xfrm>
            <a:off x="6234250" y="610300"/>
            <a:ext cx="27552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Mushroom Class by Odor</a:t>
            </a:r>
            <a:endParaRPr/>
          </a:p>
        </p:txBody>
      </p:sp>
      <p:pic>
        <p:nvPicPr>
          <p:cNvPr id="68" name="Google Shape;68;p16"/>
          <p:cNvPicPr preferRelativeResize="0"/>
          <p:nvPr/>
        </p:nvPicPr>
        <p:blipFill>
          <a:blip r:embed="rId3">
            <a:alphaModFix/>
          </a:blip>
          <a:stretch>
            <a:fillRect/>
          </a:stretch>
        </p:blipFill>
        <p:spPr>
          <a:xfrm>
            <a:off x="2475675" y="224650"/>
            <a:ext cx="3921099" cy="422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7"/>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Mushroom Class by Habitat</a:t>
            </a:r>
            <a:endParaRPr/>
          </a:p>
        </p:txBody>
      </p:sp>
      <p:pic>
        <p:nvPicPr>
          <p:cNvPr id="74" name="Google Shape;74;p17"/>
          <p:cNvPicPr preferRelativeResize="0"/>
          <p:nvPr/>
        </p:nvPicPr>
        <p:blipFill>
          <a:blip r:embed="rId3">
            <a:alphaModFix/>
          </a:blip>
          <a:stretch>
            <a:fillRect/>
          </a:stretch>
        </p:blipFill>
        <p:spPr>
          <a:xfrm>
            <a:off x="1219200" y="1466853"/>
            <a:ext cx="6705600" cy="220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Mushroom Class by Bruising</a:t>
            </a:r>
            <a:endParaRPr/>
          </a:p>
        </p:txBody>
      </p:sp>
      <p:pic>
        <p:nvPicPr>
          <p:cNvPr id="80" name="Google Shape;80;p18"/>
          <p:cNvPicPr preferRelativeResize="0"/>
          <p:nvPr/>
        </p:nvPicPr>
        <p:blipFill>
          <a:blip r:embed="rId3">
            <a:alphaModFix/>
          </a:blip>
          <a:stretch>
            <a:fillRect/>
          </a:stretch>
        </p:blipFill>
        <p:spPr>
          <a:xfrm>
            <a:off x="1498925" y="1012378"/>
            <a:ext cx="6146155" cy="39945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Mushroom Class by Gill Color </a:t>
            </a:r>
            <a:endParaRPr/>
          </a:p>
        </p:txBody>
      </p:sp>
      <p:pic>
        <p:nvPicPr>
          <p:cNvPr id="86" name="Google Shape;86;p19"/>
          <p:cNvPicPr preferRelativeResize="0"/>
          <p:nvPr/>
        </p:nvPicPr>
        <p:blipFill>
          <a:blip r:embed="rId3">
            <a:alphaModFix/>
          </a:blip>
          <a:stretch>
            <a:fillRect/>
          </a:stretch>
        </p:blipFill>
        <p:spPr>
          <a:xfrm>
            <a:off x="1427075" y="1185550"/>
            <a:ext cx="4840076" cy="3957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Population Type</a:t>
            </a:r>
            <a:endParaRPr/>
          </a:p>
        </p:txBody>
      </p:sp>
      <p:pic>
        <p:nvPicPr>
          <p:cNvPr id="92" name="Google Shape;92;p20"/>
          <p:cNvPicPr preferRelativeResize="0"/>
          <p:nvPr/>
        </p:nvPicPr>
        <p:blipFill>
          <a:blip r:embed="rId3">
            <a:alphaModFix/>
          </a:blip>
          <a:stretch>
            <a:fillRect/>
          </a:stretch>
        </p:blipFill>
        <p:spPr>
          <a:xfrm>
            <a:off x="1982050" y="1176575"/>
            <a:ext cx="5179900" cy="3966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1"/>
          <p:cNvSpPr txBox="1"/>
          <p:nvPr>
            <p:ph type="title"/>
          </p:nvPr>
        </p:nvSpPr>
        <p:spPr>
          <a:xfrm>
            <a:off x="1979613" y="463153"/>
            <a:ext cx="68406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Spore Color</a:t>
            </a:r>
            <a:endParaRPr/>
          </a:p>
        </p:txBody>
      </p:sp>
      <p:pic>
        <p:nvPicPr>
          <p:cNvPr id="98" name="Google Shape;98;p21"/>
          <p:cNvPicPr preferRelativeResize="0"/>
          <p:nvPr/>
        </p:nvPicPr>
        <p:blipFill>
          <a:blip r:embed="rId3">
            <a:alphaModFix/>
          </a:blip>
          <a:stretch>
            <a:fillRect/>
          </a:stretch>
        </p:blipFill>
        <p:spPr>
          <a:xfrm>
            <a:off x="1481800" y="1148953"/>
            <a:ext cx="5933977" cy="39945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