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Public Sans Bold" charset="1" panose="00000000000000000000"/>
      <p:regular r:id="rId20"/>
    </p:embeddedFont>
    <p:embeddedFont>
      <p:font typeface="Public Sans" charset="1" panose="00000000000000000000"/>
      <p:regular r:id="rId21"/>
    </p:embeddedFont>
    <p:embeddedFont>
      <p:font typeface="Agrandir Medium" charset="1" panose="00000600000000000000"/>
      <p:regular r:id="rId22"/>
    </p:embeddedFont>
    <p:embeddedFont>
      <p:font typeface="Agrandir Bold" charset="1" panose="00000800000000000000"/>
      <p:regular r:id="rId23"/>
    </p:embeddedFont>
    <p:embeddedFont>
      <p:font typeface="Agrandir" charset="1" panose="000005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B8D2E4"/>
        </a:solidFill>
      </p:bgPr>
    </p:bg>
    <p:spTree>
      <p:nvGrpSpPr>
        <p:cNvPr id="1" name=""/>
        <p:cNvGrpSpPr/>
        <p:nvPr/>
      </p:nvGrpSpPr>
      <p:grpSpPr>
        <a:xfrm>
          <a:off x="0" y="0"/>
          <a:ext cx="0" cy="0"/>
          <a:chOff x="0" y="0"/>
          <a:chExt cx="0" cy="0"/>
        </a:xfrm>
      </p:grpSpPr>
      <p:grpSp>
        <p:nvGrpSpPr>
          <p:cNvPr name="Group 2" id="2"/>
          <p:cNvGrpSpPr/>
          <p:nvPr/>
        </p:nvGrpSpPr>
        <p:grpSpPr>
          <a:xfrm rot="0">
            <a:off x="9144000" y="302221"/>
            <a:ext cx="8841904" cy="9682557"/>
            <a:chOff x="0" y="0"/>
            <a:chExt cx="2328732" cy="2550139"/>
          </a:xfrm>
        </p:grpSpPr>
        <p:sp>
          <p:nvSpPr>
            <p:cNvPr name="Freeform 3" id="3"/>
            <p:cNvSpPr/>
            <p:nvPr/>
          </p:nvSpPr>
          <p:spPr>
            <a:xfrm flipH="false" flipV="false" rot="0">
              <a:off x="0" y="0"/>
              <a:ext cx="2328732" cy="2550139"/>
            </a:xfrm>
            <a:custGeom>
              <a:avLst/>
              <a:gdLst/>
              <a:ahLst/>
              <a:cxnLst/>
              <a:rect r="r" b="b" t="t" l="l"/>
              <a:pathLst>
                <a:path h="2550139" w="2328732">
                  <a:moveTo>
                    <a:pt x="0" y="0"/>
                  </a:moveTo>
                  <a:lnTo>
                    <a:pt x="2328732" y="0"/>
                  </a:lnTo>
                  <a:lnTo>
                    <a:pt x="2328732" y="2550139"/>
                  </a:lnTo>
                  <a:lnTo>
                    <a:pt x="0" y="2550139"/>
                  </a:lnTo>
                  <a:close/>
                </a:path>
              </a:pathLst>
            </a:custGeom>
            <a:solidFill>
              <a:srgbClr val="FBF6F1"/>
            </a:solidFill>
          </p:spPr>
        </p:sp>
        <p:sp>
          <p:nvSpPr>
            <p:cNvPr name="TextBox 4" id="4"/>
            <p:cNvSpPr txBox="true"/>
            <p:nvPr/>
          </p:nvSpPr>
          <p:spPr>
            <a:xfrm>
              <a:off x="0" y="-28575"/>
              <a:ext cx="2328732" cy="2578714"/>
            </a:xfrm>
            <a:prstGeom prst="rect">
              <a:avLst/>
            </a:prstGeom>
          </p:spPr>
          <p:txBody>
            <a:bodyPr anchor="ctr" rtlCol="false" tIns="50800" lIns="50800" bIns="50800" rIns="50800"/>
            <a:lstStyle/>
            <a:p>
              <a:pPr algn="ctr">
                <a:lnSpc>
                  <a:spcPts val="1960"/>
                </a:lnSpc>
              </a:pPr>
            </a:p>
          </p:txBody>
        </p:sp>
      </p:grpSp>
      <p:sp>
        <p:nvSpPr>
          <p:cNvPr name="Freeform 5" id="5"/>
          <p:cNvSpPr/>
          <p:nvPr/>
        </p:nvSpPr>
        <p:spPr>
          <a:xfrm flipH="false" flipV="false" rot="0">
            <a:off x="10159783" y="2041700"/>
            <a:ext cx="6810338" cy="6203599"/>
          </a:xfrm>
          <a:custGeom>
            <a:avLst/>
            <a:gdLst/>
            <a:ahLst/>
            <a:cxnLst/>
            <a:rect r="r" b="b" t="t" l="l"/>
            <a:pathLst>
              <a:path h="6203599" w="6810338">
                <a:moveTo>
                  <a:pt x="0" y="0"/>
                </a:moveTo>
                <a:lnTo>
                  <a:pt x="6810338" y="0"/>
                </a:lnTo>
                <a:lnTo>
                  <a:pt x="6810338" y="6203600"/>
                </a:lnTo>
                <a:lnTo>
                  <a:pt x="0" y="6203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90487" y="640155"/>
            <a:ext cx="1156768" cy="1550069"/>
          </a:xfrm>
          <a:custGeom>
            <a:avLst/>
            <a:gdLst/>
            <a:ahLst/>
            <a:cxnLst/>
            <a:rect r="r" b="b" t="t" l="l"/>
            <a:pathLst>
              <a:path h="1550069" w="1156768">
                <a:moveTo>
                  <a:pt x="0" y="0"/>
                </a:moveTo>
                <a:lnTo>
                  <a:pt x="1156768" y="0"/>
                </a:lnTo>
                <a:lnTo>
                  <a:pt x="1156768" y="1550069"/>
                </a:lnTo>
                <a:lnTo>
                  <a:pt x="0" y="1550069"/>
                </a:lnTo>
                <a:lnTo>
                  <a:pt x="0" y="0"/>
                </a:lnTo>
                <a:close/>
              </a:path>
            </a:pathLst>
          </a:custGeom>
          <a:blipFill>
            <a:blip r:embed="rId4"/>
            <a:stretch>
              <a:fillRect l="0" t="0" r="0" b="0"/>
            </a:stretch>
          </a:blipFill>
        </p:spPr>
      </p:sp>
      <p:sp>
        <p:nvSpPr>
          <p:cNvPr name="TextBox 7" id="7"/>
          <p:cNvSpPr txBox="true"/>
          <p:nvPr/>
        </p:nvSpPr>
        <p:spPr>
          <a:xfrm rot="0">
            <a:off x="782101" y="2818074"/>
            <a:ext cx="6706884" cy="3455353"/>
          </a:xfrm>
          <a:prstGeom prst="rect">
            <a:avLst/>
          </a:prstGeom>
        </p:spPr>
        <p:txBody>
          <a:bodyPr anchor="t" rtlCol="false" tIns="0" lIns="0" bIns="0" rIns="0">
            <a:spAutoFit/>
          </a:bodyPr>
          <a:lstStyle/>
          <a:p>
            <a:pPr algn="l">
              <a:lnSpc>
                <a:spcPts val="8863"/>
              </a:lnSpc>
            </a:pPr>
            <a:r>
              <a:rPr lang="en-US" sz="9233" spc="-886" b="true">
                <a:solidFill>
                  <a:srgbClr val="156669"/>
                </a:solidFill>
                <a:latin typeface="Public Sans Bold"/>
                <a:ea typeface="Public Sans Bold"/>
                <a:cs typeface="Public Sans Bold"/>
                <a:sym typeface="Public Sans Bold"/>
              </a:rPr>
              <a:t>Diagnosis of</a:t>
            </a:r>
          </a:p>
          <a:p>
            <a:pPr algn="l">
              <a:lnSpc>
                <a:spcPts val="8863"/>
              </a:lnSpc>
            </a:pPr>
            <a:r>
              <a:rPr lang="en-US" sz="9233" spc="-886" b="true">
                <a:solidFill>
                  <a:srgbClr val="156669"/>
                </a:solidFill>
                <a:latin typeface="Public Sans Bold"/>
                <a:ea typeface="Public Sans Bold"/>
                <a:cs typeface="Public Sans Bold"/>
                <a:sym typeface="Public Sans Bold"/>
              </a:rPr>
              <a:t>Diabetes </a:t>
            </a:r>
          </a:p>
          <a:p>
            <a:pPr algn="l" marL="0" indent="0" lvl="0">
              <a:lnSpc>
                <a:spcPts val="8863"/>
              </a:lnSpc>
            </a:pPr>
          </a:p>
        </p:txBody>
      </p:sp>
      <p:sp>
        <p:nvSpPr>
          <p:cNvPr name="TextBox 8" id="8"/>
          <p:cNvSpPr txBox="true"/>
          <p:nvPr/>
        </p:nvSpPr>
        <p:spPr>
          <a:xfrm rot="0">
            <a:off x="2015825" y="1263742"/>
            <a:ext cx="2241586" cy="777959"/>
          </a:xfrm>
          <a:prstGeom prst="rect">
            <a:avLst/>
          </a:prstGeom>
        </p:spPr>
        <p:txBody>
          <a:bodyPr anchor="t" rtlCol="false" tIns="0" lIns="0" bIns="0" rIns="0">
            <a:spAutoFit/>
          </a:bodyPr>
          <a:lstStyle/>
          <a:p>
            <a:pPr algn="l" marL="0" indent="0" lvl="0">
              <a:lnSpc>
                <a:spcPts val="2950"/>
              </a:lnSpc>
              <a:spcBef>
                <a:spcPct val="0"/>
              </a:spcBef>
            </a:pPr>
            <a:r>
              <a:rPr lang="en-US" sz="3172" spc="-260">
                <a:solidFill>
                  <a:srgbClr val="156669"/>
                </a:solidFill>
                <a:latin typeface="Public Sans"/>
                <a:ea typeface="Public Sans"/>
                <a:cs typeface="Public Sans"/>
                <a:sym typeface="Public Sans"/>
              </a:rPr>
              <a:t>neyshabur university</a:t>
            </a:r>
          </a:p>
        </p:txBody>
      </p:sp>
      <p:sp>
        <p:nvSpPr>
          <p:cNvPr name="TextBox 9" id="9"/>
          <p:cNvSpPr txBox="true"/>
          <p:nvPr/>
        </p:nvSpPr>
        <p:spPr>
          <a:xfrm rot="0">
            <a:off x="394153" y="6111502"/>
            <a:ext cx="7482780" cy="1337091"/>
          </a:xfrm>
          <a:prstGeom prst="rect">
            <a:avLst/>
          </a:prstGeom>
        </p:spPr>
        <p:txBody>
          <a:bodyPr anchor="t" rtlCol="false" tIns="0" lIns="0" bIns="0" rIns="0">
            <a:spAutoFit/>
          </a:bodyPr>
          <a:lstStyle/>
          <a:p>
            <a:pPr algn="ctr">
              <a:lnSpc>
                <a:spcPts val="10827"/>
              </a:lnSpc>
              <a:spcBef>
                <a:spcPct val="0"/>
              </a:spcBef>
            </a:pPr>
            <a:r>
              <a:rPr lang="en-US" sz="7733" spc="-742">
                <a:solidFill>
                  <a:srgbClr val="156669"/>
                </a:solidFill>
                <a:latin typeface="Public Sans"/>
                <a:ea typeface="Public Sans"/>
                <a:cs typeface="Public Sans"/>
                <a:sym typeface="Public Sans"/>
              </a:rPr>
              <a:t>fuzzy system design</a:t>
            </a:r>
          </a:p>
        </p:txBody>
      </p:sp>
      <p:sp>
        <p:nvSpPr>
          <p:cNvPr name="TextBox 10" id="10"/>
          <p:cNvSpPr txBox="true"/>
          <p:nvPr/>
        </p:nvSpPr>
        <p:spPr>
          <a:xfrm rot="0">
            <a:off x="394153" y="7857950"/>
            <a:ext cx="3855988" cy="688975"/>
          </a:xfrm>
          <a:prstGeom prst="rect">
            <a:avLst/>
          </a:prstGeom>
        </p:spPr>
        <p:txBody>
          <a:bodyPr anchor="t" rtlCol="false" tIns="0" lIns="0" bIns="0" rIns="0">
            <a:spAutoFit/>
          </a:bodyPr>
          <a:lstStyle/>
          <a:p>
            <a:pPr algn="ctr">
              <a:lnSpc>
                <a:spcPts val="5599"/>
              </a:lnSpc>
              <a:spcBef>
                <a:spcPct val="0"/>
              </a:spcBef>
            </a:pPr>
            <a:r>
              <a:rPr lang="en-US" sz="3999" spc="-383">
                <a:solidFill>
                  <a:srgbClr val="156669"/>
                </a:solidFill>
                <a:latin typeface="Public Sans"/>
                <a:ea typeface="Public Sans"/>
                <a:cs typeface="Public Sans"/>
                <a:sym typeface="Public Sans"/>
              </a:rPr>
              <a:t>by hooria khoramaki</a:t>
            </a:r>
          </a:p>
        </p:txBody>
      </p:sp>
      <p:sp>
        <p:nvSpPr>
          <p:cNvPr name="TextBox 11" id="11"/>
          <p:cNvSpPr txBox="true"/>
          <p:nvPr/>
        </p:nvSpPr>
        <p:spPr>
          <a:xfrm rot="0">
            <a:off x="394153" y="8569325"/>
            <a:ext cx="7082135" cy="688975"/>
          </a:xfrm>
          <a:prstGeom prst="rect">
            <a:avLst/>
          </a:prstGeom>
        </p:spPr>
        <p:txBody>
          <a:bodyPr anchor="t" rtlCol="false" tIns="0" lIns="0" bIns="0" rIns="0">
            <a:spAutoFit/>
          </a:bodyPr>
          <a:lstStyle/>
          <a:p>
            <a:pPr algn="ctr">
              <a:lnSpc>
                <a:spcPts val="5599"/>
              </a:lnSpc>
              <a:spcBef>
                <a:spcPct val="0"/>
              </a:spcBef>
            </a:pPr>
            <a:r>
              <a:rPr lang="en-US" sz="3999" spc="-383">
                <a:solidFill>
                  <a:srgbClr val="156669"/>
                </a:solidFill>
                <a:latin typeface="Public Sans"/>
                <a:ea typeface="Public Sans"/>
                <a:cs typeface="Public Sans"/>
                <a:sym typeface="Public Sans"/>
              </a:rPr>
              <a:t>Related professor   :   rowhani manesh</a:t>
            </a:r>
          </a:p>
        </p:txBody>
      </p:sp>
      <p:sp>
        <p:nvSpPr>
          <p:cNvPr name="TextBox 12" id="12"/>
          <p:cNvSpPr txBox="true"/>
          <p:nvPr/>
        </p:nvSpPr>
        <p:spPr>
          <a:xfrm rot="0">
            <a:off x="7476288" y="9451379"/>
            <a:ext cx="1542752" cy="533400"/>
          </a:xfrm>
          <a:prstGeom prst="rect">
            <a:avLst/>
          </a:prstGeom>
        </p:spPr>
        <p:txBody>
          <a:bodyPr anchor="t" rtlCol="false" tIns="0" lIns="0" bIns="0" rIns="0">
            <a:spAutoFit/>
          </a:bodyPr>
          <a:lstStyle/>
          <a:p>
            <a:pPr algn="ctr">
              <a:lnSpc>
                <a:spcPts val="4200"/>
              </a:lnSpc>
              <a:spcBef>
                <a:spcPct val="0"/>
              </a:spcBef>
            </a:pPr>
            <a:r>
              <a:rPr lang="en-US" sz="3000" spc="-288">
                <a:solidFill>
                  <a:srgbClr val="156669"/>
                </a:solidFill>
                <a:latin typeface="Public Sans"/>
                <a:ea typeface="Public Sans"/>
                <a:cs typeface="Public Sans"/>
                <a:sym typeface="Public Sans"/>
              </a:rPr>
              <a:t>2024 NOV</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BF6F1"/>
        </a:solidFill>
      </p:bgPr>
    </p:bg>
    <p:spTree>
      <p:nvGrpSpPr>
        <p:cNvPr id="1" name=""/>
        <p:cNvGrpSpPr/>
        <p:nvPr/>
      </p:nvGrpSpPr>
      <p:grpSpPr>
        <a:xfrm>
          <a:off x="0" y="0"/>
          <a:ext cx="0" cy="0"/>
          <a:chOff x="0" y="0"/>
          <a:chExt cx="0" cy="0"/>
        </a:xfrm>
      </p:grpSpPr>
      <p:grpSp>
        <p:nvGrpSpPr>
          <p:cNvPr name="Group 2" id="2"/>
          <p:cNvGrpSpPr/>
          <p:nvPr/>
        </p:nvGrpSpPr>
        <p:grpSpPr>
          <a:xfrm rot="0">
            <a:off x="6893660" y="0"/>
            <a:ext cx="3888947" cy="3635876"/>
            <a:chOff x="0" y="0"/>
            <a:chExt cx="1899174" cy="1775587"/>
          </a:xfrm>
        </p:grpSpPr>
        <p:sp>
          <p:nvSpPr>
            <p:cNvPr name="Freeform 3" id="3"/>
            <p:cNvSpPr/>
            <p:nvPr/>
          </p:nvSpPr>
          <p:spPr>
            <a:xfrm flipH="false" flipV="false" rot="0">
              <a:off x="0" y="0"/>
              <a:ext cx="1899174" cy="1775587"/>
            </a:xfrm>
            <a:custGeom>
              <a:avLst/>
              <a:gdLst/>
              <a:ahLst/>
              <a:cxnLst/>
              <a:rect r="r" b="b" t="t" l="l"/>
              <a:pathLst>
                <a:path h="1775587" w="1899174">
                  <a:moveTo>
                    <a:pt x="29861" y="0"/>
                  </a:moveTo>
                  <a:lnTo>
                    <a:pt x="1869313" y="0"/>
                  </a:lnTo>
                  <a:cubicBezTo>
                    <a:pt x="1885805" y="0"/>
                    <a:pt x="1899174" y="13369"/>
                    <a:pt x="1899174" y="29861"/>
                  </a:cubicBezTo>
                  <a:lnTo>
                    <a:pt x="1899174" y="1745726"/>
                  </a:lnTo>
                  <a:cubicBezTo>
                    <a:pt x="1899174" y="1753645"/>
                    <a:pt x="1896028" y="1761241"/>
                    <a:pt x="1890428" y="1766841"/>
                  </a:cubicBezTo>
                  <a:cubicBezTo>
                    <a:pt x="1884828" y="1772441"/>
                    <a:pt x="1877233" y="1775587"/>
                    <a:pt x="1869313" y="1775587"/>
                  </a:cubicBezTo>
                  <a:lnTo>
                    <a:pt x="29861" y="1775587"/>
                  </a:lnTo>
                  <a:cubicBezTo>
                    <a:pt x="21942" y="1775587"/>
                    <a:pt x="14346" y="1772441"/>
                    <a:pt x="8746" y="1766841"/>
                  </a:cubicBezTo>
                  <a:cubicBezTo>
                    <a:pt x="3146" y="1761241"/>
                    <a:pt x="0" y="1753645"/>
                    <a:pt x="0" y="1745726"/>
                  </a:cubicBezTo>
                  <a:lnTo>
                    <a:pt x="0" y="29861"/>
                  </a:lnTo>
                  <a:cubicBezTo>
                    <a:pt x="0" y="21942"/>
                    <a:pt x="3146" y="14346"/>
                    <a:pt x="8746" y="8746"/>
                  </a:cubicBezTo>
                  <a:cubicBezTo>
                    <a:pt x="14346" y="3146"/>
                    <a:pt x="21942" y="0"/>
                    <a:pt x="29861" y="0"/>
                  </a:cubicBezTo>
                  <a:close/>
                </a:path>
              </a:pathLst>
            </a:custGeom>
            <a:solidFill>
              <a:srgbClr val="B8D2E4"/>
            </a:solidFill>
            <a:ln cap="sq">
              <a:noFill/>
              <a:prstDash val="solid"/>
              <a:miter/>
            </a:ln>
          </p:spPr>
        </p:sp>
        <p:sp>
          <p:nvSpPr>
            <p:cNvPr name="TextBox 4" id="4"/>
            <p:cNvSpPr txBox="true"/>
            <p:nvPr/>
          </p:nvSpPr>
          <p:spPr>
            <a:xfrm>
              <a:off x="0" y="-38100"/>
              <a:ext cx="1899174" cy="181368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8192976" y="375673"/>
            <a:ext cx="1290316" cy="833832"/>
          </a:xfrm>
          <a:prstGeom prst="rect">
            <a:avLst/>
          </a:prstGeom>
        </p:spPr>
        <p:txBody>
          <a:bodyPr anchor="t" rtlCol="false" tIns="0" lIns="0" bIns="0" rIns="0">
            <a:spAutoFit/>
          </a:bodyPr>
          <a:lstStyle/>
          <a:p>
            <a:pPr algn="ctr" marL="0" indent="0" lvl="0">
              <a:lnSpc>
                <a:spcPts val="6130"/>
              </a:lnSpc>
              <a:spcBef>
                <a:spcPct val="0"/>
              </a:spcBef>
            </a:pPr>
            <a:r>
              <a:rPr lang="en-US" sz="6386" spc="-613" strike="noStrike" u="none">
                <a:solidFill>
                  <a:srgbClr val="156669"/>
                </a:solidFill>
                <a:latin typeface="Public Sans"/>
                <a:ea typeface="Public Sans"/>
                <a:cs typeface="Public Sans"/>
                <a:sym typeface="Public Sans"/>
              </a:rPr>
              <a:t>01.</a:t>
            </a:r>
          </a:p>
        </p:txBody>
      </p:sp>
      <p:sp>
        <p:nvSpPr>
          <p:cNvPr name="TextBox 6" id="6"/>
          <p:cNvSpPr txBox="true"/>
          <p:nvPr/>
        </p:nvSpPr>
        <p:spPr>
          <a:xfrm rot="0">
            <a:off x="7448655" y="1123181"/>
            <a:ext cx="2778958" cy="2512695"/>
          </a:xfrm>
          <a:prstGeom prst="rect">
            <a:avLst/>
          </a:prstGeom>
        </p:spPr>
        <p:txBody>
          <a:bodyPr anchor="t" rtlCol="false" tIns="0" lIns="0" bIns="0" rIns="0">
            <a:spAutoFit/>
          </a:bodyPr>
          <a:lstStyle/>
          <a:p>
            <a:pPr algn="ctr" marL="0" indent="0" lvl="0">
              <a:lnSpc>
                <a:spcPts val="4890"/>
              </a:lnSpc>
              <a:spcBef>
                <a:spcPct val="0"/>
              </a:spcBef>
            </a:pPr>
            <a:r>
              <a:rPr lang="en-US" b="true" sz="3000">
                <a:solidFill>
                  <a:srgbClr val="156669"/>
                </a:solidFill>
                <a:latin typeface="Agrandir Medium"/>
                <a:ea typeface="Agrandir Medium"/>
                <a:cs typeface="Agrandir Medium"/>
                <a:sym typeface="Agrandir Medium"/>
              </a:rPr>
              <a:t>Identification of input and output variables</a:t>
            </a:r>
          </a:p>
        </p:txBody>
      </p:sp>
      <p:grpSp>
        <p:nvGrpSpPr>
          <p:cNvPr name="Group 7" id="7"/>
          <p:cNvGrpSpPr/>
          <p:nvPr/>
        </p:nvGrpSpPr>
        <p:grpSpPr>
          <a:xfrm rot="0">
            <a:off x="416968" y="4143829"/>
            <a:ext cx="16842332" cy="5353400"/>
            <a:chOff x="0" y="0"/>
            <a:chExt cx="8224984" cy="2614343"/>
          </a:xfrm>
        </p:grpSpPr>
        <p:sp>
          <p:nvSpPr>
            <p:cNvPr name="Freeform 8" id="8"/>
            <p:cNvSpPr/>
            <p:nvPr/>
          </p:nvSpPr>
          <p:spPr>
            <a:xfrm flipH="false" flipV="false" rot="0">
              <a:off x="0" y="0"/>
              <a:ext cx="8224983" cy="2614343"/>
            </a:xfrm>
            <a:custGeom>
              <a:avLst/>
              <a:gdLst/>
              <a:ahLst/>
              <a:cxnLst/>
              <a:rect r="r" b="b" t="t" l="l"/>
              <a:pathLst>
                <a:path h="2614343" w="8224983">
                  <a:moveTo>
                    <a:pt x="6895" y="0"/>
                  </a:moveTo>
                  <a:lnTo>
                    <a:pt x="8218088" y="0"/>
                  </a:lnTo>
                  <a:cubicBezTo>
                    <a:pt x="8221897" y="0"/>
                    <a:pt x="8224983" y="3087"/>
                    <a:pt x="8224983" y="6895"/>
                  </a:cubicBezTo>
                  <a:lnTo>
                    <a:pt x="8224983" y="2607448"/>
                  </a:lnTo>
                  <a:cubicBezTo>
                    <a:pt x="8224983" y="2611256"/>
                    <a:pt x="8221897" y="2614343"/>
                    <a:pt x="8218088" y="2614343"/>
                  </a:cubicBezTo>
                  <a:lnTo>
                    <a:pt x="6895" y="2614343"/>
                  </a:lnTo>
                  <a:cubicBezTo>
                    <a:pt x="3087" y="2614343"/>
                    <a:pt x="0" y="2611256"/>
                    <a:pt x="0" y="2607448"/>
                  </a:cubicBezTo>
                  <a:lnTo>
                    <a:pt x="0" y="6895"/>
                  </a:lnTo>
                  <a:cubicBezTo>
                    <a:pt x="0" y="3087"/>
                    <a:pt x="3087" y="0"/>
                    <a:pt x="6895" y="0"/>
                  </a:cubicBezTo>
                  <a:close/>
                </a:path>
              </a:pathLst>
            </a:custGeom>
            <a:solidFill>
              <a:srgbClr val="B8D2E4"/>
            </a:solidFill>
            <a:ln cap="sq">
              <a:noFill/>
              <a:prstDash val="solid"/>
              <a:miter/>
            </a:ln>
          </p:spPr>
        </p:sp>
        <p:sp>
          <p:nvSpPr>
            <p:cNvPr name="TextBox 9" id="9"/>
            <p:cNvSpPr txBox="true"/>
            <p:nvPr/>
          </p:nvSpPr>
          <p:spPr>
            <a:xfrm>
              <a:off x="0" y="-38100"/>
              <a:ext cx="8224984" cy="265244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416968" y="3984646"/>
            <a:ext cx="10052161" cy="5986090"/>
          </a:xfrm>
          <a:prstGeom prst="rect">
            <a:avLst/>
          </a:prstGeom>
        </p:spPr>
        <p:txBody>
          <a:bodyPr anchor="t" rtlCol="false" tIns="0" lIns="0" bIns="0" rIns="0">
            <a:spAutoFit/>
          </a:bodyPr>
          <a:lstStyle/>
          <a:p>
            <a:pPr algn="r">
              <a:lnSpc>
                <a:spcPts val="6004"/>
              </a:lnSpc>
            </a:pPr>
            <a:r>
              <a:rPr lang="en-US" sz="3683" b="true">
                <a:solidFill>
                  <a:srgbClr val="156669"/>
                </a:solidFill>
                <a:latin typeface="Agrandir Medium"/>
                <a:ea typeface="Agrandir Medium"/>
                <a:cs typeface="Agrandir Medium"/>
                <a:sym typeface="Agrandir Medium"/>
              </a:rPr>
              <a:t>inputs                                                                     </a:t>
            </a:r>
          </a:p>
          <a:p>
            <a:pPr algn="r">
              <a:lnSpc>
                <a:spcPts val="4537"/>
              </a:lnSpc>
            </a:pPr>
            <a:r>
              <a:rPr lang="en-US" sz="2783" b="true">
                <a:solidFill>
                  <a:srgbClr val="156669"/>
                </a:solidFill>
                <a:latin typeface="Agrandir Medium"/>
                <a:ea typeface="Agrandir Medium"/>
                <a:cs typeface="Agrandir Medium"/>
                <a:sym typeface="Agrandir Medium"/>
              </a:rPr>
              <a:t>                                                                                                  </a:t>
            </a:r>
          </a:p>
          <a:p>
            <a:pPr algn="r" marL="600973" indent="-300487" lvl="1">
              <a:lnSpc>
                <a:spcPts val="4537"/>
              </a:lnSpc>
              <a:buFont typeface="Arial"/>
              <a:buChar char="•"/>
            </a:pPr>
            <a:r>
              <a:rPr lang="en-US" b="true" sz="2783">
                <a:solidFill>
                  <a:srgbClr val="156669"/>
                </a:solidFill>
                <a:latin typeface="Agrandir Medium"/>
                <a:ea typeface="Agrandir Medium"/>
                <a:cs typeface="Agrandir Medium"/>
                <a:sym typeface="Agrandir Medium"/>
              </a:rPr>
              <a:t>FPG (Fasting Blood Sugar)</a:t>
            </a:r>
            <a:r>
              <a:rPr lang="en-US" b="true" sz="2783">
                <a:solidFill>
                  <a:srgbClr val="156669"/>
                </a:solidFill>
                <a:latin typeface="Agrandir Medium"/>
                <a:ea typeface="Agrandir Medium"/>
                <a:cs typeface="Agrandir Medium"/>
                <a:sym typeface="Agrandir Medium"/>
              </a:rPr>
              <a:t>                                                                                                        </a:t>
            </a:r>
          </a:p>
          <a:p>
            <a:pPr algn="l" marL="600973" indent="-300487" lvl="1">
              <a:lnSpc>
                <a:spcPts val="4537"/>
              </a:lnSpc>
              <a:buFont typeface="Arial"/>
              <a:buChar char="•"/>
            </a:pPr>
            <a:r>
              <a:rPr lang="en-US" b="true" sz="2783">
                <a:solidFill>
                  <a:srgbClr val="156669"/>
                </a:solidFill>
                <a:latin typeface="Agrandir Bold"/>
                <a:ea typeface="Agrandir Bold"/>
                <a:cs typeface="Agrandir Bold"/>
                <a:sym typeface="Agrandir Bold"/>
              </a:rPr>
              <a:t>level  </a:t>
            </a:r>
            <a:r>
              <a:rPr lang="en-US" b="true" sz="2783">
                <a:solidFill>
                  <a:srgbClr val="156669"/>
                </a:solidFill>
                <a:latin typeface="Agrandir Bold"/>
                <a:ea typeface="Agrandir Bold"/>
                <a:cs typeface="Agrandir Bold"/>
                <a:sym typeface="Agrandir Bold"/>
              </a:rPr>
              <a:t>HbA1c</a:t>
            </a:r>
          </a:p>
          <a:p>
            <a:pPr algn="l" marL="600973" indent="-300487" lvl="1">
              <a:lnSpc>
                <a:spcPts val="4537"/>
              </a:lnSpc>
              <a:buFont typeface="Arial"/>
              <a:buChar char="•"/>
            </a:pPr>
            <a:r>
              <a:rPr lang="en-US" b="true" sz="2783">
                <a:solidFill>
                  <a:srgbClr val="156669"/>
                </a:solidFill>
                <a:latin typeface="Agrandir Bold"/>
                <a:ea typeface="Agrandir Bold"/>
                <a:cs typeface="Agrandir Bold"/>
                <a:sym typeface="Agrandir Bold"/>
              </a:rPr>
              <a:t>2h _PG</a:t>
            </a:r>
            <a:r>
              <a:rPr lang="en-US" b="true" sz="2783">
                <a:solidFill>
                  <a:srgbClr val="156669"/>
                </a:solidFill>
                <a:latin typeface="Agrandir Medium"/>
                <a:ea typeface="Agrandir Medium"/>
                <a:cs typeface="Agrandir Medium"/>
                <a:sym typeface="Agrandir Medium"/>
              </a:rPr>
              <a:t> </a:t>
            </a:r>
            <a:r>
              <a:rPr lang="en-US" b="true" sz="2783">
                <a:solidFill>
                  <a:srgbClr val="156669"/>
                </a:solidFill>
                <a:latin typeface="Agrandir Medium"/>
                <a:ea typeface="Agrandir Medium"/>
                <a:cs typeface="Agrandir Medium"/>
                <a:sym typeface="Agrandir Medium"/>
              </a:rPr>
              <a:t>(OGTT)   :Glucose level 2 hours after glucose consumption</a:t>
            </a:r>
          </a:p>
          <a:p>
            <a:pPr algn="l" marL="600973" indent="-300487" lvl="1">
              <a:lnSpc>
                <a:spcPts val="4537"/>
              </a:lnSpc>
              <a:buFont typeface="Arial"/>
              <a:buChar char="•"/>
            </a:pPr>
            <a:r>
              <a:rPr lang="en-US" b="true" sz="2783">
                <a:solidFill>
                  <a:srgbClr val="156669"/>
                </a:solidFill>
                <a:latin typeface="Agrandir Bold"/>
                <a:ea typeface="Agrandir Bold"/>
                <a:cs typeface="Agrandir Bold"/>
                <a:sym typeface="Agrandir Bold"/>
              </a:rPr>
              <a:t>Age of the patient</a:t>
            </a:r>
          </a:p>
          <a:p>
            <a:pPr algn="l" marL="600973" indent="-300487" lvl="1">
              <a:lnSpc>
                <a:spcPts val="4537"/>
              </a:lnSpc>
              <a:buFont typeface="Arial"/>
              <a:buChar char="•"/>
            </a:pPr>
            <a:r>
              <a:rPr lang="en-US" b="true" sz="2783">
                <a:solidFill>
                  <a:srgbClr val="156669"/>
                </a:solidFill>
                <a:latin typeface="Agrandir Medium"/>
                <a:ea typeface="Agrandir Medium"/>
                <a:cs typeface="Agrandir Medium"/>
                <a:sym typeface="Agrandir Medium"/>
              </a:rPr>
              <a:t>BMI</a:t>
            </a:r>
          </a:p>
          <a:p>
            <a:pPr algn="l" marL="600973" indent="-300487" lvl="1">
              <a:lnSpc>
                <a:spcPts val="4537"/>
              </a:lnSpc>
              <a:buFont typeface="Arial"/>
              <a:buChar char="•"/>
            </a:pPr>
            <a:r>
              <a:rPr lang="en-US" b="true" sz="2783">
                <a:solidFill>
                  <a:srgbClr val="156669"/>
                </a:solidFill>
                <a:latin typeface="Agrandir Medium"/>
                <a:ea typeface="Agrandir Medium"/>
                <a:cs typeface="Agrandir Medium"/>
                <a:sym typeface="Agrandir Medium"/>
              </a:rPr>
              <a:t>pregnant</a:t>
            </a:r>
          </a:p>
          <a:p>
            <a:pPr algn="l">
              <a:lnSpc>
                <a:spcPts val="4537"/>
              </a:lnSpc>
            </a:pPr>
          </a:p>
        </p:txBody>
      </p:sp>
      <p:sp>
        <p:nvSpPr>
          <p:cNvPr name="TextBox 11" id="11"/>
          <p:cNvSpPr txBox="true"/>
          <p:nvPr/>
        </p:nvSpPr>
        <p:spPr>
          <a:xfrm rot="0">
            <a:off x="12163284" y="3994171"/>
            <a:ext cx="4525732" cy="4476159"/>
          </a:xfrm>
          <a:prstGeom prst="rect">
            <a:avLst/>
          </a:prstGeom>
        </p:spPr>
        <p:txBody>
          <a:bodyPr anchor="t" rtlCol="false" tIns="0" lIns="0" bIns="0" rIns="0">
            <a:spAutoFit/>
          </a:bodyPr>
          <a:lstStyle/>
          <a:p>
            <a:pPr algn="l">
              <a:lnSpc>
                <a:spcPts val="5998"/>
              </a:lnSpc>
            </a:pPr>
            <a:r>
              <a:rPr lang="en-US" sz="3680" b="true">
                <a:solidFill>
                  <a:srgbClr val="156669"/>
                </a:solidFill>
                <a:latin typeface="Agrandir Medium"/>
                <a:ea typeface="Agrandir Medium"/>
                <a:cs typeface="Agrandir Medium"/>
                <a:sym typeface="Agrandir Medium"/>
              </a:rPr>
              <a:t> output</a:t>
            </a:r>
          </a:p>
          <a:p>
            <a:pPr algn="l">
              <a:lnSpc>
                <a:spcPts val="4840"/>
              </a:lnSpc>
            </a:pPr>
          </a:p>
          <a:p>
            <a:pPr algn="l">
              <a:lnSpc>
                <a:spcPts val="4840"/>
              </a:lnSpc>
            </a:pPr>
            <a:r>
              <a:rPr lang="en-US" sz="2969" b="true">
                <a:solidFill>
                  <a:srgbClr val="156669"/>
                </a:solidFill>
                <a:latin typeface="Agrandir Medium"/>
                <a:ea typeface="Agrandir Medium"/>
                <a:cs typeface="Agrandir Medium"/>
                <a:sym typeface="Agrandir Medium"/>
              </a:rPr>
              <a:t>Type of diabetes:</a:t>
            </a:r>
          </a:p>
          <a:p>
            <a:pPr algn="l" marL="641126" indent="-320563" lvl="1">
              <a:lnSpc>
                <a:spcPts val="4840"/>
              </a:lnSpc>
              <a:buFont typeface="Arial"/>
              <a:buChar char="•"/>
            </a:pPr>
            <a:r>
              <a:rPr lang="en-US" b="true" sz="2969">
                <a:solidFill>
                  <a:srgbClr val="156669"/>
                </a:solidFill>
                <a:latin typeface="Agrandir Medium"/>
                <a:ea typeface="Agrandir Medium"/>
                <a:cs typeface="Agrandir Medium"/>
                <a:sym typeface="Agrandir Medium"/>
              </a:rPr>
              <a:t> normal </a:t>
            </a:r>
          </a:p>
          <a:p>
            <a:pPr algn="l" marL="641126" indent="-320563" lvl="1">
              <a:lnSpc>
                <a:spcPts val="4840"/>
              </a:lnSpc>
              <a:buFont typeface="Arial"/>
              <a:buChar char="•"/>
            </a:pPr>
            <a:r>
              <a:rPr lang="en-US" b="true" sz="2969">
                <a:solidFill>
                  <a:srgbClr val="156669"/>
                </a:solidFill>
                <a:latin typeface="Agrandir Medium"/>
                <a:ea typeface="Agrandir Medium"/>
                <a:cs typeface="Agrandir Medium"/>
                <a:sym typeface="Agrandir Medium"/>
              </a:rPr>
              <a:t>prediabetes,</a:t>
            </a:r>
          </a:p>
          <a:p>
            <a:pPr algn="l" marL="641126" indent="-320563" lvl="1">
              <a:lnSpc>
                <a:spcPts val="4840"/>
              </a:lnSpc>
              <a:buFont typeface="Arial"/>
              <a:buChar char="•"/>
            </a:pPr>
            <a:r>
              <a:rPr lang="en-US" b="true" sz="2969">
                <a:solidFill>
                  <a:srgbClr val="156669"/>
                </a:solidFill>
                <a:latin typeface="Agrandir Medium"/>
                <a:ea typeface="Agrandir Medium"/>
                <a:cs typeface="Agrandir Medium"/>
                <a:sym typeface="Agrandir Medium"/>
              </a:rPr>
              <a:t> type 1 diabetes</a:t>
            </a:r>
          </a:p>
          <a:p>
            <a:pPr algn="l" marL="641126" indent="-320563" lvl="1">
              <a:lnSpc>
                <a:spcPts val="4840"/>
              </a:lnSpc>
              <a:buFont typeface="Arial"/>
              <a:buChar char="•"/>
            </a:pPr>
            <a:r>
              <a:rPr lang="en-US" b="true" sz="2969">
                <a:solidFill>
                  <a:srgbClr val="156669"/>
                </a:solidFill>
                <a:latin typeface="Agrandir Medium"/>
                <a:ea typeface="Agrandir Medium"/>
                <a:cs typeface="Agrandir Medium"/>
                <a:sym typeface="Agrandir Medium"/>
              </a:rPr>
              <a:t> type 2 diabetes</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BF6F1"/>
        </a:solidFill>
      </p:bgPr>
    </p:bg>
    <p:spTree>
      <p:nvGrpSpPr>
        <p:cNvPr id="1" name=""/>
        <p:cNvGrpSpPr/>
        <p:nvPr/>
      </p:nvGrpSpPr>
      <p:grpSpPr>
        <a:xfrm>
          <a:off x="0" y="0"/>
          <a:ext cx="0" cy="0"/>
          <a:chOff x="0" y="0"/>
          <a:chExt cx="0" cy="0"/>
        </a:xfrm>
      </p:grpSpPr>
      <p:grpSp>
        <p:nvGrpSpPr>
          <p:cNvPr name="Group 2" id="2"/>
          <p:cNvGrpSpPr/>
          <p:nvPr/>
        </p:nvGrpSpPr>
        <p:grpSpPr>
          <a:xfrm rot="0">
            <a:off x="6893660" y="0"/>
            <a:ext cx="3888947" cy="3635876"/>
            <a:chOff x="0" y="0"/>
            <a:chExt cx="1899174" cy="1775587"/>
          </a:xfrm>
        </p:grpSpPr>
        <p:sp>
          <p:nvSpPr>
            <p:cNvPr name="Freeform 3" id="3"/>
            <p:cNvSpPr/>
            <p:nvPr/>
          </p:nvSpPr>
          <p:spPr>
            <a:xfrm flipH="false" flipV="false" rot="0">
              <a:off x="0" y="0"/>
              <a:ext cx="1899174" cy="1775587"/>
            </a:xfrm>
            <a:custGeom>
              <a:avLst/>
              <a:gdLst/>
              <a:ahLst/>
              <a:cxnLst/>
              <a:rect r="r" b="b" t="t" l="l"/>
              <a:pathLst>
                <a:path h="1775587" w="1899174">
                  <a:moveTo>
                    <a:pt x="29861" y="0"/>
                  </a:moveTo>
                  <a:lnTo>
                    <a:pt x="1869313" y="0"/>
                  </a:lnTo>
                  <a:cubicBezTo>
                    <a:pt x="1885805" y="0"/>
                    <a:pt x="1899174" y="13369"/>
                    <a:pt x="1899174" y="29861"/>
                  </a:cubicBezTo>
                  <a:lnTo>
                    <a:pt x="1899174" y="1745726"/>
                  </a:lnTo>
                  <a:cubicBezTo>
                    <a:pt x="1899174" y="1753645"/>
                    <a:pt x="1896028" y="1761241"/>
                    <a:pt x="1890428" y="1766841"/>
                  </a:cubicBezTo>
                  <a:cubicBezTo>
                    <a:pt x="1884828" y="1772441"/>
                    <a:pt x="1877233" y="1775587"/>
                    <a:pt x="1869313" y="1775587"/>
                  </a:cubicBezTo>
                  <a:lnTo>
                    <a:pt x="29861" y="1775587"/>
                  </a:lnTo>
                  <a:cubicBezTo>
                    <a:pt x="21942" y="1775587"/>
                    <a:pt x="14346" y="1772441"/>
                    <a:pt x="8746" y="1766841"/>
                  </a:cubicBezTo>
                  <a:cubicBezTo>
                    <a:pt x="3146" y="1761241"/>
                    <a:pt x="0" y="1753645"/>
                    <a:pt x="0" y="1745726"/>
                  </a:cubicBezTo>
                  <a:lnTo>
                    <a:pt x="0" y="29861"/>
                  </a:lnTo>
                  <a:cubicBezTo>
                    <a:pt x="0" y="21942"/>
                    <a:pt x="3146" y="14346"/>
                    <a:pt x="8746" y="8746"/>
                  </a:cubicBezTo>
                  <a:cubicBezTo>
                    <a:pt x="14346" y="3146"/>
                    <a:pt x="21942" y="0"/>
                    <a:pt x="29861" y="0"/>
                  </a:cubicBezTo>
                  <a:close/>
                </a:path>
              </a:pathLst>
            </a:custGeom>
            <a:solidFill>
              <a:srgbClr val="B8D2E4"/>
            </a:solidFill>
            <a:ln cap="sq">
              <a:noFill/>
              <a:prstDash val="solid"/>
              <a:miter/>
            </a:ln>
          </p:spPr>
        </p:sp>
        <p:sp>
          <p:nvSpPr>
            <p:cNvPr name="TextBox 4" id="4"/>
            <p:cNvSpPr txBox="true"/>
            <p:nvPr/>
          </p:nvSpPr>
          <p:spPr>
            <a:xfrm>
              <a:off x="0" y="-38100"/>
              <a:ext cx="1899174" cy="181368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8192976" y="375673"/>
            <a:ext cx="1290316" cy="833832"/>
          </a:xfrm>
          <a:prstGeom prst="rect">
            <a:avLst/>
          </a:prstGeom>
        </p:spPr>
        <p:txBody>
          <a:bodyPr anchor="t" rtlCol="false" tIns="0" lIns="0" bIns="0" rIns="0">
            <a:spAutoFit/>
          </a:bodyPr>
          <a:lstStyle/>
          <a:p>
            <a:pPr algn="ctr" marL="0" indent="0" lvl="0">
              <a:lnSpc>
                <a:spcPts val="6130"/>
              </a:lnSpc>
              <a:spcBef>
                <a:spcPct val="0"/>
              </a:spcBef>
            </a:pPr>
            <a:r>
              <a:rPr lang="en-US" sz="6386" spc="-613" strike="noStrike" u="none">
                <a:solidFill>
                  <a:srgbClr val="156669"/>
                </a:solidFill>
                <a:latin typeface="Public Sans"/>
                <a:ea typeface="Public Sans"/>
                <a:cs typeface="Public Sans"/>
                <a:sym typeface="Public Sans"/>
              </a:rPr>
              <a:t>01.</a:t>
            </a:r>
          </a:p>
        </p:txBody>
      </p:sp>
      <p:sp>
        <p:nvSpPr>
          <p:cNvPr name="TextBox 6" id="6"/>
          <p:cNvSpPr txBox="true"/>
          <p:nvPr/>
        </p:nvSpPr>
        <p:spPr>
          <a:xfrm rot="0">
            <a:off x="7448655" y="1123181"/>
            <a:ext cx="2778958" cy="2512695"/>
          </a:xfrm>
          <a:prstGeom prst="rect">
            <a:avLst/>
          </a:prstGeom>
        </p:spPr>
        <p:txBody>
          <a:bodyPr anchor="t" rtlCol="false" tIns="0" lIns="0" bIns="0" rIns="0">
            <a:spAutoFit/>
          </a:bodyPr>
          <a:lstStyle/>
          <a:p>
            <a:pPr algn="ctr" marL="0" indent="0" lvl="0">
              <a:lnSpc>
                <a:spcPts val="4890"/>
              </a:lnSpc>
              <a:spcBef>
                <a:spcPct val="0"/>
              </a:spcBef>
            </a:pPr>
            <a:r>
              <a:rPr lang="en-US" b="true" sz="3000">
                <a:solidFill>
                  <a:srgbClr val="156669"/>
                </a:solidFill>
                <a:latin typeface="Agrandir Medium"/>
                <a:ea typeface="Agrandir Medium"/>
                <a:cs typeface="Agrandir Medium"/>
                <a:sym typeface="Agrandir Medium"/>
              </a:rPr>
              <a:t>Identification of input and output variables</a:t>
            </a:r>
          </a:p>
        </p:txBody>
      </p:sp>
      <p:grpSp>
        <p:nvGrpSpPr>
          <p:cNvPr name="Group 7" id="7"/>
          <p:cNvGrpSpPr/>
          <p:nvPr/>
        </p:nvGrpSpPr>
        <p:grpSpPr>
          <a:xfrm rot="0">
            <a:off x="416968" y="4143829"/>
            <a:ext cx="16842332" cy="5353400"/>
            <a:chOff x="0" y="0"/>
            <a:chExt cx="8224984" cy="2614343"/>
          </a:xfrm>
        </p:grpSpPr>
        <p:sp>
          <p:nvSpPr>
            <p:cNvPr name="Freeform 8" id="8"/>
            <p:cNvSpPr/>
            <p:nvPr/>
          </p:nvSpPr>
          <p:spPr>
            <a:xfrm flipH="false" flipV="false" rot="0">
              <a:off x="0" y="0"/>
              <a:ext cx="8224983" cy="2614343"/>
            </a:xfrm>
            <a:custGeom>
              <a:avLst/>
              <a:gdLst/>
              <a:ahLst/>
              <a:cxnLst/>
              <a:rect r="r" b="b" t="t" l="l"/>
              <a:pathLst>
                <a:path h="2614343" w="8224983">
                  <a:moveTo>
                    <a:pt x="6895" y="0"/>
                  </a:moveTo>
                  <a:lnTo>
                    <a:pt x="8218088" y="0"/>
                  </a:lnTo>
                  <a:cubicBezTo>
                    <a:pt x="8221897" y="0"/>
                    <a:pt x="8224983" y="3087"/>
                    <a:pt x="8224983" y="6895"/>
                  </a:cubicBezTo>
                  <a:lnTo>
                    <a:pt x="8224983" y="2607448"/>
                  </a:lnTo>
                  <a:cubicBezTo>
                    <a:pt x="8224983" y="2611256"/>
                    <a:pt x="8221897" y="2614343"/>
                    <a:pt x="8218088" y="2614343"/>
                  </a:cubicBezTo>
                  <a:lnTo>
                    <a:pt x="6895" y="2614343"/>
                  </a:lnTo>
                  <a:cubicBezTo>
                    <a:pt x="3087" y="2614343"/>
                    <a:pt x="0" y="2611256"/>
                    <a:pt x="0" y="2607448"/>
                  </a:cubicBezTo>
                  <a:lnTo>
                    <a:pt x="0" y="6895"/>
                  </a:lnTo>
                  <a:cubicBezTo>
                    <a:pt x="0" y="3087"/>
                    <a:pt x="3087" y="0"/>
                    <a:pt x="6895" y="0"/>
                  </a:cubicBezTo>
                  <a:close/>
                </a:path>
              </a:pathLst>
            </a:custGeom>
            <a:solidFill>
              <a:srgbClr val="B8D2E4"/>
            </a:solidFill>
            <a:ln cap="sq">
              <a:noFill/>
              <a:prstDash val="solid"/>
              <a:miter/>
            </a:ln>
          </p:spPr>
        </p:sp>
        <p:sp>
          <p:nvSpPr>
            <p:cNvPr name="TextBox 9" id="9"/>
            <p:cNvSpPr txBox="true"/>
            <p:nvPr/>
          </p:nvSpPr>
          <p:spPr>
            <a:xfrm>
              <a:off x="0" y="-38100"/>
              <a:ext cx="8224984" cy="265244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416968" y="3953329"/>
            <a:ext cx="16842332" cy="5014779"/>
          </a:xfrm>
          <a:prstGeom prst="rect">
            <a:avLst/>
          </a:prstGeom>
        </p:spPr>
        <p:txBody>
          <a:bodyPr anchor="t" rtlCol="false" tIns="0" lIns="0" bIns="0" rIns="0">
            <a:spAutoFit/>
          </a:bodyPr>
          <a:lstStyle/>
          <a:p>
            <a:pPr algn="l" marL="584209" indent="-292105" lvl="1">
              <a:lnSpc>
                <a:spcPts val="4410"/>
              </a:lnSpc>
              <a:buFont typeface="Arial"/>
              <a:buChar char="•"/>
            </a:pPr>
            <a:r>
              <a:rPr lang="en-US" b="true" sz="2705">
                <a:solidFill>
                  <a:srgbClr val="156669"/>
                </a:solidFill>
                <a:latin typeface="Agrandir Medium"/>
                <a:ea typeface="Agrandir Medium"/>
                <a:cs typeface="Agrandir Medium"/>
                <a:sym typeface="Agrandir Medium"/>
              </a:rPr>
              <a:t>Fasting blood glucose level (FPG): According to the standards, fasting blood glucose level is divided into three categories: normal (less than 100), prediabetic (100 to 125), and diabetic (above 126).</a:t>
            </a:r>
          </a:p>
          <a:p>
            <a:pPr algn="l">
              <a:lnSpc>
                <a:spcPts val="4410"/>
              </a:lnSpc>
            </a:pPr>
          </a:p>
          <a:p>
            <a:pPr algn="l" marL="584209" indent="-292105" lvl="1">
              <a:lnSpc>
                <a:spcPts val="4410"/>
              </a:lnSpc>
              <a:buFont typeface="Arial"/>
              <a:buChar char="•"/>
            </a:pPr>
            <a:r>
              <a:rPr lang="en-US" b="true" sz="2705">
                <a:solidFill>
                  <a:srgbClr val="156669"/>
                </a:solidFill>
                <a:latin typeface="Agrandir Medium"/>
                <a:ea typeface="Agrandir Medium"/>
                <a:cs typeface="Agrandir Medium"/>
                <a:sym typeface="Agrandir Medium"/>
              </a:rPr>
              <a:t>HbA1c test: The amount of HbA1c also includes three categories: normal (less than 5.7%), prediabetic (5.7% to 6.4%), and diabetic (6.5% and above).</a:t>
            </a:r>
          </a:p>
          <a:p>
            <a:pPr algn="l">
              <a:lnSpc>
                <a:spcPts val="4410"/>
              </a:lnSpc>
            </a:pPr>
          </a:p>
          <a:p>
            <a:pPr algn="l" marL="584209" indent="-292105" lvl="1">
              <a:lnSpc>
                <a:spcPts val="4410"/>
              </a:lnSpc>
              <a:buFont typeface="Arial"/>
              <a:buChar char="•"/>
            </a:pPr>
            <a:r>
              <a:rPr lang="en-US" b="true" sz="2705">
                <a:solidFill>
                  <a:srgbClr val="156669"/>
                </a:solidFill>
                <a:latin typeface="Agrandir Medium"/>
                <a:ea typeface="Agrandir Medium"/>
                <a:cs typeface="Agrandir Medium"/>
                <a:sym typeface="Agrandir Medium"/>
              </a:rPr>
              <a:t>OGTT (Oral Glucose Tolerance) Test: To diagnose prediabetes and diabetes, this value is divided into three categories: normal (less than 140), prediabetic (140 to 199), and diabetic (200 and above).</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BF6F1"/>
        </a:solidFill>
      </p:bgPr>
    </p:bg>
    <p:spTree>
      <p:nvGrpSpPr>
        <p:cNvPr id="1" name=""/>
        <p:cNvGrpSpPr/>
        <p:nvPr/>
      </p:nvGrpSpPr>
      <p:grpSpPr>
        <a:xfrm>
          <a:off x="0" y="0"/>
          <a:ext cx="0" cy="0"/>
          <a:chOff x="0" y="0"/>
          <a:chExt cx="0" cy="0"/>
        </a:xfrm>
      </p:grpSpPr>
      <p:grpSp>
        <p:nvGrpSpPr>
          <p:cNvPr name="Group 2" id="2"/>
          <p:cNvGrpSpPr/>
          <p:nvPr/>
        </p:nvGrpSpPr>
        <p:grpSpPr>
          <a:xfrm rot="0">
            <a:off x="6893660" y="0"/>
            <a:ext cx="3888947" cy="3635876"/>
            <a:chOff x="0" y="0"/>
            <a:chExt cx="1899174" cy="1775587"/>
          </a:xfrm>
        </p:grpSpPr>
        <p:sp>
          <p:nvSpPr>
            <p:cNvPr name="Freeform 3" id="3"/>
            <p:cNvSpPr/>
            <p:nvPr/>
          </p:nvSpPr>
          <p:spPr>
            <a:xfrm flipH="false" flipV="false" rot="0">
              <a:off x="0" y="0"/>
              <a:ext cx="1899174" cy="1775587"/>
            </a:xfrm>
            <a:custGeom>
              <a:avLst/>
              <a:gdLst/>
              <a:ahLst/>
              <a:cxnLst/>
              <a:rect r="r" b="b" t="t" l="l"/>
              <a:pathLst>
                <a:path h="1775587" w="1899174">
                  <a:moveTo>
                    <a:pt x="29861" y="0"/>
                  </a:moveTo>
                  <a:lnTo>
                    <a:pt x="1869313" y="0"/>
                  </a:lnTo>
                  <a:cubicBezTo>
                    <a:pt x="1885805" y="0"/>
                    <a:pt x="1899174" y="13369"/>
                    <a:pt x="1899174" y="29861"/>
                  </a:cubicBezTo>
                  <a:lnTo>
                    <a:pt x="1899174" y="1745726"/>
                  </a:lnTo>
                  <a:cubicBezTo>
                    <a:pt x="1899174" y="1753645"/>
                    <a:pt x="1896028" y="1761241"/>
                    <a:pt x="1890428" y="1766841"/>
                  </a:cubicBezTo>
                  <a:cubicBezTo>
                    <a:pt x="1884828" y="1772441"/>
                    <a:pt x="1877233" y="1775587"/>
                    <a:pt x="1869313" y="1775587"/>
                  </a:cubicBezTo>
                  <a:lnTo>
                    <a:pt x="29861" y="1775587"/>
                  </a:lnTo>
                  <a:cubicBezTo>
                    <a:pt x="21942" y="1775587"/>
                    <a:pt x="14346" y="1772441"/>
                    <a:pt x="8746" y="1766841"/>
                  </a:cubicBezTo>
                  <a:cubicBezTo>
                    <a:pt x="3146" y="1761241"/>
                    <a:pt x="0" y="1753645"/>
                    <a:pt x="0" y="1745726"/>
                  </a:cubicBezTo>
                  <a:lnTo>
                    <a:pt x="0" y="29861"/>
                  </a:lnTo>
                  <a:cubicBezTo>
                    <a:pt x="0" y="21942"/>
                    <a:pt x="3146" y="14346"/>
                    <a:pt x="8746" y="8746"/>
                  </a:cubicBezTo>
                  <a:cubicBezTo>
                    <a:pt x="14346" y="3146"/>
                    <a:pt x="21942" y="0"/>
                    <a:pt x="29861" y="0"/>
                  </a:cubicBezTo>
                  <a:close/>
                </a:path>
              </a:pathLst>
            </a:custGeom>
            <a:solidFill>
              <a:srgbClr val="B8D2E4"/>
            </a:solidFill>
            <a:ln cap="sq">
              <a:noFill/>
              <a:prstDash val="solid"/>
              <a:miter/>
            </a:ln>
          </p:spPr>
        </p:sp>
        <p:sp>
          <p:nvSpPr>
            <p:cNvPr name="TextBox 4" id="4"/>
            <p:cNvSpPr txBox="true"/>
            <p:nvPr/>
          </p:nvSpPr>
          <p:spPr>
            <a:xfrm>
              <a:off x="0" y="-38100"/>
              <a:ext cx="1899174" cy="181368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16968" y="4143829"/>
            <a:ext cx="16842332" cy="5353400"/>
            <a:chOff x="0" y="0"/>
            <a:chExt cx="8224984" cy="2614343"/>
          </a:xfrm>
        </p:grpSpPr>
        <p:sp>
          <p:nvSpPr>
            <p:cNvPr name="Freeform 6" id="6"/>
            <p:cNvSpPr/>
            <p:nvPr/>
          </p:nvSpPr>
          <p:spPr>
            <a:xfrm flipH="false" flipV="false" rot="0">
              <a:off x="0" y="0"/>
              <a:ext cx="8224983" cy="2614343"/>
            </a:xfrm>
            <a:custGeom>
              <a:avLst/>
              <a:gdLst/>
              <a:ahLst/>
              <a:cxnLst/>
              <a:rect r="r" b="b" t="t" l="l"/>
              <a:pathLst>
                <a:path h="2614343" w="8224983">
                  <a:moveTo>
                    <a:pt x="6895" y="0"/>
                  </a:moveTo>
                  <a:lnTo>
                    <a:pt x="8218088" y="0"/>
                  </a:lnTo>
                  <a:cubicBezTo>
                    <a:pt x="8221897" y="0"/>
                    <a:pt x="8224983" y="3087"/>
                    <a:pt x="8224983" y="6895"/>
                  </a:cubicBezTo>
                  <a:lnTo>
                    <a:pt x="8224983" y="2607448"/>
                  </a:lnTo>
                  <a:cubicBezTo>
                    <a:pt x="8224983" y="2611256"/>
                    <a:pt x="8221897" y="2614343"/>
                    <a:pt x="8218088" y="2614343"/>
                  </a:cubicBezTo>
                  <a:lnTo>
                    <a:pt x="6895" y="2614343"/>
                  </a:lnTo>
                  <a:cubicBezTo>
                    <a:pt x="3087" y="2614343"/>
                    <a:pt x="0" y="2611256"/>
                    <a:pt x="0" y="2607448"/>
                  </a:cubicBezTo>
                  <a:lnTo>
                    <a:pt x="0" y="6895"/>
                  </a:lnTo>
                  <a:cubicBezTo>
                    <a:pt x="0" y="3087"/>
                    <a:pt x="3087" y="0"/>
                    <a:pt x="6895" y="0"/>
                  </a:cubicBezTo>
                  <a:close/>
                </a:path>
              </a:pathLst>
            </a:custGeom>
            <a:solidFill>
              <a:srgbClr val="B8D2E4"/>
            </a:solidFill>
            <a:ln cap="sq">
              <a:noFill/>
              <a:prstDash val="solid"/>
              <a:miter/>
            </a:ln>
          </p:spPr>
        </p:sp>
        <p:sp>
          <p:nvSpPr>
            <p:cNvPr name="TextBox 7" id="7"/>
            <p:cNvSpPr txBox="true"/>
            <p:nvPr/>
          </p:nvSpPr>
          <p:spPr>
            <a:xfrm>
              <a:off x="0" y="-38100"/>
              <a:ext cx="8224984" cy="2652443"/>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319307" y="4535481"/>
            <a:ext cx="13156001" cy="4989195"/>
          </a:xfrm>
          <a:prstGeom prst="rect">
            <a:avLst/>
          </a:prstGeom>
        </p:spPr>
        <p:txBody>
          <a:bodyPr anchor="t" rtlCol="false" tIns="0" lIns="0" bIns="0" rIns="0">
            <a:spAutoFit/>
          </a:bodyPr>
          <a:lstStyle/>
          <a:p>
            <a:pPr algn="r">
              <a:lnSpc>
                <a:spcPts val="4889"/>
              </a:lnSpc>
            </a:pPr>
            <a:r>
              <a:rPr lang="en-US" b="true" sz="2999">
                <a:solidFill>
                  <a:srgbClr val="156669"/>
                </a:solidFill>
                <a:latin typeface="Agrandir Medium"/>
                <a:ea typeface="Agrandir Medium"/>
                <a:cs typeface="Agrandir Medium"/>
                <a:sym typeface="Agrandir Medium"/>
              </a:rPr>
              <a:t>Create fuzzy sets for each input variable. For example                                 </a:t>
            </a:r>
          </a:p>
          <a:p>
            <a:pPr algn="l" rtl="true">
              <a:lnSpc>
                <a:spcPts val="4889"/>
              </a:lnSpc>
            </a:pPr>
          </a:p>
          <a:p>
            <a:pPr algn="l" rtl="true">
              <a:lnSpc>
                <a:spcPts val="4889"/>
              </a:lnSpc>
            </a:pPr>
            <a:r>
              <a:rPr lang="en-US" b="true" sz="2999">
                <a:solidFill>
                  <a:srgbClr val="156669"/>
                </a:solidFill>
                <a:latin typeface="Agrandir Medium"/>
                <a:ea typeface="Agrandir Medium"/>
                <a:cs typeface="Agrandir Medium"/>
                <a:sym typeface="Agrandir Medium"/>
              </a:rPr>
              <a:t>Fasting blood sugar: low, normal, high</a:t>
            </a:r>
          </a:p>
          <a:p>
            <a:pPr algn="l" rtl="true">
              <a:lnSpc>
                <a:spcPts val="4889"/>
              </a:lnSpc>
            </a:pPr>
            <a:r>
              <a:rPr lang="en-US" b="true" sz="2999">
                <a:solidFill>
                  <a:srgbClr val="156669"/>
                </a:solidFill>
                <a:latin typeface="Agrandir Medium"/>
                <a:ea typeface="Agrandir Medium"/>
                <a:cs typeface="Agrandir Medium"/>
                <a:sym typeface="Agrandir Medium"/>
              </a:rPr>
              <a:t>HbA1c: low, moderate, high</a:t>
            </a:r>
          </a:p>
          <a:p>
            <a:pPr algn="l" rtl="true">
              <a:lnSpc>
                <a:spcPts val="4889"/>
              </a:lnSpc>
            </a:pPr>
            <a:r>
              <a:rPr lang="en-US" b="true" sz="2999">
                <a:solidFill>
                  <a:srgbClr val="156669"/>
                </a:solidFill>
                <a:latin typeface="Agrandir Medium"/>
                <a:ea typeface="Agrandir Medium"/>
                <a:cs typeface="Agrandir Medium"/>
                <a:sym typeface="Agrandir Medium"/>
              </a:rPr>
              <a:t>OGTT: normal, abnormal</a:t>
            </a:r>
          </a:p>
          <a:p>
            <a:pPr algn="l" rtl="true">
              <a:lnSpc>
                <a:spcPts val="4889"/>
              </a:lnSpc>
            </a:pPr>
            <a:r>
              <a:rPr lang="en-US" sz="2999">
                <a:solidFill>
                  <a:srgbClr val="156669"/>
                </a:solidFill>
                <a:latin typeface="Agrandir"/>
                <a:ea typeface="Agrandir"/>
                <a:cs typeface="Agrandir"/>
                <a:sym typeface="Agrandir"/>
              </a:rPr>
              <a:t>BMI: low, normal, high</a:t>
            </a:r>
          </a:p>
          <a:p>
            <a:pPr algn="l" rtl="true">
              <a:lnSpc>
                <a:spcPts val="4889"/>
              </a:lnSpc>
            </a:pPr>
            <a:r>
              <a:rPr lang="en-US" b="true" sz="2999">
                <a:solidFill>
                  <a:srgbClr val="156669"/>
                </a:solidFill>
                <a:latin typeface="Agrandir Medium"/>
                <a:ea typeface="Agrandir Medium"/>
                <a:cs typeface="Agrandir Medium"/>
                <a:sym typeface="Agrandir Medium"/>
              </a:rPr>
              <a:t>Patient age: young, middle-aged, old</a:t>
            </a:r>
          </a:p>
          <a:p>
            <a:pPr algn="l">
              <a:lnSpc>
                <a:spcPts val="4889"/>
              </a:lnSpc>
            </a:pPr>
            <a:r>
              <a:rPr lang="en-US" sz="2999">
                <a:solidFill>
                  <a:srgbClr val="156669"/>
                </a:solidFill>
                <a:latin typeface="Agrandir"/>
                <a:ea typeface="Agrandir"/>
                <a:cs typeface="Agrandir"/>
                <a:sym typeface="Agrandir"/>
              </a:rPr>
              <a:t>pregnant : yes , no</a:t>
            </a:r>
          </a:p>
        </p:txBody>
      </p:sp>
      <p:sp>
        <p:nvSpPr>
          <p:cNvPr name="TextBox 9" id="9"/>
          <p:cNvSpPr txBox="true"/>
          <p:nvPr/>
        </p:nvSpPr>
        <p:spPr>
          <a:xfrm rot="0">
            <a:off x="8021932" y="371963"/>
            <a:ext cx="1750752" cy="1237806"/>
          </a:xfrm>
          <a:prstGeom prst="rect">
            <a:avLst/>
          </a:prstGeom>
        </p:spPr>
        <p:txBody>
          <a:bodyPr anchor="t" rtlCol="false" tIns="0" lIns="0" bIns="0" rIns="0">
            <a:spAutoFit/>
          </a:bodyPr>
          <a:lstStyle/>
          <a:p>
            <a:pPr algn="ctr" marL="0" indent="0" lvl="0">
              <a:lnSpc>
                <a:spcPts val="9174"/>
              </a:lnSpc>
              <a:spcBef>
                <a:spcPct val="0"/>
              </a:spcBef>
            </a:pPr>
            <a:r>
              <a:rPr lang="en-US" sz="9556" spc="-917" strike="noStrike" u="none">
                <a:solidFill>
                  <a:srgbClr val="156669"/>
                </a:solidFill>
                <a:latin typeface="Public Sans"/>
                <a:ea typeface="Public Sans"/>
                <a:cs typeface="Public Sans"/>
                <a:sym typeface="Public Sans"/>
              </a:rPr>
              <a:t>02.</a:t>
            </a:r>
          </a:p>
        </p:txBody>
      </p:sp>
      <p:sp>
        <p:nvSpPr>
          <p:cNvPr name="TextBox 10" id="10"/>
          <p:cNvSpPr txBox="true"/>
          <p:nvPr/>
        </p:nvSpPr>
        <p:spPr>
          <a:xfrm rot="0">
            <a:off x="7012008" y="1579893"/>
            <a:ext cx="3770599" cy="1893570"/>
          </a:xfrm>
          <a:prstGeom prst="rect">
            <a:avLst/>
          </a:prstGeom>
        </p:spPr>
        <p:txBody>
          <a:bodyPr anchor="t" rtlCol="false" tIns="0" lIns="0" bIns="0" rIns="0">
            <a:spAutoFit/>
          </a:bodyPr>
          <a:lstStyle/>
          <a:p>
            <a:pPr algn="ctr" marL="0" indent="0" lvl="0">
              <a:lnSpc>
                <a:spcPts val="4890"/>
              </a:lnSpc>
              <a:spcBef>
                <a:spcPct val="0"/>
              </a:spcBef>
            </a:pPr>
            <a:r>
              <a:rPr lang="en-US" b="true" sz="3000">
                <a:solidFill>
                  <a:srgbClr val="156669"/>
                </a:solidFill>
                <a:latin typeface="Agrandir Medium"/>
                <a:ea typeface="Agrandir Medium"/>
                <a:cs typeface="Agrandir Medium"/>
                <a:sym typeface="Agrandir Medium"/>
              </a:rPr>
              <a:t>Definition of linguistic variables and fuzzy sets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BF6F1"/>
        </a:solidFill>
      </p:bgPr>
    </p:bg>
    <p:spTree>
      <p:nvGrpSpPr>
        <p:cNvPr id="1" name=""/>
        <p:cNvGrpSpPr/>
        <p:nvPr/>
      </p:nvGrpSpPr>
      <p:grpSpPr>
        <a:xfrm>
          <a:off x="0" y="0"/>
          <a:ext cx="0" cy="0"/>
          <a:chOff x="0" y="0"/>
          <a:chExt cx="0" cy="0"/>
        </a:xfrm>
      </p:grpSpPr>
      <p:grpSp>
        <p:nvGrpSpPr>
          <p:cNvPr name="Group 2" id="2"/>
          <p:cNvGrpSpPr/>
          <p:nvPr/>
        </p:nvGrpSpPr>
        <p:grpSpPr>
          <a:xfrm rot="0">
            <a:off x="6893660" y="0"/>
            <a:ext cx="3888947" cy="2854338"/>
            <a:chOff x="0" y="0"/>
            <a:chExt cx="1899174" cy="1393921"/>
          </a:xfrm>
        </p:grpSpPr>
        <p:sp>
          <p:nvSpPr>
            <p:cNvPr name="Freeform 3" id="3"/>
            <p:cNvSpPr/>
            <p:nvPr/>
          </p:nvSpPr>
          <p:spPr>
            <a:xfrm flipH="false" flipV="false" rot="0">
              <a:off x="0" y="0"/>
              <a:ext cx="1899174" cy="1393921"/>
            </a:xfrm>
            <a:custGeom>
              <a:avLst/>
              <a:gdLst/>
              <a:ahLst/>
              <a:cxnLst/>
              <a:rect r="r" b="b" t="t" l="l"/>
              <a:pathLst>
                <a:path h="1393921" w="1899174">
                  <a:moveTo>
                    <a:pt x="29861" y="0"/>
                  </a:moveTo>
                  <a:lnTo>
                    <a:pt x="1869313" y="0"/>
                  </a:lnTo>
                  <a:cubicBezTo>
                    <a:pt x="1885805" y="0"/>
                    <a:pt x="1899174" y="13369"/>
                    <a:pt x="1899174" y="29861"/>
                  </a:cubicBezTo>
                  <a:lnTo>
                    <a:pt x="1899174" y="1364060"/>
                  </a:lnTo>
                  <a:cubicBezTo>
                    <a:pt x="1899174" y="1371980"/>
                    <a:pt x="1896028" y="1379575"/>
                    <a:pt x="1890428" y="1385175"/>
                  </a:cubicBezTo>
                  <a:cubicBezTo>
                    <a:pt x="1884828" y="1390775"/>
                    <a:pt x="1877233" y="1393921"/>
                    <a:pt x="1869313" y="1393921"/>
                  </a:cubicBezTo>
                  <a:lnTo>
                    <a:pt x="29861" y="1393921"/>
                  </a:lnTo>
                  <a:cubicBezTo>
                    <a:pt x="13369" y="1393921"/>
                    <a:pt x="0" y="1380552"/>
                    <a:pt x="0" y="1364060"/>
                  </a:cubicBezTo>
                  <a:lnTo>
                    <a:pt x="0" y="29861"/>
                  </a:lnTo>
                  <a:cubicBezTo>
                    <a:pt x="0" y="21942"/>
                    <a:pt x="3146" y="14346"/>
                    <a:pt x="8746" y="8746"/>
                  </a:cubicBezTo>
                  <a:cubicBezTo>
                    <a:pt x="14346" y="3146"/>
                    <a:pt x="21942" y="0"/>
                    <a:pt x="29861" y="0"/>
                  </a:cubicBezTo>
                  <a:close/>
                </a:path>
              </a:pathLst>
            </a:custGeom>
            <a:solidFill>
              <a:srgbClr val="B8D2E4"/>
            </a:solidFill>
            <a:ln cap="sq">
              <a:noFill/>
              <a:prstDash val="solid"/>
              <a:miter/>
            </a:ln>
          </p:spPr>
        </p:sp>
        <p:sp>
          <p:nvSpPr>
            <p:cNvPr name="TextBox 4" id="4"/>
            <p:cNvSpPr txBox="true"/>
            <p:nvPr/>
          </p:nvSpPr>
          <p:spPr>
            <a:xfrm>
              <a:off x="0" y="-38100"/>
              <a:ext cx="1899174" cy="143202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16968" y="3080854"/>
            <a:ext cx="16842332" cy="6416375"/>
            <a:chOff x="0" y="0"/>
            <a:chExt cx="8224984" cy="3133448"/>
          </a:xfrm>
        </p:grpSpPr>
        <p:sp>
          <p:nvSpPr>
            <p:cNvPr name="Freeform 6" id="6"/>
            <p:cNvSpPr/>
            <p:nvPr/>
          </p:nvSpPr>
          <p:spPr>
            <a:xfrm flipH="false" flipV="false" rot="0">
              <a:off x="0" y="0"/>
              <a:ext cx="8224983" cy="3133448"/>
            </a:xfrm>
            <a:custGeom>
              <a:avLst/>
              <a:gdLst/>
              <a:ahLst/>
              <a:cxnLst/>
              <a:rect r="r" b="b" t="t" l="l"/>
              <a:pathLst>
                <a:path h="3133448" w="8224983">
                  <a:moveTo>
                    <a:pt x="6895" y="0"/>
                  </a:moveTo>
                  <a:lnTo>
                    <a:pt x="8218088" y="0"/>
                  </a:lnTo>
                  <a:cubicBezTo>
                    <a:pt x="8221897" y="0"/>
                    <a:pt x="8224983" y="3087"/>
                    <a:pt x="8224983" y="6895"/>
                  </a:cubicBezTo>
                  <a:lnTo>
                    <a:pt x="8224983" y="3126553"/>
                  </a:lnTo>
                  <a:cubicBezTo>
                    <a:pt x="8224983" y="3130361"/>
                    <a:pt x="8221897" y="3133448"/>
                    <a:pt x="8218088" y="3133448"/>
                  </a:cubicBezTo>
                  <a:lnTo>
                    <a:pt x="6895" y="3133448"/>
                  </a:lnTo>
                  <a:cubicBezTo>
                    <a:pt x="3087" y="3133448"/>
                    <a:pt x="0" y="3130361"/>
                    <a:pt x="0" y="3126553"/>
                  </a:cubicBezTo>
                  <a:lnTo>
                    <a:pt x="0" y="6895"/>
                  </a:lnTo>
                  <a:cubicBezTo>
                    <a:pt x="0" y="3087"/>
                    <a:pt x="3087" y="0"/>
                    <a:pt x="6895" y="0"/>
                  </a:cubicBezTo>
                  <a:close/>
                </a:path>
              </a:pathLst>
            </a:custGeom>
            <a:solidFill>
              <a:srgbClr val="B8D2E4"/>
            </a:solidFill>
            <a:ln cap="sq">
              <a:noFill/>
              <a:prstDash val="solid"/>
              <a:miter/>
            </a:ln>
          </p:spPr>
        </p:sp>
        <p:sp>
          <p:nvSpPr>
            <p:cNvPr name="TextBox 7" id="7"/>
            <p:cNvSpPr txBox="true"/>
            <p:nvPr/>
          </p:nvSpPr>
          <p:spPr>
            <a:xfrm>
              <a:off x="0" y="-38100"/>
              <a:ext cx="8224984" cy="317154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16968" y="2918929"/>
            <a:ext cx="16298537" cy="6808017"/>
          </a:xfrm>
          <a:prstGeom prst="rect">
            <a:avLst/>
          </a:prstGeom>
        </p:spPr>
        <p:txBody>
          <a:bodyPr anchor="t" rtlCol="false" tIns="0" lIns="0" bIns="0" rIns="0">
            <a:spAutoFit/>
          </a:bodyPr>
          <a:lstStyle/>
          <a:p>
            <a:pPr algn="just" marL="723468" indent="-361734" lvl="1">
              <a:lnSpc>
                <a:spcPts val="4758"/>
              </a:lnSpc>
              <a:buFont typeface="Arial"/>
              <a:buChar char="•"/>
            </a:pPr>
            <a:r>
              <a:rPr lang="en-US" b="true" sz="3350">
                <a:solidFill>
                  <a:srgbClr val="156669"/>
                </a:solidFill>
                <a:latin typeface="Agrandir Medium"/>
                <a:ea typeface="Agrandir Medium"/>
                <a:cs typeface="Agrandir Medium"/>
                <a:sym typeface="Agrandir Medium"/>
              </a:rPr>
              <a:t>if: fpg normal &amp; hba1c normal &amp; ogtt normal &amp; pregnant no </a:t>
            </a:r>
            <a:r>
              <a:rPr lang="en-US" b="true" sz="3350">
                <a:solidFill>
                  <a:srgbClr val="FF3131"/>
                </a:solidFill>
                <a:latin typeface="Agrandir Medium"/>
                <a:ea typeface="Agrandir Medium"/>
                <a:cs typeface="Agrandir Medium"/>
                <a:sym typeface="Agrandir Medium"/>
              </a:rPr>
              <a:t>then</a:t>
            </a:r>
            <a:r>
              <a:rPr lang="en-US" b="true" sz="3350">
                <a:solidFill>
                  <a:srgbClr val="156669"/>
                </a:solidFill>
                <a:latin typeface="Agrandir Medium"/>
                <a:ea typeface="Agrandir Medium"/>
                <a:cs typeface="Agrandir Medium"/>
                <a:sym typeface="Agrandir Medium"/>
              </a:rPr>
              <a:t> diabetes_type “normal “</a:t>
            </a:r>
          </a:p>
          <a:p>
            <a:pPr algn="just" marL="723468" indent="-361734" lvl="1">
              <a:lnSpc>
                <a:spcPts val="4758"/>
              </a:lnSpc>
              <a:buFont typeface="Arial"/>
              <a:buChar char="•"/>
            </a:pPr>
            <a:r>
              <a:rPr lang="en-US" b="true" sz="3350">
                <a:solidFill>
                  <a:srgbClr val="156669"/>
                </a:solidFill>
                <a:latin typeface="Agrandir Medium"/>
                <a:ea typeface="Agrandir Medium"/>
                <a:cs typeface="Agrandir Medium"/>
                <a:sym typeface="Agrandir Medium"/>
              </a:rPr>
              <a:t>if fpg prediabetes | hba1c prediabetes | ogtt prediabetes  </a:t>
            </a:r>
            <a:r>
              <a:rPr lang="en-US" b="true" sz="3350">
                <a:solidFill>
                  <a:srgbClr val="FF3131"/>
                </a:solidFill>
                <a:latin typeface="Agrandir Medium"/>
                <a:ea typeface="Agrandir Medium"/>
                <a:cs typeface="Agrandir Medium"/>
                <a:sym typeface="Agrandir Medium"/>
              </a:rPr>
              <a:t>then</a:t>
            </a:r>
            <a:r>
              <a:rPr lang="en-US" b="true" sz="3350">
                <a:solidFill>
                  <a:srgbClr val="156669"/>
                </a:solidFill>
                <a:latin typeface="Agrandir Medium"/>
                <a:ea typeface="Agrandir Medium"/>
                <a:cs typeface="Agrandir Medium"/>
                <a:sym typeface="Agrandir Medium"/>
              </a:rPr>
              <a:t> diabetes_type “prediabetes”</a:t>
            </a:r>
          </a:p>
          <a:p>
            <a:pPr algn="just" marL="723468" indent="-361734" lvl="1">
              <a:lnSpc>
                <a:spcPts val="4758"/>
              </a:lnSpc>
              <a:buFont typeface="Arial"/>
              <a:buChar char="•"/>
            </a:pPr>
            <a:r>
              <a:rPr lang="en-US" b="true" sz="3350">
                <a:solidFill>
                  <a:srgbClr val="156669"/>
                </a:solidFill>
                <a:latin typeface="Agrandir Medium"/>
                <a:ea typeface="Agrandir Medium"/>
                <a:cs typeface="Agrandir Medium"/>
                <a:sym typeface="Agrandir Medium"/>
              </a:rPr>
              <a:t>if fpg diabetes &amp; hba1c diabetes &amp; ogtt diabetes  &amp; pregnant no </a:t>
            </a:r>
            <a:r>
              <a:rPr lang="en-US" b="true" sz="3350">
                <a:solidFill>
                  <a:srgbClr val="FF3131"/>
                </a:solidFill>
                <a:latin typeface="Agrandir Medium"/>
                <a:ea typeface="Agrandir Medium"/>
                <a:cs typeface="Agrandir Medium"/>
                <a:sym typeface="Agrandir Medium"/>
              </a:rPr>
              <a:t>then </a:t>
            </a:r>
            <a:r>
              <a:rPr lang="en-US" b="true" sz="3350">
                <a:solidFill>
                  <a:srgbClr val="156669"/>
                </a:solidFill>
                <a:latin typeface="Agrandir Medium"/>
                <a:ea typeface="Agrandir Medium"/>
                <a:cs typeface="Agrandir Medium"/>
                <a:sym typeface="Agrandir Medium"/>
              </a:rPr>
              <a:t>diabetes_type ”type_2"</a:t>
            </a:r>
          </a:p>
          <a:p>
            <a:pPr algn="just" marL="723468" indent="-361734" lvl="1">
              <a:lnSpc>
                <a:spcPts val="4758"/>
              </a:lnSpc>
              <a:buFont typeface="Arial"/>
              <a:buChar char="•"/>
            </a:pPr>
            <a:r>
              <a:rPr lang="en-US" b="true" sz="3350">
                <a:solidFill>
                  <a:srgbClr val="156669"/>
                </a:solidFill>
                <a:latin typeface="Agrandir Medium"/>
                <a:ea typeface="Agrandir Medium"/>
                <a:cs typeface="Agrandir Medium"/>
                <a:sym typeface="Agrandir Medium"/>
              </a:rPr>
              <a:t>if  fpg diabetes' &amp; hba1c diabetes  &amp; pregnant no </a:t>
            </a:r>
            <a:r>
              <a:rPr lang="en-US" b="true" sz="3350">
                <a:solidFill>
                  <a:srgbClr val="FF3131"/>
                </a:solidFill>
                <a:latin typeface="Agrandir Medium"/>
                <a:ea typeface="Agrandir Medium"/>
                <a:cs typeface="Agrandir Medium"/>
                <a:sym typeface="Agrandir Medium"/>
              </a:rPr>
              <a:t>then </a:t>
            </a:r>
            <a:r>
              <a:rPr lang="en-US" b="true" sz="3350">
                <a:solidFill>
                  <a:srgbClr val="156669"/>
                </a:solidFill>
                <a:latin typeface="Agrandir Medium"/>
                <a:ea typeface="Agrandir Medium"/>
                <a:cs typeface="Agrandir Medium"/>
                <a:sym typeface="Agrandir Medium"/>
              </a:rPr>
              <a:t>diabetes_type”type_1"</a:t>
            </a:r>
          </a:p>
          <a:p>
            <a:pPr algn="just" marL="723468" indent="-361734" lvl="1">
              <a:lnSpc>
                <a:spcPts val="4758"/>
              </a:lnSpc>
              <a:buFont typeface="Arial"/>
              <a:buChar char="•"/>
            </a:pPr>
            <a:r>
              <a:rPr lang="en-US" b="true" sz="3350">
                <a:solidFill>
                  <a:srgbClr val="156669"/>
                </a:solidFill>
                <a:latin typeface="Agrandir Medium"/>
                <a:ea typeface="Agrandir Medium"/>
                <a:cs typeface="Agrandir Medium"/>
                <a:sym typeface="Agrandir Medium"/>
              </a:rPr>
              <a:t>if fpg diabetes | hba1c diabetes | ogtt diabetes &amp; pregnant yes </a:t>
            </a:r>
            <a:r>
              <a:rPr lang="en-US" b="true" sz="3350">
                <a:solidFill>
                  <a:srgbClr val="FF3131"/>
                </a:solidFill>
                <a:latin typeface="Agrandir Medium"/>
                <a:ea typeface="Agrandir Medium"/>
                <a:cs typeface="Agrandir Medium"/>
                <a:sym typeface="Agrandir Medium"/>
              </a:rPr>
              <a:t>then </a:t>
            </a:r>
            <a:r>
              <a:rPr lang="en-US" b="true" sz="3350">
                <a:solidFill>
                  <a:srgbClr val="156669"/>
                </a:solidFill>
                <a:latin typeface="Agrandir Medium"/>
                <a:ea typeface="Agrandir Medium"/>
                <a:cs typeface="Agrandir Medium"/>
                <a:sym typeface="Agrandir Medium"/>
              </a:rPr>
              <a:t>diabetes_type “gestational”</a:t>
            </a:r>
          </a:p>
          <a:p>
            <a:pPr algn="just" rtl="true">
              <a:lnSpc>
                <a:spcPts val="6759"/>
              </a:lnSpc>
            </a:pPr>
          </a:p>
        </p:txBody>
      </p:sp>
      <p:sp>
        <p:nvSpPr>
          <p:cNvPr name="TextBox 9" id="9"/>
          <p:cNvSpPr txBox="true"/>
          <p:nvPr/>
        </p:nvSpPr>
        <p:spPr>
          <a:xfrm rot="0">
            <a:off x="8021932" y="514572"/>
            <a:ext cx="1750752" cy="1237806"/>
          </a:xfrm>
          <a:prstGeom prst="rect">
            <a:avLst/>
          </a:prstGeom>
        </p:spPr>
        <p:txBody>
          <a:bodyPr anchor="t" rtlCol="false" tIns="0" lIns="0" bIns="0" rIns="0">
            <a:spAutoFit/>
          </a:bodyPr>
          <a:lstStyle/>
          <a:p>
            <a:pPr algn="ctr" marL="0" indent="0" lvl="0">
              <a:lnSpc>
                <a:spcPts val="9174"/>
              </a:lnSpc>
              <a:spcBef>
                <a:spcPct val="0"/>
              </a:spcBef>
            </a:pPr>
            <a:r>
              <a:rPr lang="en-US" sz="9556" spc="-917" strike="noStrike" u="none">
                <a:solidFill>
                  <a:srgbClr val="156669"/>
                </a:solidFill>
                <a:latin typeface="Public Sans"/>
                <a:ea typeface="Public Sans"/>
                <a:cs typeface="Public Sans"/>
                <a:sym typeface="Public Sans"/>
              </a:rPr>
              <a:t>03.</a:t>
            </a:r>
          </a:p>
        </p:txBody>
      </p:sp>
      <p:sp>
        <p:nvSpPr>
          <p:cNvPr name="TextBox 10" id="10"/>
          <p:cNvSpPr txBox="true"/>
          <p:nvPr/>
        </p:nvSpPr>
        <p:spPr>
          <a:xfrm rot="0">
            <a:off x="7012008" y="1552353"/>
            <a:ext cx="3770599" cy="655320"/>
          </a:xfrm>
          <a:prstGeom prst="rect">
            <a:avLst/>
          </a:prstGeom>
        </p:spPr>
        <p:txBody>
          <a:bodyPr anchor="t" rtlCol="false" tIns="0" lIns="0" bIns="0" rIns="0">
            <a:spAutoFit/>
          </a:bodyPr>
          <a:lstStyle/>
          <a:p>
            <a:pPr algn="ctr" marL="0" indent="0" lvl="0">
              <a:lnSpc>
                <a:spcPts val="4890"/>
              </a:lnSpc>
              <a:spcBef>
                <a:spcPct val="0"/>
              </a:spcBef>
            </a:pPr>
            <a:r>
              <a:rPr lang="en-US" b="true" sz="3000">
                <a:solidFill>
                  <a:srgbClr val="156669"/>
                </a:solidFill>
                <a:latin typeface="Agrandir Medium"/>
                <a:ea typeface="Agrandir Medium"/>
                <a:cs typeface="Agrandir Medium"/>
                <a:sym typeface="Agrandir Medium"/>
              </a:rPr>
              <a:t>Fuzzy rule design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B8D2E4"/>
        </a:solidFill>
      </p:bgPr>
    </p:bg>
    <p:spTree>
      <p:nvGrpSpPr>
        <p:cNvPr id="1" name=""/>
        <p:cNvGrpSpPr/>
        <p:nvPr/>
      </p:nvGrpSpPr>
      <p:grpSpPr>
        <a:xfrm>
          <a:off x="0" y="0"/>
          <a:ext cx="0" cy="0"/>
          <a:chOff x="0" y="0"/>
          <a:chExt cx="0" cy="0"/>
        </a:xfrm>
      </p:grpSpPr>
      <p:grpSp>
        <p:nvGrpSpPr>
          <p:cNvPr name="Group 2" id="2"/>
          <p:cNvGrpSpPr/>
          <p:nvPr/>
        </p:nvGrpSpPr>
        <p:grpSpPr>
          <a:xfrm rot="0">
            <a:off x="4723048" y="209072"/>
            <a:ext cx="8841904" cy="9682557"/>
            <a:chOff x="0" y="0"/>
            <a:chExt cx="2328732" cy="2550139"/>
          </a:xfrm>
        </p:grpSpPr>
        <p:sp>
          <p:nvSpPr>
            <p:cNvPr name="Freeform 3" id="3"/>
            <p:cNvSpPr/>
            <p:nvPr/>
          </p:nvSpPr>
          <p:spPr>
            <a:xfrm flipH="false" flipV="false" rot="0">
              <a:off x="0" y="0"/>
              <a:ext cx="2328732" cy="2550139"/>
            </a:xfrm>
            <a:custGeom>
              <a:avLst/>
              <a:gdLst/>
              <a:ahLst/>
              <a:cxnLst/>
              <a:rect r="r" b="b" t="t" l="l"/>
              <a:pathLst>
                <a:path h="2550139" w="2328732">
                  <a:moveTo>
                    <a:pt x="0" y="0"/>
                  </a:moveTo>
                  <a:lnTo>
                    <a:pt x="2328732" y="0"/>
                  </a:lnTo>
                  <a:lnTo>
                    <a:pt x="2328732" y="2550139"/>
                  </a:lnTo>
                  <a:lnTo>
                    <a:pt x="0" y="2550139"/>
                  </a:lnTo>
                  <a:close/>
                </a:path>
              </a:pathLst>
            </a:custGeom>
            <a:solidFill>
              <a:srgbClr val="FBF6F1"/>
            </a:solidFill>
          </p:spPr>
        </p:sp>
        <p:sp>
          <p:nvSpPr>
            <p:cNvPr name="TextBox 4" id="4"/>
            <p:cNvSpPr txBox="true"/>
            <p:nvPr/>
          </p:nvSpPr>
          <p:spPr>
            <a:xfrm>
              <a:off x="0" y="-28575"/>
              <a:ext cx="2328732" cy="2578714"/>
            </a:xfrm>
            <a:prstGeom prst="rect">
              <a:avLst/>
            </a:prstGeom>
          </p:spPr>
          <p:txBody>
            <a:bodyPr anchor="ctr" rtlCol="false" tIns="50800" lIns="50800" bIns="50800" rIns="50800"/>
            <a:lstStyle/>
            <a:p>
              <a:pPr algn="ctr">
                <a:lnSpc>
                  <a:spcPts val="1960"/>
                </a:lnSpc>
              </a:pPr>
            </a:p>
          </p:txBody>
        </p:sp>
      </p:grpSp>
      <p:sp>
        <p:nvSpPr>
          <p:cNvPr name="Freeform 5" id="5"/>
          <p:cNvSpPr/>
          <p:nvPr/>
        </p:nvSpPr>
        <p:spPr>
          <a:xfrm flipH="false" flipV="false" rot="0">
            <a:off x="7206018" y="271086"/>
            <a:ext cx="3875964" cy="5274324"/>
          </a:xfrm>
          <a:custGeom>
            <a:avLst/>
            <a:gdLst/>
            <a:ahLst/>
            <a:cxnLst/>
            <a:rect r="r" b="b" t="t" l="l"/>
            <a:pathLst>
              <a:path h="5274324" w="3875964">
                <a:moveTo>
                  <a:pt x="0" y="0"/>
                </a:moveTo>
                <a:lnTo>
                  <a:pt x="3875964" y="0"/>
                </a:lnTo>
                <a:lnTo>
                  <a:pt x="3875964" y="5274324"/>
                </a:lnTo>
                <a:lnTo>
                  <a:pt x="0" y="5274324"/>
                </a:lnTo>
                <a:lnTo>
                  <a:pt x="0" y="0"/>
                </a:lnTo>
                <a:close/>
              </a:path>
            </a:pathLst>
          </a:custGeom>
          <a:blipFill>
            <a:blip r:embed="rId2"/>
            <a:stretch>
              <a:fillRect l="-775" t="0" r="-775" b="0"/>
            </a:stretch>
          </a:blipFill>
        </p:spPr>
      </p:sp>
      <p:sp>
        <p:nvSpPr>
          <p:cNvPr name="TextBox 6" id="6"/>
          <p:cNvSpPr txBox="true"/>
          <p:nvPr/>
        </p:nvSpPr>
        <p:spPr>
          <a:xfrm rot="0">
            <a:off x="6871358" y="5697810"/>
            <a:ext cx="4565260" cy="1593154"/>
          </a:xfrm>
          <a:prstGeom prst="rect">
            <a:avLst/>
          </a:prstGeom>
        </p:spPr>
        <p:txBody>
          <a:bodyPr anchor="t" rtlCol="false" tIns="0" lIns="0" bIns="0" rIns="0">
            <a:spAutoFit/>
          </a:bodyPr>
          <a:lstStyle/>
          <a:p>
            <a:pPr algn="ctr" marL="0" indent="0" lvl="0">
              <a:lnSpc>
                <a:spcPts val="6008"/>
              </a:lnSpc>
              <a:spcBef>
                <a:spcPct val="0"/>
              </a:spcBef>
            </a:pPr>
            <a:r>
              <a:rPr lang="en-US" sz="6461" spc="-529">
                <a:solidFill>
                  <a:srgbClr val="156669"/>
                </a:solidFill>
                <a:latin typeface="Public Sans"/>
                <a:ea typeface="Public Sans"/>
                <a:cs typeface="Public Sans"/>
                <a:sym typeface="Public Sans"/>
              </a:rPr>
              <a:t>neyshabur university</a:t>
            </a:r>
          </a:p>
        </p:txBody>
      </p:sp>
      <p:sp>
        <p:nvSpPr>
          <p:cNvPr name="TextBox 7" id="7"/>
          <p:cNvSpPr txBox="true"/>
          <p:nvPr/>
        </p:nvSpPr>
        <p:spPr>
          <a:xfrm rot="0">
            <a:off x="7206018" y="7205240"/>
            <a:ext cx="3855988" cy="688975"/>
          </a:xfrm>
          <a:prstGeom prst="rect">
            <a:avLst/>
          </a:prstGeom>
        </p:spPr>
        <p:txBody>
          <a:bodyPr anchor="t" rtlCol="false" tIns="0" lIns="0" bIns="0" rIns="0">
            <a:spAutoFit/>
          </a:bodyPr>
          <a:lstStyle/>
          <a:p>
            <a:pPr algn="l">
              <a:lnSpc>
                <a:spcPts val="5599"/>
              </a:lnSpc>
              <a:spcBef>
                <a:spcPct val="0"/>
              </a:spcBef>
            </a:pPr>
            <a:r>
              <a:rPr lang="en-US" sz="3999" spc="-383">
                <a:solidFill>
                  <a:srgbClr val="156669"/>
                </a:solidFill>
                <a:latin typeface="Public Sans"/>
                <a:ea typeface="Public Sans"/>
                <a:cs typeface="Public Sans"/>
                <a:sym typeface="Public Sans"/>
              </a:rPr>
              <a:t>by hooria khoramaki</a:t>
            </a:r>
          </a:p>
        </p:txBody>
      </p:sp>
      <p:sp>
        <p:nvSpPr>
          <p:cNvPr name="TextBox 8" id="8"/>
          <p:cNvSpPr txBox="true"/>
          <p:nvPr/>
        </p:nvSpPr>
        <p:spPr>
          <a:xfrm rot="0">
            <a:off x="5602932" y="8247108"/>
            <a:ext cx="7082135" cy="688975"/>
          </a:xfrm>
          <a:prstGeom prst="rect">
            <a:avLst/>
          </a:prstGeom>
        </p:spPr>
        <p:txBody>
          <a:bodyPr anchor="t" rtlCol="false" tIns="0" lIns="0" bIns="0" rIns="0">
            <a:spAutoFit/>
          </a:bodyPr>
          <a:lstStyle/>
          <a:p>
            <a:pPr algn="l">
              <a:lnSpc>
                <a:spcPts val="5599"/>
              </a:lnSpc>
              <a:spcBef>
                <a:spcPct val="0"/>
              </a:spcBef>
            </a:pPr>
            <a:r>
              <a:rPr lang="en-US" sz="3999" spc="-383">
                <a:solidFill>
                  <a:srgbClr val="156669"/>
                </a:solidFill>
                <a:latin typeface="Public Sans"/>
                <a:ea typeface="Public Sans"/>
                <a:cs typeface="Public Sans"/>
                <a:sym typeface="Public Sans"/>
              </a:rPr>
              <a:t>Related professor   :   rowhani manesh</a:t>
            </a:r>
          </a:p>
        </p:txBody>
      </p:sp>
      <p:sp>
        <p:nvSpPr>
          <p:cNvPr name="TextBox 9" id="9"/>
          <p:cNvSpPr txBox="true"/>
          <p:nvPr/>
        </p:nvSpPr>
        <p:spPr>
          <a:xfrm rot="0">
            <a:off x="8382612" y="9298033"/>
            <a:ext cx="1542752" cy="533400"/>
          </a:xfrm>
          <a:prstGeom prst="rect">
            <a:avLst/>
          </a:prstGeom>
        </p:spPr>
        <p:txBody>
          <a:bodyPr anchor="t" rtlCol="false" tIns="0" lIns="0" bIns="0" rIns="0">
            <a:spAutoFit/>
          </a:bodyPr>
          <a:lstStyle/>
          <a:p>
            <a:pPr algn="l">
              <a:lnSpc>
                <a:spcPts val="4200"/>
              </a:lnSpc>
              <a:spcBef>
                <a:spcPct val="0"/>
              </a:spcBef>
            </a:pPr>
            <a:r>
              <a:rPr lang="en-US" sz="3000" spc="-288">
                <a:solidFill>
                  <a:srgbClr val="156669"/>
                </a:solidFill>
                <a:latin typeface="Public Sans"/>
                <a:ea typeface="Public Sans"/>
                <a:cs typeface="Public Sans"/>
                <a:sym typeface="Public Sans"/>
              </a:rPr>
              <a:t>2024 NOV</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8D2E4"/>
        </a:solidFill>
      </p:bgPr>
    </p:bg>
    <p:spTree>
      <p:nvGrpSpPr>
        <p:cNvPr id="1" name=""/>
        <p:cNvGrpSpPr/>
        <p:nvPr/>
      </p:nvGrpSpPr>
      <p:grpSpPr>
        <a:xfrm>
          <a:off x="0" y="0"/>
          <a:ext cx="0" cy="0"/>
          <a:chOff x="0" y="0"/>
          <a:chExt cx="0" cy="0"/>
        </a:xfrm>
      </p:grpSpPr>
      <p:grpSp>
        <p:nvGrpSpPr>
          <p:cNvPr name="Group 2" id="2"/>
          <p:cNvGrpSpPr/>
          <p:nvPr/>
        </p:nvGrpSpPr>
        <p:grpSpPr>
          <a:xfrm rot="0">
            <a:off x="10657896" y="2690574"/>
            <a:ext cx="7254547" cy="6567726"/>
            <a:chOff x="0" y="0"/>
            <a:chExt cx="5580380" cy="5052060"/>
          </a:xfrm>
        </p:grpSpPr>
        <p:sp>
          <p:nvSpPr>
            <p:cNvPr name="Freeform 3" id="3"/>
            <p:cNvSpPr/>
            <p:nvPr/>
          </p:nvSpPr>
          <p:spPr>
            <a:xfrm flipH="false" flipV="false" rot="0">
              <a:off x="-635000" y="-673100"/>
              <a:ext cx="6488430" cy="6027420"/>
            </a:xfrm>
            <a:custGeom>
              <a:avLst/>
              <a:gdLst/>
              <a:ahLst/>
              <a:cxnLst/>
              <a:rect r="r" b="b" t="t" l="l"/>
              <a:pathLst>
                <a:path h="6027420" w="6488430">
                  <a:moveTo>
                    <a:pt x="5344160" y="1055370"/>
                  </a:moveTo>
                  <a:cubicBezTo>
                    <a:pt x="4573270" y="651510"/>
                    <a:pt x="3856990" y="1112520"/>
                    <a:pt x="3284220" y="1112520"/>
                  </a:cubicBezTo>
                  <a:cubicBezTo>
                    <a:pt x="2839720" y="1112520"/>
                    <a:pt x="2001520" y="0"/>
                    <a:pt x="1000760" y="1314450"/>
                  </a:cubicBezTo>
                  <a:cubicBezTo>
                    <a:pt x="0" y="2628900"/>
                    <a:pt x="1247140" y="3865880"/>
                    <a:pt x="2368550" y="4946650"/>
                  </a:cubicBezTo>
                  <a:cubicBezTo>
                    <a:pt x="3489960" y="6027420"/>
                    <a:pt x="5013960" y="6009640"/>
                    <a:pt x="5894070" y="4725670"/>
                  </a:cubicBezTo>
                  <a:cubicBezTo>
                    <a:pt x="6488430" y="3859530"/>
                    <a:pt x="6229350" y="1520190"/>
                    <a:pt x="5344160" y="1055370"/>
                  </a:cubicBezTo>
                  <a:close/>
                </a:path>
              </a:pathLst>
            </a:custGeom>
            <a:blipFill>
              <a:blip r:embed="rId2"/>
              <a:stretch>
                <a:fillRect l="-17900" t="0" r="-17900" b="0"/>
              </a:stretch>
            </a:blipFill>
          </p:spPr>
        </p:sp>
      </p:grpSp>
      <p:sp>
        <p:nvSpPr>
          <p:cNvPr name="TextBox 4" id="4"/>
          <p:cNvSpPr txBox="true"/>
          <p:nvPr/>
        </p:nvSpPr>
        <p:spPr>
          <a:xfrm rot="0">
            <a:off x="0" y="460091"/>
            <a:ext cx="12282427" cy="3867454"/>
          </a:xfrm>
          <a:prstGeom prst="rect">
            <a:avLst/>
          </a:prstGeom>
        </p:spPr>
        <p:txBody>
          <a:bodyPr anchor="t" rtlCol="false" tIns="0" lIns="0" bIns="0" rIns="0">
            <a:spAutoFit/>
          </a:bodyPr>
          <a:lstStyle/>
          <a:p>
            <a:pPr algn="ctr">
              <a:lnSpc>
                <a:spcPts val="10293"/>
              </a:lnSpc>
            </a:pPr>
            <a:r>
              <a:rPr lang="en-US" sz="7352" spc="-705">
                <a:solidFill>
                  <a:srgbClr val="156669"/>
                </a:solidFill>
                <a:latin typeface="Public Sans"/>
                <a:ea typeface="Public Sans"/>
                <a:cs typeface="Public Sans"/>
                <a:sym typeface="Public Sans"/>
              </a:rPr>
              <a:t>Based on the article published by</a:t>
            </a:r>
          </a:p>
          <a:p>
            <a:pPr algn="ctr">
              <a:lnSpc>
                <a:spcPts val="10293"/>
              </a:lnSpc>
              <a:spcBef>
                <a:spcPct val="0"/>
              </a:spcBef>
            </a:pPr>
            <a:r>
              <a:rPr lang="en-US" sz="7352" spc="-705">
                <a:solidFill>
                  <a:srgbClr val="156669"/>
                </a:solidFill>
                <a:latin typeface="Public Sans"/>
                <a:ea typeface="Public Sans"/>
                <a:cs typeface="Public Sans"/>
                <a:sym typeface="Public Sans"/>
              </a:rPr>
              <a:t>American Diabetes Association (ADA)</a:t>
            </a:r>
          </a:p>
        </p:txBody>
      </p:sp>
      <p:sp>
        <p:nvSpPr>
          <p:cNvPr name="TextBox 5" id="5"/>
          <p:cNvSpPr txBox="true"/>
          <p:nvPr/>
        </p:nvSpPr>
        <p:spPr>
          <a:xfrm rot="0">
            <a:off x="616857" y="4604425"/>
            <a:ext cx="10039048" cy="2635250"/>
          </a:xfrm>
          <a:prstGeom prst="rect">
            <a:avLst/>
          </a:prstGeom>
        </p:spPr>
        <p:txBody>
          <a:bodyPr anchor="t" rtlCol="false" tIns="0" lIns="0" bIns="0" rIns="0">
            <a:spAutoFit/>
          </a:bodyPr>
          <a:lstStyle/>
          <a:p>
            <a:pPr algn="ctr">
              <a:lnSpc>
                <a:spcPts val="7000"/>
              </a:lnSpc>
            </a:pPr>
            <a:r>
              <a:rPr lang="en-US" sz="5000" spc="-480">
                <a:solidFill>
                  <a:srgbClr val="156669"/>
                </a:solidFill>
                <a:latin typeface="Public Sans"/>
                <a:ea typeface="Public Sans"/>
                <a:cs typeface="Public Sans"/>
                <a:sym typeface="Public Sans"/>
              </a:rPr>
              <a:t>Diagnosis and Classification of Diabetes : Standards of Care in Diabetes—2024</a:t>
            </a:r>
          </a:p>
          <a:p>
            <a:pPr algn="ctr">
              <a:lnSpc>
                <a:spcPts val="7000"/>
              </a:lnSpc>
              <a:spcBef>
                <a:spcPct val="0"/>
              </a:spcBef>
            </a:pPr>
          </a:p>
        </p:txBody>
      </p:sp>
      <p:sp>
        <p:nvSpPr>
          <p:cNvPr name="TextBox 6" id="6"/>
          <p:cNvSpPr txBox="true"/>
          <p:nvPr/>
        </p:nvSpPr>
        <p:spPr>
          <a:xfrm rot="0">
            <a:off x="406683" y="7352050"/>
            <a:ext cx="10039048" cy="863600"/>
          </a:xfrm>
          <a:prstGeom prst="rect">
            <a:avLst/>
          </a:prstGeom>
        </p:spPr>
        <p:txBody>
          <a:bodyPr anchor="t" rtlCol="false" tIns="0" lIns="0" bIns="0" rIns="0">
            <a:spAutoFit/>
          </a:bodyPr>
          <a:lstStyle/>
          <a:p>
            <a:pPr algn="ctr">
              <a:lnSpc>
                <a:spcPts val="7000"/>
              </a:lnSpc>
              <a:spcBef>
                <a:spcPct val="0"/>
              </a:spcBef>
            </a:pPr>
            <a:r>
              <a:rPr lang="en-US" sz="5000" spc="-480">
                <a:solidFill>
                  <a:srgbClr val="156669"/>
                </a:solidFill>
                <a:latin typeface="Public Sans"/>
                <a:ea typeface="Public Sans"/>
                <a:cs typeface="Public Sans"/>
                <a:sym typeface="Public Sans"/>
              </a:rPr>
              <a:t>link :  </a:t>
            </a:r>
          </a:p>
        </p:txBody>
      </p:sp>
      <p:sp>
        <p:nvSpPr>
          <p:cNvPr name="TextBox 7" id="7"/>
          <p:cNvSpPr txBox="true"/>
          <p:nvPr/>
        </p:nvSpPr>
        <p:spPr>
          <a:xfrm rot="0">
            <a:off x="616857" y="8191500"/>
            <a:ext cx="9192381" cy="1066800"/>
          </a:xfrm>
          <a:prstGeom prst="rect">
            <a:avLst/>
          </a:prstGeom>
        </p:spPr>
        <p:txBody>
          <a:bodyPr anchor="t" rtlCol="false" tIns="0" lIns="0" bIns="0" rIns="0">
            <a:spAutoFit/>
          </a:bodyPr>
          <a:lstStyle/>
          <a:p>
            <a:pPr algn="ctr">
              <a:lnSpc>
                <a:spcPts val="4200"/>
              </a:lnSpc>
              <a:spcBef>
                <a:spcPct val="0"/>
              </a:spcBef>
            </a:pPr>
            <a:r>
              <a:rPr lang="en-US" sz="3000" spc="-288" u="sng">
                <a:solidFill>
                  <a:srgbClr val="2D2A73"/>
                </a:solidFill>
                <a:latin typeface="Public Sans"/>
                <a:ea typeface="Public Sans"/>
                <a:cs typeface="Public Sans"/>
                <a:sym typeface="Public Sans"/>
              </a:rPr>
              <a:t>https://diabetesjournals.org/care/article/47/Supplement_1/S20/153954/2-Diagnosis-and-Classification-of-Diabetes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B8D2E4"/>
        </a:solidFill>
      </p:bgPr>
    </p:bg>
    <p:spTree>
      <p:nvGrpSpPr>
        <p:cNvPr id="1" name=""/>
        <p:cNvGrpSpPr/>
        <p:nvPr/>
      </p:nvGrpSpPr>
      <p:grpSpPr>
        <a:xfrm>
          <a:off x="0" y="0"/>
          <a:ext cx="0" cy="0"/>
          <a:chOff x="0" y="0"/>
          <a:chExt cx="0" cy="0"/>
        </a:xfrm>
      </p:grpSpPr>
      <p:sp>
        <p:nvSpPr>
          <p:cNvPr name="TextBox 2" id="2"/>
          <p:cNvSpPr txBox="true"/>
          <p:nvPr/>
        </p:nvSpPr>
        <p:spPr>
          <a:xfrm rot="0">
            <a:off x="1470363" y="5790159"/>
            <a:ext cx="7673637" cy="3131821"/>
          </a:xfrm>
          <a:prstGeom prst="rect">
            <a:avLst/>
          </a:prstGeom>
        </p:spPr>
        <p:txBody>
          <a:bodyPr anchor="t" rtlCol="false" tIns="0" lIns="0" bIns="0" rIns="0">
            <a:spAutoFit/>
          </a:bodyPr>
          <a:lstStyle/>
          <a:p>
            <a:pPr algn="ctr">
              <a:lnSpc>
                <a:spcPts val="4889"/>
              </a:lnSpc>
            </a:pPr>
            <a:r>
              <a:rPr lang="en-US" b="true" sz="2999">
                <a:solidFill>
                  <a:srgbClr val="156669"/>
                </a:solidFill>
                <a:latin typeface="Agrandir Medium"/>
                <a:ea typeface="Agrandir Medium"/>
                <a:cs typeface="Agrandir Medium"/>
                <a:sym typeface="Agrandir Medium"/>
              </a:rPr>
              <a:t>The American Diabetes Association (ADA) classifies diabetes into several clinical categories based on the underlying causes and characteristics of the disease. The classifications include:</a:t>
            </a:r>
          </a:p>
        </p:txBody>
      </p:sp>
      <p:grpSp>
        <p:nvGrpSpPr>
          <p:cNvPr name="Group 3" id="3"/>
          <p:cNvGrpSpPr/>
          <p:nvPr/>
        </p:nvGrpSpPr>
        <p:grpSpPr>
          <a:xfrm rot="0">
            <a:off x="9784783" y="1028700"/>
            <a:ext cx="6772438" cy="1521370"/>
            <a:chOff x="0" y="0"/>
            <a:chExt cx="2213460" cy="497235"/>
          </a:xfrm>
        </p:grpSpPr>
        <p:sp>
          <p:nvSpPr>
            <p:cNvPr name="Freeform 4" id="4"/>
            <p:cNvSpPr/>
            <p:nvPr/>
          </p:nvSpPr>
          <p:spPr>
            <a:xfrm flipH="false" flipV="false" rot="0">
              <a:off x="0" y="0"/>
              <a:ext cx="2213460" cy="497235"/>
            </a:xfrm>
            <a:custGeom>
              <a:avLst/>
              <a:gdLst/>
              <a:ahLst/>
              <a:cxnLst/>
              <a:rect r="r" b="b" t="t" l="l"/>
              <a:pathLst>
                <a:path h="497235" w="2213460">
                  <a:moveTo>
                    <a:pt x="17147" y="0"/>
                  </a:moveTo>
                  <a:lnTo>
                    <a:pt x="2196313" y="0"/>
                  </a:lnTo>
                  <a:cubicBezTo>
                    <a:pt x="2200860" y="0"/>
                    <a:pt x="2205222" y="1807"/>
                    <a:pt x="2208437" y="5022"/>
                  </a:cubicBezTo>
                  <a:cubicBezTo>
                    <a:pt x="2211653" y="8238"/>
                    <a:pt x="2213460" y="12600"/>
                    <a:pt x="2213460" y="17147"/>
                  </a:cubicBezTo>
                  <a:lnTo>
                    <a:pt x="2213460" y="480087"/>
                  </a:lnTo>
                  <a:cubicBezTo>
                    <a:pt x="2213460" y="484635"/>
                    <a:pt x="2211653" y="488997"/>
                    <a:pt x="2208437" y="492212"/>
                  </a:cubicBezTo>
                  <a:cubicBezTo>
                    <a:pt x="2205222" y="495428"/>
                    <a:pt x="2200860" y="497235"/>
                    <a:pt x="2196313" y="497235"/>
                  </a:cubicBezTo>
                  <a:lnTo>
                    <a:pt x="17147" y="497235"/>
                  </a:lnTo>
                  <a:cubicBezTo>
                    <a:pt x="12600" y="497235"/>
                    <a:pt x="8238" y="495428"/>
                    <a:pt x="5022" y="492212"/>
                  </a:cubicBezTo>
                  <a:cubicBezTo>
                    <a:pt x="1807" y="488997"/>
                    <a:pt x="0" y="484635"/>
                    <a:pt x="0" y="480087"/>
                  </a:cubicBezTo>
                  <a:lnTo>
                    <a:pt x="0" y="17147"/>
                  </a:lnTo>
                  <a:cubicBezTo>
                    <a:pt x="0" y="12600"/>
                    <a:pt x="1807" y="8238"/>
                    <a:pt x="5022" y="5022"/>
                  </a:cubicBezTo>
                  <a:cubicBezTo>
                    <a:pt x="8238" y="1807"/>
                    <a:pt x="12600" y="0"/>
                    <a:pt x="17147" y="0"/>
                  </a:cubicBezTo>
                  <a:close/>
                </a:path>
              </a:pathLst>
            </a:custGeom>
            <a:solidFill>
              <a:srgbClr val="FBF6F1"/>
            </a:solidFill>
            <a:ln w="9525" cap="sq">
              <a:solidFill>
                <a:srgbClr val="000000"/>
              </a:solidFill>
              <a:prstDash val="solid"/>
              <a:miter/>
            </a:ln>
          </p:spPr>
        </p:sp>
        <p:sp>
          <p:nvSpPr>
            <p:cNvPr name="TextBox 5" id="5"/>
            <p:cNvSpPr txBox="true"/>
            <p:nvPr/>
          </p:nvSpPr>
          <p:spPr>
            <a:xfrm>
              <a:off x="0" y="-38100"/>
              <a:ext cx="2213460" cy="53533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9784783" y="2736849"/>
            <a:ext cx="6772438" cy="1521370"/>
            <a:chOff x="0" y="0"/>
            <a:chExt cx="2213460" cy="497235"/>
          </a:xfrm>
        </p:grpSpPr>
        <p:sp>
          <p:nvSpPr>
            <p:cNvPr name="Freeform 7" id="7"/>
            <p:cNvSpPr/>
            <p:nvPr/>
          </p:nvSpPr>
          <p:spPr>
            <a:xfrm flipH="false" flipV="false" rot="0">
              <a:off x="0" y="0"/>
              <a:ext cx="2213460" cy="497235"/>
            </a:xfrm>
            <a:custGeom>
              <a:avLst/>
              <a:gdLst/>
              <a:ahLst/>
              <a:cxnLst/>
              <a:rect r="r" b="b" t="t" l="l"/>
              <a:pathLst>
                <a:path h="497235" w="2213460">
                  <a:moveTo>
                    <a:pt x="17147" y="0"/>
                  </a:moveTo>
                  <a:lnTo>
                    <a:pt x="2196313" y="0"/>
                  </a:lnTo>
                  <a:cubicBezTo>
                    <a:pt x="2200860" y="0"/>
                    <a:pt x="2205222" y="1807"/>
                    <a:pt x="2208437" y="5022"/>
                  </a:cubicBezTo>
                  <a:cubicBezTo>
                    <a:pt x="2211653" y="8238"/>
                    <a:pt x="2213460" y="12600"/>
                    <a:pt x="2213460" y="17147"/>
                  </a:cubicBezTo>
                  <a:lnTo>
                    <a:pt x="2213460" y="480087"/>
                  </a:lnTo>
                  <a:cubicBezTo>
                    <a:pt x="2213460" y="484635"/>
                    <a:pt x="2211653" y="488997"/>
                    <a:pt x="2208437" y="492212"/>
                  </a:cubicBezTo>
                  <a:cubicBezTo>
                    <a:pt x="2205222" y="495428"/>
                    <a:pt x="2200860" y="497235"/>
                    <a:pt x="2196313" y="497235"/>
                  </a:cubicBezTo>
                  <a:lnTo>
                    <a:pt x="17147" y="497235"/>
                  </a:lnTo>
                  <a:cubicBezTo>
                    <a:pt x="12600" y="497235"/>
                    <a:pt x="8238" y="495428"/>
                    <a:pt x="5022" y="492212"/>
                  </a:cubicBezTo>
                  <a:cubicBezTo>
                    <a:pt x="1807" y="488997"/>
                    <a:pt x="0" y="484635"/>
                    <a:pt x="0" y="480087"/>
                  </a:cubicBezTo>
                  <a:lnTo>
                    <a:pt x="0" y="17147"/>
                  </a:lnTo>
                  <a:cubicBezTo>
                    <a:pt x="0" y="12600"/>
                    <a:pt x="1807" y="8238"/>
                    <a:pt x="5022" y="5022"/>
                  </a:cubicBezTo>
                  <a:cubicBezTo>
                    <a:pt x="8238" y="1807"/>
                    <a:pt x="12600" y="0"/>
                    <a:pt x="17147" y="0"/>
                  </a:cubicBezTo>
                  <a:close/>
                </a:path>
              </a:pathLst>
            </a:custGeom>
            <a:solidFill>
              <a:srgbClr val="FBF6F1"/>
            </a:solidFill>
            <a:ln w="9525" cap="sq">
              <a:solidFill>
                <a:srgbClr val="000000"/>
              </a:solidFill>
              <a:prstDash val="solid"/>
              <a:miter/>
            </a:ln>
          </p:spPr>
        </p:sp>
        <p:sp>
          <p:nvSpPr>
            <p:cNvPr name="TextBox 8" id="8"/>
            <p:cNvSpPr txBox="true"/>
            <p:nvPr/>
          </p:nvSpPr>
          <p:spPr>
            <a:xfrm>
              <a:off x="0" y="-38100"/>
              <a:ext cx="2213460" cy="535335"/>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9784783" y="4478260"/>
            <a:ext cx="6772438" cy="1482844"/>
            <a:chOff x="0" y="0"/>
            <a:chExt cx="2213460" cy="484643"/>
          </a:xfrm>
        </p:grpSpPr>
        <p:sp>
          <p:nvSpPr>
            <p:cNvPr name="Freeform 10" id="10"/>
            <p:cNvSpPr/>
            <p:nvPr/>
          </p:nvSpPr>
          <p:spPr>
            <a:xfrm flipH="false" flipV="false" rot="0">
              <a:off x="0" y="0"/>
              <a:ext cx="2213460" cy="484643"/>
            </a:xfrm>
            <a:custGeom>
              <a:avLst/>
              <a:gdLst/>
              <a:ahLst/>
              <a:cxnLst/>
              <a:rect r="r" b="b" t="t" l="l"/>
              <a:pathLst>
                <a:path h="484643" w="2213460">
                  <a:moveTo>
                    <a:pt x="17147" y="0"/>
                  </a:moveTo>
                  <a:lnTo>
                    <a:pt x="2196313" y="0"/>
                  </a:lnTo>
                  <a:cubicBezTo>
                    <a:pt x="2200860" y="0"/>
                    <a:pt x="2205222" y="1807"/>
                    <a:pt x="2208437" y="5022"/>
                  </a:cubicBezTo>
                  <a:cubicBezTo>
                    <a:pt x="2211653" y="8238"/>
                    <a:pt x="2213460" y="12600"/>
                    <a:pt x="2213460" y="17147"/>
                  </a:cubicBezTo>
                  <a:lnTo>
                    <a:pt x="2213460" y="467496"/>
                  </a:lnTo>
                  <a:cubicBezTo>
                    <a:pt x="2213460" y="472044"/>
                    <a:pt x="2211653" y="476405"/>
                    <a:pt x="2208437" y="479621"/>
                  </a:cubicBezTo>
                  <a:cubicBezTo>
                    <a:pt x="2205222" y="482836"/>
                    <a:pt x="2200860" y="484643"/>
                    <a:pt x="2196313" y="484643"/>
                  </a:cubicBezTo>
                  <a:lnTo>
                    <a:pt x="17147" y="484643"/>
                  </a:lnTo>
                  <a:cubicBezTo>
                    <a:pt x="12600" y="484643"/>
                    <a:pt x="8238" y="482836"/>
                    <a:pt x="5022" y="479621"/>
                  </a:cubicBezTo>
                  <a:cubicBezTo>
                    <a:pt x="1807" y="476405"/>
                    <a:pt x="0" y="472044"/>
                    <a:pt x="0" y="467496"/>
                  </a:cubicBezTo>
                  <a:lnTo>
                    <a:pt x="0" y="17147"/>
                  </a:lnTo>
                  <a:cubicBezTo>
                    <a:pt x="0" y="12600"/>
                    <a:pt x="1807" y="8238"/>
                    <a:pt x="5022" y="5022"/>
                  </a:cubicBezTo>
                  <a:cubicBezTo>
                    <a:pt x="8238" y="1807"/>
                    <a:pt x="12600" y="0"/>
                    <a:pt x="17147" y="0"/>
                  </a:cubicBezTo>
                  <a:close/>
                </a:path>
              </a:pathLst>
            </a:custGeom>
            <a:solidFill>
              <a:srgbClr val="FBF6F1"/>
            </a:solidFill>
            <a:ln w="9525" cap="sq">
              <a:solidFill>
                <a:srgbClr val="000000"/>
              </a:solidFill>
              <a:prstDash val="solid"/>
              <a:miter/>
            </a:ln>
          </p:spPr>
        </p:sp>
        <p:sp>
          <p:nvSpPr>
            <p:cNvPr name="TextBox 11" id="11"/>
            <p:cNvSpPr txBox="true"/>
            <p:nvPr/>
          </p:nvSpPr>
          <p:spPr>
            <a:xfrm>
              <a:off x="0" y="-38100"/>
              <a:ext cx="2213460" cy="522743"/>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9998205" y="4545012"/>
            <a:ext cx="1831939" cy="1295399"/>
          </a:xfrm>
          <a:prstGeom prst="rect">
            <a:avLst/>
          </a:prstGeom>
        </p:spPr>
        <p:txBody>
          <a:bodyPr anchor="t" rtlCol="false" tIns="0" lIns="0" bIns="0" rIns="0">
            <a:spAutoFit/>
          </a:bodyPr>
          <a:lstStyle/>
          <a:p>
            <a:pPr algn="l" marL="0" indent="0" lvl="0">
              <a:lnSpc>
                <a:spcPts val="9599"/>
              </a:lnSpc>
              <a:spcBef>
                <a:spcPct val="0"/>
              </a:spcBef>
            </a:pPr>
            <a:r>
              <a:rPr lang="en-US" sz="9999" spc="-959" strike="noStrike" u="none">
                <a:solidFill>
                  <a:srgbClr val="156669"/>
                </a:solidFill>
                <a:latin typeface="Public Sans"/>
                <a:ea typeface="Public Sans"/>
                <a:cs typeface="Public Sans"/>
                <a:sym typeface="Public Sans"/>
              </a:rPr>
              <a:t>03.</a:t>
            </a:r>
          </a:p>
        </p:txBody>
      </p:sp>
      <p:sp>
        <p:nvSpPr>
          <p:cNvPr name="TextBox 13" id="13"/>
          <p:cNvSpPr txBox="true"/>
          <p:nvPr/>
        </p:nvSpPr>
        <p:spPr>
          <a:xfrm rot="0">
            <a:off x="10294974" y="2946399"/>
            <a:ext cx="1748090" cy="1235605"/>
          </a:xfrm>
          <a:prstGeom prst="rect">
            <a:avLst/>
          </a:prstGeom>
        </p:spPr>
        <p:txBody>
          <a:bodyPr anchor="t" rtlCol="false" tIns="0" lIns="0" bIns="0" rIns="0">
            <a:spAutoFit/>
          </a:bodyPr>
          <a:lstStyle/>
          <a:p>
            <a:pPr algn="l" marL="0" indent="0" lvl="0">
              <a:lnSpc>
                <a:spcPts val="9160"/>
              </a:lnSpc>
              <a:spcBef>
                <a:spcPct val="0"/>
              </a:spcBef>
            </a:pPr>
            <a:r>
              <a:rPr lang="en-US" sz="9542" spc="-916" strike="noStrike" u="none">
                <a:solidFill>
                  <a:srgbClr val="156669"/>
                </a:solidFill>
                <a:latin typeface="Public Sans"/>
                <a:ea typeface="Public Sans"/>
                <a:cs typeface="Public Sans"/>
                <a:sym typeface="Public Sans"/>
              </a:rPr>
              <a:t>02.</a:t>
            </a:r>
          </a:p>
        </p:txBody>
      </p:sp>
      <p:sp>
        <p:nvSpPr>
          <p:cNvPr name="TextBox 14" id="14"/>
          <p:cNvSpPr txBox="true"/>
          <p:nvPr/>
        </p:nvSpPr>
        <p:spPr>
          <a:xfrm rot="0">
            <a:off x="10342681" y="1314464"/>
            <a:ext cx="1748090" cy="1235605"/>
          </a:xfrm>
          <a:prstGeom prst="rect">
            <a:avLst/>
          </a:prstGeom>
        </p:spPr>
        <p:txBody>
          <a:bodyPr anchor="t" rtlCol="false" tIns="0" lIns="0" bIns="0" rIns="0">
            <a:spAutoFit/>
          </a:bodyPr>
          <a:lstStyle/>
          <a:p>
            <a:pPr algn="l" marL="0" indent="0" lvl="0">
              <a:lnSpc>
                <a:spcPts val="9160"/>
              </a:lnSpc>
              <a:spcBef>
                <a:spcPct val="0"/>
              </a:spcBef>
            </a:pPr>
            <a:r>
              <a:rPr lang="en-US" sz="9542" spc="-916" strike="noStrike" u="none">
                <a:solidFill>
                  <a:srgbClr val="156669"/>
                </a:solidFill>
                <a:latin typeface="Public Sans"/>
                <a:ea typeface="Public Sans"/>
                <a:cs typeface="Public Sans"/>
                <a:sym typeface="Public Sans"/>
              </a:rPr>
              <a:t>01.</a:t>
            </a:r>
          </a:p>
        </p:txBody>
      </p:sp>
      <p:sp>
        <p:nvSpPr>
          <p:cNvPr name="TextBox 15" id="15"/>
          <p:cNvSpPr txBox="true"/>
          <p:nvPr/>
        </p:nvSpPr>
        <p:spPr>
          <a:xfrm rot="0">
            <a:off x="253735" y="383355"/>
            <a:ext cx="9531048" cy="4225924"/>
          </a:xfrm>
          <a:prstGeom prst="rect">
            <a:avLst/>
          </a:prstGeom>
        </p:spPr>
        <p:txBody>
          <a:bodyPr anchor="t" rtlCol="false" tIns="0" lIns="0" bIns="0" rIns="0">
            <a:spAutoFit/>
          </a:bodyPr>
          <a:lstStyle/>
          <a:p>
            <a:pPr algn="ctr">
              <a:lnSpc>
                <a:spcPts val="11200"/>
              </a:lnSpc>
              <a:spcBef>
                <a:spcPct val="0"/>
              </a:spcBef>
            </a:pPr>
            <a:r>
              <a:rPr lang="en-US" sz="8000" spc="-768">
                <a:solidFill>
                  <a:srgbClr val="156669"/>
                </a:solidFill>
                <a:latin typeface="Public Sans"/>
                <a:ea typeface="Public Sans"/>
                <a:cs typeface="Public Sans"/>
                <a:sym typeface="Public Sans"/>
              </a:rPr>
              <a:t>How does the ADA classify different types of diabetes?</a:t>
            </a:r>
          </a:p>
        </p:txBody>
      </p:sp>
      <p:sp>
        <p:nvSpPr>
          <p:cNvPr name="TextBox 16" id="16"/>
          <p:cNvSpPr txBox="true"/>
          <p:nvPr/>
        </p:nvSpPr>
        <p:spPr>
          <a:xfrm rot="0">
            <a:off x="11830144" y="1370196"/>
            <a:ext cx="3554948" cy="819343"/>
          </a:xfrm>
          <a:prstGeom prst="rect">
            <a:avLst/>
          </a:prstGeom>
        </p:spPr>
        <p:txBody>
          <a:bodyPr anchor="t" rtlCol="false" tIns="0" lIns="0" bIns="0" rIns="0">
            <a:spAutoFit/>
          </a:bodyPr>
          <a:lstStyle/>
          <a:p>
            <a:pPr algn="ctr">
              <a:lnSpc>
                <a:spcPts val="6679"/>
              </a:lnSpc>
              <a:spcBef>
                <a:spcPct val="0"/>
              </a:spcBef>
            </a:pPr>
            <a:r>
              <a:rPr lang="en-US" sz="4771" spc="-458">
                <a:solidFill>
                  <a:srgbClr val="156669"/>
                </a:solidFill>
                <a:latin typeface="Public Sans"/>
                <a:ea typeface="Public Sans"/>
                <a:cs typeface="Public Sans"/>
                <a:sym typeface="Public Sans"/>
              </a:rPr>
              <a:t>Type 1 Diabetes</a:t>
            </a:r>
          </a:p>
        </p:txBody>
      </p:sp>
      <p:sp>
        <p:nvSpPr>
          <p:cNvPr name="TextBox 17" id="17"/>
          <p:cNvSpPr txBox="true"/>
          <p:nvPr/>
        </p:nvSpPr>
        <p:spPr>
          <a:xfrm rot="0">
            <a:off x="12043064" y="3040237"/>
            <a:ext cx="3669413" cy="819343"/>
          </a:xfrm>
          <a:prstGeom prst="rect">
            <a:avLst/>
          </a:prstGeom>
        </p:spPr>
        <p:txBody>
          <a:bodyPr anchor="t" rtlCol="false" tIns="0" lIns="0" bIns="0" rIns="0">
            <a:spAutoFit/>
          </a:bodyPr>
          <a:lstStyle/>
          <a:p>
            <a:pPr algn="ctr">
              <a:lnSpc>
                <a:spcPts val="6679"/>
              </a:lnSpc>
              <a:spcBef>
                <a:spcPct val="0"/>
              </a:spcBef>
            </a:pPr>
            <a:r>
              <a:rPr lang="en-US" sz="4771" spc="-458">
                <a:solidFill>
                  <a:srgbClr val="156669"/>
                </a:solidFill>
                <a:latin typeface="Public Sans"/>
                <a:ea typeface="Public Sans"/>
                <a:cs typeface="Public Sans"/>
                <a:sym typeface="Public Sans"/>
              </a:rPr>
              <a:t>Type 2 Diabetes</a:t>
            </a:r>
          </a:p>
        </p:txBody>
      </p:sp>
      <p:sp>
        <p:nvSpPr>
          <p:cNvPr name="TextBox 18" id="18"/>
          <p:cNvSpPr txBox="true"/>
          <p:nvPr/>
        </p:nvSpPr>
        <p:spPr>
          <a:xfrm rot="0">
            <a:off x="11668967" y="4392535"/>
            <a:ext cx="4579594" cy="1553301"/>
          </a:xfrm>
          <a:prstGeom prst="rect">
            <a:avLst/>
          </a:prstGeom>
        </p:spPr>
        <p:txBody>
          <a:bodyPr anchor="t" rtlCol="false" tIns="0" lIns="0" bIns="0" rIns="0">
            <a:spAutoFit/>
          </a:bodyPr>
          <a:lstStyle/>
          <a:p>
            <a:pPr algn="ctr">
              <a:lnSpc>
                <a:spcPts val="6278"/>
              </a:lnSpc>
            </a:pPr>
            <a:r>
              <a:rPr lang="en-US" sz="4484" spc="-430">
                <a:solidFill>
                  <a:srgbClr val="156669"/>
                </a:solidFill>
                <a:latin typeface="Public Sans"/>
                <a:ea typeface="Public Sans"/>
                <a:cs typeface="Public Sans"/>
                <a:sym typeface="Public Sans"/>
              </a:rPr>
              <a:t>Gestational Diabetes </a:t>
            </a:r>
          </a:p>
          <a:p>
            <a:pPr algn="ctr">
              <a:lnSpc>
                <a:spcPts val="6278"/>
              </a:lnSpc>
              <a:spcBef>
                <a:spcPct val="0"/>
              </a:spcBef>
            </a:pPr>
            <a:r>
              <a:rPr lang="en-US" sz="4484" spc="-430">
                <a:solidFill>
                  <a:srgbClr val="156669"/>
                </a:solidFill>
                <a:latin typeface="Public Sans"/>
                <a:ea typeface="Public Sans"/>
                <a:cs typeface="Public Sans"/>
                <a:sym typeface="Public Sans"/>
              </a:rPr>
              <a:t> (GDM): </a:t>
            </a:r>
          </a:p>
        </p:txBody>
      </p:sp>
      <p:grpSp>
        <p:nvGrpSpPr>
          <p:cNvPr name="Group 19" id="19"/>
          <p:cNvGrpSpPr/>
          <p:nvPr/>
        </p:nvGrpSpPr>
        <p:grpSpPr>
          <a:xfrm rot="0">
            <a:off x="9784783" y="6164910"/>
            <a:ext cx="6772438" cy="1415933"/>
            <a:chOff x="0" y="0"/>
            <a:chExt cx="2213460" cy="462774"/>
          </a:xfrm>
        </p:grpSpPr>
        <p:sp>
          <p:nvSpPr>
            <p:cNvPr name="Freeform 20" id="20"/>
            <p:cNvSpPr/>
            <p:nvPr/>
          </p:nvSpPr>
          <p:spPr>
            <a:xfrm flipH="false" flipV="false" rot="0">
              <a:off x="0" y="0"/>
              <a:ext cx="2213460" cy="462774"/>
            </a:xfrm>
            <a:custGeom>
              <a:avLst/>
              <a:gdLst/>
              <a:ahLst/>
              <a:cxnLst/>
              <a:rect r="r" b="b" t="t" l="l"/>
              <a:pathLst>
                <a:path h="462774" w="2213460">
                  <a:moveTo>
                    <a:pt x="17147" y="0"/>
                  </a:moveTo>
                  <a:lnTo>
                    <a:pt x="2196313" y="0"/>
                  </a:lnTo>
                  <a:cubicBezTo>
                    <a:pt x="2200860" y="0"/>
                    <a:pt x="2205222" y="1807"/>
                    <a:pt x="2208437" y="5022"/>
                  </a:cubicBezTo>
                  <a:cubicBezTo>
                    <a:pt x="2211653" y="8238"/>
                    <a:pt x="2213460" y="12600"/>
                    <a:pt x="2213460" y="17147"/>
                  </a:cubicBezTo>
                  <a:lnTo>
                    <a:pt x="2213460" y="445627"/>
                  </a:lnTo>
                  <a:cubicBezTo>
                    <a:pt x="2213460" y="450175"/>
                    <a:pt x="2211653" y="454536"/>
                    <a:pt x="2208437" y="457752"/>
                  </a:cubicBezTo>
                  <a:cubicBezTo>
                    <a:pt x="2205222" y="460968"/>
                    <a:pt x="2200860" y="462774"/>
                    <a:pt x="2196313" y="462774"/>
                  </a:cubicBezTo>
                  <a:lnTo>
                    <a:pt x="17147" y="462774"/>
                  </a:lnTo>
                  <a:cubicBezTo>
                    <a:pt x="12600" y="462774"/>
                    <a:pt x="8238" y="460968"/>
                    <a:pt x="5022" y="457752"/>
                  </a:cubicBezTo>
                  <a:cubicBezTo>
                    <a:pt x="1807" y="454536"/>
                    <a:pt x="0" y="450175"/>
                    <a:pt x="0" y="445627"/>
                  </a:cubicBezTo>
                  <a:lnTo>
                    <a:pt x="0" y="17147"/>
                  </a:lnTo>
                  <a:cubicBezTo>
                    <a:pt x="0" y="12600"/>
                    <a:pt x="1807" y="8238"/>
                    <a:pt x="5022" y="5022"/>
                  </a:cubicBezTo>
                  <a:cubicBezTo>
                    <a:pt x="8238" y="1807"/>
                    <a:pt x="12600" y="0"/>
                    <a:pt x="17147" y="0"/>
                  </a:cubicBezTo>
                  <a:close/>
                </a:path>
              </a:pathLst>
            </a:custGeom>
            <a:solidFill>
              <a:srgbClr val="FBF6F1"/>
            </a:solidFill>
            <a:ln w="9525" cap="sq">
              <a:solidFill>
                <a:srgbClr val="000000"/>
              </a:solidFill>
              <a:prstDash val="solid"/>
              <a:miter/>
            </a:ln>
          </p:spPr>
        </p:sp>
        <p:sp>
          <p:nvSpPr>
            <p:cNvPr name="TextBox 21" id="21"/>
            <p:cNvSpPr txBox="true"/>
            <p:nvPr/>
          </p:nvSpPr>
          <p:spPr>
            <a:xfrm>
              <a:off x="0" y="-38100"/>
              <a:ext cx="2213460" cy="500874"/>
            </a:xfrm>
            <a:prstGeom prst="rect">
              <a:avLst/>
            </a:prstGeom>
          </p:spPr>
          <p:txBody>
            <a:bodyPr anchor="ctr" rtlCol="false" tIns="50800" lIns="50800" bIns="50800" rIns="50800"/>
            <a:lstStyle/>
            <a:p>
              <a:pPr algn="ctr">
                <a:lnSpc>
                  <a:spcPts val="2659"/>
                </a:lnSpc>
                <a:spcBef>
                  <a:spcPct val="0"/>
                </a:spcBef>
              </a:pPr>
            </a:p>
          </p:txBody>
        </p:sp>
      </p:grpSp>
      <p:sp>
        <p:nvSpPr>
          <p:cNvPr name="TextBox 22" id="22"/>
          <p:cNvSpPr txBox="true"/>
          <p:nvPr/>
        </p:nvSpPr>
        <p:spPr>
          <a:xfrm rot="0">
            <a:off x="9837028" y="6355410"/>
            <a:ext cx="1831939" cy="1295399"/>
          </a:xfrm>
          <a:prstGeom prst="rect">
            <a:avLst/>
          </a:prstGeom>
        </p:spPr>
        <p:txBody>
          <a:bodyPr anchor="t" rtlCol="false" tIns="0" lIns="0" bIns="0" rIns="0">
            <a:spAutoFit/>
          </a:bodyPr>
          <a:lstStyle/>
          <a:p>
            <a:pPr algn="l" marL="0" indent="0" lvl="0">
              <a:lnSpc>
                <a:spcPts val="9599"/>
              </a:lnSpc>
              <a:spcBef>
                <a:spcPct val="0"/>
              </a:spcBef>
            </a:pPr>
            <a:r>
              <a:rPr lang="en-US" sz="9999" spc="-959">
                <a:solidFill>
                  <a:srgbClr val="156669"/>
                </a:solidFill>
                <a:latin typeface="Public Sans"/>
                <a:ea typeface="Public Sans"/>
                <a:cs typeface="Public Sans"/>
                <a:sym typeface="Public Sans"/>
              </a:rPr>
              <a:t>04</a:t>
            </a:r>
            <a:r>
              <a:rPr lang="en-US" sz="9999" spc="-959" strike="noStrike" u="none">
                <a:solidFill>
                  <a:srgbClr val="156669"/>
                </a:solidFill>
                <a:latin typeface="Public Sans"/>
                <a:ea typeface="Public Sans"/>
                <a:cs typeface="Public Sans"/>
                <a:sym typeface="Public Sans"/>
              </a:rPr>
              <a:t>.</a:t>
            </a:r>
          </a:p>
        </p:txBody>
      </p:sp>
      <p:sp>
        <p:nvSpPr>
          <p:cNvPr name="TextBox 23" id="23"/>
          <p:cNvSpPr txBox="true"/>
          <p:nvPr/>
        </p:nvSpPr>
        <p:spPr>
          <a:xfrm rot="0">
            <a:off x="11507385" y="6207137"/>
            <a:ext cx="4740771" cy="1296670"/>
          </a:xfrm>
          <a:prstGeom prst="rect">
            <a:avLst/>
          </a:prstGeom>
        </p:spPr>
        <p:txBody>
          <a:bodyPr anchor="t" rtlCol="false" tIns="0" lIns="0" bIns="0" rIns="0">
            <a:spAutoFit/>
          </a:bodyPr>
          <a:lstStyle/>
          <a:p>
            <a:pPr algn="ctr">
              <a:lnSpc>
                <a:spcPts val="5180"/>
              </a:lnSpc>
            </a:pPr>
            <a:r>
              <a:rPr lang="en-US" sz="3700" spc="-355">
                <a:solidFill>
                  <a:srgbClr val="156669"/>
                </a:solidFill>
                <a:latin typeface="Public Sans"/>
                <a:ea typeface="Public Sans"/>
                <a:cs typeface="Public Sans"/>
                <a:sym typeface="Public Sans"/>
              </a:rPr>
              <a:t>Specific Types of Diabetes </a:t>
            </a:r>
          </a:p>
          <a:p>
            <a:pPr algn="ctr">
              <a:lnSpc>
                <a:spcPts val="5180"/>
              </a:lnSpc>
              <a:spcBef>
                <a:spcPct val="0"/>
              </a:spcBef>
            </a:pPr>
            <a:r>
              <a:rPr lang="en-US" sz="3700" spc="-355">
                <a:solidFill>
                  <a:srgbClr val="156669"/>
                </a:solidFill>
                <a:latin typeface="Public Sans"/>
                <a:ea typeface="Public Sans"/>
                <a:cs typeface="Public Sans"/>
                <a:sym typeface="Public Sans"/>
              </a:rPr>
              <a:t>Due to Other Causes</a:t>
            </a:r>
          </a:p>
        </p:txBody>
      </p:sp>
      <p:grpSp>
        <p:nvGrpSpPr>
          <p:cNvPr name="Group 24" id="24"/>
          <p:cNvGrpSpPr/>
          <p:nvPr/>
        </p:nvGrpSpPr>
        <p:grpSpPr>
          <a:xfrm rot="0">
            <a:off x="9837028" y="7898459"/>
            <a:ext cx="6772438" cy="1415933"/>
            <a:chOff x="0" y="0"/>
            <a:chExt cx="2213460" cy="462774"/>
          </a:xfrm>
        </p:grpSpPr>
        <p:sp>
          <p:nvSpPr>
            <p:cNvPr name="Freeform 25" id="25"/>
            <p:cNvSpPr/>
            <p:nvPr/>
          </p:nvSpPr>
          <p:spPr>
            <a:xfrm flipH="false" flipV="false" rot="0">
              <a:off x="0" y="0"/>
              <a:ext cx="2213460" cy="462774"/>
            </a:xfrm>
            <a:custGeom>
              <a:avLst/>
              <a:gdLst/>
              <a:ahLst/>
              <a:cxnLst/>
              <a:rect r="r" b="b" t="t" l="l"/>
              <a:pathLst>
                <a:path h="462774" w="2213460">
                  <a:moveTo>
                    <a:pt x="17147" y="0"/>
                  </a:moveTo>
                  <a:lnTo>
                    <a:pt x="2196313" y="0"/>
                  </a:lnTo>
                  <a:cubicBezTo>
                    <a:pt x="2200860" y="0"/>
                    <a:pt x="2205222" y="1807"/>
                    <a:pt x="2208437" y="5022"/>
                  </a:cubicBezTo>
                  <a:cubicBezTo>
                    <a:pt x="2211653" y="8238"/>
                    <a:pt x="2213460" y="12600"/>
                    <a:pt x="2213460" y="17147"/>
                  </a:cubicBezTo>
                  <a:lnTo>
                    <a:pt x="2213460" y="445627"/>
                  </a:lnTo>
                  <a:cubicBezTo>
                    <a:pt x="2213460" y="450175"/>
                    <a:pt x="2211653" y="454536"/>
                    <a:pt x="2208437" y="457752"/>
                  </a:cubicBezTo>
                  <a:cubicBezTo>
                    <a:pt x="2205222" y="460968"/>
                    <a:pt x="2200860" y="462774"/>
                    <a:pt x="2196313" y="462774"/>
                  </a:cubicBezTo>
                  <a:lnTo>
                    <a:pt x="17147" y="462774"/>
                  </a:lnTo>
                  <a:cubicBezTo>
                    <a:pt x="12600" y="462774"/>
                    <a:pt x="8238" y="460968"/>
                    <a:pt x="5022" y="457752"/>
                  </a:cubicBezTo>
                  <a:cubicBezTo>
                    <a:pt x="1807" y="454536"/>
                    <a:pt x="0" y="450175"/>
                    <a:pt x="0" y="445627"/>
                  </a:cubicBezTo>
                  <a:lnTo>
                    <a:pt x="0" y="17147"/>
                  </a:lnTo>
                  <a:cubicBezTo>
                    <a:pt x="0" y="12600"/>
                    <a:pt x="1807" y="8238"/>
                    <a:pt x="5022" y="5022"/>
                  </a:cubicBezTo>
                  <a:cubicBezTo>
                    <a:pt x="8238" y="1807"/>
                    <a:pt x="12600" y="0"/>
                    <a:pt x="17147" y="0"/>
                  </a:cubicBezTo>
                  <a:close/>
                </a:path>
              </a:pathLst>
            </a:custGeom>
            <a:solidFill>
              <a:srgbClr val="FBF6F1"/>
            </a:solidFill>
            <a:ln w="9525" cap="sq">
              <a:solidFill>
                <a:srgbClr val="000000"/>
              </a:solidFill>
              <a:prstDash val="solid"/>
              <a:miter/>
            </a:ln>
          </p:spPr>
        </p:sp>
        <p:sp>
          <p:nvSpPr>
            <p:cNvPr name="TextBox 26" id="26"/>
            <p:cNvSpPr txBox="true"/>
            <p:nvPr/>
          </p:nvSpPr>
          <p:spPr>
            <a:xfrm>
              <a:off x="0" y="-38100"/>
              <a:ext cx="2213460" cy="500874"/>
            </a:xfrm>
            <a:prstGeom prst="rect">
              <a:avLst/>
            </a:prstGeom>
          </p:spPr>
          <p:txBody>
            <a:bodyPr anchor="ctr" rtlCol="false" tIns="50800" lIns="50800" bIns="50800" rIns="50800"/>
            <a:lstStyle/>
            <a:p>
              <a:pPr algn="ctr">
                <a:lnSpc>
                  <a:spcPts val="2659"/>
                </a:lnSpc>
                <a:spcBef>
                  <a:spcPct val="0"/>
                </a:spcBef>
              </a:pPr>
            </a:p>
          </p:txBody>
        </p:sp>
      </p:grpSp>
      <p:sp>
        <p:nvSpPr>
          <p:cNvPr name="TextBox 27" id="27"/>
          <p:cNvSpPr txBox="true"/>
          <p:nvPr/>
        </p:nvSpPr>
        <p:spPr>
          <a:xfrm rot="0">
            <a:off x="9889273" y="8088959"/>
            <a:ext cx="1831939" cy="1295399"/>
          </a:xfrm>
          <a:prstGeom prst="rect">
            <a:avLst/>
          </a:prstGeom>
        </p:spPr>
        <p:txBody>
          <a:bodyPr anchor="t" rtlCol="false" tIns="0" lIns="0" bIns="0" rIns="0">
            <a:spAutoFit/>
          </a:bodyPr>
          <a:lstStyle/>
          <a:p>
            <a:pPr algn="l" marL="0" indent="0" lvl="0">
              <a:lnSpc>
                <a:spcPts val="9599"/>
              </a:lnSpc>
              <a:spcBef>
                <a:spcPct val="0"/>
              </a:spcBef>
            </a:pPr>
            <a:r>
              <a:rPr lang="en-US" sz="9999" spc="-959">
                <a:solidFill>
                  <a:srgbClr val="156669"/>
                </a:solidFill>
                <a:latin typeface="Public Sans"/>
                <a:ea typeface="Public Sans"/>
                <a:cs typeface="Public Sans"/>
                <a:sym typeface="Public Sans"/>
              </a:rPr>
              <a:t>05.</a:t>
            </a:r>
          </a:p>
        </p:txBody>
      </p:sp>
      <p:sp>
        <p:nvSpPr>
          <p:cNvPr name="TextBox 28" id="28"/>
          <p:cNvSpPr txBox="true"/>
          <p:nvPr/>
        </p:nvSpPr>
        <p:spPr>
          <a:xfrm rot="0">
            <a:off x="11502920" y="8213737"/>
            <a:ext cx="4749701" cy="821817"/>
          </a:xfrm>
          <a:prstGeom prst="rect">
            <a:avLst/>
          </a:prstGeom>
        </p:spPr>
        <p:txBody>
          <a:bodyPr anchor="t" rtlCol="false" tIns="0" lIns="0" bIns="0" rIns="0">
            <a:spAutoFit/>
          </a:bodyPr>
          <a:lstStyle/>
          <a:p>
            <a:pPr algn="ctr">
              <a:lnSpc>
                <a:spcPts val="6678"/>
              </a:lnSpc>
              <a:spcBef>
                <a:spcPct val="0"/>
              </a:spcBef>
            </a:pPr>
            <a:r>
              <a:rPr lang="en-US" sz="4770" spc="-457">
                <a:solidFill>
                  <a:srgbClr val="156669"/>
                </a:solidFill>
                <a:latin typeface="Public Sans"/>
                <a:ea typeface="Public Sans"/>
                <a:cs typeface="Public Sans"/>
                <a:sym typeface="Public Sans"/>
              </a:rPr>
              <a:t>Other Specific Types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7FAAC8"/>
        </a:solidFill>
      </p:bgPr>
    </p:bg>
    <p:spTree>
      <p:nvGrpSpPr>
        <p:cNvPr id="1" name=""/>
        <p:cNvGrpSpPr/>
        <p:nvPr/>
      </p:nvGrpSpPr>
      <p:grpSpPr>
        <a:xfrm>
          <a:off x="0" y="0"/>
          <a:ext cx="0" cy="0"/>
          <a:chOff x="0" y="0"/>
          <a:chExt cx="0" cy="0"/>
        </a:xfrm>
      </p:grpSpPr>
      <p:sp>
        <p:nvSpPr>
          <p:cNvPr name="TextBox 2" id="2"/>
          <p:cNvSpPr txBox="true"/>
          <p:nvPr/>
        </p:nvSpPr>
        <p:spPr>
          <a:xfrm rot="0">
            <a:off x="1219200" y="1200150"/>
            <a:ext cx="6607659" cy="2987038"/>
          </a:xfrm>
          <a:prstGeom prst="rect">
            <a:avLst/>
          </a:prstGeom>
        </p:spPr>
        <p:txBody>
          <a:bodyPr anchor="t" rtlCol="false" tIns="0" lIns="0" bIns="0" rIns="0">
            <a:spAutoFit/>
          </a:bodyPr>
          <a:lstStyle/>
          <a:p>
            <a:pPr algn="l">
              <a:lnSpc>
                <a:spcPts val="7679"/>
              </a:lnSpc>
            </a:pPr>
            <a:r>
              <a:rPr lang="en-US" sz="7999" spc="-767">
                <a:solidFill>
                  <a:srgbClr val="FBF6F1"/>
                </a:solidFill>
                <a:latin typeface="Public Sans"/>
                <a:ea typeface="Public Sans"/>
                <a:cs typeface="Public Sans"/>
                <a:sym typeface="Public Sans"/>
              </a:rPr>
              <a:t>1. </a:t>
            </a:r>
          </a:p>
          <a:p>
            <a:pPr algn="l">
              <a:lnSpc>
                <a:spcPts val="7679"/>
              </a:lnSpc>
            </a:pPr>
          </a:p>
          <a:p>
            <a:pPr algn="l" marL="0" indent="0" lvl="0">
              <a:lnSpc>
                <a:spcPts val="7679"/>
              </a:lnSpc>
            </a:pPr>
            <a:r>
              <a:rPr lang="en-US" sz="7999" spc="-767">
                <a:solidFill>
                  <a:srgbClr val="FBF6F1"/>
                </a:solidFill>
                <a:latin typeface="Public Sans"/>
                <a:ea typeface="Public Sans"/>
                <a:cs typeface="Public Sans"/>
                <a:sym typeface="Public Sans"/>
              </a:rPr>
              <a:t>Type 1 Diabetes:</a:t>
            </a:r>
          </a:p>
        </p:txBody>
      </p:sp>
      <p:sp>
        <p:nvSpPr>
          <p:cNvPr name="TextBox 3" id="3"/>
          <p:cNvSpPr txBox="true"/>
          <p:nvPr/>
        </p:nvSpPr>
        <p:spPr>
          <a:xfrm rot="0">
            <a:off x="1219200" y="4857750"/>
            <a:ext cx="14953374" cy="4163060"/>
          </a:xfrm>
          <a:prstGeom prst="rect">
            <a:avLst/>
          </a:prstGeom>
        </p:spPr>
        <p:txBody>
          <a:bodyPr anchor="t" rtlCol="false" tIns="0" lIns="0" bIns="0" rIns="0">
            <a:spAutoFit/>
          </a:bodyPr>
          <a:lstStyle/>
          <a:p>
            <a:pPr algn="l">
              <a:lnSpc>
                <a:spcPts val="6519"/>
              </a:lnSpc>
            </a:pPr>
            <a:r>
              <a:rPr lang="en-US" sz="3999" b="true">
                <a:solidFill>
                  <a:srgbClr val="FBF6F1"/>
                </a:solidFill>
                <a:latin typeface="Agrandir Medium"/>
                <a:ea typeface="Agrandir Medium"/>
                <a:cs typeface="Agrandir Medium"/>
                <a:sym typeface="Agrandir Medium"/>
              </a:rPr>
              <a:t>This type is characterized by autoimmune destruction of pancreatic beta cells, leading to absolute insulin deficiency. It often presents in childhood or adolescence but can occur at any age. It includes latent autoimmune diabetes in adults (LADA).</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7FAAC8"/>
        </a:solidFill>
      </p:bgPr>
    </p:bg>
    <p:spTree>
      <p:nvGrpSpPr>
        <p:cNvPr id="1" name=""/>
        <p:cNvGrpSpPr/>
        <p:nvPr/>
      </p:nvGrpSpPr>
      <p:grpSpPr>
        <a:xfrm>
          <a:off x="0" y="0"/>
          <a:ext cx="0" cy="0"/>
          <a:chOff x="0" y="0"/>
          <a:chExt cx="0" cy="0"/>
        </a:xfrm>
      </p:grpSpPr>
      <p:sp>
        <p:nvSpPr>
          <p:cNvPr name="TextBox 2" id="2"/>
          <p:cNvSpPr txBox="true"/>
          <p:nvPr/>
        </p:nvSpPr>
        <p:spPr>
          <a:xfrm rot="0">
            <a:off x="1219200" y="1200150"/>
            <a:ext cx="6607659" cy="2987038"/>
          </a:xfrm>
          <a:prstGeom prst="rect">
            <a:avLst/>
          </a:prstGeom>
        </p:spPr>
        <p:txBody>
          <a:bodyPr anchor="t" rtlCol="false" tIns="0" lIns="0" bIns="0" rIns="0">
            <a:spAutoFit/>
          </a:bodyPr>
          <a:lstStyle/>
          <a:p>
            <a:pPr algn="l">
              <a:lnSpc>
                <a:spcPts val="7679"/>
              </a:lnSpc>
            </a:pPr>
            <a:r>
              <a:rPr lang="en-US" sz="7999" spc="-767">
                <a:solidFill>
                  <a:srgbClr val="FBF6F1"/>
                </a:solidFill>
                <a:latin typeface="Public Sans"/>
                <a:ea typeface="Public Sans"/>
                <a:cs typeface="Public Sans"/>
                <a:sym typeface="Public Sans"/>
              </a:rPr>
              <a:t>2 . </a:t>
            </a:r>
          </a:p>
          <a:p>
            <a:pPr algn="l">
              <a:lnSpc>
                <a:spcPts val="7679"/>
              </a:lnSpc>
            </a:pPr>
          </a:p>
          <a:p>
            <a:pPr algn="l" marL="0" indent="0" lvl="0">
              <a:lnSpc>
                <a:spcPts val="7679"/>
              </a:lnSpc>
            </a:pPr>
            <a:r>
              <a:rPr lang="en-US" sz="7999" spc="-767">
                <a:solidFill>
                  <a:srgbClr val="FBF6F1"/>
                </a:solidFill>
                <a:latin typeface="Public Sans"/>
                <a:ea typeface="Public Sans"/>
                <a:cs typeface="Public Sans"/>
                <a:sym typeface="Public Sans"/>
              </a:rPr>
              <a:t>Type 2 Diabetes:</a:t>
            </a:r>
          </a:p>
        </p:txBody>
      </p:sp>
      <p:sp>
        <p:nvSpPr>
          <p:cNvPr name="TextBox 3" id="3"/>
          <p:cNvSpPr txBox="true"/>
          <p:nvPr/>
        </p:nvSpPr>
        <p:spPr>
          <a:xfrm rot="0">
            <a:off x="1219200" y="5638286"/>
            <a:ext cx="16356421" cy="3343910"/>
          </a:xfrm>
          <a:prstGeom prst="rect">
            <a:avLst/>
          </a:prstGeom>
        </p:spPr>
        <p:txBody>
          <a:bodyPr anchor="t" rtlCol="false" tIns="0" lIns="0" bIns="0" rIns="0">
            <a:spAutoFit/>
          </a:bodyPr>
          <a:lstStyle/>
          <a:p>
            <a:pPr algn="l">
              <a:lnSpc>
                <a:spcPts val="6519"/>
              </a:lnSpc>
            </a:pPr>
            <a:r>
              <a:rPr lang="en-US" sz="3999" b="true">
                <a:solidFill>
                  <a:srgbClr val="FBF6F1"/>
                </a:solidFill>
                <a:latin typeface="Agrandir Medium"/>
                <a:ea typeface="Agrandir Medium"/>
                <a:cs typeface="Agrandir Medium"/>
                <a:sym typeface="Agrandir Medium"/>
              </a:rPr>
              <a:t>This is the most common form of diabetes, accounting for 90-95% of all cases. It is primarily due to a progressive loss of adequate insulin secretion on the background of insulin resistance. It is often associated with obesity and metabolic syndrome.</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7FAAC8"/>
        </a:solidFill>
      </p:bgPr>
    </p:bg>
    <p:spTree>
      <p:nvGrpSpPr>
        <p:cNvPr id="1" name=""/>
        <p:cNvGrpSpPr/>
        <p:nvPr/>
      </p:nvGrpSpPr>
      <p:grpSpPr>
        <a:xfrm>
          <a:off x="0" y="0"/>
          <a:ext cx="0" cy="0"/>
          <a:chOff x="0" y="0"/>
          <a:chExt cx="0" cy="0"/>
        </a:xfrm>
      </p:grpSpPr>
      <p:sp>
        <p:nvSpPr>
          <p:cNvPr name="TextBox 2" id="2"/>
          <p:cNvSpPr txBox="true"/>
          <p:nvPr/>
        </p:nvSpPr>
        <p:spPr>
          <a:xfrm rot="0">
            <a:off x="1219200" y="1200150"/>
            <a:ext cx="15001755" cy="2987038"/>
          </a:xfrm>
          <a:prstGeom prst="rect">
            <a:avLst/>
          </a:prstGeom>
        </p:spPr>
        <p:txBody>
          <a:bodyPr anchor="t" rtlCol="false" tIns="0" lIns="0" bIns="0" rIns="0">
            <a:spAutoFit/>
          </a:bodyPr>
          <a:lstStyle/>
          <a:p>
            <a:pPr algn="l">
              <a:lnSpc>
                <a:spcPts val="7679"/>
              </a:lnSpc>
            </a:pPr>
            <a:r>
              <a:rPr lang="en-US" sz="7999" spc="-767">
                <a:solidFill>
                  <a:srgbClr val="FBF6F1"/>
                </a:solidFill>
                <a:latin typeface="Public Sans"/>
                <a:ea typeface="Public Sans"/>
                <a:cs typeface="Public Sans"/>
                <a:sym typeface="Public Sans"/>
              </a:rPr>
              <a:t>3. </a:t>
            </a:r>
          </a:p>
          <a:p>
            <a:pPr algn="l">
              <a:lnSpc>
                <a:spcPts val="7679"/>
              </a:lnSpc>
            </a:pPr>
          </a:p>
          <a:p>
            <a:pPr algn="l" marL="0" indent="0" lvl="0">
              <a:lnSpc>
                <a:spcPts val="7679"/>
              </a:lnSpc>
            </a:pPr>
            <a:r>
              <a:rPr lang="en-US" sz="7999" spc="-767">
                <a:solidFill>
                  <a:srgbClr val="FBF6F1"/>
                </a:solidFill>
                <a:latin typeface="Public Sans"/>
                <a:ea typeface="Public Sans"/>
                <a:cs typeface="Public Sans"/>
                <a:sym typeface="Public Sans"/>
              </a:rPr>
              <a:t>Gestational Diabetes Mellitus (GDM): </a:t>
            </a:r>
          </a:p>
        </p:txBody>
      </p:sp>
      <p:sp>
        <p:nvSpPr>
          <p:cNvPr name="TextBox 3" id="3"/>
          <p:cNvSpPr txBox="true"/>
          <p:nvPr/>
        </p:nvSpPr>
        <p:spPr>
          <a:xfrm rot="0">
            <a:off x="1219200" y="5638286"/>
            <a:ext cx="16356421" cy="4163060"/>
          </a:xfrm>
          <a:prstGeom prst="rect">
            <a:avLst/>
          </a:prstGeom>
        </p:spPr>
        <p:txBody>
          <a:bodyPr anchor="t" rtlCol="false" tIns="0" lIns="0" bIns="0" rIns="0">
            <a:spAutoFit/>
          </a:bodyPr>
          <a:lstStyle/>
          <a:p>
            <a:pPr algn="l">
              <a:lnSpc>
                <a:spcPts val="6519"/>
              </a:lnSpc>
            </a:pPr>
            <a:r>
              <a:rPr lang="en-US" sz="3999" b="true">
                <a:solidFill>
                  <a:srgbClr val="FBF6F1"/>
                </a:solidFill>
                <a:latin typeface="Agrandir Medium"/>
                <a:ea typeface="Agrandir Medium"/>
                <a:cs typeface="Agrandir Medium"/>
                <a:sym typeface="Agrandir Medium"/>
              </a:rPr>
              <a:t>This type occurs during pregnancy and is characterized by glucose intolerance that is first recognized during pregnancy. It typically resolves after delivery but increases the risk of developing type 2 diabetes later in life.</a:t>
            </a:r>
          </a:p>
          <a:p>
            <a:pPr algn="l">
              <a:lnSpc>
                <a:spcPts val="6519"/>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7FAAC8"/>
        </a:solidFill>
      </p:bgPr>
    </p:bg>
    <p:spTree>
      <p:nvGrpSpPr>
        <p:cNvPr id="1" name=""/>
        <p:cNvGrpSpPr/>
        <p:nvPr/>
      </p:nvGrpSpPr>
      <p:grpSpPr>
        <a:xfrm>
          <a:off x="0" y="0"/>
          <a:ext cx="0" cy="0"/>
          <a:chOff x="0" y="0"/>
          <a:chExt cx="0" cy="0"/>
        </a:xfrm>
      </p:grpSpPr>
      <p:sp>
        <p:nvSpPr>
          <p:cNvPr name="TextBox 2" id="2"/>
          <p:cNvSpPr txBox="true"/>
          <p:nvPr/>
        </p:nvSpPr>
        <p:spPr>
          <a:xfrm rot="0">
            <a:off x="517676" y="349099"/>
            <a:ext cx="17227278" cy="1765935"/>
          </a:xfrm>
          <a:prstGeom prst="rect">
            <a:avLst/>
          </a:prstGeom>
        </p:spPr>
        <p:txBody>
          <a:bodyPr anchor="t" rtlCol="false" tIns="0" lIns="0" bIns="0" rIns="0">
            <a:spAutoFit/>
          </a:bodyPr>
          <a:lstStyle/>
          <a:p>
            <a:pPr algn="l">
              <a:lnSpc>
                <a:spcPts val="6719"/>
              </a:lnSpc>
            </a:pPr>
            <a:r>
              <a:rPr lang="en-US" sz="6999" spc="-671">
                <a:solidFill>
                  <a:srgbClr val="FBF6F1"/>
                </a:solidFill>
                <a:latin typeface="Public Sans"/>
                <a:ea typeface="Public Sans"/>
                <a:cs typeface="Public Sans"/>
                <a:sym typeface="Public Sans"/>
              </a:rPr>
              <a:t>4. </a:t>
            </a:r>
          </a:p>
          <a:p>
            <a:pPr algn="l" marL="0" indent="0" lvl="0">
              <a:lnSpc>
                <a:spcPts val="6719"/>
              </a:lnSpc>
            </a:pPr>
            <a:r>
              <a:rPr lang="en-US" sz="6999" spc="-671">
                <a:solidFill>
                  <a:srgbClr val="FBF6F1"/>
                </a:solidFill>
                <a:latin typeface="Public Sans"/>
                <a:ea typeface="Public Sans"/>
                <a:cs typeface="Public Sans"/>
                <a:sym typeface="Public Sans"/>
              </a:rPr>
              <a:t>Specific Types of Diabetes Due to Other Causes :</a:t>
            </a:r>
          </a:p>
        </p:txBody>
      </p:sp>
      <p:sp>
        <p:nvSpPr>
          <p:cNvPr name="TextBox 3" id="3"/>
          <p:cNvSpPr txBox="true"/>
          <p:nvPr/>
        </p:nvSpPr>
        <p:spPr>
          <a:xfrm rot="0">
            <a:off x="264266" y="2322104"/>
            <a:ext cx="17759469" cy="7266940"/>
          </a:xfrm>
          <a:prstGeom prst="rect">
            <a:avLst/>
          </a:prstGeom>
        </p:spPr>
        <p:txBody>
          <a:bodyPr anchor="t" rtlCol="false" tIns="0" lIns="0" bIns="0" rIns="0">
            <a:spAutoFit/>
          </a:bodyPr>
          <a:lstStyle/>
          <a:p>
            <a:pPr algn="l">
              <a:lnSpc>
                <a:spcPts val="6019"/>
              </a:lnSpc>
            </a:pPr>
            <a:r>
              <a:rPr lang="en-US" sz="4299" b="true">
                <a:solidFill>
                  <a:srgbClr val="FBF6F1"/>
                </a:solidFill>
                <a:latin typeface="Agrandir Medium"/>
                <a:ea typeface="Agrandir Medium"/>
                <a:cs typeface="Agrandir Medium"/>
                <a:sym typeface="Agrandir Medium"/>
              </a:rPr>
              <a:t>This category includes:</a:t>
            </a:r>
          </a:p>
          <a:p>
            <a:pPr algn="l">
              <a:lnSpc>
                <a:spcPts val="6019"/>
              </a:lnSpc>
            </a:pPr>
          </a:p>
          <a:p>
            <a:pPr algn="l">
              <a:lnSpc>
                <a:spcPts val="5599"/>
              </a:lnSpc>
            </a:pPr>
            <a:r>
              <a:rPr lang="en-US" sz="3999" b="true">
                <a:solidFill>
                  <a:srgbClr val="FBF6F1"/>
                </a:solidFill>
                <a:latin typeface="Agrandir Medium"/>
                <a:ea typeface="Agrandir Medium"/>
                <a:cs typeface="Agrandir Medium"/>
                <a:sym typeface="Agrandir Medium"/>
              </a:rPr>
              <a:t>- Monogenic Diabetes Syndromes: Such as neonatal diabetes and maturity-onset diabetes of the young (MODY).</a:t>
            </a:r>
          </a:p>
          <a:p>
            <a:pPr algn="l">
              <a:lnSpc>
                <a:spcPts val="5599"/>
              </a:lnSpc>
            </a:pPr>
          </a:p>
          <a:p>
            <a:pPr algn="l">
              <a:lnSpc>
                <a:spcPts val="5599"/>
              </a:lnSpc>
            </a:pPr>
            <a:r>
              <a:rPr lang="en-US" sz="3999" b="true">
                <a:solidFill>
                  <a:srgbClr val="FBF6F1"/>
                </a:solidFill>
                <a:latin typeface="Agrandir Medium"/>
                <a:ea typeface="Agrandir Medium"/>
                <a:cs typeface="Agrandir Medium"/>
                <a:sym typeface="Agrandir Medium"/>
              </a:rPr>
              <a:t>- Diseases of the Exocrine Pancreas: Such as pancreatitis, cystic fibrosis, or pancreatic cancer.</a:t>
            </a:r>
          </a:p>
          <a:p>
            <a:pPr algn="l">
              <a:lnSpc>
                <a:spcPts val="5599"/>
              </a:lnSpc>
            </a:pPr>
          </a:p>
          <a:p>
            <a:pPr algn="l">
              <a:lnSpc>
                <a:spcPts val="5599"/>
              </a:lnSpc>
            </a:pPr>
            <a:r>
              <a:rPr lang="en-US" sz="3999" b="true">
                <a:solidFill>
                  <a:srgbClr val="FBF6F1"/>
                </a:solidFill>
                <a:latin typeface="Agrandir Medium"/>
                <a:ea typeface="Agrandir Medium"/>
                <a:cs typeface="Agrandir Medium"/>
                <a:sym typeface="Agrandir Medium"/>
              </a:rPr>
              <a:t>- Drug or Chemical Induced Diabetes: Diabetes that results from the use of certain medications or chemicals.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7FAAC8"/>
        </a:solidFill>
      </p:bgPr>
    </p:bg>
    <p:spTree>
      <p:nvGrpSpPr>
        <p:cNvPr id="1" name=""/>
        <p:cNvGrpSpPr/>
        <p:nvPr/>
      </p:nvGrpSpPr>
      <p:grpSpPr>
        <a:xfrm>
          <a:off x="0" y="0"/>
          <a:ext cx="0" cy="0"/>
          <a:chOff x="0" y="0"/>
          <a:chExt cx="0" cy="0"/>
        </a:xfrm>
      </p:grpSpPr>
      <p:sp>
        <p:nvSpPr>
          <p:cNvPr name="TextBox 2" id="2"/>
          <p:cNvSpPr txBox="true"/>
          <p:nvPr/>
        </p:nvSpPr>
        <p:spPr>
          <a:xfrm rot="0">
            <a:off x="1219200" y="1152525"/>
            <a:ext cx="15001755" cy="6536055"/>
          </a:xfrm>
          <a:prstGeom prst="rect">
            <a:avLst/>
          </a:prstGeom>
        </p:spPr>
        <p:txBody>
          <a:bodyPr anchor="t" rtlCol="false" tIns="0" lIns="0" bIns="0" rIns="0">
            <a:spAutoFit/>
          </a:bodyPr>
          <a:lstStyle/>
          <a:p>
            <a:pPr algn="l">
              <a:lnSpc>
                <a:spcPts val="5759"/>
              </a:lnSpc>
            </a:pPr>
            <a:r>
              <a:rPr lang="en-US" sz="6000" spc="-576">
                <a:solidFill>
                  <a:srgbClr val="FBF6F1"/>
                </a:solidFill>
                <a:latin typeface="Public Sans"/>
                <a:ea typeface="Public Sans"/>
                <a:cs typeface="Public Sans"/>
                <a:sym typeface="Public Sans"/>
              </a:rPr>
              <a:t>5. Other Specific Types: </a:t>
            </a:r>
          </a:p>
          <a:p>
            <a:pPr algn="l">
              <a:lnSpc>
                <a:spcPts val="5759"/>
              </a:lnSpc>
            </a:pPr>
          </a:p>
          <a:p>
            <a:pPr algn="l">
              <a:lnSpc>
                <a:spcPts val="5759"/>
              </a:lnSpc>
            </a:pPr>
          </a:p>
          <a:p>
            <a:pPr algn="l">
              <a:lnSpc>
                <a:spcPts val="6959"/>
              </a:lnSpc>
            </a:pPr>
          </a:p>
          <a:p>
            <a:pPr algn="l" marL="0" indent="0" lvl="0">
              <a:lnSpc>
                <a:spcPts val="6959"/>
              </a:lnSpc>
            </a:pPr>
            <a:r>
              <a:rPr lang="en-US" sz="6000" spc="-96">
                <a:solidFill>
                  <a:srgbClr val="FBF6F1"/>
                </a:solidFill>
                <a:latin typeface="Public Sans"/>
                <a:ea typeface="Public Sans"/>
                <a:cs typeface="Public Sans"/>
                <a:sym typeface="Public Sans"/>
              </a:rPr>
              <a:t>This may include diabetes resulting from genetic defects in beta-cell function or insulin action, as well as other rare forms of diabetes.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BF6F1"/>
        </a:solidFill>
      </p:bgPr>
    </p:bg>
    <p:spTree>
      <p:nvGrpSpPr>
        <p:cNvPr id="1" name=""/>
        <p:cNvGrpSpPr/>
        <p:nvPr/>
      </p:nvGrpSpPr>
      <p:grpSpPr>
        <a:xfrm>
          <a:off x="0" y="0"/>
          <a:ext cx="0" cy="0"/>
          <a:chOff x="0" y="0"/>
          <a:chExt cx="0" cy="0"/>
        </a:xfrm>
      </p:grpSpPr>
      <p:sp>
        <p:nvSpPr>
          <p:cNvPr name="TextBox 2" id="2"/>
          <p:cNvSpPr txBox="true"/>
          <p:nvPr/>
        </p:nvSpPr>
        <p:spPr>
          <a:xfrm rot="0">
            <a:off x="3826712" y="1549012"/>
            <a:ext cx="10634576" cy="1043938"/>
          </a:xfrm>
          <a:prstGeom prst="rect">
            <a:avLst/>
          </a:prstGeom>
        </p:spPr>
        <p:txBody>
          <a:bodyPr anchor="t" rtlCol="false" tIns="0" lIns="0" bIns="0" rIns="0">
            <a:spAutoFit/>
          </a:bodyPr>
          <a:lstStyle/>
          <a:p>
            <a:pPr algn="ctr" marL="0" indent="0" lvl="0">
              <a:lnSpc>
                <a:spcPts val="7679"/>
              </a:lnSpc>
            </a:pPr>
            <a:r>
              <a:rPr lang="en-US" sz="7999" spc="-767">
                <a:solidFill>
                  <a:srgbClr val="156669"/>
                </a:solidFill>
                <a:latin typeface="Public Sans"/>
                <a:ea typeface="Public Sans"/>
                <a:cs typeface="Public Sans"/>
                <a:sym typeface="Public Sans"/>
              </a:rPr>
              <a:t>fuzzy system</a:t>
            </a:r>
          </a:p>
        </p:txBody>
      </p:sp>
      <p:grpSp>
        <p:nvGrpSpPr>
          <p:cNvPr name="Group 3" id="3"/>
          <p:cNvGrpSpPr/>
          <p:nvPr/>
        </p:nvGrpSpPr>
        <p:grpSpPr>
          <a:xfrm rot="0">
            <a:off x="1028700" y="4087744"/>
            <a:ext cx="5276675" cy="4821694"/>
            <a:chOff x="0" y="0"/>
            <a:chExt cx="1721972" cy="1573495"/>
          </a:xfrm>
        </p:grpSpPr>
        <p:sp>
          <p:nvSpPr>
            <p:cNvPr name="Freeform 4" id="4"/>
            <p:cNvSpPr/>
            <p:nvPr/>
          </p:nvSpPr>
          <p:spPr>
            <a:xfrm flipH="false" flipV="false" rot="0">
              <a:off x="0" y="0"/>
              <a:ext cx="1721972" cy="1573495"/>
            </a:xfrm>
            <a:custGeom>
              <a:avLst/>
              <a:gdLst/>
              <a:ahLst/>
              <a:cxnLst/>
              <a:rect r="r" b="b" t="t" l="l"/>
              <a:pathLst>
                <a:path h="1573495" w="1721972">
                  <a:moveTo>
                    <a:pt x="22008" y="0"/>
                  </a:moveTo>
                  <a:lnTo>
                    <a:pt x="1699964" y="0"/>
                  </a:lnTo>
                  <a:cubicBezTo>
                    <a:pt x="1705801" y="0"/>
                    <a:pt x="1711399" y="2319"/>
                    <a:pt x="1715526" y="6446"/>
                  </a:cubicBezTo>
                  <a:cubicBezTo>
                    <a:pt x="1719654" y="10573"/>
                    <a:pt x="1721972" y="16171"/>
                    <a:pt x="1721972" y="22008"/>
                  </a:cubicBezTo>
                  <a:lnTo>
                    <a:pt x="1721972" y="1551487"/>
                  </a:lnTo>
                  <a:cubicBezTo>
                    <a:pt x="1721972" y="1563642"/>
                    <a:pt x="1712119" y="1573495"/>
                    <a:pt x="1699964" y="1573495"/>
                  </a:cubicBezTo>
                  <a:lnTo>
                    <a:pt x="22008" y="1573495"/>
                  </a:lnTo>
                  <a:cubicBezTo>
                    <a:pt x="16171" y="1573495"/>
                    <a:pt x="10573" y="1571177"/>
                    <a:pt x="6446" y="1567050"/>
                  </a:cubicBezTo>
                  <a:cubicBezTo>
                    <a:pt x="2319" y="1562922"/>
                    <a:pt x="0" y="1557324"/>
                    <a:pt x="0" y="1551487"/>
                  </a:cubicBezTo>
                  <a:lnTo>
                    <a:pt x="0" y="22008"/>
                  </a:lnTo>
                  <a:cubicBezTo>
                    <a:pt x="0" y="16171"/>
                    <a:pt x="2319" y="10573"/>
                    <a:pt x="6446" y="6446"/>
                  </a:cubicBezTo>
                  <a:cubicBezTo>
                    <a:pt x="10573" y="2319"/>
                    <a:pt x="16171" y="0"/>
                    <a:pt x="22008" y="0"/>
                  </a:cubicBezTo>
                  <a:close/>
                </a:path>
              </a:pathLst>
            </a:custGeom>
            <a:solidFill>
              <a:srgbClr val="B8D2E4"/>
            </a:solidFill>
            <a:ln cap="sq">
              <a:noFill/>
              <a:prstDash val="solid"/>
              <a:miter/>
            </a:ln>
          </p:spPr>
        </p:sp>
        <p:sp>
          <p:nvSpPr>
            <p:cNvPr name="TextBox 5" id="5"/>
            <p:cNvSpPr txBox="true"/>
            <p:nvPr/>
          </p:nvSpPr>
          <p:spPr>
            <a:xfrm>
              <a:off x="0" y="-38100"/>
              <a:ext cx="1721972" cy="1611595"/>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791661" y="4659922"/>
            <a:ext cx="1750752" cy="1237806"/>
          </a:xfrm>
          <a:prstGeom prst="rect">
            <a:avLst/>
          </a:prstGeom>
        </p:spPr>
        <p:txBody>
          <a:bodyPr anchor="t" rtlCol="false" tIns="0" lIns="0" bIns="0" rIns="0">
            <a:spAutoFit/>
          </a:bodyPr>
          <a:lstStyle/>
          <a:p>
            <a:pPr algn="ctr" marL="0" indent="0" lvl="0">
              <a:lnSpc>
                <a:spcPts val="9174"/>
              </a:lnSpc>
              <a:spcBef>
                <a:spcPct val="0"/>
              </a:spcBef>
            </a:pPr>
            <a:r>
              <a:rPr lang="en-US" sz="9556" spc="-917" strike="noStrike" u="none">
                <a:solidFill>
                  <a:srgbClr val="156669"/>
                </a:solidFill>
                <a:latin typeface="Public Sans"/>
                <a:ea typeface="Public Sans"/>
                <a:cs typeface="Public Sans"/>
                <a:sym typeface="Public Sans"/>
              </a:rPr>
              <a:t>01.</a:t>
            </a:r>
          </a:p>
        </p:txBody>
      </p:sp>
      <p:sp>
        <p:nvSpPr>
          <p:cNvPr name="TextBox 7" id="7"/>
          <p:cNvSpPr txBox="true"/>
          <p:nvPr/>
        </p:nvSpPr>
        <p:spPr>
          <a:xfrm rot="0">
            <a:off x="1781738" y="5867852"/>
            <a:ext cx="3770599" cy="1893570"/>
          </a:xfrm>
          <a:prstGeom prst="rect">
            <a:avLst/>
          </a:prstGeom>
        </p:spPr>
        <p:txBody>
          <a:bodyPr anchor="t" rtlCol="false" tIns="0" lIns="0" bIns="0" rIns="0">
            <a:spAutoFit/>
          </a:bodyPr>
          <a:lstStyle/>
          <a:p>
            <a:pPr algn="ctr" marL="0" indent="0" lvl="0">
              <a:lnSpc>
                <a:spcPts val="4890"/>
              </a:lnSpc>
              <a:spcBef>
                <a:spcPct val="0"/>
              </a:spcBef>
            </a:pPr>
            <a:r>
              <a:rPr lang="en-US" b="true" sz="3000">
                <a:solidFill>
                  <a:srgbClr val="156669"/>
                </a:solidFill>
                <a:latin typeface="Agrandir Medium"/>
                <a:ea typeface="Agrandir Medium"/>
                <a:cs typeface="Agrandir Medium"/>
                <a:sym typeface="Agrandir Medium"/>
              </a:rPr>
              <a:t>Identification of input and output variables</a:t>
            </a:r>
          </a:p>
        </p:txBody>
      </p:sp>
      <p:grpSp>
        <p:nvGrpSpPr>
          <p:cNvPr name="Group 8" id="8"/>
          <p:cNvGrpSpPr/>
          <p:nvPr/>
        </p:nvGrpSpPr>
        <p:grpSpPr>
          <a:xfrm rot="0">
            <a:off x="6505688" y="4087744"/>
            <a:ext cx="5276675" cy="4821694"/>
            <a:chOff x="0" y="0"/>
            <a:chExt cx="1721972" cy="1573495"/>
          </a:xfrm>
        </p:grpSpPr>
        <p:sp>
          <p:nvSpPr>
            <p:cNvPr name="Freeform 9" id="9"/>
            <p:cNvSpPr/>
            <p:nvPr/>
          </p:nvSpPr>
          <p:spPr>
            <a:xfrm flipH="false" flipV="false" rot="0">
              <a:off x="0" y="0"/>
              <a:ext cx="1721972" cy="1573495"/>
            </a:xfrm>
            <a:custGeom>
              <a:avLst/>
              <a:gdLst/>
              <a:ahLst/>
              <a:cxnLst/>
              <a:rect r="r" b="b" t="t" l="l"/>
              <a:pathLst>
                <a:path h="1573495" w="1721972">
                  <a:moveTo>
                    <a:pt x="22008" y="0"/>
                  </a:moveTo>
                  <a:lnTo>
                    <a:pt x="1699964" y="0"/>
                  </a:lnTo>
                  <a:cubicBezTo>
                    <a:pt x="1705801" y="0"/>
                    <a:pt x="1711399" y="2319"/>
                    <a:pt x="1715526" y="6446"/>
                  </a:cubicBezTo>
                  <a:cubicBezTo>
                    <a:pt x="1719654" y="10573"/>
                    <a:pt x="1721972" y="16171"/>
                    <a:pt x="1721972" y="22008"/>
                  </a:cubicBezTo>
                  <a:lnTo>
                    <a:pt x="1721972" y="1551487"/>
                  </a:lnTo>
                  <a:cubicBezTo>
                    <a:pt x="1721972" y="1563642"/>
                    <a:pt x="1712119" y="1573495"/>
                    <a:pt x="1699964" y="1573495"/>
                  </a:cubicBezTo>
                  <a:lnTo>
                    <a:pt x="22008" y="1573495"/>
                  </a:lnTo>
                  <a:cubicBezTo>
                    <a:pt x="16171" y="1573495"/>
                    <a:pt x="10573" y="1571177"/>
                    <a:pt x="6446" y="1567050"/>
                  </a:cubicBezTo>
                  <a:cubicBezTo>
                    <a:pt x="2319" y="1562922"/>
                    <a:pt x="0" y="1557324"/>
                    <a:pt x="0" y="1551487"/>
                  </a:cubicBezTo>
                  <a:lnTo>
                    <a:pt x="0" y="22008"/>
                  </a:lnTo>
                  <a:cubicBezTo>
                    <a:pt x="0" y="16171"/>
                    <a:pt x="2319" y="10573"/>
                    <a:pt x="6446" y="6446"/>
                  </a:cubicBezTo>
                  <a:cubicBezTo>
                    <a:pt x="10573" y="2319"/>
                    <a:pt x="16171" y="0"/>
                    <a:pt x="22008" y="0"/>
                  </a:cubicBezTo>
                  <a:close/>
                </a:path>
              </a:pathLst>
            </a:custGeom>
            <a:solidFill>
              <a:srgbClr val="B8D2E4"/>
            </a:solidFill>
            <a:ln cap="sq">
              <a:noFill/>
              <a:prstDash val="solid"/>
              <a:miter/>
            </a:ln>
          </p:spPr>
        </p:sp>
        <p:sp>
          <p:nvSpPr>
            <p:cNvPr name="TextBox 10" id="10"/>
            <p:cNvSpPr txBox="true"/>
            <p:nvPr/>
          </p:nvSpPr>
          <p:spPr>
            <a:xfrm>
              <a:off x="0" y="-38100"/>
              <a:ext cx="1721972" cy="1611595"/>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8268649" y="4659922"/>
            <a:ext cx="1750752" cy="1237806"/>
          </a:xfrm>
          <a:prstGeom prst="rect">
            <a:avLst/>
          </a:prstGeom>
        </p:spPr>
        <p:txBody>
          <a:bodyPr anchor="t" rtlCol="false" tIns="0" lIns="0" bIns="0" rIns="0">
            <a:spAutoFit/>
          </a:bodyPr>
          <a:lstStyle/>
          <a:p>
            <a:pPr algn="ctr" marL="0" indent="0" lvl="0">
              <a:lnSpc>
                <a:spcPts val="9174"/>
              </a:lnSpc>
              <a:spcBef>
                <a:spcPct val="0"/>
              </a:spcBef>
            </a:pPr>
            <a:r>
              <a:rPr lang="en-US" sz="9556" spc="-917" strike="noStrike" u="none">
                <a:solidFill>
                  <a:srgbClr val="156669"/>
                </a:solidFill>
                <a:latin typeface="Public Sans"/>
                <a:ea typeface="Public Sans"/>
                <a:cs typeface="Public Sans"/>
                <a:sym typeface="Public Sans"/>
              </a:rPr>
              <a:t>02.</a:t>
            </a:r>
          </a:p>
        </p:txBody>
      </p:sp>
      <p:sp>
        <p:nvSpPr>
          <p:cNvPr name="TextBox 12" id="12"/>
          <p:cNvSpPr txBox="true"/>
          <p:nvPr/>
        </p:nvSpPr>
        <p:spPr>
          <a:xfrm rot="0">
            <a:off x="7258726" y="5867852"/>
            <a:ext cx="3770599" cy="1893570"/>
          </a:xfrm>
          <a:prstGeom prst="rect">
            <a:avLst/>
          </a:prstGeom>
        </p:spPr>
        <p:txBody>
          <a:bodyPr anchor="t" rtlCol="false" tIns="0" lIns="0" bIns="0" rIns="0">
            <a:spAutoFit/>
          </a:bodyPr>
          <a:lstStyle/>
          <a:p>
            <a:pPr algn="ctr" marL="0" indent="0" lvl="0">
              <a:lnSpc>
                <a:spcPts val="4890"/>
              </a:lnSpc>
              <a:spcBef>
                <a:spcPct val="0"/>
              </a:spcBef>
            </a:pPr>
            <a:r>
              <a:rPr lang="en-US" b="true" sz="3000">
                <a:solidFill>
                  <a:srgbClr val="156669"/>
                </a:solidFill>
                <a:latin typeface="Agrandir Medium"/>
                <a:ea typeface="Agrandir Medium"/>
                <a:cs typeface="Agrandir Medium"/>
                <a:sym typeface="Agrandir Medium"/>
              </a:rPr>
              <a:t>Definition of linguistic variables and fuzzy sets</a:t>
            </a:r>
          </a:p>
        </p:txBody>
      </p:sp>
      <p:grpSp>
        <p:nvGrpSpPr>
          <p:cNvPr name="Group 13" id="13"/>
          <p:cNvGrpSpPr/>
          <p:nvPr/>
        </p:nvGrpSpPr>
        <p:grpSpPr>
          <a:xfrm rot="0">
            <a:off x="11982625" y="4087744"/>
            <a:ext cx="5276675" cy="4821694"/>
            <a:chOff x="0" y="0"/>
            <a:chExt cx="1721972" cy="1573495"/>
          </a:xfrm>
        </p:grpSpPr>
        <p:sp>
          <p:nvSpPr>
            <p:cNvPr name="Freeform 14" id="14"/>
            <p:cNvSpPr/>
            <p:nvPr/>
          </p:nvSpPr>
          <p:spPr>
            <a:xfrm flipH="false" flipV="false" rot="0">
              <a:off x="0" y="0"/>
              <a:ext cx="1721972" cy="1573495"/>
            </a:xfrm>
            <a:custGeom>
              <a:avLst/>
              <a:gdLst/>
              <a:ahLst/>
              <a:cxnLst/>
              <a:rect r="r" b="b" t="t" l="l"/>
              <a:pathLst>
                <a:path h="1573495" w="1721972">
                  <a:moveTo>
                    <a:pt x="22008" y="0"/>
                  </a:moveTo>
                  <a:lnTo>
                    <a:pt x="1699964" y="0"/>
                  </a:lnTo>
                  <a:cubicBezTo>
                    <a:pt x="1705801" y="0"/>
                    <a:pt x="1711399" y="2319"/>
                    <a:pt x="1715526" y="6446"/>
                  </a:cubicBezTo>
                  <a:cubicBezTo>
                    <a:pt x="1719654" y="10573"/>
                    <a:pt x="1721972" y="16171"/>
                    <a:pt x="1721972" y="22008"/>
                  </a:cubicBezTo>
                  <a:lnTo>
                    <a:pt x="1721972" y="1551487"/>
                  </a:lnTo>
                  <a:cubicBezTo>
                    <a:pt x="1721972" y="1563642"/>
                    <a:pt x="1712119" y="1573495"/>
                    <a:pt x="1699964" y="1573495"/>
                  </a:cubicBezTo>
                  <a:lnTo>
                    <a:pt x="22008" y="1573495"/>
                  </a:lnTo>
                  <a:cubicBezTo>
                    <a:pt x="16171" y="1573495"/>
                    <a:pt x="10573" y="1571177"/>
                    <a:pt x="6446" y="1567050"/>
                  </a:cubicBezTo>
                  <a:cubicBezTo>
                    <a:pt x="2319" y="1562922"/>
                    <a:pt x="0" y="1557324"/>
                    <a:pt x="0" y="1551487"/>
                  </a:cubicBezTo>
                  <a:lnTo>
                    <a:pt x="0" y="22008"/>
                  </a:lnTo>
                  <a:cubicBezTo>
                    <a:pt x="0" y="16171"/>
                    <a:pt x="2319" y="10573"/>
                    <a:pt x="6446" y="6446"/>
                  </a:cubicBezTo>
                  <a:cubicBezTo>
                    <a:pt x="10573" y="2319"/>
                    <a:pt x="16171" y="0"/>
                    <a:pt x="22008" y="0"/>
                  </a:cubicBezTo>
                  <a:close/>
                </a:path>
              </a:pathLst>
            </a:custGeom>
            <a:solidFill>
              <a:srgbClr val="B8D2E4"/>
            </a:solidFill>
            <a:ln cap="sq">
              <a:noFill/>
              <a:prstDash val="solid"/>
              <a:miter/>
            </a:ln>
          </p:spPr>
        </p:sp>
        <p:sp>
          <p:nvSpPr>
            <p:cNvPr name="TextBox 15" id="15"/>
            <p:cNvSpPr txBox="true"/>
            <p:nvPr/>
          </p:nvSpPr>
          <p:spPr>
            <a:xfrm>
              <a:off x="0" y="-38100"/>
              <a:ext cx="1721972" cy="1611595"/>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3745587" y="4659922"/>
            <a:ext cx="1750752" cy="1237806"/>
          </a:xfrm>
          <a:prstGeom prst="rect">
            <a:avLst/>
          </a:prstGeom>
        </p:spPr>
        <p:txBody>
          <a:bodyPr anchor="t" rtlCol="false" tIns="0" lIns="0" bIns="0" rIns="0">
            <a:spAutoFit/>
          </a:bodyPr>
          <a:lstStyle/>
          <a:p>
            <a:pPr algn="ctr" marL="0" indent="0" lvl="0">
              <a:lnSpc>
                <a:spcPts val="9174"/>
              </a:lnSpc>
              <a:spcBef>
                <a:spcPct val="0"/>
              </a:spcBef>
            </a:pPr>
            <a:r>
              <a:rPr lang="en-US" sz="9556" spc="-917" strike="noStrike" u="none">
                <a:solidFill>
                  <a:srgbClr val="156669"/>
                </a:solidFill>
                <a:latin typeface="Public Sans"/>
                <a:ea typeface="Public Sans"/>
                <a:cs typeface="Public Sans"/>
                <a:sym typeface="Public Sans"/>
              </a:rPr>
              <a:t>03.</a:t>
            </a:r>
          </a:p>
        </p:txBody>
      </p:sp>
      <p:sp>
        <p:nvSpPr>
          <p:cNvPr name="TextBox 17" id="17"/>
          <p:cNvSpPr txBox="true"/>
          <p:nvPr/>
        </p:nvSpPr>
        <p:spPr>
          <a:xfrm rot="0">
            <a:off x="12735663" y="5867852"/>
            <a:ext cx="3770599" cy="655320"/>
          </a:xfrm>
          <a:prstGeom prst="rect">
            <a:avLst/>
          </a:prstGeom>
        </p:spPr>
        <p:txBody>
          <a:bodyPr anchor="t" rtlCol="false" tIns="0" lIns="0" bIns="0" rIns="0">
            <a:spAutoFit/>
          </a:bodyPr>
          <a:lstStyle/>
          <a:p>
            <a:pPr algn="ctr" marL="0" indent="0" lvl="0">
              <a:lnSpc>
                <a:spcPts val="4890"/>
              </a:lnSpc>
              <a:spcBef>
                <a:spcPct val="0"/>
              </a:spcBef>
            </a:pPr>
            <a:r>
              <a:rPr lang="en-US" b="true" sz="3000">
                <a:solidFill>
                  <a:srgbClr val="156669"/>
                </a:solidFill>
                <a:latin typeface="Agrandir Medium"/>
                <a:ea typeface="Agrandir Medium"/>
                <a:cs typeface="Agrandir Medium"/>
                <a:sym typeface="Agrandir Medium"/>
              </a:rPr>
              <a:t>Fuzzy rule design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DAGWMIR-K58</dc:identifier>
  <dcterms:modified xsi:type="dcterms:W3CDTF">2011-08-01T06:04:30Z</dcterms:modified>
  <cp:revision>1</cp:revision>
  <dc:title>al</dc:title>
</cp:coreProperties>
</file>