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31"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Cambria Math" panose="02040503050406030204" pitchFamily="18" charset="0"/>
      <p:regular r:id="rId30"/>
    </p:embeddedFont>
    <p:embeddedFont>
      <p:font typeface="Corbel" panose="020B0503020204020204" pitchFamily="34" charset="0"/>
      <p:regular r:id="rId31"/>
      <p:bold r:id="rId32"/>
      <p:italic r:id="rId33"/>
      <p:boldItalic r:id="rId34"/>
    </p:embeddedFont>
    <p:embeddedFont>
      <p:font typeface="Estedad" panose="02000203000000000000" pitchFamily="2" charset="-78"/>
      <p:regular r:id="rId35"/>
      <p:bold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ori dahesh" initials="hd" lastIdx="1" clrIdx="0">
    <p:extLst>
      <p:ext uri="{19B8F6BF-5375-455C-9EA6-DF929625EA0E}">
        <p15:presenceInfo xmlns:p15="http://schemas.microsoft.com/office/powerpoint/2012/main" userId="d33354d40963e5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151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FE5473-7D8E-4D87-B6B6-E54B3BAA64C1}" type="datetimeFigureOut">
              <a:rPr lang="fa-IR" smtClean="0"/>
              <a:t>14/03/1446</a:t>
            </a:fld>
            <a:endParaRPr lang="fa-IR"/>
          </a:p>
        </p:txBody>
      </p:sp>
      <p:sp>
        <p:nvSpPr>
          <p:cNvPr id="5" name="Footer Placeholder 4"/>
          <p:cNvSpPr>
            <a:spLocks noGrp="1"/>
          </p:cNvSpPr>
          <p:nvPr>
            <p:ph type="ftr" sz="quarter" idx="11"/>
          </p:nvPr>
        </p:nvSpPr>
        <p:spPr>
          <a:xfrm>
            <a:off x="5332412" y="5883275"/>
            <a:ext cx="4324044" cy="365125"/>
          </a:xfrm>
        </p:spPr>
        <p:txBody>
          <a:bodyPr/>
          <a:lstStyle/>
          <a:p>
            <a:endParaRPr lang="fa-IR"/>
          </a:p>
        </p:txBody>
      </p:sp>
      <p:sp>
        <p:nvSpPr>
          <p:cNvPr id="6" name="Slide Number Placeholder 5"/>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30110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E5473-7D8E-4D87-B6B6-E54B3BAA64C1}" type="datetimeFigureOut">
              <a:rPr lang="fa-IR" smtClean="0"/>
              <a:t>14/03/1446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322889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E5473-7D8E-4D87-B6B6-E54B3BAA64C1}" type="datetimeFigureOut">
              <a:rPr lang="fa-IR" smtClean="0"/>
              <a:t>14/03/1446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1831372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E5473-7D8E-4D87-B6B6-E54B3BAA64C1}" type="datetimeFigureOut">
              <a:rPr lang="fa-IR" smtClean="0"/>
              <a:t>14/03/1446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3086844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E5473-7D8E-4D87-B6B6-E54B3BAA64C1}" type="datetimeFigureOut">
              <a:rPr lang="fa-IR" smtClean="0"/>
              <a:t>14/03/1446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1586992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E5473-7D8E-4D87-B6B6-E54B3BAA64C1}" type="datetimeFigureOut">
              <a:rPr lang="fa-IR" smtClean="0"/>
              <a:t>14/03/1446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229365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E5473-7D8E-4D87-B6B6-E54B3BAA64C1}" type="datetimeFigureOut">
              <a:rPr lang="fa-IR" smtClean="0"/>
              <a:t>14/03/1446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2360706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E5473-7D8E-4D87-B6B6-E54B3BAA64C1}" type="datetimeFigureOut">
              <a:rPr lang="fa-IR" smtClean="0"/>
              <a:t>14/03/1446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1975005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E5473-7D8E-4D87-B6B6-E54B3BAA64C1}" type="datetimeFigureOut">
              <a:rPr lang="fa-IR" smtClean="0"/>
              <a:t>14/03/1446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1253711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E5473-7D8E-4D87-B6B6-E54B3BAA64C1}" type="datetimeFigureOut">
              <a:rPr lang="fa-IR" smtClean="0"/>
              <a:t>14/03/1446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2711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E5473-7D8E-4D87-B6B6-E54B3BAA64C1}" type="datetimeFigureOut">
              <a:rPr lang="fa-IR" smtClean="0"/>
              <a:t>14/03/1446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a:xfrm>
            <a:off x="10951856" y="5867131"/>
            <a:ext cx="551167" cy="365125"/>
          </a:xfrm>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3035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E5473-7D8E-4D87-B6B6-E54B3BAA64C1}" type="datetimeFigureOut">
              <a:rPr lang="fa-IR" smtClean="0"/>
              <a:t>14/03/1446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56406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E5473-7D8E-4D87-B6B6-E54B3BAA64C1}" type="datetimeFigureOut">
              <a:rPr lang="fa-IR" smtClean="0"/>
              <a:t>14/03/1446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175059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FE5473-7D8E-4D87-B6B6-E54B3BAA64C1}" type="datetimeFigureOut">
              <a:rPr lang="fa-IR" smtClean="0"/>
              <a:t>14/03/1446</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274308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FE5473-7D8E-4D87-B6B6-E54B3BAA64C1}" type="datetimeFigureOut">
              <a:rPr lang="fa-IR" smtClean="0"/>
              <a:t>14/03/1446</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259817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E5473-7D8E-4D87-B6B6-E54B3BAA64C1}" type="datetimeFigureOut">
              <a:rPr lang="fa-IR" smtClean="0"/>
              <a:t>14/03/1446</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23130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E5473-7D8E-4D87-B6B6-E54B3BAA64C1}" type="datetimeFigureOut">
              <a:rPr lang="fa-IR" smtClean="0"/>
              <a:t>14/03/1446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234752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E5473-7D8E-4D87-B6B6-E54B3BAA64C1}" type="datetimeFigureOut">
              <a:rPr lang="fa-IR" smtClean="0"/>
              <a:t>14/03/1446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43C84E5-7961-4B34-BD82-F09A31CB18BD}" type="slidenum">
              <a:rPr lang="fa-IR" smtClean="0"/>
              <a:t>‹#›</a:t>
            </a:fld>
            <a:endParaRPr lang="fa-IR"/>
          </a:p>
        </p:txBody>
      </p:sp>
    </p:spTree>
    <p:extLst>
      <p:ext uri="{BB962C8B-B14F-4D97-AF65-F5344CB8AC3E}">
        <p14:creationId xmlns:p14="http://schemas.microsoft.com/office/powerpoint/2010/main" val="159091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FE5473-7D8E-4D87-B6B6-E54B3BAA64C1}" type="datetimeFigureOut">
              <a:rPr lang="fa-IR" smtClean="0"/>
              <a:t>14/03/1446</a:t>
            </a:fld>
            <a:endParaRPr lang="fa-I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a-I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3C84E5-7961-4B34-BD82-F09A31CB18BD}" type="slidenum">
              <a:rPr lang="fa-IR" smtClean="0"/>
              <a:t>‹#›</a:t>
            </a:fld>
            <a:endParaRPr lang="fa-IR"/>
          </a:p>
        </p:txBody>
      </p:sp>
    </p:spTree>
    <p:extLst>
      <p:ext uri="{BB962C8B-B14F-4D97-AF65-F5344CB8AC3E}">
        <p14:creationId xmlns:p14="http://schemas.microsoft.com/office/powerpoint/2010/main" val="18586805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686" r:id="rId18"/>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ink.springer.com/article/10.1007/s10951-023-00801-w" TargetMode="External"/><Relationship Id="rId2" Type="http://schemas.openxmlformats.org/officeDocument/2006/relationships/hyperlink" Target="https://www.itc2019.org/hom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1704-35CD-A238-3856-B6644E182EBA}"/>
              </a:ext>
            </a:extLst>
          </p:cNvPr>
          <p:cNvSpPr>
            <a:spLocks noGrp="1"/>
          </p:cNvSpPr>
          <p:nvPr>
            <p:ph type="ctrTitle"/>
          </p:nvPr>
        </p:nvSpPr>
        <p:spPr>
          <a:xfrm>
            <a:off x="1925780" y="133928"/>
            <a:ext cx="10058400" cy="6724072"/>
          </a:xfrm>
        </p:spPr>
        <p:txBody>
          <a:bodyPr>
            <a:normAutofit fontScale="90000"/>
          </a:bodyPr>
          <a:lstStyle/>
          <a:p>
            <a:pPr algn="ctr"/>
            <a:r>
              <a:rPr lang="fa-IR" sz="2800" dirty="0">
                <a:latin typeface="Estedad" panose="02000203000000000000" pitchFamily="2" charset="-78"/>
                <a:cs typeface="Estedad" panose="02000203000000000000" pitchFamily="2" charset="-78"/>
              </a:rPr>
              <a:t>به نام خدا</a:t>
            </a:r>
            <a:br>
              <a:rPr lang="fa-IR" sz="3200" dirty="0">
                <a:latin typeface="Estedad" panose="02000203000000000000" pitchFamily="2" charset="-78"/>
                <a:cs typeface="Estedad" panose="02000203000000000000" pitchFamily="2" charset="-78"/>
              </a:rPr>
            </a:br>
            <a:br>
              <a:rPr lang="fa-IR" sz="500" dirty="0">
                <a:latin typeface="Estedad" panose="02000203000000000000" pitchFamily="2" charset="-78"/>
                <a:cs typeface="Estedad" panose="02000203000000000000" pitchFamily="2" charset="-78"/>
              </a:rPr>
            </a:br>
            <a:br>
              <a:rPr lang="fa-IR" sz="3200" dirty="0">
                <a:latin typeface="Estedad" panose="02000203000000000000" pitchFamily="2" charset="-78"/>
                <a:cs typeface="Estedad" panose="02000203000000000000" pitchFamily="2" charset="-78"/>
              </a:rPr>
            </a:br>
            <a:r>
              <a:rPr lang="fa-IR" sz="3200" b="1" kern="100" dirty="0">
                <a:effectLst/>
                <a:latin typeface="Estedad" panose="02000203000000000000" pitchFamily="2" charset="-78"/>
                <a:ea typeface="Calibri" panose="020F0502020204030204" pitchFamily="34" charset="0"/>
                <a:cs typeface="Estedad" panose="02000203000000000000" pitchFamily="2" charset="-78"/>
              </a:rPr>
              <a:t>حل مسئله جدول زمانی در دانشگاه‌ها با یک روش خوب</a:t>
            </a:r>
            <a:br>
              <a:rPr lang="en-US" sz="3200" kern="100" dirty="0">
                <a:effectLst/>
                <a:latin typeface="Estedad" panose="02000203000000000000" pitchFamily="2" charset="-78"/>
                <a:ea typeface="Calibri" panose="020F0502020204030204" pitchFamily="34" charset="0"/>
                <a:cs typeface="Estedad" panose="02000203000000000000" pitchFamily="2" charset="-78"/>
              </a:rPr>
            </a:br>
            <a:br>
              <a:rPr lang="en-US" sz="200" kern="100" dirty="0">
                <a:effectLst/>
                <a:latin typeface="Estedad" panose="02000203000000000000" pitchFamily="2" charset="-78"/>
                <a:ea typeface="Calibri" panose="020F0502020204030204" pitchFamily="34" charset="0"/>
                <a:cs typeface="Estedad" panose="02000203000000000000" pitchFamily="2" charset="-78"/>
              </a:rPr>
            </a:br>
            <a:br>
              <a:rPr lang="en-US" sz="200" kern="100" dirty="0">
                <a:effectLst/>
                <a:latin typeface="Estedad" panose="02000203000000000000" pitchFamily="2" charset="-78"/>
                <a:ea typeface="Calibri" panose="020F0502020204030204" pitchFamily="34" charset="0"/>
                <a:cs typeface="Estedad" panose="02000203000000000000" pitchFamily="2" charset="-78"/>
              </a:rPr>
            </a:br>
            <a:br>
              <a:rPr lang="en-US" sz="3200" kern="100" dirty="0">
                <a:effectLst/>
                <a:latin typeface="Estedad" panose="02000203000000000000" pitchFamily="2" charset="-78"/>
                <a:ea typeface="Calibri" panose="020F0502020204030204" pitchFamily="34" charset="0"/>
                <a:cs typeface="Estedad" panose="02000203000000000000" pitchFamily="2" charset="-78"/>
              </a:rPr>
            </a:br>
            <a:r>
              <a:rPr lang="fa-IR" sz="2800" kern="100" dirty="0">
                <a:effectLst/>
                <a:latin typeface="Estedad" panose="02000203000000000000" pitchFamily="2" charset="-78"/>
                <a:ea typeface="Calibri" panose="020F0502020204030204" pitchFamily="34" charset="0"/>
                <a:cs typeface="Estedad" panose="02000203000000000000" pitchFamily="2" charset="-78"/>
              </a:rPr>
              <a:t>درس: </a:t>
            </a:r>
            <a:br>
              <a:rPr lang="fa-IR" sz="2800" kern="100" dirty="0">
                <a:effectLst/>
                <a:latin typeface="Estedad" panose="02000203000000000000" pitchFamily="2" charset="-78"/>
                <a:ea typeface="Calibri" panose="020F0502020204030204" pitchFamily="34" charset="0"/>
                <a:cs typeface="Estedad" panose="02000203000000000000" pitchFamily="2" charset="-78"/>
              </a:rPr>
            </a:br>
            <a:r>
              <a:rPr lang="fa-IR" sz="2200" kern="100" dirty="0">
                <a:effectLst/>
                <a:latin typeface="Estedad" panose="02000203000000000000" pitchFamily="2" charset="-78"/>
                <a:ea typeface="Calibri" panose="020F0502020204030204" pitchFamily="34" charset="0"/>
                <a:cs typeface="Estedad" panose="02000203000000000000" pitchFamily="2" charset="-78"/>
              </a:rPr>
              <a:t>هوش مصنوعی</a:t>
            </a:r>
            <a:br>
              <a:rPr lang="fa-IR" sz="2800" kern="100" dirty="0">
                <a:effectLst/>
                <a:latin typeface="Estedad" panose="02000203000000000000" pitchFamily="2" charset="-78"/>
                <a:ea typeface="Calibri" panose="020F0502020204030204" pitchFamily="34" charset="0"/>
                <a:cs typeface="Estedad" panose="02000203000000000000" pitchFamily="2" charset="-78"/>
              </a:rPr>
            </a:br>
            <a:br>
              <a:rPr lang="fa-IR" sz="2800" kern="100" dirty="0">
                <a:effectLst/>
                <a:latin typeface="Estedad" panose="02000203000000000000" pitchFamily="2" charset="-78"/>
                <a:ea typeface="Calibri" panose="020F0502020204030204" pitchFamily="34" charset="0"/>
                <a:cs typeface="Estedad" panose="02000203000000000000" pitchFamily="2" charset="-78"/>
              </a:rPr>
            </a:br>
            <a:br>
              <a:rPr lang="fa-IR" sz="2800" kern="100" dirty="0">
                <a:effectLst/>
                <a:latin typeface="Estedad" panose="02000203000000000000" pitchFamily="2" charset="-78"/>
                <a:ea typeface="Calibri" panose="020F0502020204030204" pitchFamily="34" charset="0"/>
                <a:cs typeface="Estedad" panose="02000203000000000000" pitchFamily="2" charset="-78"/>
              </a:rPr>
            </a:br>
            <a:r>
              <a:rPr lang="fa-IR" sz="2800" kern="100" dirty="0">
                <a:effectLst/>
                <a:latin typeface="Estedad" panose="02000203000000000000" pitchFamily="2" charset="-78"/>
                <a:ea typeface="Calibri" panose="020F0502020204030204" pitchFamily="34" charset="0"/>
                <a:cs typeface="Estedad" panose="02000203000000000000" pitchFamily="2" charset="-78"/>
              </a:rPr>
              <a:t>استاد درس: </a:t>
            </a:r>
            <a:br>
              <a:rPr lang="fa-IR" sz="2800" kern="100" dirty="0">
                <a:effectLst/>
                <a:latin typeface="Estedad" panose="02000203000000000000" pitchFamily="2" charset="-78"/>
                <a:ea typeface="Calibri" panose="020F0502020204030204" pitchFamily="34" charset="0"/>
                <a:cs typeface="Estedad" panose="02000203000000000000" pitchFamily="2" charset="-78"/>
              </a:rPr>
            </a:br>
            <a:r>
              <a:rPr lang="fa-IR" sz="2200" kern="100" dirty="0">
                <a:effectLst/>
                <a:latin typeface="Estedad" panose="02000203000000000000" pitchFamily="2" charset="-78"/>
                <a:ea typeface="Calibri" panose="020F0502020204030204" pitchFamily="34" charset="0"/>
                <a:cs typeface="Estedad" panose="02000203000000000000" pitchFamily="2" charset="-78"/>
              </a:rPr>
              <a:t>دکتر حکیم داودی</a:t>
            </a:r>
            <a:br>
              <a:rPr lang="fa-IR" sz="2800" kern="100" dirty="0">
                <a:effectLst/>
                <a:latin typeface="Estedad" panose="02000203000000000000" pitchFamily="2" charset="-78"/>
                <a:ea typeface="Calibri" panose="020F0502020204030204" pitchFamily="34" charset="0"/>
                <a:cs typeface="Estedad" panose="02000203000000000000" pitchFamily="2" charset="-78"/>
              </a:rPr>
            </a:br>
            <a:br>
              <a:rPr lang="fa-IR" sz="2800" kern="100" dirty="0">
                <a:effectLst/>
                <a:latin typeface="Estedad" panose="02000203000000000000" pitchFamily="2" charset="-78"/>
                <a:ea typeface="Calibri" panose="020F0502020204030204" pitchFamily="34" charset="0"/>
                <a:cs typeface="Estedad" panose="02000203000000000000" pitchFamily="2" charset="-78"/>
              </a:rPr>
            </a:br>
            <a:br>
              <a:rPr lang="fa-IR" sz="2800" kern="100" dirty="0">
                <a:effectLst/>
                <a:latin typeface="Estedad" panose="02000203000000000000" pitchFamily="2" charset="-78"/>
                <a:ea typeface="Calibri" panose="020F0502020204030204" pitchFamily="34" charset="0"/>
                <a:cs typeface="Estedad" panose="02000203000000000000" pitchFamily="2" charset="-78"/>
              </a:rPr>
            </a:br>
            <a:r>
              <a:rPr lang="fa-IR" sz="2800" kern="100" dirty="0">
                <a:effectLst/>
                <a:latin typeface="Estedad" panose="02000203000000000000" pitchFamily="2" charset="-78"/>
                <a:ea typeface="Calibri" panose="020F0502020204030204" pitchFamily="34" charset="0"/>
                <a:cs typeface="Estedad" panose="02000203000000000000" pitchFamily="2" charset="-78"/>
              </a:rPr>
              <a:t>نام دانشجو: </a:t>
            </a:r>
            <a:br>
              <a:rPr lang="fa-IR" sz="2800" kern="100" dirty="0">
                <a:effectLst/>
                <a:latin typeface="Estedad" panose="02000203000000000000" pitchFamily="2" charset="-78"/>
                <a:ea typeface="Calibri" panose="020F0502020204030204" pitchFamily="34" charset="0"/>
                <a:cs typeface="Estedad" panose="02000203000000000000" pitchFamily="2" charset="-78"/>
              </a:rPr>
            </a:br>
            <a:r>
              <a:rPr lang="fa-IR" sz="2200" kern="100" dirty="0">
                <a:effectLst/>
                <a:latin typeface="Estedad" panose="02000203000000000000" pitchFamily="2" charset="-78"/>
                <a:ea typeface="Calibri" panose="020F0502020204030204" pitchFamily="34" charset="0"/>
                <a:cs typeface="Estedad" panose="02000203000000000000" pitchFamily="2" charset="-78"/>
              </a:rPr>
              <a:t>حوری دهش</a:t>
            </a:r>
            <a:br>
              <a:rPr lang="fa-IR" sz="2800" kern="100" dirty="0">
                <a:effectLst/>
                <a:latin typeface="Estedad" panose="02000203000000000000" pitchFamily="2" charset="-78"/>
                <a:ea typeface="Calibri" panose="020F0502020204030204" pitchFamily="34" charset="0"/>
                <a:cs typeface="Estedad" panose="02000203000000000000" pitchFamily="2" charset="-78"/>
              </a:rPr>
            </a:br>
            <a:br>
              <a:rPr lang="fa-IR" sz="500" kern="100" dirty="0">
                <a:latin typeface="Estedad" panose="02000203000000000000" pitchFamily="2" charset="-78"/>
                <a:ea typeface="Calibri" panose="020F0502020204030204" pitchFamily="34" charset="0"/>
                <a:cs typeface="Estedad" panose="02000203000000000000" pitchFamily="2" charset="-78"/>
              </a:rPr>
            </a:br>
            <a:br>
              <a:rPr lang="fa-IR" sz="500" kern="100" dirty="0">
                <a:latin typeface="Estedad" panose="02000203000000000000" pitchFamily="2" charset="-78"/>
                <a:ea typeface="Calibri" panose="020F0502020204030204" pitchFamily="34" charset="0"/>
                <a:cs typeface="Estedad" panose="02000203000000000000" pitchFamily="2" charset="-78"/>
              </a:rPr>
            </a:br>
            <a:br>
              <a:rPr lang="fa-IR" sz="500" kern="100" dirty="0">
                <a:latin typeface="Estedad" panose="02000203000000000000" pitchFamily="2" charset="-78"/>
                <a:ea typeface="Calibri" panose="020F0502020204030204" pitchFamily="34" charset="0"/>
                <a:cs typeface="Estedad" panose="02000203000000000000" pitchFamily="2" charset="-78"/>
              </a:rPr>
            </a:br>
            <a:br>
              <a:rPr lang="fa-IR" sz="500" kern="100" dirty="0">
                <a:latin typeface="Estedad" panose="02000203000000000000" pitchFamily="2" charset="-78"/>
                <a:ea typeface="Calibri" panose="020F0502020204030204" pitchFamily="34" charset="0"/>
                <a:cs typeface="Estedad" panose="02000203000000000000" pitchFamily="2" charset="-78"/>
              </a:rPr>
            </a:br>
            <a:br>
              <a:rPr lang="fa-IR" sz="500" kern="100" dirty="0">
                <a:latin typeface="Estedad" panose="02000203000000000000" pitchFamily="2" charset="-78"/>
                <a:ea typeface="Calibri" panose="020F0502020204030204" pitchFamily="34" charset="0"/>
                <a:cs typeface="Estedad" panose="02000203000000000000" pitchFamily="2" charset="-78"/>
              </a:rPr>
            </a:br>
            <a:br>
              <a:rPr lang="fa-IR" sz="500" kern="100" dirty="0">
                <a:latin typeface="Estedad" panose="02000203000000000000" pitchFamily="2" charset="-78"/>
                <a:ea typeface="Calibri" panose="020F0502020204030204" pitchFamily="34" charset="0"/>
                <a:cs typeface="Estedad" panose="02000203000000000000" pitchFamily="2" charset="-78"/>
              </a:rPr>
            </a:br>
            <a:br>
              <a:rPr lang="fa-IR" sz="3200" kern="100" dirty="0">
                <a:effectLst/>
                <a:latin typeface="Estedad" panose="02000203000000000000" pitchFamily="2" charset="-78"/>
                <a:ea typeface="Calibri" panose="020F0502020204030204" pitchFamily="34" charset="0"/>
                <a:cs typeface="Estedad" panose="02000203000000000000" pitchFamily="2" charset="-78"/>
              </a:rPr>
            </a:br>
            <a:r>
              <a:rPr lang="fa-IR" sz="1700" kern="100" dirty="0">
                <a:effectLst/>
                <a:latin typeface="Estedad" panose="02000203000000000000" pitchFamily="2" charset="-78"/>
                <a:ea typeface="Calibri" panose="020F0502020204030204" pitchFamily="34" charset="0"/>
                <a:cs typeface="Estedad" panose="02000203000000000000" pitchFamily="2" charset="-78"/>
              </a:rPr>
              <a:t>شهریور 1403</a:t>
            </a:r>
            <a:endParaRPr lang="fa-IR" sz="1700" dirty="0">
              <a:latin typeface="Estedad" panose="02000203000000000000" pitchFamily="2" charset="-78"/>
              <a:cs typeface="Estedad" panose="02000203000000000000" pitchFamily="2" charset="-78"/>
            </a:endParaRPr>
          </a:p>
        </p:txBody>
      </p:sp>
    </p:spTree>
    <p:extLst>
      <p:ext uri="{BB962C8B-B14F-4D97-AF65-F5344CB8AC3E}">
        <p14:creationId xmlns:p14="http://schemas.microsoft.com/office/powerpoint/2010/main" val="629449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en-US" sz="2500" b="1" dirty="0">
                <a:solidFill>
                  <a:schemeClr val="tx1"/>
                </a:solidFill>
                <a:latin typeface="Estedad" panose="02000203000000000000" pitchFamily="2" charset="-78"/>
                <a:cs typeface="Estedad" panose="02000203000000000000" pitchFamily="2" charset="-78"/>
              </a:rPr>
              <a:t>ITC 2019</a:t>
            </a:r>
            <a:endParaRPr lang="fa-IR" sz="2500" b="1" dirty="0">
              <a:solidFill>
                <a:schemeClr val="tx1"/>
              </a:solidFill>
              <a:latin typeface="Estedad" panose="02000203000000000000" pitchFamily="2" charset="-78"/>
              <a:cs typeface="Estedad" panose="02000203000000000000" pitchFamily="2" charset="-78"/>
            </a:endParaRP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902692" y="1219199"/>
            <a:ext cx="10093498" cy="3482107"/>
          </a:xfrm>
        </p:spPr>
        <p:txBody>
          <a:bodyPr>
            <a:noAutofit/>
          </a:bodyPr>
          <a:lstStyle/>
          <a:p>
            <a:pPr indent="0" algn="just" rtl="1">
              <a:lnSpc>
                <a:spcPct val="107000"/>
              </a:lnSpc>
              <a:spcAft>
                <a:spcPts val="800"/>
              </a:spcAft>
              <a:buNone/>
            </a:pPr>
            <a:r>
              <a:rPr lang="fa-IR" sz="1800" kern="100" dirty="0">
                <a:effectLst/>
                <a:latin typeface="Estedad" panose="02000203000000000000" pitchFamily="2" charset="-78"/>
                <a:ea typeface="Calibri" panose="020F0502020204030204" pitchFamily="34" charset="0"/>
                <a:cs typeface="Estedad" panose="02000203000000000000" pitchFamily="2" charset="-78"/>
              </a:rPr>
              <a:t>فرمت نمونه‌های ورودی به صورت </a:t>
            </a:r>
            <a:r>
              <a:rPr lang="en-US" sz="1800" kern="100" dirty="0">
                <a:effectLst/>
                <a:latin typeface="Estedad" panose="02000203000000000000" pitchFamily="2" charset="-78"/>
                <a:ea typeface="Calibri" panose="020F0502020204030204" pitchFamily="34" charset="0"/>
                <a:cs typeface="Estedad" panose="02000203000000000000" pitchFamily="2" charset="-78"/>
              </a:rPr>
              <a:t>XML</a:t>
            </a:r>
            <a:r>
              <a:rPr lang="fa-IR" sz="1800" kern="100" dirty="0">
                <a:effectLst/>
                <a:latin typeface="Estedad" panose="02000203000000000000" pitchFamily="2" charset="-78"/>
                <a:ea typeface="Calibri" panose="020F0502020204030204" pitchFamily="34" charset="0"/>
                <a:cs typeface="Estedad" panose="02000203000000000000" pitchFamily="2" charset="-78"/>
              </a:rPr>
              <a:t> است و این نمونه‌ها شامل تنظیمات برای یک سیستم زمان‌بندی و تخصیص منابع می‌باشند. این تنظیمات شامل جزئیات دروس، اتاق‌ها، کلاس‌ها، زمان‌بندی‌ها و نیازهای دانشجویان است. هدف از استفاده از این نمونه‌ها، تنظیم پارامترهای مختلف برای ایجاد یک برنامه زمانی بهینه و منطبق با محدودیت‌ها و الزامات متنوع است.</a:t>
            </a:r>
          </a:p>
          <a:p>
            <a:pPr indent="0" algn="just" rtl="1">
              <a:lnSpc>
                <a:spcPct val="107000"/>
              </a:lnSpc>
              <a:spcAft>
                <a:spcPts val="800"/>
              </a:spcAft>
              <a:buNone/>
            </a:pPr>
            <a:endParaRPr lang="fa-IR"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a:lnSpc>
                <a:spcPct val="107000"/>
              </a:lnSpc>
              <a:spcAft>
                <a:spcPts val="800"/>
              </a:spcAft>
              <a:buNone/>
            </a:pPr>
            <a:r>
              <a:rPr lang="fa-IR" sz="1800" b="1" kern="100" dirty="0">
                <a:effectLst/>
                <a:latin typeface="Estedad" panose="02000203000000000000" pitchFamily="2" charset="-78"/>
                <a:ea typeface="Calibri" panose="020F0502020204030204" pitchFamily="34" charset="0"/>
                <a:cs typeface="Estedad" panose="02000203000000000000" pitchFamily="2" charset="-78"/>
              </a:rPr>
              <a:t>به عنوان مثال می‌خواهیم نمونه </a:t>
            </a:r>
            <a:r>
              <a:rPr lang="en-US" sz="1800" b="1" kern="100" dirty="0">
                <a:effectLst/>
                <a:latin typeface="Estedad" panose="02000203000000000000" pitchFamily="2" charset="-78"/>
                <a:ea typeface="Calibri" panose="020F0502020204030204" pitchFamily="34" charset="0"/>
                <a:cs typeface="Estedad" panose="02000203000000000000" pitchFamily="2" charset="-78"/>
              </a:rPr>
              <a:t>agh-ggis-spr17</a:t>
            </a:r>
            <a:r>
              <a:rPr lang="fa-IR" sz="1800" b="1" kern="100" dirty="0">
                <a:effectLst/>
                <a:latin typeface="Estedad" panose="02000203000000000000" pitchFamily="2" charset="-78"/>
                <a:ea typeface="Calibri" panose="020F0502020204030204" pitchFamily="34" charset="0"/>
                <a:cs typeface="Estedad" panose="02000203000000000000" pitchFamily="2" charset="-78"/>
              </a:rPr>
              <a:t> از دسته </a:t>
            </a:r>
            <a:r>
              <a:rPr lang="en-US" sz="1800" b="1" kern="100" dirty="0">
                <a:effectLst/>
                <a:latin typeface="Estedad" panose="02000203000000000000" pitchFamily="2" charset="-78"/>
                <a:ea typeface="Calibri" panose="020F0502020204030204" pitchFamily="34" charset="0"/>
                <a:cs typeface="Estedad" panose="02000203000000000000" pitchFamily="2" charset="-78"/>
              </a:rPr>
              <a:t> Early </a:t>
            </a:r>
            <a:r>
              <a:rPr lang="fa-IR" sz="1800" b="1" kern="100" dirty="0">
                <a:effectLst/>
                <a:latin typeface="Estedad" panose="02000203000000000000" pitchFamily="2" charset="-78"/>
                <a:ea typeface="Calibri" panose="020F0502020204030204" pitchFamily="34" charset="0"/>
                <a:cs typeface="Estedad" panose="02000203000000000000" pitchFamily="2" charset="-78"/>
              </a:rPr>
              <a:t>را تحلیل کنیم.</a:t>
            </a:r>
            <a:endParaRPr lang="en-US" sz="1800" b="1"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p:spTree>
    <p:extLst>
      <p:ext uri="{BB962C8B-B14F-4D97-AF65-F5344CB8AC3E}">
        <p14:creationId xmlns:p14="http://schemas.microsoft.com/office/powerpoint/2010/main" val="252999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en-US" sz="2500" b="1" dirty="0">
                <a:solidFill>
                  <a:schemeClr val="tx1"/>
                </a:solidFill>
                <a:latin typeface="Estedad" panose="02000203000000000000" pitchFamily="2" charset="-78"/>
                <a:cs typeface="Estedad" panose="02000203000000000000" pitchFamily="2" charset="-78"/>
              </a:rPr>
              <a:t>ITC 2019</a:t>
            </a:r>
            <a:endParaRPr lang="fa-IR" sz="2500" b="1" dirty="0">
              <a:solidFill>
                <a:schemeClr val="tx1"/>
              </a:solidFill>
              <a:latin typeface="Estedad" panose="02000203000000000000" pitchFamily="2" charset="-78"/>
              <a:cs typeface="Estedad" panose="02000203000000000000" pitchFamily="2" charset="-78"/>
            </a:endParaRPr>
          </a:p>
        </p:txBody>
      </p:sp>
      <p:pic>
        <p:nvPicPr>
          <p:cNvPr id="6" name="Picture 5">
            <a:extLst>
              <a:ext uri="{FF2B5EF4-FFF2-40B4-BE49-F238E27FC236}">
                <a16:creationId xmlns:a16="http://schemas.microsoft.com/office/drawing/2014/main" id="{651DFBC6-83EC-79BD-9C13-AF00374F9A0D}"/>
              </a:ext>
            </a:extLst>
          </p:cNvPr>
          <p:cNvPicPr>
            <a:picLocks noChangeAspect="1"/>
          </p:cNvPicPr>
          <p:nvPr/>
        </p:nvPicPr>
        <p:blipFill>
          <a:blip r:embed="rId2"/>
          <a:stretch>
            <a:fillRect/>
          </a:stretch>
        </p:blipFill>
        <p:spPr>
          <a:xfrm>
            <a:off x="2548123" y="786014"/>
            <a:ext cx="7503523" cy="6071985"/>
          </a:xfrm>
          <a:prstGeom prst="rect">
            <a:avLst/>
          </a:prstGeom>
        </p:spPr>
      </p:pic>
    </p:spTree>
    <p:extLst>
      <p:ext uri="{BB962C8B-B14F-4D97-AF65-F5344CB8AC3E}">
        <p14:creationId xmlns:p14="http://schemas.microsoft.com/office/powerpoint/2010/main" val="357333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en-US" sz="2500" b="1" dirty="0">
                <a:solidFill>
                  <a:schemeClr val="tx1"/>
                </a:solidFill>
                <a:latin typeface="Estedad" panose="02000203000000000000" pitchFamily="2" charset="-78"/>
                <a:cs typeface="Estedad" panose="02000203000000000000" pitchFamily="2" charset="-78"/>
              </a:rPr>
              <a:t>ITC 2019</a:t>
            </a:r>
            <a:endParaRPr lang="fa-IR" sz="2500" b="1" dirty="0">
              <a:solidFill>
                <a:schemeClr val="tx1"/>
              </a:solidFill>
              <a:latin typeface="Estedad" panose="02000203000000000000" pitchFamily="2" charset="-78"/>
              <a:cs typeface="Estedad" panose="02000203000000000000" pitchFamily="2" charset="-78"/>
            </a:endParaRPr>
          </a:p>
        </p:txBody>
      </p:sp>
      <p:pic>
        <p:nvPicPr>
          <p:cNvPr id="3" name="Picture 2">
            <a:extLst>
              <a:ext uri="{FF2B5EF4-FFF2-40B4-BE49-F238E27FC236}">
                <a16:creationId xmlns:a16="http://schemas.microsoft.com/office/drawing/2014/main" id="{A2DD4267-A46D-A22B-5543-5B81B2F40B7D}"/>
              </a:ext>
            </a:extLst>
          </p:cNvPr>
          <p:cNvPicPr>
            <a:picLocks noChangeAspect="1"/>
          </p:cNvPicPr>
          <p:nvPr/>
        </p:nvPicPr>
        <p:blipFill>
          <a:blip r:embed="rId2"/>
          <a:stretch>
            <a:fillRect/>
          </a:stretch>
        </p:blipFill>
        <p:spPr>
          <a:xfrm>
            <a:off x="2636030" y="779030"/>
            <a:ext cx="6674222" cy="6078970"/>
          </a:xfrm>
          <a:prstGeom prst="rect">
            <a:avLst/>
          </a:prstGeom>
        </p:spPr>
      </p:pic>
    </p:spTree>
    <p:extLst>
      <p:ext uri="{BB962C8B-B14F-4D97-AF65-F5344CB8AC3E}">
        <p14:creationId xmlns:p14="http://schemas.microsoft.com/office/powerpoint/2010/main" val="230578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en-US" sz="2500" b="1" dirty="0">
                <a:solidFill>
                  <a:schemeClr val="tx1"/>
                </a:solidFill>
                <a:latin typeface="Estedad" panose="02000203000000000000" pitchFamily="2" charset="-78"/>
                <a:cs typeface="Estedad" panose="02000203000000000000" pitchFamily="2" charset="-78"/>
              </a:rPr>
              <a:t>ITC 2019</a:t>
            </a:r>
            <a:endParaRPr lang="fa-IR" sz="2500" b="1" dirty="0">
              <a:solidFill>
                <a:schemeClr val="tx1"/>
              </a:solidFill>
              <a:latin typeface="Estedad" panose="02000203000000000000" pitchFamily="2" charset="-78"/>
              <a:cs typeface="Estedad" panose="02000203000000000000" pitchFamily="2" charset="-78"/>
            </a:endParaRPr>
          </a:p>
        </p:txBody>
      </p:sp>
      <p:pic>
        <p:nvPicPr>
          <p:cNvPr id="4" name="Picture 3">
            <a:extLst>
              <a:ext uri="{FF2B5EF4-FFF2-40B4-BE49-F238E27FC236}">
                <a16:creationId xmlns:a16="http://schemas.microsoft.com/office/drawing/2014/main" id="{D92AE6BF-6DB5-6FA8-1124-2B64D7EA0507}"/>
              </a:ext>
            </a:extLst>
          </p:cNvPr>
          <p:cNvPicPr>
            <a:picLocks noChangeAspect="1"/>
          </p:cNvPicPr>
          <p:nvPr/>
        </p:nvPicPr>
        <p:blipFill>
          <a:blip r:embed="rId2"/>
          <a:stretch>
            <a:fillRect/>
          </a:stretch>
        </p:blipFill>
        <p:spPr>
          <a:xfrm>
            <a:off x="2530763" y="786014"/>
            <a:ext cx="9192663" cy="826993"/>
          </a:xfrm>
          <a:prstGeom prst="rect">
            <a:avLst/>
          </a:prstGeom>
        </p:spPr>
      </p:pic>
      <p:pic>
        <p:nvPicPr>
          <p:cNvPr id="5" name="Picture 4">
            <a:extLst>
              <a:ext uri="{FF2B5EF4-FFF2-40B4-BE49-F238E27FC236}">
                <a16:creationId xmlns:a16="http://schemas.microsoft.com/office/drawing/2014/main" id="{9A853741-1C7B-6A69-D01E-AF383034BCAE}"/>
              </a:ext>
            </a:extLst>
          </p:cNvPr>
          <p:cNvPicPr>
            <a:picLocks noChangeAspect="1"/>
          </p:cNvPicPr>
          <p:nvPr/>
        </p:nvPicPr>
        <p:blipFill>
          <a:blip r:embed="rId3"/>
          <a:stretch>
            <a:fillRect/>
          </a:stretch>
        </p:blipFill>
        <p:spPr>
          <a:xfrm>
            <a:off x="2530763" y="1854096"/>
            <a:ext cx="4713027" cy="1392682"/>
          </a:xfrm>
          <a:prstGeom prst="rect">
            <a:avLst/>
          </a:prstGeom>
        </p:spPr>
      </p:pic>
      <p:pic>
        <p:nvPicPr>
          <p:cNvPr id="6" name="Picture 5">
            <a:extLst>
              <a:ext uri="{FF2B5EF4-FFF2-40B4-BE49-F238E27FC236}">
                <a16:creationId xmlns:a16="http://schemas.microsoft.com/office/drawing/2014/main" id="{65D7DD63-04FB-0EE9-2D23-E9A859B308FA}"/>
              </a:ext>
            </a:extLst>
          </p:cNvPr>
          <p:cNvPicPr>
            <a:picLocks noChangeAspect="1"/>
          </p:cNvPicPr>
          <p:nvPr/>
        </p:nvPicPr>
        <p:blipFill>
          <a:blip r:embed="rId4"/>
          <a:stretch>
            <a:fillRect/>
          </a:stretch>
        </p:blipFill>
        <p:spPr>
          <a:xfrm>
            <a:off x="2530763" y="3487866"/>
            <a:ext cx="2401455" cy="3370133"/>
          </a:xfrm>
          <a:prstGeom prst="rect">
            <a:avLst/>
          </a:prstGeom>
        </p:spPr>
      </p:pic>
    </p:spTree>
    <p:extLst>
      <p:ext uri="{BB962C8B-B14F-4D97-AF65-F5344CB8AC3E}">
        <p14:creationId xmlns:p14="http://schemas.microsoft.com/office/powerpoint/2010/main" val="256535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نحوه ارزیابی راه‌حل تیم‌ها </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921164" y="858982"/>
            <a:ext cx="10093498" cy="5541819"/>
          </a:xfrm>
        </p:spPr>
        <p:txBody>
          <a:bodyPr>
            <a:noAutofit/>
          </a:bodyPr>
          <a:lstStyle/>
          <a:p>
            <a:pPr indent="0" algn="just" rtl="1">
              <a:lnSpc>
                <a:spcPct val="107000"/>
              </a:lnSpc>
              <a:spcAft>
                <a:spcPts val="800"/>
              </a:spcAft>
              <a:buNone/>
            </a:pPr>
            <a:r>
              <a:rPr lang="fa-IR" sz="1800" kern="100" dirty="0">
                <a:effectLst/>
                <a:latin typeface="Estedad" panose="02000203000000000000" pitchFamily="2" charset="-78"/>
                <a:ea typeface="Calibri" panose="020F0502020204030204" pitchFamily="34" charset="0"/>
                <a:cs typeface="Estedad" panose="02000203000000000000" pitchFamily="2" charset="-78"/>
              </a:rPr>
              <a:t>راه‌حل‌های ارسال شده با استفاده از یک سیستم خودکار ارزیابی بررسی می‌شوند. این سیستم بر اساس مجموعه‌ای از محدودیت‌های سخت و نرم که در مسئله تعریف شده‌اند، راه‌حل‌ها را ارزیابی می‌کند. </a:t>
            </a:r>
          </a:p>
          <a:p>
            <a:pPr indent="0" algn="just" rtl="1">
              <a:lnSpc>
                <a:spcPct val="107000"/>
              </a:lnSpc>
              <a:spcAft>
                <a:spcPts val="800"/>
              </a:spcAft>
              <a:buNone/>
            </a:pPr>
            <a:endParaRPr lang="fa-IR"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r>
              <a:rPr lang="fa-IR" sz="1800" b="1" kern="100" dirty="0">
                <a:effectLst/>
                <a:latin typeface="Estedad" panose="02000203000000000000" pitchFamily="2" charset="-78"/>
                <a:ea typeface="Calibri" panose="020F0502020204030204" pitchFamily="34" charset="0"/>
                <a:cs typeface="Estedad" panose="02000203000000000000" pitchFamily="2" charset="-78"/>
              </a:rPr>
              <a:t>مراحل چک کردن و امتیازدهی به صورت زیر است:</a:t>
            </a:r>
          </a:p>
          <a:p>
            <a:pPr indent="0" algn="just" rtl="1">
              <a:lnSpc>
                <a:spcPct val="107000"/>
              </a:lnSpc>
              <a:spcAft>
                <a:spcPts val="800"/>
              </a:spcAft>
              <a:buNone/>
            </a:pPr>
            <a:r>
              <a:rPr lang="fa-IR" sz="1800" dirty="0">
                <a:effectLst/>
                <a:latin typeface="Estedad" panose="02000203000000000000" pitchFamily="2" charset="-78"/>
                <a:ea typeface="Calibri" panose="020F0502020204030204" pitchFamily="34" charset="0"/>
                <a:cs typeface="Estedad" panose="02000203000000000000" pitchFamily="2" charset="-78"/>
              </a:rPr>
              <a:t>1. تایید رعایت محدودیت‌های سخت</a:t>
            </a:r>
          </a:p>
          <a:p>
            <a:pPr indent="0" algn="just" rtl="1">
              <a:lnSpc>
                <a:spcPct val="107000"/>
              </a:lnSpc>
              <a:spcAft>
                <a:spcPts val="800"/>
              </a:spcAft>
              <a:buNone/>
            </a:pPr>
            <a:r>
              <a:rPr lang="fa-IR" sz="1800" dirty="0">
                <a:effectLst/>
                <a:latin typeface="Estedad" panose="02000203000000000000" pitchFamily="2" charset="-78"/>
                <a:ea typeface="Calibri" panose="020F0502020204030204" pitchFamily="34" charset="0"/>
                <a:cs typeface="Estedad" panose="02000203000000000000" pitchFamily="2" charset="-78"/>
              </a:rPr>
              <a:t>2. بررسی محدودیت‌های نرم</a:t>
            </a:r>
            <a:endParaRPr lang="fa-IR" sz="1800" dirty="0">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r>
              <a:rPr lang="fa-IR" sz="1800" dirty="0">
                <a:effectLst/>
                <a:latin typeface="Estedad" panose="02000203000000000000" pitchFamily="2" charset="-78"/>
                <a:ea typeface="Calibri" panose="020F0502020204030204" pitchFamily="34" charset="0"/>
                <a:cs typeface="Estedad" panose="02000203000000000000" pitchFamily="2" charset="-78"/>
              </a:rPr>
              <a:t>3. محاسبه جریمه‌ها</a:t>
            </a:r>
          </a:p>
          <a:p>
            <a:pPr indent="0" algn="just" rtl="1">
              <a:lnSpc>
                <a:spcPct val="107000"/>
              </a:lnSpc>
              <a:spcAft>
                <a:spcPts val="800"/>
              </a:spcAft>
              <a:buNone/>
            </a:pPr>
            <a:r>
              <a:rPr lang="fa-IR" sz="1800" dirty="0">
                <a:effectLst/>
                <a:latin typeface="Estedad" panose="02000203000000000000" pitchFamily="2" charset="-78"/>
                <a:ea typeface="Calibri" panose="020F0502020204030204" pitchFamily="34" charset="0"/>
                <a:cs typeface="Estedad" panose="02000203000000000000" pitchFamily="2" charset="-78"/>
              </a:rPr>
              <a:t>4. مقایسه با سایر تیم‌ها</a:t>
            </a:r>
            <a:endParaRPr lang="fa-IR" sz="1800" dirty="0">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endParaRPr lang="fa-IR" sz="18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p:spTree>
    <p:extLst>
      <p:ext uri="{BB962C8B-B14F-4D97-AF65-F5344CB8AC3E}">
        <p14:creationId xmlns:p14="http://schemas.microsoft.com/office/powerpoint/2010/main" val="1414662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نحوه ارزیابی راه‌حل تیم‌ها </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884219" y="602673"/>
            <a:ext cx="10093498" cy="5541819"/>
          </a:xfrm>
        </p:spPr>
        <p:txBody>
          <a:bodyPr>
            <a:noAutofit/>
          </a:bodyPr>
          <a:lstStyle/>
          <a:p>
            <a:pPr indent="0" algn="just" rtl="1">
              <a:lnSpc>
                <a:spcPct val="107000"/>
              </a:lnSpc>
              <a:spcAft>
                <a:spcPts val="800"/>
              </a:spcAft>
              <a:buNone/>
            </a:pPr>
            <a:r>
              <a:rPr lang="fa-IR" sz="1800" dirty="0">
                <a:effectLst/>
                <a:latin typeface="Estedad" panose="02000203000000000000" pitchFamily="2" charset="-78"/>
                <a:ea typeface="Calibri" panose="020F0502020204030204" pitchFamily="34" charset="0"/>
                <a:cs typeface="Estedad" panose="02000203000000000000" pitchFamily="2" charset="-78"/>
              </a:rPr>
              <a:t>5. اختصاص امتیازات</a:t>
            </a:r>
          </a:p>
          <a:p>
            <a:pPr marL="1028700" lvl="1" algn="just">
              <a:lnSpc>
                <a:spcPct val="107000"/>
              </a:lnSpc>
              <a:spcAft>
                <a:spcPts val="800"/>
              </a:spcAft>
              <a:buClrTx/>
            </a:pPr>
            <a:r>
              <a:rPr lang="fa-IR" sz="1700" dirty="0">
                <a:effectLst/>
                <a:latin typeface="Estedad" panose="02000203000000000000" pitchFamily="2" charset="-78"/>
                <a:ea typeface="Calibri" panose="020F0502020204030204" pitchFamily="34" charset="0"/>
                <a:cs typeface="Estedad" panose="02000203000000000000" pitchFamily="2" charset="-78"/>
              </a:rPr>
              <a:t>مراحل ارزیابی</a:t>
            </a:r>
            <a:endParaRPr lang="fa-IR" sz="1700" dirty="0">
              <a:latin typeface="Estedad" panose="02000203000000000000" pitchFamily="2" charset="-78"/>
              <a:ea typeface="Calibri" panose="020F0502020204030204" pitchFamily="34" charset="0"/>
              <a:cs typeface="Estedad" panose="02000203000000000000" pitchFamily="2" charset="-78"/>
            </a:endParaRPr>
          </a:p>
          <a:p>
            <a:pPr marL="1485900" lvl="2" algn="just">
              <a:lnSpc>
                <a:spcPct val="107000"/>
              </a:lnSpc>
              <a:spcAft>
                <a:spcPts val="800"/>
              </a:spcAft>
              <a:buClrTx/>
              <a:buFont typeface="Courier New" panose="02070309020205020404" pitchFamily="49" charset="0"/>
              <a:buChar char="o"/>
            </a:pPr>
            <a:r>
              <a:rPr lang="ar-SA" sz="1600" dirty="0">
                <a:effectLst/>
                <a:latin typeface="Estedad" panose="02000203000000000000" pitchFamily="2" charset="-78"/>
                <a:ea typeface="Calibri" panose="020F0502020204030204" pitchFamily="34" charset="0"/>
                <a:cs typeface="Estedad" panose="02000203000000000000" pitchFamily="2" charset="-78"/>
              </a:rPr>
              <a:t>تقسیم امتیازات بر اساس نمونه‌های </a:t>
            </a:r>
            <a:r>
              <a:rPr lang="en-US" sz="1600" dirty="0">
                <a:effectLst/>
                <a:latin typeface="Estedad" panose="02000203000000000000" pitchFamily="2" charset="-78"/>
                <a:ea typeface="Calibri" panose="020F0502020204030204" pitchFamily="34" charset="0"/>
                <a:cs typeface="Estedad" panose="02000203000000000000" pitchFamily="2" charset="-78"/>
              </a:rPr>
              <a:t>early</a:t>
            </a:r>
            <a:r>
              <a:rPr lang="ar-SA" sz="1600" dirty="0">
                <a:effectLst/>
                <a:latin typeface="Estedad" panose="02000203000000000000" pitchFamily="2" charset="-78"/>
                <a:ea typeface="Calibri" panose="020F0502020204030204" pitchFamily="34" charset="0"/>
                <a:cs typeface="Estedad" panose="02000203000000000000" pitchFamily="2" charset="-78"/>
              </a:rPr>
              <a:t>، </a:t>
            </a:r>
            <a:r>
              <a:rPr lang="en-US" sz="1600" dirty="0">
                <a:effectLst/>
                <a:latin typeface="Estedad" panose="02000203000000000000" pitchFamily="2" charset="-78"/>
                <a:ea typeface="Calibri" panose="020F0502020204030204" pitchFamily="34" charset="0"/>
                <a:cs typeface="Estedad" panose="02000203000000000000" pitchFamily="2" charset="-78"/>
              </a:rPr>
              <a:t>middle</a:t>
            </a:r>
            <a:r>
              <a:rPr lang="ar-SA" sz="1600" dirty="0">
                <a:effectLst/>
                <a:latin typeface="Estedad" panose="02000203000000000000" pitchFamily="2" charset="-78"/>
                <a:ea typeface="Calibri" panose="020F0502020204030204" pitchFamily="34" charset="0"/>
                <a:cs typeface="Estedad" panose="02000203000000000000" pitchFamily="2" charset="-78"/>
              </a:rPr>
              <a:t>، </a:t>
            </a:r>
            <a:r>
              <a:rPr lang="en-US" sz="1600" dirty="0">
                <a:effectLst/>
                <a:latin typeface="Estedad" panose="02000203000000000000" pitchFamily="2" charset="-78"/>
                <a:ea typeface="Calibri" panose="020F0502020204030204" pitchFamily="34" charset="0"/>
                <a:cs typeface="Estedad" panose="02000203000000000000" pitchFamily="2" charset="-78"/>
              </a:rPr>
              <a:t>late</a:t>
            </a:r>
          </a:p>
          <a:p>
            <a:pPr marL="1485900" lvl="2" algn="just">
              <a:lnSpc>
                <a:spcPct val="107000"/>
              </a:lnSpc>
              <a:spcAft>
                <a:spcPts val="800"/>
              </a:spcAft>
              <a:buClrTx/>
              <a:buFont typeface="Courier New" panose="02070309020205020404" pitchFamily="49" charset="0"/>
              <a:buChar char="o"/>
            </a:pPr>
            <a:r>
              <a:rPr lang="ar-SA" sz="1600" dirty="0">
                <a:effectLst/>
                <a:latin typeface="Estedad" panose="02000203000000000000" pitchFamily="2" charset="-78"/>
                <a:ea typeface="Calibri" panose="020F0502020204030204" pitchFamily="34" charset="0"/>
                <a:cs typeface="Estedad" panose="02000203000000000000" pitchFamily="2" charset="-78"/>
              </a:rPr>
              <a:t>اعمال امتیازات برای تیم‌های برتر</a:t>
            </a:r>
            <a:endParaRPr lang="en-US" sz="1600" dirty="0">
              <a:effectLst/>
              <a:latin typeface="Estedad" panose="02000203000000000000" pitchFamily="2" charset="-78"/>
              <a:ea typeface="Calibri" panose="020F0502020204030204" pitchFamily="34" charset="0"/>
              <a:cs typeface="Estedad" panose="02000203000000000000" pitchFamily="2" charset="-78"/>
            </a:endParaRPr>
          </a:p>
          <a:p>
            <a:pPr marL="1485900" lvl="2" algn="just">
              <a:lnSpc>
                <a:spcPct val="107000"/>
              </a:lnSpc>
              <a:spcAft>
                <a:spcPts val="800"/>
              </a:spcAft>
              <a:buClrTx/>
              <a:buFont typeface="Courier New" panose="02070309020205020404" pitchFamily="49" charset="0"/>
              <a:buChar char="o"/>
            </a:pPr>
            <a:r>
              <a:rPr lang="ar-SA" sz="1600" dirty="0">
                <a:effectLst/>
                <a:latin typeface="Estedad" panose="02000203000000000000" pitchFamily="2" charset="-78"/>
                <a:ea typeface="Calibri" panose="020F0502020204030204" pitchFamily="34" charset="0"/>
                <a:cs typeface="Estedad" panose="02000203000000000000" pitchFamily="2" charset="-78"/>
              </a:rPr>
              <a:t>تقسیم امتیاز در صورت مساوی بودن</a:t>
            </a:r>
            <a:endParaRPr lang="en-US" sz="1600" dirty="0">
              <a:effectLst/>
              <a:latin typeface="Estedad" panose="02000203000000000000" pitchFamily="2" charset="-78"/>
              <a:ea typeface="Calibri" panose="020F0502020204030204" pitchFamily="34" charset="0"/>
              <a:cs typeface="Estedad" panose="02000203000000000000" pitchFamily="2" charset="-78"/>
            </a:endParaRPr>
          </a:p>
          <a:p>
            <a:pPr marL="1485900" lvl="2" algn="just">
              <a:lnSpc>
                <a:spcPct val="107000"/>
              </a:lnSpc>
              <a:spcAft>
                <a:spcPts val="800"/>
              </a:spcAft>
              <a:buClrTx/>
              <a:buFont typeface="Courier New" panose="02070309020205020404" pitchFamily="49" charset="0"/>
              <a:buChar char="o"/>
            </a:pPr>
            <a:r>
              <a:rPr lang="ar-SA" sz="1600" dirty="0">
                <a:effectLst/>
                <a:latin typeface="Estedad" panose="02000203000000000000" pitchFamily="2" charset="-78"/>
                <a:ea typeface="Calibri" panose="020F0502020204030204" pitchFamily="34" charset="0"/>
                <a:cs typeface="Estedad" panose="02000203000000000000" pitchFamily="2" charset="-78"/>
              </a:rPr>
              <a:t>محاسبه مجموع امتیازات برای هر تیم</a:t>
            </a:r>
            <a:endParaRPr lang="en-US" sz="1600" dirty="0">
              <a:effectLst/>
              <a:latin typeface="Estedad" panose="02000203000000000000" pitchFamily="2" charset="-78"/>
              <a:ea typeface="Calibri" panose="020F0502020204030204" pitchFamily="34" charset="0"/>
              <a:cs typeface="Estedad" panose="02000203000000000000" pitchFamily="2" charset="-78"/>
            </a:endParaRPr>
          </a:p>
          <a:p>
            <a:pPr marL="1485900" lvl="2" algn="just">
              <a:lnSpc>
                <a:spcPct val="107000"/>
              </a:lnSpc>
              <a:spcAft>
                <a:spcPts val="800"/>
              </a:spcAft>
              <a:buClrTx/>
              <a:buFont typeface="Courier New" panose="02070309020205020404" pitchFamily="49" charset="0"/>
              <a:buChar char="o"/>
            </a:pPr>
            <a:r>
              <a:rPr lang="ar-SA" sz="1600" dirty="0">
                <a:effectLst/>
                <a:latin typeface="Estedad" panose="02000203000000000000" pitchFamily="2" charset="-78"/>
                <a:ea typeface="Calibri" panose="020F0502020204030204" pitchFamily="34" charset="0"/>
                <a:cs typeface="Estedad" panose="02000203000000000000" pitchFamily="2" charset="-78"/>
              </a:rPr>
              <a:t>حالت تساوی در مجموع امتیازات</a:t>
            </a:r>
            <a:endParaRPr lang="en-US" sz="16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endParaRPr lang="fa-IR" sz="18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p:pic>
        <p:nvPicPr>
          <p:cNvPr id="4" name="Picture 3">
            <a:extLst>
              <a:ext uri="{FF2B5EF4-FFF2-40B4-BE49-F238E27FC236}">
                <a16:creationId xmlns:a16="http://schemas.microsoft.com/office/drawing/2014/main" id="{B590B3C9-F0B0-FC1D-E611-6C88E46BD9F8}"/>
              </a:ext>
            </a:extLst>
          </p:cNvPr>
          <p:cNvPicPr>
            <a:picLocks noChangeAspect="1"/>
          </p:cNvPicPr>
          <p:nvPr/>
        </p:nvPicPr>
        <p:blipFill>
          <a:blip r:embed="rId2"/>
          <a:stretch>
            <a:fillRect/>
          </a:stretch>
        </p:blipFill>
        <p:spPr>
          <a:xfrm>
            <a:off x="1773382" y="3429000"/>
            <a:ext cx="3797588" cy="3439858"/>
          </a:xfrm>
          <a:prstGeom prst="rect">
            <a:avLst/>
          </a:prstGeom>
        </p:spPr>
      </p:pic>
    </p:spTree>
    <p:extLst>
      <p:ext uri="{BB962C8B-B14F-4D97-AF65-F5344CB8AC3E}">
        <p14:creationId xmlns:p14="http://schemas.microsoft.com/office/powerpoint/2010/main" val="205371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نحوه ارزیابی راه‌حل تیم‌ها </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884219" y="572653"/>
            <a:ext cx="10093498" cy="2154383"/>
          </a:xfrm>
        </p:spPr>
        <p:txBody>
          <a:bodyPr>
            <a:noAutofit/>
          </a:bodyPr>
          <a:lstStyle/>
          <a:p>
            <a:pPr indent="0" algn="just" rtl="1">
              <a:lnSpc>
                <a:spcPct val="107000"/>
              </a:lnSpc>
              <a:spcAft>
                <a:spcPts val="800"/>
              </a:spcAft>
              <a:buNone/>
            </a:pPr>
            <a:r>
              <a:rPr lang="fa-IR" sz="1800" dirty="0">
                <a:latin typeface="Estedad" panose="02000203000000000000" pitchFamily="2" charset="-78"/>
                <a:ea typeface="Calibri" panose="020F0502020204030204" pitchFamily="34" charset="0"/>
                <a:cs typeface="Estedad" panose="02000203000000000000" pitchFamily="2" charset="-78"/>
              </a:rPr>
              <a:t>6. نتایج نهایی</a:t>
            </a:r>
            <a:endParaRPr lang="fa-IR" sz="18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p:pic>
        <p:nvPicPr>
          <p:cNvPr id="5" name="Picture 4">
            <a:extLst>
              <a:ext uri="{FF2B5EF4-FFF2-40B4-BE49-F238E27FC236}">
                <a16:creationId xmlns:a16="http://schemas.microsoft.com/office/drawing/2014/main" id="{F6165640-9B05-C3BE-31BB-75CD3588600E}"/>
              </a:ext>
            </a:extLst>
          </p:cNvPr>
          <p:cNvPicPr>
            <a:picLocks noChangeAspect="1"/>
          </p:cNvPicPr>
          <p:nvPr/>
        </p:nvPicPr>
        <p:blipFill>
          <a:blip r:embed="rId2"/>
          <a:stretch>
            <a:fillRect/>
          </a:stretch>
        </p:blipFill>
        <p:spPr>
          <a:xfrm>
            <a:off x="1265381" y="1595439"/>
            <a:ext cx="8793921" cy="2430848"/>
          </a:xfrm>
          <a:prstGeom prst="rect">
            <a:avLst/>
          </a:prstGeom>
        </p:spPr>
      </p:pic>
      <p:pic>
        <p:nvPicPr>
          <p:cNvPr id="6" name="Picture 5">
            <a:extLst>
              <a:ext uri="{FF2B5EF4-FFF2-40B4-BE49-F238E27FC236}">
                <a16:creationId xmlns:a16="http://schemas.microsoft.com/office/drawing/2014/main" id="{62A8AA11-FA5C-1183-54D2-2FD287883001}"/>
              </a:ext>
            </a:extLst>
          </p:cNvPr>
          <p:cNvPicPr>
            <a:picLocks noChangeAspect="1"/>
          </p:cNvPicPr>
          <p:nvPr/>
        </p:nvPicPr>
        <p:blipFill>
          <a:blip r:embed="rId3"/>
          <a:stretch>
            <a:fillRect/>
          </a:stretch>
        </p:blipFill>
        <p:spPr>
          <a:xfrm>
            <a:off x="1265381" y="4427152"/>
            <a:ext cx="8793922" cy="2430848"/>
          </a:xfrm>
          <a:prstGeom prst="rect">
            <a:avLst/>
          </a:prstGeom>
        </p:spPr>
      </p:pic>
    </p:spTree>
    <p:extLst>
      <p:ext uri="{BB962C8B-B14F-4D97-AF65-F5344CB8AC3E}">
        <p14:creationId xmlns:p14="http://schemas.microsoft.com/office/powerpoint/2010/main" val="134042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نحوه ارزیابی راه‌حل تیم‌ها </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884219" y="572653"/>
            <a:ext cx="10093498" cy="2154383"/>
          </a:xfrm>
        </p:spPr>
        <p:txBody>
          <a:bodyPr>
            <a:noAutofit/>
          </a:bodyPr>
          <a:lstStyle/>
          <a:p>
            <a:pPr indent="0" algn="just" rtl="1">
              <a:lnSpc>
                <a:spcPct val="107000"/>
              </a:lnSpc>
              <a:spcAft>
                <a:spcPts val="800"/>
              </a:spcAft>
              <a:buNone/>
            </a:pPr>
            <a:r>
              <a:rPr lang="fa-IR" sz="1800" dirty="0">
                <a:latin typeface="Estedad" panose="02000203000000000000" pitchFamily="2" charset="-78"/>
                <a:ea typeface="Calibri" panose="020F0502020204030204" pitchFamily="34" charset="0"/>
                <a:cs typeface="Estedad" panose="02000203000000000000" pitchFamily="2" charset="-78"/>
              </a:rPr>
              <a:t>6. ادامه نتایج نهایی</a:t>
            </a:r>
            <a:endParaRPr lang="fa-IR" sz="18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p:pic>
        <p:nvPicPr>
          <p:cNvPr id="4" name="Picture 3">
            <a:extLst>
              <a:ext uri="{FF2B5EF4-FFF2-40B4-BE49-F238E27FC236}">
                <a16:creationId xmlns:a16="http://schemas.microsoft.com/office/drawing/2014/main" id="{77227A79-7BDE-6D9D-FCDF-FFEB0DB5EBD7}"/>
              </a:ext>
            </a:extLst>
          </p:cNvPr>
          <p:cNvPicPr>
            <a:picLocks noChangeAspect="1"/>
          </p:cNvPicPr>
          <p:nvPr/>
        </p:nvPicPr>
        <p:blipFill>
          <a:blip r:embed="rId2"/>
          <a:stretch>
            <a:fillRect/>
          </a:stretch>
        </p:blipFill>
        <p:spPr>
          <a:xfrm>
            <a:off x="1300140" y="1649844"/>
            <a:ext cx="9007641" cy="2461982"/>
          </a:xfrm>
          <a:prstGeom prst="rect">
            <a:avLst/>
          </a:prstGeom>
        </p:spPr>
      </p:pic>
      <p:pic>
        <p:nvPicPr>
          <p:cNvPr id="7" name="Picture 6">
            <a:extLst>
              <a:ext uri="{FF2B5EF4-FFF2-40B4-BE49-F238E27FC236}">
                <a16:creationId xmlns:a16="http://schemas.microsoft.com/office/drawing/2014/main" id="{7B6D2206-1C1E-68E9-F711-1ABD3B8083E1}"/>
              </a:ext>
            </a:extLst>
          </p:cNvPr>
          <p:cNvPicPr>
            <a:picLocks noChangeAspect="1"/>
          </p:cNvPicPr>
          <p:nvPr/>
        </p:nvPicPr>
        <p:blipFill>
          <a:blip r:embed="rId3"/>
          <a:stretch>
            <a:fillRect/>
          </a:stretch>
        </p:blipFill>
        <p:spPr>
          <a:xfrm>
            <a:off x="2558473" y="4538906"/>
            <a:ext cx="5748027" cy="2319094"/>
          </a:xfrm>
          <a:prstGeom prst="rect">
            <a:avLst/>
          </a:prstGeom>
        </p:spPr>
      </p:pic>
    </p:spTree>
    <p:extLst>
      <p:ext uri="{BB962C8B-B14F-4D97-AF65-F5344CB8AC3E}">
        <p14:creationId xmlns:p14="http://schemas.microsoft.com/office/powerpoint/2010/main" val="308688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اجرا و روش تحلیل تیم انتخاب شده </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874982" y="1321721"/>
            <a:ext cx="10093498" cy="4414983"/>
          </a:xfrm>
        </p:spPr>
        <p:txBody>
          <a:bodyPr>
            <a:noAutofit/>
          </a:bodyPr>
          <a:lstStyle/>
          <a:p>
            <a:pPr marL="571500" algn="just" rtl="1">
              <a:lnSpc>
                <a:spcPct val="107000"/>
              </a:lnSpc>
              <a:spcAft>
                <a:spcPts val="800"/>
              </a:spcAft>
              <a:buClrTx/>
              <a:buFont typeface="Courier New" panose="02070309020205020404" pitchFamily="49" charset="0"/>
              <a:buChar char="o"/>
            </a:pPr>
            <a:r>
              <a:rPr lang="fa-IR" sz="1800" dirty="0">
                <a:effectLst/>
                <a:latin typeface="Estedad" panose="02000203000000000000" pitchFamily="2" charset="-78"/>
                <a:ea typeface="Calibri" panose="020F0502020204030204" pitchFamily="34" charset="0"/>
                <a:cs typeface="Estedad" panose="02000203000000000000" pitchFamily="2" charset="-78"/>
              </a:rPr>
              <a:t>از بین روش‌های برتر مسابقه، روی روش تیمی که در مسابقه مقام سوم را کسب کرده و 273 امتیاز گرفته بودند، تمرکز کردم. </a:t>
            </a:r>
          </a:p>
          <a:p>
            <a:pPr indent="0" algn="just" rtl="1">
              <a:lnSpc>
                <a:spcPct val="107000"/>
              </a:lnSpc>
              <a:spcAft>
                <a:spcPts val="800"/>
              </a:spcAft>
              <a:buClrTx/>
              <a:buNone/>
            </a:pPr>
            <a:endParaRPr lang="fa-IR" sz="1800" dirty="0">
              <a:effectLst/>
              <a:latin typeface="Estedad" panose="02000203000000000000" pitchFamily="2" charset="-78"/>
              <a:ea typeface="Calibri" panose="020F0502020204030204" pitchFamily="34" charset="0"/>
              <a:cs typeface="Estedad" panose="02000203000000000000" pitchFamily="2" charset="-78"/>
            </a:endParaRPr>
          </a:p>
          <a:p>
            <a:pPr marL="571500" algn="just">
              <a:lnSpc>
                <a:spcPct val="107000"/>
              </a:lnSpc>
              <a:spcAft>
                <a:spcPts val="800"/>
              </a:spcAft>
              <a:buClrTx/>
              <a:buFont typeface="Courier New" panose="02070309020205020404" pitchFamily="49" charset="0"/>
              <a:buChar char="o"/>
            </a:pPr>
            <a:r>
              <a:rPr lang="fa-IR" sz="1800" kern="100" dirty="0">
                <a:effectLst/>
                <a:latin typeface="Estedad" panose="02000203000000000000" pitchFamily="2" charset="-78"/>
                <a:ea typeface="Calibri" panose="020F0502020204030204" pitchFamily="34" charset="0"/>
                <a:cs typeface="Estedad" panose="02000203000000000000" pitchFamily="2" charset="-78"/>
              </a:rPr>
              <a:t>برای استفاده از کد این تیم و اجرای نمونه‌ها بر روی آن ابتدا باید ابزارهای زیر را بر روی سیستم خود نصب کرد:</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marL="1028700" lvl="1" algn="just">
              <a:lnSpc>
                <a:spcPct val="107000"/>
              </a:lnSpc>
              <a:spcAft>
                <a:spcPts val="800"/>
              </a:spcAft>
              <a:buClrTx/>
              <a:buFont typeface="Arial" panose="020B0604020202020204" pitchFamily="34" charset="0"/>
              <a:buChar char="•"/>
            </a:pPr>
            <a:r>
              <a:rPr lang="en-AE" sz="1600" dirty="0">
                <a:effectLst/>
                <a:latin typeface="Estedad" panose="02000203000000000000" pitchFamily="2" charset="-78"/>
                <a:ea typeface="Calibri" panose="020F0502020204030204" pitchFamily="34" charset="0"/>
                <a:cs typeface="Estedad" panose="02000203000000000000" pitchFamily="2" charset="-78"/>
              </a:rPr>
              <a:t>.NET Core 2.1 </a:t>
            </a:r>
            <a:r>
              <a:rPr lang="fa-IR" sz="1600" dirty="0">
                <a:effectLst/>
                <a:latin typeface="Estedad" panose="02000203000000000000" pitchFamily="2" charset="-78"/>
                <a:ea typeface="Calibri" panose="020F0502020204030204" pitchFamily="34" charset="0"/>
                <a:cs typeface="Estedad" panose="02000203000000000000" pitchFamily="2" charset="-78"/>
              </a:rPr>
              <a:t> یا بالاتر</a:t>
            </a:r>
          </a:p>
          <a:p>
            <a:pPr marL="1028700" lvl="1" algn="just">
              <a:lnSpc>
                <a:spcPct val="107000"/>
              </a:lnSpc>
              <a:spcAft>
                <a:spcPts val="800"/>
              </a:spcAft>
              <a:buClrTx/>
              <a:buFont typeface="Arial" panose="020B0604020202020204" pitchFamily="34" charset="0"/>
              <a:buChar char="•"/>
            </a:pPr>
            <a:r>
              <a:rPr lang="en-AE" sz="1600" dirty="0">
                <a:effectLst/>
                <a:latin typeface="Estedad" panose="02000203000000000000" pitchFamily="2" charset="-78"/>
                <a:ea typeface="Calibri" panose="020F0502020204030204" pitchFamily="34" charset="0"/>
                <a:cs typeface="Estedad" panose="02000203000000000000" pitchFamily="2" charset="-78"/>
              </a:rPr>
              <a:t>Make</a:t>
            </a:r>
            <a:endParaRPr lang="fa-IR" sz="1600" dirty="0">
              <a:effectLst/>
              <a:latin typeface="Estedad" panose="02000203000000000000" pitchFamily="2" charset="-78"/>
              <a:ea typeface="Calibri" panose="020F0502020204030204" pitchFamily="34" charset="0"/>
              <a:cs typeface="Estedad" panose="02000203000000000000" pitchFamily="2" charset="-78"/>
            </a:endParaRPr>
          </a:p>
          <a:p>
            <a:pPr lvl="1" indent="0" algn="just">
              <a:lnSpc>
                <a:spcPct val="107000"/>
              </a:lnSpc>
              <a:spcAft>
                <a:spcPts val="800"/>
              </a:spcAft>
              <a:buClrTx/>
              <a:buNone/>
            </a:pPr>
            <a:endParaRPr lang="en-AE" sz="1600" dirty="0">
              <a:effectLst/>
              <a:latin typeface="Estedad" panose="02000203000000000000" pitchFamily="2" charset="-78"/>
              <a:ea typeface="Calibri" panose="020F0502020204030204" pitchFamily="34" charset="0"/>
              <a:cs typeface="Estedad" panose="02000203000000000000" pitchFamily="2" charset="-78"/>
            </a:endParaRPr>
          </a:p>
          <a:p>
            <a:pPr marL="571500" algn="just" rtl="1">
              <a:lnSpc>
                <a:spcPct val="107000"/>
              </a:lnSpc>
              <a:spcAft>
                <a:spcPts val="800"/>
              </a:spcAft>
              <a:buClrTx/>
              <a:buFont typeface="Courier New" panose="02070309020205020404" pitchFamily="49" charset="0"/>
              <a:buChar char="o"/>
            </a:pPr>
            <a:r>
              <a:rPr lang="fa-IR" sz="1800" kern="100" dirty="0">
                <a:effectLst/>
                <a:latin typeface="Estedad" panose="02000203000000000000" pitchFamily="2" charset="-78"/>
                <a:ea typeface="Calibri" panose="020F0502020204030204" pitchFamily="34" charset="0"/>
                <a:cs typeface="Estedad" panose="02000203000000000000" pitchFamily="2" charset="-78"/>
              </a:rPr>
              <a:t>دستور مورد نیاز برای تولید خروجی روی نمونه‌های مسابق</a:t>
            </a:r>
            <a:r>
              <a:rPr lang="fa-IR" sz="1800" kern="100" dirty="0">
                <a:latin typeface="Estedad" panose="02000203000000000000" pitchFamily="2" charset="-78"/>
                <a:ea typeface="Calibri" panose="020F0502020204030204" pitchFamily="34" charset="0"/>
                <a:cs typeface="Estedad" panose="02000203000000000000" pitchFamily="2" charset="-78"/>
              </a:rPr>
              <a:t>ه:</a:t>
            </a:r>
          </a:p>
          <a:p>
            <a:pPr indent="0" algn="just" rtl="1">
              <a:lnSpc>
                <a:spcPct val="107000"/>
              </a:lnSpc>
              <a:spcAft>
                <a:spcPts val="800"/>
              </a:spcAft>
              <a:buNone/>
            </a:pP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p:pic>
        <p:nvPicPr>
          <p:cNvPr id="5" name="Picture 4">
            <a:extLst>
              <a:ext uri="{FF2B5EF4-FFF2-40B4-BE49-F238E27FC236}">
                <a16:creationId xmlns:a16="http://schemas.microsoft.com/office/drawing/2014/main" id="{E890C8D8-64BB-E199-5772-3B908719D63F}"/>
              </a:ext>
            </a:extLst>
          </p:cNvPr>
          <p:cNvPicPr>
            <a:picLocks noChangeAspect="1"/>
          </p:cNvPicPr>
          <p:nvPr/>
        </p:nvPicPr>
        <p:blipFill>
          <a:blip r:embed="rId2"/>
          <a:stretch>
            <a:fillRect/>
          </a:stretch>
        </p:blipFill>
        <p:spPr>
          <a:xfrm>
            <a:off x="1874982" y="5691441"/>
            <a:ext cx="9918793" cy="635172"/>
          </a:xfrm>
          <a:prstGeom prst="rect">
            <a:avLst/>
          </a:prstGeom>
        </p:spPr>
      </p:pic>
    </p:spTree>
    <p:extLst>
      <p:ext uri="{BB962C8B-B14F-4D97-AF65-F5344CB8AC3E}">
        <p14:creationId xmlns:p14="http://schemas.microsoft.com/office/powerpoint/2010/main" val="1211601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اجرا و روش تحلیل تیم انتخاب شده </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874982" y="591127"/>
            <a:ext cx="10093498" cy="1626522"/>
          </a:xfrm>
        </p:spPr>
        <p:txBody>
          <a:bodyPr>
            <a:noAutofit/>
          </a:bodyPr>
          <a:lstStyle/>
          <a:p>
            <a:pPr indent="0" algn="just" rtl="1">
              <a:lnSpc>
                <a:spcPct val="107000"/>
              </a:lnSpc>
              <a:spcAft>
                <a:spcPts val="800"/>
              </a:spcAft>
              <a:buNone/>
            </a:pPr>
            <a:r>
              <a:rPr lang="fa-IR" sz="1800" b="1" kern="100" dirty="0">
                <a:effectLst/>
                <a:latin typeface="Estedad" panose="02000203000000000000" pitchFamily="2" charset="-78"/>
                <a:ea typeface="Calibri" panose="020F0502020204030204" pitchFamily="34" charset="0"/>
                <a:cs typeface="Estedad" panose="02000203000000000000" pitchFamily="2" charset="-78"/>
              </a:rPr>
              <a:t>خروجی نمونه</a:t>
            </a:r>
            <a:r>
              <a:rPr lang="en-US" sz="1800" b="1" dirty="0">
                <a:effectLst/>
                <a:latin typeface="Estedad" panose="02000203000000000000" pitchFamily="2" charset="-78"/>
                <a:ea typeface="Calibri" panose="020F0502020204030204" pitchFamily="34" charset="0"/>
                <a:cs typeface="Estedad" panose="02000203000000000000" pitchFamily="2" charset="-78"/>
              </a:rPr>
              <a:t>agh-ggis-spr17.xml </a:t>
            </a:r>
            <a:endParaRPr lang="en-US" sz="1800" b="1" kern="100" dirty="0">
              <a:effectLst/>
              <a:latin typeface="Estedad" panose="02000203000000000000" pitchFamily="2" charset="-78"/>
              <a:ea typeface="Calibri" panose="020F0502020204030204" pitchFamily="34" charset="0"/>
              <a:cs typeface="Estedad" panose="02000203000000000000" pitchFamily="2" charset="-78"/>
            </a:endParaRPr>
          </a:p>
        </p:txBody>
      </p:sp>
      <p:pic>
        <p:nvPicPr>
          <p:cNvPr id="4" name="Picture 3">
            <a:extLst>
              <a:ext uri="{FF2B5EF4-FFF2-40B4-BE49-F238E27FC236}">
                <a16:creationId xmlns:a16="http://schemas.microsoft.com/office/drawing/2014/main" id="{01CFD43B-F184-EB35-CB64-C56B509E6A7C}"/>
              </a:ext>
            </a:extLst>
          </p:cNvPr>
          <p:cNvPicPr>
            <a:picLocks noChangeAspect="1"/>
          </p:cNvPicPr>
          <p:nvPr/>
        </p:nvPicPr>
        <p:blipFill>
          <a:blip r:embed="rId2"/>
          <a:stretch>
            <a:fillRect/>
          </a:stretch>
        </p:blipFill>
        <p:spPr>
          <a:xfrm>
            <a:off x="1298933" y="1874982"/>
            <a:ext cx="10116558" cy="4983017"/>
          </a:xfrm>
          <a:prstGeom prst="rect">
            <a:avLst/>
          </a:prstGeom>
        </p:spPr>
      </p:pic>
    </p:spTree>
    <p:extLst>
      <p:ext uri="{BB962C8B-B14F-4D97-AF65-F5344CB8AC3E}">
        <p14:creationId xmlns:p14="http://schemas.microsoft.com/office/powerpoint/2010/main" val="60483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مقدمه</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826953" y="1302327"/>
            <a:ext cx="10058400" cy="2359276"/>
          </a:xfrm>
        </p:spPr>
        <p:txBody>
          <a:bodyPr/>
          <a:lstStyle/>
          <a:p>
            <a:pPr marL="0" indent="0" algn="just">
              <a:buNone/>
            </a:pPr>
            <a:r>
              <a:rPr lang="fa-IR" sz="1800" kern="0" dirty="0">
                <a:effectLst/>
                <a:latin typeface="Estedad" panose="02000203000000000000" pitchFamily="2" charset="-78"/>
                <a:ea typeface="Calibri" panose="020F0502020204030204" pitchFamily="34" charset="0"/>
                <a:cs typeface="Estedad" panose="02000203000000000000" pitchFamily="2" charset="-78"/>
              </a:rPr>
              <a:t>در دنیای مدرن آموزش عالی، برنامه‌ریزی بهینه زمان‌بندی کلاس‌ها و تخصیص منابع دانشگاهی، به یکی از چالش‌های اساسی تبدیل شده است. زمان‌بندی موثر کلاس‌ها نه تنها بر کیفیت تجربه آموزشی و رضایت دانشجویان و اساتید تاثیر می‌گذارد، بلکه می‌تواند به کاهش مشکلاتی نظیر تداخل‌های زمانی و بار اضافی بر روی کارکنان کمک کند. با توجه به پیچیدگی‌های مرتبط، از جمله هماهنگی میان برنامه‌های مختلف و محدودیت‌های مکانی و زمانی، استفاده از روش‌های پیشرفته و الگوریتم‌های پیچیده برای حل این مسائل ضروری است تا به بهره‌وری و کارایی بالاتری در نهادهای آموزشی دست یابیم.</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p:spTree>
    <p:extLst>
      <p:ext uri="{BB962C8B-B14F-4D97-AF65-F5344CB8AC3E}">
        <p14:creationId xmlns:p14="http://schemas.microsoft.com/office/powerpoint/2010/main" val="841436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اجرا و روش تحلیل تیم انتخاب شده </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874982" y="804487"/>
            <a:ext cx="10093498" cy="5125258"/>
          </a:xfrm>
        </p:spPr>
        <p:txBody>
          <a:bodyPr>
            <a:noAutofit/>
          </a:bodyPr>
          <a:lstStyle/>
          <a:p>
            <a:pPr indent="0" algn="just" rtl="1">
              <a:lnSpc>
                <a:spcPct val="107000"/>
              </a:lnSpc>
              <a:spcAft>
                <a:spcPts val="800"/>
              </a:spcAft>
              <a:buNone/>
            </a:pPr>
            <a:r>
              <a:rPr lang="fa-IR" sz="1800" kern="100" dirty="0">
                <a:effectLst/>
                <a:latin typeface="Estedad" panose="02000203000000000000" pitchFamily="2" charset="-78"/>
                <a:ea typeface="Calibri" panose="020F0502020204030204" pitchFamily="34" charset="0"/>
                <a:cs typeface="Estedad" panose="02000203000000000000" pitchFamily="2" charset="-78"/>
              </a:rPr>
              <a:t>این تیم از کدهای ابزار</a:t>
            </a:r>
            <a:r>
              <a:rPr lang="en-US" sz="1800" kern="100" dirty="0">
                <a:effectLst/>
                <a:latin typeface="Estedad" panose="02000203000000000000" pitchFamily="2" charset="-78"/>
                <a:ea typeface="Calibri" panose="020F0502020204030204" pitchFamily="34" charset="0"/>
                <a:cs typeface="Estedad" panose="02000203000000000000" pitchFamily="2" charset="-78"/>
              </a:rPr>
              <a:t>Timetabling </a:t>
            </a:r>
            <a:r>
              <a:rPr lang="fa-IR" sz="1800" kern="100" dirty="0">
                <a:effectLst/>
                <a:latin typeface="Estedad" panose="02000203000000000000" pitchFamily="2" charset="-78"/>
                <a:ea typeface="Calibri" panose="020F0502020204030204" pitchFamily="34" charset="0"/>
                <a:cs typeface="Estedad" panose="02000203000000000000" pitchFamily="2" charset="-78"/>
              </a:rPr>
              <a:t>به عنوان پایه کار خود استفاده کرده و آن را بر اساس نیازهای خود سفارشی‌سازی کرده‌اند. آنها در روش پیشنهادی خود، از دو الگوریتم با نام‌های </a:t>
            </a:r>
            <a:r>
              <a:rPr lang="en-US" sz="1800" kern="100" dirty="0">
                <a:effectLst/>
                <a:latin typeface="Estedad" panose="02000203000000000000" pitchFamily="2" charset="-78"/>
                <a:ea typeface="Calibri" panose="020F0502020204030204" pitchFamily="34" charset="0"/>
                <a:cs typeface="Estedad" panose="02000203000000000000" pitchFamily="2" charset="-78"/>
              </a:rPr>
              <a:t>Simulated Annealing</a:t>
            </a:r>
            <a:r>
              <a:rPr lang="fa-IR" sz="1800" kern="100" dirty="0">
                <a:effectLst/>
                <a:latin typeface="Estedad" panose="02000203000000000000" pitchFamily="2" charset="-78"/>
                <a:ea typeface="Calibri" panose="020F0502020204030204" pitchFamily="34" charset="0"/>
                <a:cs typeface="Estedad" panose="02000203000000000000" pitchFamily="2" charset="-78"/>
              </a:rPr>
              <a:t> و </a:t>
            </a:r>
            <a:r>
              <a:rPr lang="en-US" sz="1800" kern="100" dirty="0">
                <a:effectLst/>
                <a:latin typeface="Estedad" panose="02000203000000000000" pitchFamily="2" charset="-78"/>
                <a:ea typeface="Calibri" panose="020F0502020204030204" pitchFamily="34" charset="0"/>
                <a:cs typeface="Estedad" panose="02000203000000000000" pitchFamily="2" charset="-78"/>
              </a:rPr>
              <a:t>Focused Search on Particular Constraints</a:t>
            </a:r>
            <a:r>
              <a:rPr lang="fa-IR" sz="1800" kern="100" dirty="0">
                <a:effectLst/>
                <a:latin typeface="Estedad" panose="02000203000000000000" pitchFamily="2" charset="-78"/>
                <a:ea typeface="Calibri" panose="020F0502020204030204" pitchFamily="34" charset="0"/>
                <a:cs typeface="Estedad" panose="02000203000000000000" pitchFamily="2" charset="-78"/>
              </a:rPr>
              <a:t> بهره برده‌اند.</a:t>
            </a:r>
          </a:p>
          <a:p>
            <a:pPr indent="0" algn="just" rtl="1">
              <a:lnSpc>
                <a:spcPct val="107000"/>
              </a:lnSpc>
              <a:spcAft>
                <a:spcPts val="800"/>
              </a:spcAft>
              <a:buNone/>
            </a:pP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15000"/>
              </a:lnSpc>
              <a:spcAft>
                <a:spcPts val="1000"/>
              </a:spcAft>
              <a:buNone/>
            </a:pPr>
            <a:r>
              <a:rPr lang="fa-IR" sz="1800" kern="100" dirty="0">
                <a:effectLst/>
                <a:latin typeface="Estedad" panose="02000203000000000000" pitchFamily="2" charset="-78"/>
                <a:ea typeface="Calibri" panose="020F0502020204030204" pitchFamily="34" charset="0"/>
                <a:cs typeface="Estedad" panose="02000203000000000000" pitchFamily="2" charset="-78"/>
              </a:rPr>
              <a:t>الگوریتم اصلی مورد استفاده آن‌ها</a:t>
            </a:r>
            <a:r>
              <a:rPr lang="en-US" sz="1800" kern="100" dirty="0">
                <a:effectLst/>
                <a:latin typeface="Estedad" panose="02000203000000000000" pitchFamily="2" charset="-78"/>
                <a:ea typeface="Calibri" panose="020F0502020204030204" pitchFamily="34" charset="0"/>
                <a:cs typeface="Estedad" panose="02000203000000000000" pitchFamily="2" charset="-78"/>
              </a:rPr>
              <a:t>Simulated Annealing </a:t>
            </a:r>
            <a:r>
              <a:rPr lang="fa-IR" sz="1800" kern="100" dirty="0">
                <a:effectLst/>
                <a:latin typeface="Estedad" panose="02000203000000000000" pitchFamily="2" charset="-78"/>
                <a:ea typeface="Calibri" panose="020F0502020204030204" pitchFamily="34" charset="0"/>
                <a:cs typeface="Estedad" panose="02000203000000000000" pitchFamily="2" charset="-78"/>
              </a:rPr>
              <a:t> است، اما از نسخه اصلاح ‌شده‌ای از این الگوریتم استفاده کرده‌اند که شامل تابع‌های </a:t>
            </a:r>
            <a:r>
              <a:rPr lang="en-US" sz="1800" kern="100" dirty="0">
                <a:effectLst/>
                <a:latin typeface="Estedad" panose="02000203000000000000" pitchFamily="2" charset="-78"/>
                <a:ea typeface="Calibri" panose="020F0502020204030204" pitchFamily="34" charset="0"/>
                <a:cs typeface="Estedad" panose="02000203000000000000" pitchFamily="2" charset="-78"/>
              </a:rPr>
              <a:t>Cooling Function</a:t>
            </a:r>
            <a:r>
              <a:rPr lang="fa-IR" sz="1800" kern="100" dirty="0">
                <a:effectLst/>
                <a:latin typeface="Estedad" panose="02000203000000000000" pitchFamily="2" charset="-78"/>
                <a:ea typeface="Calibri" panose="020F0502020204030204" pitchFamily="34" charset="0"/>
                <a:cs typeface="Estedad" panose="02000203000000000000" pitchFamily="2" charset="-78"/>
              </a:rPr>
              <a:t> و</a:t>
            </a:r>
            <a:r>
              <a:rPr lang="en-US" sz="1800" kern="100" dirty="0">
                <a:effectLst/>
                <a:latin typeface="Estedad" panose="02000203000000000000" pitchFamily="2" charset="-78"/>
                <a:ea typeface="Calibri" panose="020F0502020204030204" pitchFamily="34" charset="0"/>
                <a:cs typeface="Estedad" panose="02000203000000000000" pitchFamily="2" charset="-78"/>
              </a:rPr>
              <a:t>Evaluation Function </a:t>
            </a:r>
            <a:r>
              <a:rPr lang="fa-IR" sz="1800" kern="100" dirty="0">
                <a:effectLst/>
                <a:latin typeface="Estedad" panose="02000203000000000000" pitchFamily="2" charset="-78"/>
                <a:ea typeface="Calibri" panose="020F0502020204030204" pitchFamily="34" charset="0"/>
                <a:cs typeface="Estedad" panose="02000203000000000000" pitchFamily="2" charset="-78"/>
              </a:rPr>
              <a:t> است. همچنین </a:t>
            </a:r>
            <a:r>
              <a:rPr lang="fa-IR" sz="1800" kern="0" dirty="0">
                <a:effectLst/>
                <a:latin typeface="Estedad" panose="02000203000000000000" pitchFamily="2" charset="-78"/>
                <a:ea typeface="Calibri" panose="020F0502020204030204" pitchFamily="34" charset="0"/>
                <a:cs typeface="Estedad" panose="02000203000000000000" pitchFamily="2" charset="-78"/>
              </a:rPr>
              <a:t>این الگوریتم در هر دو ناحیه قابل </a:t>
            </a:r>
            <a:r>
              <a:rPr lang="en-AE" sz="1800" kern="0" dirty="0">
                <a:effectLst/>
                <a:latin typeface="Estedad" panose="02000203000000000000" pitchFamily="2" charset="-78"/>
                <a:ea typeface="Calibri" panose="020F0502020204030204" pitchFamily="34" charset="0"/>
                <a:cs typeface="Estedad" panose="02000203000000000000" pitchFamily="2" charset="-78"/>
              </a:rPr>
              <a:t>‌</a:t>
            </a:r>
            <a:r>
              <a:rPr lang="fa-IR" sz="1800" kern="0" dirty="0">
                <a:effectLst/>
                <a:latin typeface="Estedad" panose="02000203000000000000" pitchFamily="2" charset="-78"/>
                <a:ea typeface="Calibri" panose="020F0502020204030204" pitchFamily="34" charset="0"/>
                <a:cs typeface="Estedad" panose="02000203000000000000" pitchFamily="2" charset="-78"/>
              </a:rPr>
              <a:t>قبول و غیرقابل </a:t>
            </a:r>
            <a:r>
              <a:rPr lang="en-AE" sz="1800" kern="0" dirty="0">
                <a:effectLst/>
                <a:latin typeface="Estedad" panose="02000203000000000000" pitchFamily="2" charset="-78"/>
                <a:ea typeface="Calibri" panose="020F0502020204030204" pitchFamily="34" charset="0"/>
                <a:cs typeface="Estedad" panose="02000203000000000000" pitchFamily="2" charset="-78"/>
              </a:rPr>
              <a:t>‌</a:t>
            </a:r>
            <a:r>
              <a:rPr lang="fa-IR" sz="1800" kern="0" dirty="0">
                <a:effectLst/>
                <a:latin typeface="Estedad" panose="02000203000000000000" pitchFamily="2" charset="-78"/>
                <a:ea typeface="Calibri" panose="020F0502020204030204" pitchFamily="34" charset="0"/>
                <a:cs typeface="Estedad" panose="02000203000000000000" pitchFamily="2" charset="-78"/>
              </a:rPr>
              <a:t>قبول فضای راه</a:t>
            </a:r>
            <a:r>
              <a:rPr lang="en-AE" sz="1800" kern="0" dirty="0">
                <a:effectLst/>
                <a:latin typeface="Estedad" panose="02000203000000000000" pitchFamily="2" charset="-78"/>
                <a:ea typeface="Calibri" panose="020F0502020204030204" pitchFamily="34" charset="0"/>
                <a:cs typeface="Estedad" panose="02000203000000000000" pitchFamily="2" charset="-78"/>
              </a:rPr>
              <a:t>‌</a:t>
            </a:r>
            <a:r>
              <a:rPr lang="fa-IR" sz="1800" kern="0" dirty="0">
                <a:effectLst/>
                <a:latin typeface="Estedad" panose="02000203000000000000" pitchFamily="2" charset="-78"/>
                <a:ea typeface="Calibri" panose="020F0502020204030204" pitchFamily="34" charset="0"/>
                <a:cs typeface="Estedad" panose="02000203000000000000" pitchFamily="2" charset="-78"/>
              </a:rPr>
              <a:t>حل جستجو می</a:t>
            </a:r>
            <a:r>
              <a:rPr lang="en-AE" sz="1800" kern="0" dirty="0">
                <a:effectLst/>
                <a:latin typeface="Estedad" panose="02000203000000000000" pitchFamily="2" charset="-78"/>
                <a:ea typeface="Calibri" panose="020F0502020204030204" pitchFamily="34" charset="0"/>
                <a:cs typeface="Estedad" panose="02000203000000000000" pitchFamily="2" charset="-78"/>
              </a:rPr>
              <a:t>‌</a:t>
            </a:r>
            <a:r>
              <a:rPr lang="fa-IR" sz="1800" kern="0" dirty="0">
                <a:effectLst/>
                <a:latin typeface="Estedad" panose="02000203000000000000" pitchFamily="2" charset="-78"/>
                <a:ea typeface="Calibri" panose="020F0502020204030204" pitchFamily="34" charset="0"/>
                <a:cs typeface="Estedad" panose="02000203000000000000" pitchFamily="2" charset="-78"/>
              </a:rPr>
              <a:t>کند، که در ناحیه غیرقابل </a:t>
            </a:r>
            <a:r>
              <a:rPr lang="en-AE" sz="1800" kern="0" dirty="0">
                <a:effectLst/>
                <a:latin typeface="Estedad" panose="02000203000000000000" pitchFamily="2" charset="-78"/>
                <a:ea typeface="Calibri" panose="020F0502020204030204" pitchFamily="34" charset="0"/>
                <a:cs typeface="Estedad" panose="02000203000000000000" pitchFamily="2" charset="-78"/>
              </a:rPr>
              <a:t>‌</a:t>
            </a:r>
            <a:r>
              <a:rPr lang="fa-IR" sz="1800" kern="0" dirty="0">
                <a:effectLst/>
                <a:latin typeface="Estedad" panose="02000203000000000000" pitchFamily="2" charset="-78"/>
                <a:ea typeface="Calibri" panose="020F0502020204030204" pitchFamily="34" charset="0"/>
                <a:cs typeface="Estedad" panose="02000203000000000000" pitchFamily="2" charset="-78"/>
              </a:rPr>
              <a:t>قبول از ترکیبی از جریمه تدریجی و جستجوی محدود</a:t>
            </a:r>
            <a:r>
              <a:rPr lang="en-AE" sz="1800" kern="0" dirty="0">
                <a:effectLst/>
                <a:latin typeface="Estedad" panose="02000203000000000000" pitchFamily="2" charset="-78"/>
                <a:ea typeface="Calibri" panose="020F0502020204030204" pitchFamily="34" charset="0"/>
                <a:cs typeface="Estedad" panose="02000203000000000000" pitchFamily="2" charset="-78"/>
              </a:rPr>
              <a:t>‌ </a:t>
            </a:r>
            <a:r>
              <a:rPr lang="fa-IR" sz="1800" kern="0" dirty="0">
                <a:effectLst/>
                <a:latin typeface="Estedad" panose="02000203000000000000" pitchFamily="2" charset="-78"/>
                <a:ea typeface="Calibri" panose="020F0502020204030204" pitchFamily="34" charset="0"/>
                <a:cs typeface="Estedad" panose="02000203000000000000" pitchFamily="2" charset="-78"/>
              </a:rPr>
              <a:t>شده بر روی محدودیت</a:t>
            </a:r>
            <a:r>
              <a:rPr lang="en-AE" sz="1800" kern="0" dirty="0">
                <a:effectLst/>
                <a:latin typeface="Estedad" panose="02000203000000000000" pitchFamily="2" charset="-78"/>
                <a:ea typeface="Calibri" panose="020F0502020204030204" pitchFamily="34" charset="0"/>
                <a:cs typeface="Estedad" panose="02000203000000000000" pitchFamily="2" charset="-78"/>
              </a:rPr>
              <a:t>‌</a:t>
            </a:r>
            <a:r>
              <a:rPr lang="fa-IR" sz="1800" kern="0" dirty="0">
                <a:effectLst/>
                <a:latin typeface="Estedad" panose="02000203000000000000" pitchFamily="2" charset="-78"/>
                <a:ea typeface="Calibri" panose="020F0502020204030204" pitchFamily="34" charset="0"/>
                <a:cs typeface="Estedad" panose="02000203000000000000" pitchFamily="2" charset="-78"/>
              </a:rPr>
              <a:t>های سخت خاص استفاده می</a:t>
            </a:r>
            <a:r>
              <a:rPr lang="en-AE" sz="1800" kern="0" dirty="0">
                <a:effectLst/>
                <a:latin typeface="Estedad" panose="02000203000000000000" pitchFamily="2" charset="-78"/>
                <a:ea typeface="Calibri" panose="020F0502020204030204" pitchFamily="34" charset="0"/>
                <a:cs typeface="Estedad" panose="02000203000000000000" pitchFamily="2" charset="-78"/>
              </a:rPr>
              <a:t>‌</a:t>
            </a:r>
            <a:r>
              <a:rPr lang="fa-IR" sz="1800" kern="0" dirty="0">
                <a:effectLst/>
                <a:latin typeface="Estedad" panose="02000203000000000000" pitchFamily="2" charset="-78"/>
                <a:ea typeface="Calibri" panose="020F0502020204030204" pitchFamily="34" charset="0"/>
                <a:cs typeface="Estedad" panose="02000203000000000000" pitchFamily="2" charset="-78"/>
              </a:rPr>
              <a:t>شود.</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endParaRPr lang="en-US" sz="1800" b="1" kern="100" dirty="0">
              <a:effectLst/>
              <a:latin typeface="Estedad" panose="02000203000000000000" pitchFamily="2" charset="-78"/>
              <a:ea typeface="Calibri" panose="020F0502020204030204" pitchFamily="34" charset="0"/>
              <a:cs typeface="Estedad" panose="02000203000000000000" pitchFamily="2" charset="-78"/>
            </a:endParaRPr>
          </a:p>
        </p:txBody>
      </p:sp>
    </p:spTree>
    <p:extLst>
      <p:ext uri="{BB962C8B-B14F-4D97-AF65-F5344CB8AC3E}">
        <p14:creationId xmlns:p14="http://schemas.microsoft.com/office/powerpoint/2010/main" val="1276298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fa-IR" sz="2500" b="1" kern="100" dirty="0">
                <a:effectLst/>
                <a:latin typeface="Estedad" panose="02000203000000000000" pitchFamily="2" charset="-78"/>
                <a:ea typeface="Times New Roman" panose="02020603050405020304" pitchFamily="18" charset="0"/>
                <a:cs typeface="Estedad" panose="02000203000000000000" pitchFamily="2" charset="-78"/>
              </a:rPr>
              <a:t>الگوریتم </a:t>
            </a:r>
            <a:r>
              <a:rPr lang="en-US" sz="2500" b="1" kern="100" dirty="0">
                <a:effectLst/>
                <a:latin typeface="Estedad" panose="02000203000000000000" pitchFamily="2" charset="-78"/>
                <a:ea typeface="Times New Roman" panose="02020603050405020304" pitchFamily="18" charset="0"/>
                <a:cs typeface="Estedad" panose="02000203000000000000" pitchFamily="2" charset="-78"/>
              </a:rPr>
              <a:t>Simulated Annealing</a:t>
            </a:r>
            <a:endParaRPr lang="fa-IR" sz="2500" b="1" dirty="0">
              <a:solidFill>
                <a:schemeClr val="tx1"/>
              </a:solidFill>
              <a:latin typeface="Estedad" panose="02000203000000000000" pitchFamily="2" charset="-78"/>
              <a:cs typeface="Estedad" panose="02000203000000000000"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874982" y="1183175"/>
                <a:ext cx="10093498" cy="5300749"/>
              </a:xfrm>
            </p:spPr>
            <p:txBody>
              <a:bodyPr>
                <a:noAutofit/>
              </a:bodyPr>
              <a:lstStyle/>
              <a:p>
                <a:pPr indent="0" algn="just" rtl="1">
                  <a:lnSpc>
                    <a:spcPct val="107000"/>
                  </a:lnSpc>
                  <a:spcAft>
                    <a:spcPts val="800"/>
                  </a:spcAft>
                  <a:buNone/>
                </a:pPr>
                <a:r>
                  <a:rPr lang="fa-IR" sz="1800" kern="100" dirty="0">
                    <a:effectLst/>
                    <a:latin typeface="Estedad" panose="02000203000000000000" pitchFamily="2" charset="-78"/>
                    <a:ea typeface="Calibri" panose="020F0502020204030204" pitchFamily="34" charset="0"/>
                    <a:cs typeface="Estedad" panose="02000203000000000000" pitchFamily="2" charset="-78"/>
                  </a:rPr>
                  <a:t>برای بهبود الگوریتم </a:t>
                </a:r>
                <a:r>
                  <a:rPr lang="en-AE" sz="1800" kern="100" dirty="0">
                    <a:effectLst/>
                    <a:latin typeface="Estedad" panose="02000203000000000000" pitchFamily="2" charset="-78"/>
                    <a:ea typeface="Calibri" panose="020F0502020204030204" pitchFamily="34" charset="0"/>
                    <a:cs typeface="Estedad" panose="02000203000000000000" pitchFamily="2" charset="-78"/>
                  </a:rPr>
                  <a:t>Hill-Climbing</a:t>
                </a:r>
                <a:r>
                  <a:rPr lang="fa-IR" sz="1800" kern="100" dirty="0">
                    <a:effectLst/>
                    <a:latin typeface="Estedad" panose="02000203000000000000" pitchFamily="2" charset="-78"/>
                    <a:ea typeface="Calibri" panose="020F0502020204030204" pitchFamily="34" charset="0"/>
                    <a:cs typeface="Estedad" panose="02000203000000000000" pitchFamily="2" charset="-78"/>
                  </a:rPr>
                  <a:t>، یکی از روش‌های موثر استفاده از الگوریتم </a:t>
                </a:r>
                <a:r>
                  <a:rPr lang="en-AE" sz="1800" kern="100" dirty="0">
                    <a:effectLst/>
                    <a:latin typeface="Estedad" panose="02000203000000000000" pitchFamily="2" charset="-78"/>
                    <a:ea typeface="Calibri" panose="020F0502020204030204" pitchFamily="34" charset="0"/>
                    <a:cs typeface="Estedad" panose="02000203000000000000" pitchFamily="2" charset="-78"/>
                  </a:rPr>
                  <a:t>Simulated Annealing</a:t>
                </a:r>
                <a:r>
                  <a:rPr lang="fa-IR" sz="1800" kern="100" dirty="0">
                    <a:effectLst/>
                    <a:latin typeface="Estedad" panose="02000203000000000000" pitchFamily="2" charset="-78"/>
                    <a:ea typeface="Calibri" panose="020F0502020204030204" pitchFamily="34" charset="0"/>
                    <a:cs typeface="Estedad" panose="02000203000000000000" pitchFamily="2" charset="-78"/>
                  </a:rPr>
                  <a:t> است. به عبارت دیگر، </a:t>
                </a:r>
                <a:r>
                  <a:rPr lang="en-AE" sz="1800" kern="100" dirty="0">
                    <a:effectLst/>
                    <a:latin typeface="Estedad" panose="02000203000000000000" pitchFamily="2" charset="-78"/>
                    <a:ea typeface="Calibri" panose="020F0502020204030204" pitchFamily="34" charset="0"/>
                    <a:cs typeface="Estedad" panose="02000203000000000000" pitchFamily="2" charset="-78"/>
                  </a:rPr>
                  <a:t>Simulated Annealing</a:t>
                </a:r>
                <a:r>
                  <a:rPr lang="fa-IR" sz="1800" kern="100" dirty="0">
                    <a:effectLst/>
                    <a:latin typeface="Estedad" panose="02000203000000000000" pitchFamily="2" charset="-78"/>
                    <a:ea typeface="Calibri" panose="020F0502020204030204" pitchFamily="34" charset="0"/>
                    <a:cs typeface="Estedad" panose="02000203000000000000" pitchFamily="2" charset="-78"/>
                  </a:rPr>
                  <a:t> از</a:t>
                </a:r>
                <a:r>
                  <a:rPr lang="en-AE" sz="1800" kern="100" dirty="0">
                    <a:effectLst/>
                    <a:latin typeface="Estedad" panose="02000203000000000000" pitchFamily="2" charset="-78"/>
                    <a:ea typeface="Calibri" panose="020F0502020204030204" pitchFamily="34" charset="0"/>
                    <a:cs typeface="Estedad" panose="02000203000000000000" pitchFamily="2" charset="-78"/>
                  </a:rPr>
                  <a:t>Hill-Climbing </a:t>
                </a:r>
                <a:r>
                  <a:rPr lang="fa-IR" sz="1800" kern="100" dirty="0">
                    <a:effectLst/>
                    <a:latin typeface="Estedad" panose="02000203000000000000" pitchFamily="2" charset="-78"/>
                    <a:ea typeface="Calibri" panose="020F0502020204030204" pitchFamily="34" charset="0"/>
                    <a:cs typeface="Estedad" panose="02000203000000000000" pitchFamily="2" charset="-78"/>
                  </a:rPr>
                  <a:t> توسعه یافته است. در این الگوریتم از یک حالت ابتدایی شروع کرده و همسایه‌های آن را بررسی می‌کنیم. هر همسایه یک</a:t>
                </a:r>
                <a:r>
                  <a:rPr lang="en-US" sz="1800" kern="100" dirty="0">
                    <a:effectLst/>
                    <a:latin typeface="Estedad" panose="02000203000000000000" pitchFamily="2" charset="-78"/>
                    <a:ea typeface="Calibri" panose="020F0502020204030204" pitchFamily="34" charset="0"/>
                    <a:cs typeface="Estedad" panose="02000203000000000000" pitchFamily="2" charset="-78"/>
                  </a:rPr>
                  <a:t>heuristic </a:t>
                </a:r>
                <a:r>
                  <a:rPr lang="fa-IR" sz="1800" kern="100" dirty="0">
                    <a:effectLst/>
                    <a:latin typeface="Estedad" panose="02000203000000000000" pitchFamily="2" charset="-78"/>
                    <a:ea typeface="Calibri" panose="020F0502020204030204" pitchFamily="34" charset="0"/>
                    <a:cs typeface="Estedad" panose="02000203000000000000" pitchFamily="2" charset="-78"/>
                  </a:rPr>
                  <a:t> نسبت به</a:t>
                </a:r>
                <a:r>
                  <a:rPr lang="en-US" sz="1800" kern="100" dirty="0">
                    <a:effectLst/>
                    <a:latin typeface="Estedad" panose="02000203000000000000" pitchFamily="2" charset="-78"/>
                    <a:ea typeface="Calibri" panose="020F0502020204030204" pitchFamily="34" charset="0"/>
                    <a:cs typeface="Estedad" panose="02000203000000000000" pitchFamily="2" charset="-78"/>
                  </a:rPr>
                  <a:t>heuristic </a:t>
                </a:r>
                <a:r>
                  <a:rPr lang="fa-IR" sz="1800" kern="100" dirty="0">
                    <a:effectLst/>
                    <a:latin typeface="Estedad" panose="02000203000000000000" pitchFamily="2" charset="-78"/>
                    <a:ea typeface="Calibri" panose="020F0502020204030204" pitchFamily="34" charset="0"/>
                    <a:cs typeface="Estedad" panose="02000203000000000000" pitchFamily="2" charset="-78"/>
                  </a:rPr>
                  <a:t> ما داره که اختلاف بین این</a:t>
                </a:r>
                <a:r>
                  <a:rPr lang="en-US" sz="1800" kern="100" dirty="0">
                    <a:effectLst/>
                    <a:latin typeface="Estedad" panose="02000203000000000000" pitchFamily="2" charset="-78"/>
                    <a:ea typeface="Calibri" panose="020F0502020204030204" pitchFamily="34" charset="0"/>
                    <a:cs typeface="Estedad" panose="02000203000000000000" pitchFamily="2" charset="-78"/>
                  </a:rPr>
                  <a:t>heuristic </a:t>
                </a:r>
                <a:r>
                  <a:rPr lang="fa-IR" sz="1800" kern="100" dirty="0">
                    <a:effectLst/>
                    <a:latin typeface="Estedad" panose="02000203000000000000" pitchFamily="2" charset="-78"/>
                    <a:ea typeface="Calibri" panose="020F0502020204030204" pitchFamily="34" charset="0"/>
                    <a:cs typeface="Estedad" panose="02000203000000000000" pitchFamily="2" charset="-78"/>
                  </a:rPr>
                  <a:t>ها به عنوان</a:t>
                </a:r>
                <a:r>
                  <a:rPr lang="en-AE" sz="1800" kern="100" dirty="0">
                    <a:effectLst/>
                    <a:latin typeface="Estedad" panose="02000203000000000000" pitchFamily="2" charset="-78"/>
                    <a:ea typeface="Calibri" panose="020F0502020204030204" pitchFamily="34" charset="0"/>
                    <a:cs typeface="Estedad" panose="02000203000000000000" pitchFamily="2" charset="-78"/>
                  </a:rPr>
                  <a:t> ΔE </a:t>
                </a:r>
                <a:r>
                  <a:rPr lang="fa-IR" sz="1800" kern="100" dirty="0">
                    <a:effectLst/>
                    <a:latin typeface="Estedad" panose="02000203000000000000" pitchFamily="2" charset="-78"/>
                    <a:ea typeface="Calibri" panose="020F0502020204030204" pitchFamily="34" charset="0"/>
                    <a:cs typeface="Estedad" panose="02000203000000000000" pitchFamily="2" charset="-78"/>
                  </a:rPr>
                  <a:t>شناخته می‌شود. اگر</a:t>
                </a:r>
                <a:r>
                  <a:rPr lang="en-AE" sz="1800" kern="100" dirty="0">
                    <a:effectLst/>
                    <a:latin typeface="Estedad" panose="02000203000000000000" pitchFamily="2" charset="-78"/>
                    <a:ea typeface="Calibri" panose="020F0502020204030204" pitchFamily="34" charset="0"/>
                    <a:cs typeface="Estedad" panose="02000203000000000000" pitchFamily="2" charset="-78"/>
                  </a:rPr>
                  <a:t>ΔE </a:t>
                </a:r>
                <a:r>
                  <a:rPr lang="fa-IR" sz="1800" kern="100" dirty="0">
                    <a:effectLst/>
                    <a:latin typeface="Estedad" panose="02000203000000000000" pitchFamily="2" charset="-78"/>
                    <a:ea typeface="Calibri" panose="020F0502020204030204" pitchFamily="34" charset="0"/>
                    <a:cs typeface="Estedad" panose="02000203000000000000" pitchFamily="2" charset="-78"/>
                  </a:rPr>
                  <a:t> مثبت باشد، احتمالا</a:t>
                </a:r>
                <a:r>
                  <a:rPr lang="en-US" sz="1800" kern="100" dirty="0">
                    <a:effectLst/>
                    <a:latin typeface="Estedad" panose="02000203000000000000" pitchFamily="2" charset="-78"/>
                    <a:ea typeface="Calibri" panose="020F0502020204030204" pitchFamily="34" charset="0"/>
                    <a:cs typeface="Estedad" panose="02000203000000000000" pitchFamily="2" charset="-78"/>
                  </a:rPr>
                  <a:t>heuristic </a:t>
                </a:r>
                <a:r>
                  <a:rPr lang="fa-IR" sz="1800" kern="100" dirty="0">
                    <a:effectLst/>
                    <a:latin typeface="Estedad" panose="02000203000000000000" pitchFamily="2" charset="-78"/>
                    <a:ea typeface="Calibri" panose="020F0502020204030204" pitchFamily="34" charset="0"/>
                    <a:cs typeface="Estedad" panose="02000203000000000000" pitchFamily="2" charset="-78"/>
                  </a:rPr>
                  <a:t>بهتر شده است و همسایه را انتخاب می‌کنیم. اما اگر</a:t>
                </a:r>
                <a:r>
                  <a:rPr lang="en-AE" sz="1800" kern="100" dirty="0">
                    <a:effectLst/>
                    <a:latin typeface="Estedad" panose="02000203000000000000" pitchFamily="2" charset="-78"/>
                    <a:ea typeface="Calibri" panose="020F0502020204030204" pitchFamily="34" charset="0"/>
                    <a:cs typeface="Estedad" panose="02000203000000000000" pitchFamily="2" charset="-78"/>
                  </a:rPr>
                  <a:t>ΔE </a:t>
                </a:r>
                <a:r>
                  <a:rPr lang="fa-IR" sz="1800" kern="100" dirty="0">
                    <a:effectLst/>
                    <a:latin typeface="Estedad" panose="02000203000000000000" pitchFamily="2" charset="-78"/>
                    <a:ea typeface="Calibri" panose="020F0502020204030204" pitchFamily="34" charset="0"/>
                    <a:cs typeface="Estedad" panose="02000203000000000000" pitchFamily="2" charset="-78"/>
                  </a:rPr>
                  <a:t> منفی باشد، همسایه را با احتمالی که به صورت </a:t>
                </a:r>
                <a14:m>
                  <m:oMath xmlns:m="http://schemas.openxmlformats.org/officeDocument/2006/math">
                    <m:sSup>
                      <m:sSupPr>
                        <m:ctrlPr>
                          <a:rPr lang="en-US" sz="1800" i="1" kern="100">
                            <a:effectLst/>
                            <a:latin typeface="Cambria Math" panose="02040503050406030204" pitchFamily="18" charset="0"/>
                            <a:ea typeface="Calibri" panose="020F0502020204030204" pitchFamily="34" charset="0"/>
                            <a:cs typeface="Nazanin" panose="00000400000000000000" pitchFamily="2" charset="-78"/>
                          </a:rPr>
                        </m:ctrlPr>
                      </m:sSupPr>
                      <m:e>
                        <m:r>
                          <a:rPr lang="en-AE" sz="1800" i="1" kern="100">
                            <a:effectLst/>
                            <a:latin typeface="Cambria Math" panose="02040503050406030204" pitchFamily="18" charset="0"/>
                            <a:ea typeface="Calibri" panose="020F0502020204030204" pitchFamily="34" charset="0"/>
                            <a:cs typeface="Nazanin" panose="00000400000000000000" pitchFamily="2" charset="-78"/>
                          </a:rPr>
                          <m:t>𝑒</m:t>
                        </m:r>
                      </m:e>
                      <m:sup>
                        <m:f>
                          <m:fPr>
                            <m:ctrlPr>
                              <a:rPr lang="en-US" sz="1800" i="1" kern="100">
                                <a:effectLst/>
                                <a:latin typeface="Cambria Math" panose="02040503050406030204" pitchFamily="18" charset="0"/>
                                <a:ea typeface="Calibri" panose="020F0502020204030204" pitchFamily="34" charset="0"/>
                                <a:cs typeface="Nazanin" panose="00000400000000000000" pitchFamily="2" charset="-78"/>
                              </a:rPr>
                            </m:ctrlPr>
                          </m:fPr>
                          <m:num>
                            <m:r>
                              <a:rPr lang="en-AE" sz="1800" i="1" kern="100">
                                <a:effectLst/>
                                <a:latin typeface="Cambria Math" panose="02040503050406030204" pitchFamily="18" charset="0"/>
                                <a:ea typeface="Calibri" panose="020F0502020204030204" pitchFamily="34" charset="0"/>
                                <a:cs typeface="Nazanin" panose="00000400000000000000" pitchFamily="2" charset="-78"/>
                              </a:rPr>
                              <m:t>−∆</m:t>
                            </m:r>
                            <m:r>
                              <a:rPr lang="en-AE" sz="1800" i="1" kern="100">
                                <a:effectLst/>
                                <a:latin typeface="Cambria Math" panose="02040503050406030204" pitchFamily="18" charset="0"/>
                                <a:ea typeface="Calibri" panose="020F0502020204030204" pitchFamily="34" charset="0"/>
                                <a:cs typeface="Nazanin" panose="00000400000000000000" pitchFamily="2" charset="-78"/>
                              </a:rPr>
                              <m:t>𝐸</m:t>
                            </m:r>
                          </m:num>
                          <m:den>
                            <m:r>
                              <a:rPr lang="en-AE" sz="1800" i="1" kern="100">
                                <a:effectLst/>
                                <a:latin typeface="Cambria Math" panose="02040503050406030204" pitchFamily="18" charset="0"/>
                                <a:ea typeface="Calibri" panose="020F0502020204030204" pitchFamily="34" charset="0"/>
                                <a:cs typeface="Nazanin" panose="00000400000000000000" pitchFamily="2" charset="-78"/>
                              </a:rPr>
                              <m:t>𝑇</m:t>
                            </m:r>
                          </m:den>
                        </m:f>
                      </m:sup>
                    </m:sSup>
                  </m:oMath>
                </a14:m>
                <a:r>
                  <a:rPr lang="fa-IR" sz="1800" kern="100" dirty="0">
                    <a:effectLst/>
                    <a:latin typeface="Estedad" panose="02000203000000000000" pitchFamily="2" charset="-78"/>
                    <a:ea typeface="Calibri" panose="020F0502020204030204" pitchFamily="34" charset="0"/>
                    <a:cs typeface="Estedad" panose="02000203000000000000" pitchFamily="2" charset="-78"/>
                  </a:rPr>
                  <a:t> محاسبه می‌شود، انتخاب می‌کنیم. این احتمال به‌تدریج با کاهش دما (</a:t>
                </a:r>
                <a:r>
                  <a:rPr lang="en-AE" sz="1800" kern="100" dirty="0">
                    <a:effectLst/>
                    <a:latin typeface="Estedad" panose="02000203000000000000" pitchFamily="2" charset="-78"/>
                    <a:ea typeface="Calibri" panose="020F0502020204030204" pitchFamily="34" charset="0"/>
                    <a:cs typeface="Estedad" panose="02000203000000000000" pitchFamily="2" charset="-78"/>
                  </a:rPr>
                  <a:t>T</a:t>
                </a:r>
                <a:r>
                  <a:rPr lang="fa-IR" sz="1800" kern="100" dirty="0">
                    <a:effectLst/>
                    <a:latin typeface="Estedad" panose="02000203000000000000" pitchFamily="2" charset="-78"/>
                    <a:ea typeface="Calibri" panose="020F0502020204030204" pitchFamily="34" charset="0"/>
                    <a:cs typeface="Estedad" panose="02000203000000000000" pitchFamily="2" charset="-78"/>
                  </a:rPr>
                  <a:t>) کاهش می‌یابد. دما (</a:t>
                </a:r>
                <a:r>
                  <a:rPr lang="en-AE" sz="1800" kern="100" dirty="0">
                    <a:effectLst/>
                    <a:latin typeface="Estedad" panose="02000203000000000000" pitchFamily="2" charset="-78"/>
                    <a:ea typeface="Calibri" panose="020F0502020204030204" pitchFamily="34" charset="0"/>
                    <a:cs typeface="Estedad" panose="02000203000000000000" pitchFamily="2" charset="-78"/>
                  </a:rPr>
                  <a:t>T</a:t>
                </a:r>
                <a:r>
                  <a:rPr lang="fa-IR" sz="1800" kern="100" dirty="0">
                    <a:effectLst/>
                    <a:latin typeface="Estedad" panose="02000203000000000000" pitchFamily="2" charset="-78"/>
                    <a:ea typeface="Calibri" panose="020F0502020204030204" pitchFamily="34" charset="0"/>
                    <a:cs typeface="Estedad" panose="02000203000000000000" pitchFamily="2" charset="-78"/>
                  </a:rPr>
                  <a:t>) نمایانگر گذر زمان است و کاهش آن باعث می‌شود که انتخاب حالت‌های بدتر کمتر شود و الگوریتم به سمت بهینه‌ شدن حرکت کند.</a:t>
                </a:r>
              </a:p>
              <a:p>
                <a:pPr indent="0" algn="just" rtl="1">
                  <a:lnSpc>
                    <a:spcPct val="107000"/>
                  </a:lnSpc>
                  <a:spcAft>
                    <a:spcPts val="800"/>
                  </a:spcAft>
                  <a:buNone/>
                </a:pP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r>
                  <a:rPr lang="fa-IR" sz="1800" kern="100" dirty="0">
                    <a:effectLst/>
                    <a:latin typeface="Estedad" panose="02000203000000000000" pitchFamily="2" charset="-78"/>
                    <a:ea typeface="Calibri" panose="020F0502020204030204" pitchFamily="34" charset="0"/>
                    <a:cs typeface="Estedad" panose="02000203000000000000" pitchFamily="2" charset="-78"/>
                  </a:rPr>
                  <a:t>الگوریتم </a:t>
                </a:r>
                <a:r>
                  <a:rPr lang="en-US" sz="1800" kern="100" dirty="0">
                    <a:effectLst/>
                    <a:latin typeface="Estedad" panose="02000203000000000000" pitchFamily="2" charset="-78"/>
                    <a:ea typeface="Calibri" panose="020F0502020204030204" pitchFamily="34" charset="0"/>
                    <a:cs typeface="Estedad" panose="02000203000000000000" pitchFamily="2" charset="-78"/>
                  </a:rPr>
                  <a:t>Simulated Annealing</a:t>
                </a:r>
                <a:r>
                  <a:rPr lang="fa-IR" sz="1800" kern="100" dirty="0">
                    <a:effectLst/>
                    <a:latin typeface="Estedad" panose="02000203000000000000" pitchFamily="2" charset="-78"/>
                    <a:ea typeface="Calibri" panose="020F0502020204030204" pitchFamily="34" charset="0"/>
                    <a:cs typeface="Estedad" panose="02000203000000000000" pitchFamily="2" charset="-78"/>
                  </a:rPr>
                  <a:t> یک </a:t>
                </a:r>
                <a:r>
                  <a:rPr lang="fa-IR" sz="1800" kern="0" dirty="0">
                    <a:effectLst/>
                    <a:latin typeface="Estedad" panose="02000203000000000000" pitchFamily="2" charset="-78"/>
                    <a:ea typeface="Calibri" panose="020F0502020204030204" pitchFamily="34" charset="0"/>
                    <a:cs typeface="Estedad" panose="02000203000000000000" pitchFamily="2" charset="-78"/>
                  </a:rPr>
                  <a:t>الگوریتم جستجو و بهینه</a:t>
                </a:r>
                <a:r>
                  <a:rPr lang="en-AE" sz="1800" kern="0" dirty="0">
                    <a:effectLst/>
                    <a:latin typeface="Estedad" panose="02000203000000000000" pitchFamily="2" charset="-78"/>
                    <a:ea typeface="Calibri" panose="020F0502020204030204" pitchFamily="34" charset="0"/>
                    <a:cs typeface="Estedad" panose="02000203000000000000" pitchFamily="2" charset="-78"/>
                  </a:rPr>
                  <a:t>‌</a:t>
                </a:r>
                <a:r>
                  <a:rPr lang="fa-IR" sz="1800" kern="0" dirty="0">
                    <a:effectLst/>
                    <a:latin typeface="Estedad" panose="02000203000000000000" pitchFamily="2" charset="-78"/>
                    <a:ea typeface="Calibri" panose="020F0502020204030204" pitchFamily="34" charset="0"/>
                    <a:cs typeface="Estedad" panose="02000203000000000000" pitchFamily="2" charset="-78"/>
                  </a:rPr>
                  <a:t>سازی تصادفی است که برای حل مسائل بهینه</a:t>
                </a:r>
                <a:r>
                  <a:rPr lang="en-AE" sz="1800" kern="0" dirty="0">
                    <a:effectLst/>
                    <a:latin typeface="Estedad" panose="02000203000000000000" pitchFamily="2" charset="-78"/>
                    <a:ea typeface="Calibri" panose="020F0502020204030204" pitchFamily="34" charset="0"/>
                    <a:cs typeface="Estedad" panose="02000203000000000000" pitchFamily="2" charset="-78"/>
                  </a:rPr>
                  <a:t>‌</a:t>
                </a:r>
                <a:r>
                  <a:rPr lang="fa-IR" sz="1800" kern="0" dirty="0">
                    <a:effectLst/>
                    <a:latin typeface="Estedad" panose="02000203000000000000" pitchFamily="2" charset="-78"/>
                    <a:ea typeface="Calibri" panose="020F0502020204030204" pitchFamily="34" charset="0"/>
                    <a:cs typeface="Estedad" panose="02000203000000000000" pitchFamily="2" charset="-78"/>
                  </a:rPr>
                  <a:t>سازی پیچیده و بزرگ استفاده می</a:t>
                </a:r>
                <a:r>
                  <a:rPr lang="en-AE" sz="1800" kern="0" dirty="0">
                    <a:effectLst/>
                    <a:latin typeface="Estedad" panose="02000203000000000000" pitchFamily="2" charset="-78"/>
                    <a:ea typeface="Calibri" panose="020F0502020204030204" pitchFamily="34" charset="0"/>
                    <a:cs typeface="Estedad" panose="02000203000000000000" pitchFamily="2" charset="-78"/>
                  </a:rPr>
                  <a:t>‌</a:t>
                </a:r>
                <a:r>
                  <a:rPr lang="fa-IR" sz="1800" kern="0" dirty="0">
                    <a:effectLst/>
                    <a:latin typeface="Estedad" panose="02000203000000000000" pitchFamily="2" charset="-78"/>
                    <a:ea typeface="Calibri" panose="020F0502020204030204" pitchFamily="34" charset="0"/>
                    <a:cs typeface="Estedad" panose="02000203000000000000" pitchFamily="2" charset="-78"/>
                  </a:rPr>
                  <a:t>شود. این الگوریتم از فرآیندهای فیزیکی بازپخت فلزات الهام گرفته است.</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endParaRPr lang="en-US" sz="1800" b="1" kern="100" dirty="0">
                  <a:effectLst/>
                  <a:latin typeface="Estedad" panose="02000203000000000000" pitchFamily="2" charset="-78"/>
                  <a:ea typeface="Calibri" panose="020F0502020204030204" pitchFamily="34" charset="0"/>
                  <a:cs typeface="Estedad" panose="02000203000000000000" pitchFamily="2" charset="-78"/>
                </a:endParaRPr>
              </a:p>
            </p:txBody>
          </p:sp>
        </mc:Choice>
        <mc:Fallback xmlns="">
          <p:sp>
            <p:nvSpPr>
              <p:cNvPr id="3" name="Content Placeholder 2">
                <a:extLst>
                  <a:ext uri="{FF2B5EF4-FFF2-40B4-BE49-F238E27FC236}">
                    <a16:creationId xmlns:a16="http://schemas.microsoft.com/office/drawing/2014/main" id="{DA0F1936-5D5F-9FB8-DBB0-14E55991CABE}"/>
                  </a:ext>
                </a:extLst>
              </p:cNvPr>
              <p:cNvSpPr>
                <a:spLocks noGrp="1" noRot="1" noChangeAspect="1" noMove="1" noResize="1" noEditPoints="1" noAdjustHandles="1" noChangeArrowheads="1" noChangeShapeType="1" noTextEdit="1"/>
              </p:cNvSpPr>
              <p:nvPr>
                <p:ph idx="1"/>
              </p:nvPr>
            </p:nvSpPr>
            <p:spPr>
              <a:xfrm>
                <a:off x="1874982" y="1183175"/>
                <a:ext cx="10093498" cy="5300749"/>
              </a:xfrm>
              <a:blipFill>
                <a:blip r:embed="rId2"/>
                <a:stretch>
                  <a:fillRect l="-1329"/>
                </a:stretch>
              </a:blipFill>
            </p:spPr>
            <p:txBody>
              <a:bodyPr/>
              <a:lstStyle/>
              <a:p>
                <a:r>
                  <a:rPr lang="fa-IR">
                    <a:noFill/>
                  </a:rPr>
                  <a:t> </a:t>
                </a:r>
              </a:p>
            </p:txBody>
          </p:sp>
        </mc:Fallback>
      </mc:AlternateContent>
    </p:spTree>
    <p:extLst>
      <p:ext uri="{BB962C8B-B14F-4D97-AF65-F5344CB8AC3E}">
        <p14:creationId xmlns:p14="http://schemas.microsoft.com/office/powerpoint/2010/main" val="366175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fa-IR" sz="2500" b="1" kern="100" dirty="0">
                <a:effectLst/>
                <a:latin typeface="Estedad" panose="02000203000000000000" pitchFamily="2" charset="-78"/>
                <a:ea typeface="Times New Roman" panose="02020603050405020304" pitchFamily="18" charset="0"/>
                <a:cs typeface="Estedad" panose="02000203000000000000" pitchFamily="2" charset="-78"/>
              </a:rPr>
              <a:t>الگوریتم </a:t>
            </a:r>
            <a:r>
              <a:rPr lang="en-US" sz="2500" b="1" kern="100" dirty="0">
                <a:effectLst/>
                <a:latin typeface="Estedad" panose="02000203000000000000" pitchFamily="2" charset="-78"/>
                <a:ea typeface="Times New Roman" panose="02020603050405020304" pitchFamily="18" charset="0"/>
                <a:cs typeface="Estedad" panose="02000203000000000000" pitchFamily="2" charset="-78"/>
              </a:rPr>
              <a:t>Simulated Annealing</a:t>
            </a:r>
            <a:endParaRPr lang="fa-IR" sz="2500" b="1" dirty="0">
              <a:solidFill>
                <a:schemeClr val="tx1"/>
              </a:solidFill>
              <a:latin typeface="Estedad" panose="02000203000000000000" pitchFamily="2" charset="-78"/>
              <a:cs typeface="Estedad" panose="02000203000000000000" pitchFamily="2" charset="-78"/>
            </a:endParaRP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865745" y="471973"/>
            <a:ext cx="10093498" cy="5300749"/>
          </a:xfrm>
        </p:spPr>
        <p:txBody>
          <a:bodyPr>
            <a:noAutofit/>
          </a:bodyPr>
          <a:lstStyle/>
          <a:p>
            <a:pPr indent="0" algn="just" rtl="1">
              <a:lnSpc>
                <a:spcPct val="107000"/>
              </a:lnSpc>
              <a:spcAft>
                <a:spcPts val="800"/>
              </a:spcAft>
              <a:buNone/>
            </a:pPr>
            <a:r>
              <a:rPr lang="fa-IR" sz="1800" kern="100" dirty="0">
                <a:effectLst/>
                <a:latin typeface="Estedad" panose="02000203000000000000" pitchFamily="2" charset="-78"/>
                <a:ea typeface="Calibri" panose="020F0502020204030204" pitchFamily="34" charset="0"/>
                <a:cs typeface="Estedad" panose="02000203000000000000" pitchFamily="2" charset="-78"/>
              </a:rPr>
              <a:t>اصول پایه‌ای </a:t>
            </a:r>
            <a:r>
              <a:rPr lang="en-US" sz="1800" kern="100" dirty="0">
                <a:effectLst/>
                <a:latin typeface="Estedad" panose="02000203000000000000" pitchFamily="2" charset="-78"/>
                <a:ea typeface="Calibri" panose="020F0502020204030204" pitchFamily="34" charset="0"/>
                <a:cs typeface="Estedad" panose="02000203000000000000" pitchFamily="2" charset="-78"/>
              </a:rPr>
              <a:t>Simulated Annealing</a:t>
            </a:r>
            <a:endParaRPr lang="fa-IR"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a:lnSpc>
                <a:spcPct val="107000"/>
              </a:lnSpc>
              <a:spcAft>
                <a:spcPts val="800"/>
              </a:spcAft>
              <a:buClrTx/>
              <a:buNone/>
            </a:pPr>
            <a:endParaRPr lang="fa-IR" sz="500" dirty="0">
              <a:effectLst/>
              <a:latin typeface="Estedad" panose="02000203000000000000" pitchFamily="2" charset="-78"/>
              <a:ea typeface="Calibri" panose="020F0502020204030204" pitchFamily="34" charset="0"/>
              <a:cs typeface="Estedad" panose="02000203000000000000" pitchFamily="2" charset="-78"/>
            </a:endParaRP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الهام از فیزیک</a:t>
            </a: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ابتدا دما بالا</a:t>
            </a:r>
            <a:endParaRPr lang="fa-IR" sz="1800" dirty="0">
              <a:latin typeface="Estedad" panose="02000203000000000000" pitchFamily="2" charset="-78"/>
              <a:ea typeface="Calibri" panose="020F0502020204030204" pitchFamily="34" charset="0"/>
              <a:cs typeface="Estedad" panose="02000203000000000000" pitchFamily="2" charset="-78"/>
            </a:endParaRP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کاهش دما</a:t>
            </a: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پذیرش راه حل های بد</a:t>
            </a:r>
            <a:endParaRPr lang="fa-IR" sz="1800" dirty="0">
              <a:latin typeface="Estedad" panose="02000203000000000000" pitchFamily="2" charset="-78"/>
              <a:ea typeface="Calibri" panose="020F0502020204030204" pitchFamily="34" charset="0"/>
              <a:cs typeface="Estedad" panose="02000203000000000000" pitchFamily="2" charset="-78"/>
            </a:endParaRP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تابع پذیرش</a:t>
            </a: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تکرار</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p:spTree>
    <p:extLst>
      <p:ext uri="{BB962C8B-B14F-4D97-AF65-F5344CB8AC3E}">
        <p14:creationId xmlns:p14="http://schemas.microsoft.com/office/powerpoint/2010/main" val="2667323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تحلیل روش</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450110" y="1312483"/>
            <a:ext cx="10361351" cy="5300749"/>
          </a:xfrm>
        </p:spPr>
        <p:txBody>
          <a:bodyPr>
            <a:noAutofit/>
          </a:bodyPr>
          <a:lstStyle/>
          <a:p>
            <a:pPr marL="0" indent="0" algn="r" rtl="1">
              <a:lnSpc>
                <a:spcPct val="107000"/>
              </a:lnSpc>
              <a:spcBef>
                <a:spcPts val="200"/>
              </a:spcBef>
              <a:buNone/>
            </a:pPr>
            <a:r>
              <a:rPr lang="fa-IR" sz="1800" kern="0" dirty="0">
                <a:effectLst/>
                <a:latin typeface="Estedad" panose="02000203000000000000" pitchFamily="2" charset="-78"/>
                <a:ea typeface="Calibri" panose="020F0502020204030204" pitchFamily="34" charset="0"/>
                <a:cs typeface="Estedad" panose="02000203000000000000" pitchFamily="2" charset="-78"/>
              </a:rPr>
              <a:t>سه نوع جریمه برای ارزیابی وضعیت راه‌حل در نظر گرفته شده است: </a:t>
            </a:r>
          </a:p>
          <a:p>
            <a:pPr>
              <a:lnSpc>
                <a:spcPct val="107000"/>
              </a:lnSpc>
              <a:spcBef>
                <a:spcPts val="200"/>
              </a:spcBef>
              <a:buClrTx/>
            </a:pPr>
            <a:r>
              <a:rPr lang="fa-IR" sz="1800" kern="0" dirty="0">
                <a:effectLst/>
                <a:latin typeface="Estedad" panose="02000203000000000000" pitchFamily="2" charset="-78"/>
                <a:ea typeface="Calibri" panose="020F0502020204030204" pitchFamily="34" charset="0"/>
                <a:cs typeface="Estedad" panose="02000203000000000000" pitchFamily="2" charset="-78"/>
              </a:rPr>
              <a:t>جریمه نرم</a:t>
            </a:r>
            <a:endParaRPr lang="fa-IR" sz="1800" b="1" kern="100" dirty="0">
              <a:latin typeface="Estedad" panose="02000203000000000000" pitchFamily="2" charset="-78"/>
              <a:ea typeface="Calibri" panose="020F0502020204030204" pitchFamily="34" charset="0"/>
              <a:cs typeface="Estedad" panose="02000203000000000000" pitchFamily="2" charset="-78"/>
            </a:endParaRPr>
          </a:p>
          <a:p>
            <a:pPr marL="457200" lvl="1" indent="0">
              <a:lnSpc>
                <a:spcPct val="107000"/>
              </a:lnSpc>
              <a:spcBef>
                <a:spcPts val="200"/>
              </a:spcBef>
              <a:buNone/>
            </a:pPr>
            <a:r>
              <a:rPr lang="fa-IR" sz="1600" kern="0" dirty="0">
                <a:effectLst/>
                <a:latin typeface="Estedad" panose="02000203000000000000" pitchFamily="2" charset="-78"/>
                <a:ea typeface="Calibri" panose="020F0502020204030204" pitchFamily="34" charset="0"/>
                <a:cs typeface="Estedad" panose="02000203000000000000" pitchFamily="2" charset="-78"/>
              </a:rPr>
              <a:t>جریمه نرم، محدودیت‌هایی است که رعایت آن‌ها الزامی نیست اما بهتر است رعایت شوند تا کیفیت کلی برنامه بهبود یابد. </a:t>
            </a:r>
          </a:p>
          <a:p>
            <a:pPr>
              <a:lnSpc>
                <a:spcPct val="107000"/>
              </a:lnSpc>
              <a:spcBef>
                <a:spcPts val="200"/>
              </a:spcBef>
              <a:buClrTx/>
            </a:pPr>
            <a:r>
              <a:rPr lang="fa-IR" sz="1800" kern="100" dirty="0">
                <a:effectLst/>
                <a:latin typeface="Estedad" panose="02000203000000000000" pitchFamily="2" charset="-78"/>
                <a:ea typeface="Calibri" panose="020F0502020204030204" pitchFamily="34" charset="0"/>
                <a:cs typeface="Estedad" panose="02000203000000000000" pitchFamily="2" charset="-78"/>
              </a:rPr>
              <a:t>جریمه سخت</a:t>
            </a:r>
          </a:p>
          <a:p>
            <a:pPr lvl="1" algn="just">
              <a:lnSpc>
                <a:spcPct val="115000"/>
              </a:lnSpc>
              <a:spcAft>
                <a:spcPts val="1000"/>
              </a:spcAft>
              <a:buClrTx/>
              <a:buFont typeface="Courier New" panose="02070309020205020404" pitchFamily="49" charset="0"/>
              <a:buChar char="o"/>
            </a:pPr>
            <a:r>
              <a:rPr lang="ar-SA" sz="1600" dirty="0">
                <a:effectLst/>
                <a:latin typeface="Estedad" panose="02000203000000000000" pitchFamily="2" charset="-78"/>
                <a:ea typeface="Calibri" panose="020F0502020204030204" pitchFamily="34" charset="0"/>
                <a:cs typeface="Estedad" panose="02000203000000000000" pitchFamily="2" charset="-78"/>
              </a:rPr>
              <a:t>تداخل بین دو کلاس، 1 امتیاز جریمه سخت می‌دهد.</a:t>
            </a:r>
            <a:endParaRPr lang="en-US" sz="1600" dirty="0">
              <a:effectLst/>
              <a:latin typeface="Estedad" panose="02000203000000000000" pitchFamily="2" charset="-78"/>
              <a:ea typeface="Calibri" panose="020F0502020204030204" pitchFamily="34" charset="0"/>
              <a:cs typeface="Estedad" panose="02000203000000000000" pitchFamily="2" charset="-78"/>
            </a:endParaRPr>
          </a:p>
          <a:p>
            <a:pPr lvl="1" algn="just">
              <a:lnSpc>
                <a:spcPct val="115000"/>
              </a:lnSpc>
              <a:spcAft>
                <a:spcPts val="1000"/>
              </a:spcAft>
              <a:buClrTx/>
              <a:buFont typeface="Courier New" panose="02070309020205020404" pitchFamily="49" charset="0"/>
              <a:buChar char="o"/>
            </a:pPr>
            <a:r>
              <a:rPr lang="ar-SA" sz="1600" dirty="0">
                <a:effectLst/>
                <a:latin typeface="Estedad" panose="02000203000000000000" pitchFamily="2" charset="-78"/>
                <a:ea typeface="Calibri" panose="020F0502020204030204" pitchFamily="34" charset="0"/>
                <a:cs typeface="Estedad" panose="02000203000000000000" pitchFamily="2" charset="-78"/>
              </a:rPr>
              <a:t>تخصیص زمانی که با برنامه غیرقابل استفاده یک اتاق تداخل داشته باشد، ۱ امتیاز جریمه سخت می‌دهد یعنی اگر یک زمان خاص به اتاقی اختصاص داده شود که در آن زمان به دلایلی غیرقابل استفاده است (مثل در حال تعمیر بودن)، این تخصیص باعث جریمه شدن می‌شود.</a:t>
            </a:r>
            <a:endParaRPr lang="en-US" sz="1600" dirty="0">
              <a:effectLst/>
              <a:latin typeface="Estedad" panose="02000203000000000000" pitchFamily="2" charset="-78"/>
              <a:ea typeface="Calibri" panose="020F0502020204030204" pitchFamily="34" charset="0"/>
              <a:cs typeface="Estedad" panose="02000203000000000000" pitchFamily="2" charset="-78"/>
            </a:endParaRPr>
          </a:p>
          <a:p>
            <a:pPr lvl="1" algn="just">
              <a:lnSpc>
                <a:spcPct val="115000"/>
              </a:lnSpc>
              <a:spcAft>
                <a:spcPts val="1000"/>
              </a:spcAft>
              <a:buClrTx/>
              <a:buFont typeface="Courier New" panose="02070309020205020404" pitchFamily="49" charset="0"/>
              <a:buChar char="o"/>
            </a:pPr>
            <a:r>
              <a:rPr lang="ar-SA" sz="1600" dirty="0">
                <a:effectLst/>
                <a:latin typeface="Estedad" panose="02000203000000000000" pitchFamily="2" charset="-78"/>
                <a:ea typeface="Calibri" panose="020F0502020204030204" pitchFamily="34" charset="0"/>
                <a:cs typeface="Estedad" panose="02000203000000000000" pitchFamily="2" charset="-78"/>
              </a:rPr>
              <a:t>عدم برآورده شدن یک محدودیت ضروری، امتیازهای جریمه سختی معادل با جریمه نرم آن محدودیت (در صورتی که ضروری نبود) می‌دهد.</a:t>
            </a:r>
            <a:endParaRPr lang="en-US" sz="1600" dirty="0">
              <a:effectLst/>
              <a:latin typeface="Estedad" panose="02000203000000000000" pitchFamily="2" charset="-78"/>
              <a:ea typeface="Calibri" panose="020F0502020204030204" pitchFamily="34" charset="0"/>
              <a:cs typeface="Estedad" panose="02000203000000000000" pitchFamily="2" charset="-78"/>
            </a:endParaRPr>
          </a:p>
          <a:p>
            <a:pPr>
              <a:lnSpc>
                <a:spcPct val="107000"/>
              </a:lnSpc>
              <a:spcBef>
                <a:spcPts val="200"/>
              </a:spcBef>
              <a:buClrTx/>
            </a:pPr>
            <a:r>
              <a:rPr lang="fa-IR" sz="1800" kern="0" dirty="0">
                <a:effectLst/>
                <a:latin typeface="Estedad" panose="02000203000000000000" pitchFamily="2" charset="-78"/>
                <a:ea typeface="Calibri" panose="020F0502020204030204" pitchFamily="34" charset="0"/>
                <a:cs typeface="Estedad" panose="02000203000000000000" pitchFamily="2" charset="-78"/>
              </a:rPr>
              <a:t>جریمه بیش ‌از ظرفیت کلاس‌ها</a:t>
            </a:r>
            <a:endParaRPr lang="fa-IR" sz="1800" b="1" kern="100" dirty="0">
              <a:latin typeface="Estedad" panose="02000203000000000000" pitchFamily="2" charset="-78"/>
              <a:ea typeface="Times New Roman" panose="02020603050405020304" pitchFamily="18" charset="0"/>
              <a:cs typeface="Estedad" panose="02000203000000000000" pitchFamily="2" charset="-78"/>
            </a:endParaRPr>
          </a:p>
          <a:p>
            <a:pPr marL="457200" lvl="1" indent="0">
              <a:lnSpc>
                <a:spcPct val="107000"/>
              </a:lnSpc>
              <a:spcBef>
                <a:spcPts val="200"/>
              </a:spcBef>
              <a:buNone/>
            </a:pPr>
            <a:r>
              <a:rPr lang="fa-IR" sz="1600" kern="100" dirty="0">
                <a:effectLst/>
                <a:latin typeface="Estedad" panose="02000203000000000000" pitchFamily="2" charset="-78"/>
                <a:ea typeface="Calibri" panose="020F0502020204030204" pitchFamily="34" charset="0"/>
                <a:cs typeface="Estedad" panose="02000203000000000000" pitchFamily="2" charset="-78"/>
              </a:rPr>
              <a:t>جریمه اضافه </a:t>
            </a:r>
            <a:r>
              <a:rPr lang="en-AE" sz="1600" kern="100" dirty="0">
                <a:effectLst/>
                <a:latin typeface="Estedad" panose="02000203000000000000" pitchFamily="2" charset="-78"/>
                <a:ea typeface="Calibri" panose="020F0502020204030204" pitchFamily="34" charset="0"/>
                <a:cs typeface="Estedad" panose="02000203000000000000" pitchFamily="2" charset="-78"/>
              </a:rPr>
              <a:t>‌</a:t>
            </a:r>
            <a:r>
              <a:rPr lang="fa-IR" sz="1600" kern="100" dirty="0">
                <a:effectLst/>
                <a:latin typeface="Estedad" panose="02000203000000000000" pitchFamily="2" charset="-78"/>
                <a:ea typeface="Calibri" panose="020F0502020204030204" pitchFamily="34" charset="0"/>
                <a:cs typeface="Estedad" panose="02000203000000000000" pitchFamily="2" charset="-78"/>
              </a:rPr>
              <a:t>ظرفیت کلاس</a:t>
            </a:r>
            <a:r>
              <a:rPr lang="en-AE" sz="1600" kern="100" dirty="0">
                <a:effectLst/>
                <a:latin typeface="Estedad" panose="02000203000000000000" pitchFamily="2" charset="-78"/>
                <a:ea typeface="Calibri" panose="020F0502020204030204" pitchFamily="34" charset="0"/>
                <a:cs typeface="Estedad" panose="02000203000000000000" pitchFamily="2" charset="-78"/>
              </a:rPr>
              <a:t>‌</a:t>
            </a:r>
            <a:r>
              <a:rPr lang="fa-IR" sz="1600" kern="100" dirty="0">
                <a:effectLst/>
                <a:latin typeface="Estedad" panose="02000203000000000000" pitchFamily="2" charset="-78"/>
                <a:ea typeface="Calibri" panose="020F0502020204030204" pitchFamily="34" charset="0"/>
                <a:cs typeface="Estedad" panose="02000203000000000000" pitchFamily="2" charset="-78"/>
              </a:rPr>
              <a:t>ها برابر با مجموع تمام ثبت</a:t>
            </a:r>
            <a:r>
              <a:rPr lang="en-AE" sz="1600" kern="100" dirty="0">
                <a:effectLst/>
                <a:latin typeface="Estedad" panose="02000203000000000000" pitchFamily="2" charset="-78"/>
                <a:ea typeface="Calibri" panose="020F0502020204030204" pitchFamily="34" charset="0"/>
                <a:cs typeface="Estedad" panose="02000203000000000000" pitchFamily="2" charset="-78"/>
              </a:rPr>
              <a:t>‌</a:t>
            </a:r>
            <a:r>
              <a:rPr lang="fa-IR" sz="1600" kern="100" dirty="0">
                <a:effectLst/>
                <a:latin typeface="Estedad" panose="02000203000000000000" pitchFamily="2" charset="-78"/>
                <a:ea typeface="Calibri" panose="020F0502020204030204" pitchFamily="34" charset="0"/>
                <a:cs typeface="Estedad" panose="02000203000000000000" pitchFamily="2" charset="-78"/>
              </a:rPr>
              <a:t>نام</a:t>
            </a:r>
            <a:r>
              <a:rPr lang="en-AE" sz="1600" kern="100" dirty="0">
                <a:effectLst/>
                <a:latin typeface="Estedad" panose="02000203000000000000" pitchFamily="2" charset="-78"/>
                <a:ea typeface="Calibri" panose="020F0502020204030204" pitchFamily="34" charset="0"/>
                <a:cs typeface="Estedad" panose="02000203000000000000" pitchFamily="2" charset="-78"/>
              </a:rPr>
              <a:t>‌</a:t>
            </a:r>
            <a:r>
              <a:rPr lang="fa-IR" sz="1600" kern="100" dirty="0">
                <a:effectLst/>
                <a:latin typeface="Estedad" panose="02000203000000000000" pitchFamily="2" charset="-78"/>
                <a:ea typeface="Calibri" panose="020F0502020204030204" pitchFamily="34" charset="0"/>
                <a:cs typeface="Estedad" panose="02000203000000000000" pitchFamily="2" charset="-78"/>
              </a:rPr>
              <a:t>های اضافی در کلاس</a:t>
            </a:r>
            <a:r>
              <a:rPr lang="en-AE" sz="1600" kern="100" dirty="0">
                <a:effectLst/>
                <a:latin typeface="Estedad" panose="02000203000000000000" pitchFamily="2" charset="-78"/>
                <a:ea typeface="Calibri" panose="020F0502020204030204" pitchFamily="34" charset="0"/>
                <a:cs typeface="Estedad" panose="02000203000000000000" pitchFamily="2" charset="-78"/>
              </a:rPr>
              <a:t>‌</a:t>
            </a:r>
            <a:r>
              <a:rPr lang="fa-IR" sz="1600" kern="100" dirty="0">
                <a:effectLst/>
                <a:latin typeface="Estedad" panose="02000203000000000000" pitchFamily="2" charset="-78"/>
                <a:ea typeface="Calibri" panose="020F0502020204030204" pitchFamily="34" charset="0"/>
                <a:cs typeface="Estedad" panose="02000203000000000000" pitchFamily="2" charset="-78"/>
              </a:rPr>
              <a:t>ها است. ما این جریمه را به</a:t>
            </a:r>
            <a:r>
              <a:rPr lang="en-AE" sz="1600" kern="100" dirty="0">
                <a:effectLst/>
                <a:latin typeface="Estedad" panose="02000203000000000000" pitchFamily="2" charset="-78"/>
                <a:ea typeface="Calibri" panose="020F0502020204030204" pitchFamily="34" charset="0"/>
                <a:cs typeface="Estedad" panose="02000203000000000000" pitchFamily="2" charset="-78"/>
              </a:rPr>
              <a:t>‌</a:t>
            </a:r>
            <a:r>
              <a:rPr lang="fa-IR" sz="1600" kern="100" dirty="0">
                <a:effectLst/>
                <a:latin typeface="Estedad" panose="02000203000000000000" pitchFamily="2" charset="-78"/>
                <a:ea typeface="Calibri" panose="020F0502020204030204" pitchFamily="34" charset="0"/>
                <a:cs typeface="Estedad" panose="02000203000000000000" pitchFamily="2" charset="-78"/>
              </a:rPr>
              <a:t>صورت جداگانه نگه می</a:t>
            </a:r>
            <a:r>
              <a:rPr lang="en-AE" sz="1600" kern="100" dirty="0">
                <a:effectLst/>
                <a:latin typeface="Estedad" panose="02000203000000000000" pitchFamily="2" charset="-78"/>
                <a:ea typeface="Calibri" panose="020F0502020204030204" pitchFamily="34" charset="0"/>
                <a:cs typeface="Estedad" panose="02000203000000000000" pitchFamily="2" charset="-78"/>
              </a:rPr>
              <a:t>‌</a:t>
            </a:r>
            <a:r>
              <a:rPr lang="fa-IR" sz="1600" kern="100" dirty="0">
                <a:effectLst/>
                <a:latin typeface="Estedad" panose="02000203000000000000" pitchFamily="2" charset="-78"/>
                <a:ea typeface="Calibri" panose="020F0502020204030204" pitchFamily="34" charset="0"/>
                <a:cs typeface="Estedad" panose="02000203000000000000" pitchFamily="2" charset="-78"/>
              </a:rPr>
              <a:t>داریم زیرا به اندازه جریمه سخت محدودیت ندارد و راحت</a:t>
            </a:r>
            <a:r>
              <a:rPr lang="en-AE" sz="1600" kern="100" dirty="0">
                <a:effectLst/>
                <a:latin typeface="Estedad" panose="02000203000000000000" pitchFamily="2" charset="-78"/>
                <a:ea typeface="Calibri" panose="020F0502020204030204" pitchFamily="34" charset="0"/>
                <a:cs typeface="Estedad" panose="02000203000000000000" pitchFamily="2" charset="-78"/>
              </a:rPr>
              <a:t>‌</a:t>
            </a:r>
            <a:r>
              <a:rPr lang="fa-IR" sz="1600" kern="100" dirty="0">
                <a:effectLst/>
                <a:latin typeface="Estedad" panose="02000203000000000000" pitchFamily="2" charset="-78"/>
                <a:ea typeface="Calibri" panose="020F0502020204030204" pitchFamily="34" charset="0"/>
                <a:cs typeface="Estedad" panose="02000203000000000000" pitchFamily="2" charset="-78"/>
              </a:rPr>
              <a:t>تر برآورده می شود.</a:t>
            </a:r>
            <a:endParaRPr lang="en-US" sz="1600" kern="100" dirty="0">
              <a:effectLst/>
              <a:latin typeface="Estedad" panose="02000203000000000000" pitchFamily="2" charset="-78"/>
              <a:ea typeface="Calibri" panose="020F0502020204030204" pitchFamily="34" charset="0"/>
              <a:cs typeface="Estedad" panose="02000203000000000000" pitchFamily="2" charset="-78"/>
            </a:endParaRPr>
          </a:p>
          <a:p>
            <a:pPr algn="r" rtl="1">
              <a:lnSpc>
                <a:spcPct val="107000"/>
              </a:lnSpc>
              <a:spcBef>
                <a:spcPts val="200"/>
              </a:spcBef>
            </a:pPr>
            <a:endParaRPr lang="en-US" sz="1800" b="1" kern="100" dirty="0">
              <a:effectLst/>
              <a:latin typeface="Estedad" panose="02000203000000000000" pitchFamily="2" charset="-78"/>
              <a:ea typeface="Times New Roman" panose="02020603050405020304" pitchFamily="18" charset="0"/>
              <a:cs typeface="Estedad" panose="02000203000000000000" pitchFamily="2" charset="-78"/>
            </a:endParaRPr>
          </a:p>
        </p:txBody>
      </p:sp>
    </p:spTree>
    <p:extLst>
      <p:ext uri="{BB962C8B-B14F-4D97-AF65-F5344CB8AC3E}">
        <p14:creationId xmlns:p14="http://schemas.microsoft.com/office/powerpoint/2010/main" val="3917909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تحلیل روش</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376220" y="1330955"/>
            <a:ext cx="10361351" cy="5300749"/>
          </a:xfrm>
        </p:spPr>
        <p:txBody>
          <a:bodyPr>
            <a:noAutofit/>
          </a:bodyPr>
          <a:lstStyle/>
          <a:p>
            <a:pPr algn="r" rtl="1">
              <a:lnSpc>
                <a:spcPct val="107000"/>
              </a:lnSpc>
              <a:spcBef>
                <a:spcPts val="200"/>
              </a:spcBef>
              <a:buClrTx/>
              <a:buFont typeface="Courier New" panose="02070309020205020404" pitchFamily="49" charset="0"/>
              <a:buChar char="o"/>
            </a:pPr>
            <a:r>
              <a:rPr lang="fa-IR" sz="1800" kern="0" dirty="0">
                <a:effectLst/>
                <a:latin typeface="Estedad" panose="02000203000000000000" pitchFamily="2" charset="-78"/>
                <a:ea typeface="Calibri" panose="020F0502020204030204" pitchFamily="34" charset="0"/>
                <a:cs typeface="Estedad" panose="02000203000000000000" pitchFamily="2" charset="-78"/>
              </a:rPr>
              <a:t>تابع همسایگی:</a:t>
            </a:r>
          </a:p>
          <a:p>
            <a:pPr marL="0" indent="0">
              <a:lnSpc>
                <a:spcPct val="107000"/>
              </a:lnSpc>
              <a:spcBef>
                <a:spcPts val="200"/>
              </a:spcBef>
              <a:buClrTx/>
              <a:buNone/>
            </a:pPr>
            <a:r>
              <a:rPr lang="fa-IR" sz="1800" kern="0" dirty="0">
                <a:effectLst/>
                <a:latin typeface="Estedad" panose="02000203000000000000" pitchFamily="2" charset="-78"/>
                <a:ea typeface="Calibri" panose="020F0502020204030204" pitchFamily="34" charset="0"/>
                <a:cs typeface="Estedad" panose="02000203000000000000" pitchFamily="2" charset="-78"/>
              </a:rPr>
              <a:t>	این تابع کارش ایجاد تغییرات کوچک (جهش) در راه‌حل فعلی برای جستجوی راه‌حل‌های بهتر است.</a:t>
            </a:r>
          </a:p>
          <a:p>
            <a:pPr marL="0" indent="0">
              <a:lnSpc>
                <a:spcPct val="107000"/>
              </a:lnSpc>
              <a:spcBef>
                <a:spcPts val="200"/>
              </a:spcBef>
              <a:buClrTx/>
              <a:buNone/>
            </a:pPr>
            <a:endParaRPr lang="en-US" sz="500" kern="100" dirty="0">
              <a:effectLst/>
              <a:latin typeface="Estedad" panose="02000203000000000000" pitchFamily="2" charset="-78"/>
              <a:ea typeface="Calibri" panose="020F0502020204030204" pitchFamily="34" charset="0"/>
              <a:cs typeface="Estedad" panose="02000203000000000000" pitchFamily="2" charset="-78"/>
            </a:endParaRPr>
          </a:p>
          <a:p>
            <a:pPr algn="r" rtl="1">
              <a:lnSpc>
                <a:spcPct val="107000"/>
              </a:lnSpc>
              <a:spcBef>
                <a:spcPts val="200"/>
              </a:spcBef>
              <a:buClrTx/>
              <a:buFont typeface="Courier New" panose="02070309020205020404" pitchFamily="49" charset="0"/>
              <a:buChar char="o"/>
            </a:pPr>
            <a:r>
              <a:rPr lang="fa-IR" sz="1800" kern="0" dirty="0">
                <a:effectLst/>
                <a:latin typeface="Estedad" panose="02000203000000000000" pitchFamily="2" charset="-78"/>
                <a:ea typeface="Calibri" panose="020F0502020204030204" pitchFamily="34" charset="0"/>
                <a:cs typeface="Estedad" panose="02000203000000000000" pitchFamily="2" charset="-78"/>
              </a:rPr>
              <a:t>جهش</a:t>
            </a:r>
            <a:r>
              <a:rPr lang="fa-IR" sz="1800" kern="0" dirty="0">
                <a:latin typeface="Estedad" panose="02000203000000000000" pitchFamily="2" charset="-78"/>
                <a:ea typeface="Calibri" panose="020F0502020204030204" pitchFamily="34" charset="0"/>
                <a:cs typeface="Estedad" panose="02000203000000000000" pitchFamily="2" charset="-78"/>
              </a:rPr>
              <a:t>:</a:t>
            </a:r>
          </a:p>
          <a:p>
            <a:pPr marL="0" indent="0" algn="r" rtl="1">
              <a:lnSpc>
                <a:spcPct val="107000"/>
              </a:lnSpc>
              <a:spcBef>
                <a:spcPts val="200"/>
              </a:spcBef>
              <a:buClrTx/>
              <a:buNone/>
            </a:pPr>
            <a:r>
              <a:rPr lang="fa-IR" sz="1800" kern="0" dirty="0">
                <a:effectLst/>
                <a:latin typeface="Estedad" panose="02000203000000000000" pitchFamily="2" charset="-78"/>
                <a:ea typeface="Calibri" panose="020F0502020204030204" pitchFamily="34" charset="0"/>
                <a:cs typeface="Estedad" panose="02000203000000000000" pitchFamily="2" charset="-78"/>
              </a:rPr>
              <a:t>	یک جهش به معنای تغییر کوچک در یک متغیر است. </a:t>
            </a:r>
          </a:p>
          <a:p>
            <a:pPr marL="0" indent="0">
              <a:lnSpc>
                <a:spcPct val="107000"/>
              </a:lnSpc>
              <a:spcBef>
                <a:spcPts val="200"/>
              </a:spcBef>
              <a:buClrTx/>
              <a:buNone/>
            </a:pPr>
            <a:r>
              <a:rPr lang="fa-IR" sz="1800" kern="0" dirty="0">
                <a:effectLst/>
                <a:latin typeface="Estedad" panose="02000203000000000000" pitchFamily="2" charset="-78"/>
                <a:ea typeface="Calibri" panose="020F0502020204030204" pitchFamily="34" charset="0"/>
                <a:cs typeface="Estedad" panose="02000203000000000000" pitchFamily="2" charset="-78"/>
              </a:rPr>
              <a:t>	الگوریتم دو لیست از جهش‌ها را نگه می‌دارد: </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lvl="2">
              <a:lnSpc>
                <a:spcPct val="107000"/>
              </a:lnSpc>
              <a:spcBef>
                <a:spcPts val="200"/>
              </a:spcBef>
              <a:buClrTx/>
            </a:pPr>
            <a:r>
              <a:rPr lang="fa-IR" sz="1600" dirty="0">
                <a:effectLst/>
                <a:latin typeface="Estedad" panose="02000203000000000000" pitchFamily="2" charset="-78"/>
                <a:ea typeface="Calibri" panose="020F0502020204030204" pitchFamily="34" charset="0"/>
                <a:cs typeface="Estedad" panose="02000203000000000000" pitchFamily="2" charset="-78"/>
              </a:rPr>
              <a:t>	جهش‌های قابل ‌قبول</a:t>
            </a:r>
            <a:endParaRPr lang="fa-IR" sz="1600" kern="0" dirty="0">
              <a:latin typeface="Estedad" panose="02000203000000000000" pitchFamily="2" charset="-78"/>
              <a:ea typeface="Calibri" panose="020F0502020204030204" pitchFamily="34" charset="0"/>
              <a:cs typeface="Estedad" panose="02000203000000000000" pitchFamily="2" charset="-78"/>
            </a:endParaRPr>
          </a:p>
          <a:p>
            <a:pPr lvl="2">
              <a:lnSpc>
                <a:spcPct val="107000"/>
              </a:lnSpc>
              <a:spcBef>
                <a:spcPts val="200"/>
              </a:spcBef>
              <a:buClrTx/>
            </a:pPr>
            <a:r>
              <a:rPr lang="fa-IR" sz="1600" dirty="0">
                <a:effectLst/>
                <a:latin typeface="Estedad" panose="02000203000000000000" pitchFamily="2" charset="-78"/>
                <a:ea typeface="Calibri" panose="020F0502020204030204" pitchFamily="34" charset="0"/>
                <a:cs typeface="Estedad" panose="02000203000000000000" pitchFamily="2" charset="-78"/>
              </a:rPr>
              <a:t>	جهش‌های غیرقابل ‌قبول</a:t>
            </a:r>
          </a:p>
          <a:p>
            <a:pPr marL="0" indent="0" algn="r" rtl="1">
              <a:lnSpc>
                <a:spcPct val="107000"/>
              </a:lnSpc>
              <a:spcBef>
                <a:spcPts val="200"/>
              </a:spcBef>
              <a:buClrTx/>
              <a:buNone/>
            </a:pPr>
            <a:endParaRPr lang="fa-IR" sz="500" kern="0" dirty="0">
              <a:effectLst/>
              <a:latin typeface="Estedad" panose="02000203000000000000" pitchFamily="2" charset="-78"/>
              <a:ea typeface="Calibri" panose="020F0502020204030204" pitchFamily="34" charset="0"/>
              <a:cs typeface="Estedad" panose="02000203000000000000" pitchFamily="2" charset="-78"/>
            </a:endParaRPr>
          </a:p>
          <a:p>
            <a:pPr algn="r" rtl="1">
              <a:lnSpc>
                <a:spcPct val="107000"/>
              </a:lnSpc>
              <a:spcBef>
                <a:spcPts val="200"/>
              </a:spcBef>
              <a:buClrTx/>
              <a:buFont typeface="Courier New" panose="02070309020205020404" pitchFamily="49" charset="0"/>
              <a:buChar char="o"/>
            </a:pPr>
            <a:r>
              <a:rPr lang="fa-IR" sz="1800" kern="0" dirty="0">
                <a:effectLst/>
                <a:latin typeface="Estedad" panose="02000203000000000000" pitchFamily="2" charset="-78"/>
                <a:ea typeface="Calibri" panose="020F0502020204030204" pitchFamily="34" charset="0"/>
                <a:cs typeface="Estedad" panose="02000203000000000000" pitchFamily="2" charset="-78"/>
              </a:rPr>
              <a:t>تابع </a:t>
            </a:r>
            <a:r>
              <a:rPr lang="en-US" sz="1800" dirty="0">
                <a:effectLst/>
                <a:latin typeface="Estedad" panose="02000203000000000000" pitchFamily="2" charset="-78"/>
                <a:ea typeface="Calibri" panose="020F0502020204030204" pitchFamily="34" charset="0"/>
                <a:cs typeface="Estedad" panose="02000203000000000000" pitchFamily="2" charset="-78"/>
              </a:rPr>
              <a:t>Cooling Function</a:t>
            </a:r>
            <a:endParaRPr lang="fa-IR" sz="1800" kern="0" dirty="0">
              <a:latin typeface="Estedad" panose="02000203000000000000" pitchFamily="2" charset="-78"/>
              <a:ea typeface="Calibri" panose="020F0502020204030204" pitchFamily="34" charset="0"/>
              <a:cs typeface="Estedad" panose="02000203000000000000" pitchFamily="2" charset="-78"/>
            </a:endParaRPr>
          </a:p>
          <a:p>
            <a:pPr marL="0" indent="0" algn="r" rtl="1">
              <a:lnSpc>
                <a:spcPct val="107000"/>
              </a:lnSpc>
              <a:spcBef>
                <a:spcPts val="200"/>
              </a:spcBef>
              <a:buClrTx/>
              <a:buNone/>
            </a:pPr>
            <a:r>
              <a:rPr lang="fa-IR" sz="1800" kern="0" dirty="0">
                <a:effectLst/>
                <a:latin typeface="Estedad" panose="02000203000000000000" pitchFamily="2" charset="-78"/>
                <a:ea typeface="Calibri" panose="020F0502020204030204" pitchFamily="34" charset="0"/>
                <a:cs typeface="Estedad" panose="02000203000000000000" pitchFamily="2" charset="-78"/>
              </a:rPr>
              <a:t>	این تابع کنترل می‌کند که چگونه دما در طول زمان کاهش می‌یابد</a:t>
            </a:r>
          </a:p>
          <a:p>
            <a:pPr marL="0" indent="0" algn="r" rtl="1">
              <a:lnSpc>
                <a:spcPct val="107000"/>
              </a:lnSpc>
              <a:spcBef>
                <a:spcPts val="200"/>
              </a:spcBef>
              <a:buClrTx/>
              <a:buNone/>
            </a:pPr>
            <a:endParaRPr lang="fa-IR" sz="500" kern="0" dirty="0">
              <a:effectLst/>
              <a:latin typeface="Estedad" panose="02000203000000000000" pitchFamily="2" charset="-78"/>
              <a:ea typeface="Calibri" panose="020F0502020204030204" pitchFamily="34" charset="0"/>
              <a:cs typeface="Estedad" panose="02000203000000000000" pitchFamily="2" charset="-78"/>
            </a:endParaRPr>
          </a:p>
          <a:p>
            <a:pPr>
              <a:lnSpc>
                <a:spcPct val="107000"/>
              </a:lnSpc>
              <a:spcBef>
                <a:spcPts val="200"/>
              </a:spcBef>
              <a:buClrTx/>
              <a:buFont typeface="Courier New" panose="02070309020205020404" pitchFamily="49" charset="0"/>
              <a:buChar char="o"/>
            </a:pPr>
            <a:r>
              <a:rPr lang="fa-IR" sz="1800" kern="0" dirty="0">
                <a:effectLst/>
                <a:latin typeface="Estedad" panose="02000203000000000000" pitchFamily="2" charset="-78"/>
                <a:ea typeface="Calibri" panose="020F0502020204030204" pitchFamily="34" charset="0"/>
                <a:cs typeface="Estedad" panose="02000203000000000000" pitchFamily="2" charset="-78"/>
              </a:rPr>
              <a:t>تابع </a:t>
            </a:r>
            <a:r>
              <a:rPr lang="en-US" sz="1800" kern="100" dirty="0">
                <a:effectLst/>
                <a:latin typeface="Estedad" panose="02000203000000000000" pitchFamily="2" charset="-78"/>
                <a:ea typeface="Calibri" panose="020F0502020204030204" pitchFamily="34" charset="0"/>
                <a:cs typeface="Estedad" panose="02000203000000000000" pitchFamily="2" charset="-78"/>
              </a:rPr>
              <a:t>Evaluation Function</a:t>
            </a:r>
            <a:r>
              <a:rPr lang="fa-IR" sz="1800" kern="0" dirty="0">
                <a:effectLst/>
                <a:latin typeface="Estedad" panose="02000203000000000000" pitchFamily="2" charset="-78"/>
                <a:ea typeface="Calibri" panose="020F0502020204030204" pitchFamily="34" charset="0"/>
                <a:cs typeface="Estedad" panose="02000203000000000000" pitchFamily="2" charset="-78"/>
              </a:rPr>
              <a:t>:</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marL="0" indent="0" algn="r" rtl="1">
              <a:lnSpc>
                <a:spcPct val="107000"/>
              </a:lnSpc>
              <a:spcBef>
                <a:spcPts val="200"/>
              </a:spcBef>
              <a:buClrTx/>
              <a:buNone/>
            </a:pPr>
            <a:r>
              <a:rPr lang="fa-IR" sz="1800" kern="0" dirty="0">
                <a:effectLst/>
                <a:latin typeface="Estedad" panose="02000203000000000000" pitchFamily="2" charset="-78"/>
                <a:ea typeface="Calibri" panose="020F0502020204030204" pitchFamily="34" charset="0"/>
                <a:cs typeface="Estedad" panose="02000203000000000000" pitchFamily="2" charset="-78"/>
              </a:rPr>
              <a:t>	این تابع برای محاسبه یک امتیاز یا جریمه برای یک راه‌حل استفاده می‌شوند.</a:t>
            </a:r>
            <a:endParaRPr lang="en-US" sz="1800" b="1" kern="100" dirty="0">
              <a:effectLst/>
              <a:latin typeface="Estedad" panose="02000203000000000000" pitchFamily="2" charset="-78"/>
              <a:ea typeface="Times New Roman" panose="02020603050405020304" pitchFamily="18" charset="0"/>
              <a:cs typeface="Estedad" panose="02000203000000000000" pitchFamily="2" charset="-78"/>
            </a:endParaRPr>
          </a:p>
        </p:txBody>
      </p:sp>
    </p:spTree>
    <p:extLst>
      <p:ext uri="{BB962C8B-B14F-4D97-AF65-F5344CB8AC3E}">
        <p14:creationId xmlns:p14="http://schemas.microsoft.com/office/powerpoint/2010/main" val="3039830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fa-IR" sz="2500" b="1" kern="100" dirty="0">
                <a:solidFill>
                  <a:schemeClr val="tx1"/>
                </a:solidFill>
                <a:latin typeface="Estedad" panose="02000203000000000000" pitchFamily="2" charset="-78"/>
                <a:cs typeface="Estedad" panose="02000203000000000000" pitchFamily="2" charset="-78"/>
              </a:rPr>
              <a:t>شرایط پذیرش در</a:t>
            </a:r>
            <a:r>
              <a:rPr lang="fa-IR" sz="2500" b="1" kern="100" dirty="0">
                <a:effectLst/>
                <a:latin typeface="Estedad" panose="02000203000000000000" pitchFamily="2" charset="-78"/>
                <a:ea typeface="Times New Roman" panose="02020603050405020304" pitchFamily="18" charset="0"/>
                <a:cs typeface="Estedad" panose="02000203000000000000" pitchFamily="2" charset="-78"/>
              </a:rPr>
              <a:t> </a:t>
            </a:r>
            <a:r>
              <a:rPr lang="en-US" sz="2500" b="1" kern="100" dirty="0">
                <a:effectLst/>
                <a:latin typeface="Estedad" panose="02000203000000000000" pitchFamily="2" charset="-78"/>
                <a:ea typeface="Times New Roman" panose="02020603050405020304" pitchFamily="18" charset="0"/>
                <a:cs typeface="Estedad" panose="02000203000000000000" pitchFamily="2" charset="-78"/>
              </a:rPr>
              <a:t>Simulated Annealing</a:t>
            </a:r>
            <a:endParaRPr lang="fa-IR" sz="2500" b="1" dirty="0">
              <a:solidFill>
                <a:schemeClr val="tx1"/>
              </a:solidFill>
              <a:latin typeface="Estedad" panose="02000203000000000000" pitchFamily="2" charset="-78"/>
              <a:cs typeface="Estedad" panose="02000203000000000000"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634838" y="1228435"/>
                <a:ext cx="10361351" cy="5541817"/>
              </a:xfrm>
            </p:spPr>
            <p:txBody>
              <a:bodyPr>
                <a:noAutofit/>
              </a:bodyPr>
              <a:lstStyle/>
              <a:p>
                <a:pPr indent="0" algn="just" rtl="1">
                  <a:lnSpc>
                    <a:spcPct val="115000"/>
                  </a:lnSpc>
                  <a:spcAft>
                    <a:spcPts val="1000"/>
                  </a:spcAft>
                  <a:buNone/>
                </a:pPr>
                <a:r>
                  <a:rPr lang="fa-IR" sz="1800" kern="0" dirty="0">
                    <a:effectLst/>
                    <a:latin typeface="Estedad" panose="02000203000000000000" pitchFamily="2" charset="-78"/>
                    <a:ea typeface="Calibri" panose="020F0502020204030204" pitchFamily="34" charset="0"/>
                    <a:cs typeface="Estedad" panose="02000203000000000000" pitchFamily="2" charset="-78"/>
                  </a:rPr>
                  <a:t>این الگوریتم از یک تابع به نام</a:t>
                </a:r>
                <a:r>
                  <a:rPr lang="en-US" sz="1800" kern="0" dirty="0" err="1">
                    <a:effectLst/>
                    <a:latin typeface="Estedad" panose="02000203000000000000" pitchFamily="2" charset="-78"/>
                    <a:ea typeface="Calibri" panose="020F0502020204030204" pitchFamily="34" charset="0"/>
                    <a:cs typeface="Estedad" panose="02000203000000000000" pitchFamily="2" charset="-78"/>
                  </a:rPr>
                  <a:t>f_stun</a:t>
                </a:r>
                <a:r>
                  <a:rPr lang="en-US" sz="1800" kern="0" dirty="0">
                    <a:effectLst/>
                    <a:latin typeface="Estedad" panose="02000203000000000000" pitchFamily="2" charset="-78"/>
                    <a:ea typeface="Calibri" panose="020F0502020204030204" pitchFamily="34" charset="0"/>
                    <a:cs typeface="Estedad" panose="02000203000000000000" pitchFamily="2" charset="-78"/>
                  </a:rPr>
                  <a:t> </a:t>
                </a:r>
                <a:r>
                  <a:rPr lang="fa-IR" sz="1800" kern="0" dirty="0">
                    <a:effectLst/>
                    <a:latin typeface="Estedad" panose="02000203000000000000" pitchFamily="2" charset="-78"/>
                    <a:ea typeface="Calibri" panose="020F0502020204030204" pitchFamily="34" charset="0"/>
                    <a:cs typeface="Estedad" panose="02000203000000000000" pitchFamily="2" charset="-78"/>
                  </a:rPr>
                  <a:t> برای محاسبه تفاوت کیفیت بین راه‌حل فعلی و جدید استفاده می‌کند. این تفاوت به صورت انرژی یا</a:t>
                </a:r>
                <a14:m>
                  <m:oMath xmlns:m="http://schemas.openxmlformats.org/officeDocument/2006/math">
                    <m:r>
                      <a:rPr lang="fa-IR" sz="1800" kern="0">
                        <a:effectLst/>
                        <a:latin typeface="Cambria Math" panose="02040503050406030204" pitchFamily="18" charset="0"/>
                        <a:ea typeface="Calibri" panose="020F0502020204030204" pitchFamily="34" charset="0"/>
                        <a:cs typeface="Cambria Math" panose="02040503050406030204" pitchFamily="18" charset="0"/>
                      </a:rPr>
                      <m:t>∆</m:t>
                    </m:r>
                    <m:r>
                      <a:rPr lang="en-US" sz="1800" i="1" kern="0">
                        <a:effectLst/>
                        <a:latin typeface="Cambria Math" panose="02040503050406030204" pitchFamily="18" charset="0"/>
                        <a:ea typeface="Calibri" panose="020F0502020204030204" pitchFamily="34" charset="0"/>
                        <a:cs typeface="Nazanin" panose="00000400000000000000" pitchFamily="2" charset="-78"/>
                      </a:rPr>
                      <m:t>𝐸</m:t>
                    </m:r>
                  </m:oMath>
                </a14:m>
                <a:r>
                  <a:rPr lang="en-US" sz="1800" kern="0" dirty="0">
                    <a:effectLst/>
                    <a:latin typeface="Estedad" panose="02000203000000000000" pitchFamily="2" charset="-78"/>
                    <a:ea typeface="Calibri" panose="020F0502020204030204" pitchFamily="34" charset="0"/>
                    <a:cs typeface="Estedad" panose="02000203000000000000" pitchFamily="2" charset="-78"/>
                  </a:rPr>
                  <a:t> </a:t>
                </a:r>
                <a:r>
                  <a:rPr lang="fa-IR" sz="1800" kern="0" dirty="0">
                    <a:effectLst/>
                    <a:latin typeface="Estedad" panose="02000203000000000000" pitchFamily="2" charset="-78"/>
                    <a:ea typeface="Calibri" panose="020F0502020204030204" pitchFamily="34" charset="0"/>
                    <a:cs typeface="Estedad" panose="02000203000000000000" pitchFamily="2" charset="-78"/>
                  </a:rPr>
                  <a:t> محاسبه شده و برای تصمیم‌گیری در مورد پذیرش یا رد یک راه‌حل جدید به کار می‌رود. ثابت</a:t>
                </a:r>
                <a14:m>
                  <m:oMath xmlns:m="http://schemas.openxmlformats.org/officeDocument/2006/math">
                    <m:r>
                      <a:rPr lang="fa-IR" sz="1800" i="1" kern="0">
                        <a:effectLst/>
                        <a:latin typeface="Cambria Math" panose="02040503050406030204" pitchFamily="18" charset="0"/>
                        <a:ea typeface="Calibri" panose="020F0502020204030204" pitchFamily="34" charset="0"/>
                        <a:cs typeface="Cambria Math" panose="02040503050406030204" pitchFamily="18" charset="0"/>
                      </a:rPr>
                      <m:t>𝛾</m:t>
                    </m:r>
                  </m:oMath>
                </a14:m>
                <a:r>
                  <a:rPr lang="fa-IR" sz="1800" kern="0" dirty="0">
                    <a:effectLst/>
                    <a:latin typeface="Estedad" panose="02000203000000000000" pitchFamily="2" charset="-78"/>
                    <a:ea typeface="Calibri" panose="020F0502020204030204" pitchFamily="34" charset="0"/>
                    <a:cs typeface="Estedad" panose="02000203000000000000" pitchFamily="2" charset="-78"/>
                  </a:rPr>
                  <a:t> نیز به منظور تنظیم حساسیت این تصمیم‌گیری استفاده می‌شود</a:t>
                </a:r>
                <a:r>
                  <a:rPr lang="en-US" sz="1800" kern="0" dirty="0">
                    <a:effectLst/>
                    <a:latin typeface="Estedad" panose="02000203000000000000" pitchFamily="2" charset="-78"/>
                    <a:ea typeface="Calibri" panose="020F0502020204030204" pitchFamily="34" charset="0"/>
                    <a:cs typeface="Estedad" panose="02000203000000000000" pitchFamily="2" charset="-78"/>
                  </a:rPr>
                  <a:t>.</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15000"/>
                  </a:lnSpc>
                  <a:spcAft>
                    <a:spcPts val="1000"/>
                  </a:spcAft>
                  <a:buNone/>
                </a:pPr>
                <a:r>
                  <a:rPr lang="fa-IR" sz="1800" kern="0" dirty="0">
                    <a:effectLst/>
                    <a:latin typeface="Estedad" panose="02000203000000000000" pitchFamily="2" charset="-78"/>
                    <a:ea typeface="Calibri" panose="020F0502020204030204" pitchFamily="34" charset="0"/>
                    <a:cs typeface="Estedad" panose="02000203000000000000" pitchFamily="2" charset="-78"/>
                  </a:rPr>
                  <a:t>الگوریتم </a:t>
                </a:r>
                <a:r>
                  <a:rPr lang="en-US" sz="1800" kern="100" dirty="0">
                    <a:effectLst/>
                    <a:latin typeface="Estedad" panose="02000203000000000000" pitchFamily="2" charset="-78"/>
                    <a:ea typeface="Calibri" panose="020F0502020204030204" pitchFamily="34" charset="0"/>
                    <a:cs typeface="Estedad" panose="02000203000000000000" pitchFamily="2" charset="-78"/>
                  </a:rPr>
                  <a:t>Simulated Annealing</a:t>
                </a:r>
                <a:r>
                  <a:rPr lang="fa-IR" sz="1800" kern="0" dirty="0">
                    <a:effectLst/>
                    <a:latin typeface="Estedad" panose="02000203000000000000" pitchFamily="2" charset="-78"/>
                    <a:ea typeface="Calibri" panose="020F0502020204030204" pitchFamily="34" charset="0"/>
                    <a:cs typeface="Estedad" panose="02000203000000000000" pitchFamily="2" charset="-78"/>
                  </a:rPr>
                  <a:t> برای پذیرش یا رد یک راه‌حل جدید از یک شرط پذیرش استفاده می‌کند که بر اساس تفاوت بین مقدارهای تابع</a:t>
                </a:r>
                <a:r>
                  <a:rPr lang="en-AE" sz="1800" kern="0" dirty="0" err="1">
                    <a:effectLst/>
                    <a:latin typeface="Estedad" panose="02000203000000000000" pitchFamily="2" charset="-78"/>
                    <a:ea typeface="Calibri" panose="020F0502020204030204" pitchFamily="34" charset="0"/>
                    <a:cs typeface="Estedad" panose="02000203000000000000" pitchFamily="2" charset="-78"/>
                  </a:rPr>
                  <a:t>f_stun</a:t>
                </a:r>
                <a:r>
                  <a:rPr lang="en-AE" sz="1800" kern="0" dirty="0">
                    <a:effectLst/>
                    <a:latin typeface="Estedad" panose="02000203000000000000" pitchFamily="2" charset="-78"/>
                    <a:ea typeface="Calibri" panose="020F0502020204030204" pitchFamily="34" charset="0"/>
                    <a:cs typeface="Estedad" panose="02000203000000000000" pitchFamily="2" charset="-78"/>
                  </a:rPr>
                  <a:t> </a:t>
                </a:r>
                <a:r>
                  <a:rPr lang="fa-IR" sz="1800" kern="0" dirty="0">
                    <a:effectLst/>
                    <a:latin typeface="Estedad" panose="02000203000000000000" pitchFamily="2" charset="-78"/>
                    <a:ea typeface="Calibri" panose="020F0502020204030204" pitchFamily="34" charset="0"/>
                    <a:cs typeface="Estedad" panose="02000203000000000000" pitchFamily="2" charset="-78"/>
                  </a:rPr>
                  <a:t> برای دو راه‌حل است. این شرط پذیرش تفاوت انرژی یا </a:t>
                </a:r>
                <a14:m>
                  <m:oMath xmlns:m="http://schemas.openxmlformats.org/officeDocument/2006/math">
                    <m:r>
                      <a:rPr lang="fa-IR" sz="1800" kern="0">
                        <a:effectLst/>
                        <a:latin typeface="Cambria Math" panose="02040503050406030204" pitchFamily="18" charset="0"/>
                        <a:ea typeface="Calibri" panose="020F0502020204030204" pitchFamily="34" charset="0"/>
                        <a:cs typeface="Cambria Math" panose="02040503050406030204" pitchFamily="18" charset="0"/>
                      </a:rPr>
                      <m:t>∆</m:t>
                    </m:r>
                    <m:r>
                      <a:rPr lang="en-US" sz="1800" i="1" kern="0">
                        <a:effectLst/>
                        <a:latin typeface="Cambria Math" panose="02040503050406030204" pitchFamily="18" charset="0"/>
                        <a:ea typeface="Calibri" panose="020F0502020204030204" pitchFamily="34" charset="0"/>
                        <a:cs typeface="Nazanin" panose="00000400000000000000" pitchFamily="2" charset="-78"/>
                      </a:rPr>
                      <m:t>𝐸</m:t>
                    </m:r>
                  </m:oMath>
                </a14:m>
                <a:r>
                  <a:rPr lang="fa-IR" sz="1800" kern="0" dirty="0">
                    <a:effectLst/>
                    <a:latin typeface="Estedad" panose="02000203000000000000" pitchFamily="2" charset="-78"/>
                    <a:ea typeface="Calibri" panose="020F0502020204030204" pitchFamily="34" charset="0"/>
                    <a:cs typeface="Estedad" panose="02000203000000000000" pitchFamily="2" charset="-78"/>
                  </a:rPr>
                  <a:t> بین راه‌حل فعلی (</a:t>
                </a:r>
                <a:r>
                  <a:rPr lang="en-AE" sz="1800" kern="0" dirty="0">
                    <a:effectLst/>
                    <a:latin typeface="Estedad" panose="02000203000000000000" pitchFamily="2" charset="-78"/>
                    <a:ea typeface="Calibri" panose="020F0502020204030204" pitchFamily="34" charset="0"/>
                    <a:cs typeface="Estedad" panose="02000203000000000000" pitchFamily="2" charset="-78"/>
                  </a:rPr>
                  <a:t>s</a:t>
                </a:r>
                <a:r>
                  <a:rPr lang="fa-IR" sz="1800" kern="0" dirty="0">
                    <a:effectLst/>
                    <a:latin typeface="Estedad" panose="02000203000000000000" pitchFamily="2" charset="-78"/>
                    <a:ea typeface="Calibri" panose="020F0502020204030204" pitchFamily="34" charset="0"/>
                    <a:cs typeface="Estedad" panose="02000203000000000000" pitchFamily="2" charset="-78"/>
                  </a:rPr>
                  <a:t>) و راه‌حل جدید (</a:t>
                </a:r>
                <a:r>
                  <a:rPr lang="en-AE" sz="1800" kern="0" dirty="0">
                    <a:effectLst/>
                    <a:latin typeface="Estedad" panose="02000203000000000000" pitchFamily="2" charset="-78"/>
                    <a:ea typeface="Calibri" panose="020F0502020204030204" pitchFamily="34" charset="0"/>
                    <a:cs typeface="Estedad" panose="02000203000000000000" pitchFamily="2" charset="-78"/>
                  </a:rPr>
                  <a:t>s'</a:t>
                </a:r>
                <a:r>
                  <a:rPr lang="fa-IR" sz="1800" kern="0" dirty="0">
                    <a:effectLst/>
                    <a:latin typeface="Estedad" panose="02000203000000000000" pitchFamily="2" charset="-78"/>
                    <a:ea typeface="Calibri" panose="020F0502020204030204" pitchFamily="34" charset="0"/>
                    <a:cs typeface="Estedad" panose="02000203000000000000" pitchFamily="2" charset="-78"/>
                  </a:rPr>
                  <a:t>) را بررسی می‌کند.</a:t>
                </a:r>
              </a:p>
              <a:p>
                <a:pPr indent="0" algn="just" rtl="1">
                  <a:lnSpc>
                    <a:spcPct val="115000"/>
                  </a:lnSpc>
                  <a:spcAft>
                    <a:spcPts val="1000"/>
                  </a:spcAft>
                  <a:buNone/>
                </a:pPr>
                <a:r>
                  <a:rPr lang="fa-IR" sz="1800" kern="0" dirty="0">
                    <a:effectLst/>
                    <a:latin typeface="Estedad" panose="02000203000000000000" pitchFamily="2" charset="-78"/>
                    <a:ea typeface="Calibri" panose="020F0502020204030204" pitchFamily="34" charset="0"/>
                    <a:cs typeface="Estedad" panose="02000203000000000000" pitchFamily="2" charset="-78"/>
                  </a:rPr>
                  <a:t>تابع </a:t>
                </a:r>
                <a:r>
                  <a:rPr lang="en-AE" sz="1800" kern="0" dirty="0" err="1">
                    <a:effectLst/>
                    <a:latin typeface="Estedad" panose="02000203000000000000" pitchFamily="2" charset="-78"/>
                    <a:ea typeface="Calibri" panose="020F0502020204030204" pitchFamily="34" charset="0"/>
                    <a:cs typeface="Estedad" panose="02000203000000000000" pitchFamily="2" charset="-78"/>
                  </a:rPr>
                  <a:t>f_stun</a:t>
                </a:r>
                <a:r>
                  <a:rPr lang="fa-IR" sz="1800" kern="0" dirty="0">
                    <a:latin typeface="Estedad" panose="02000203000000000000" pitchFamily="2" charset="-78"/>
                    <a:ea typeface="Calibri" panose="020F0502020204030204" pitchFamily="34" charset="0"/>
                    <a:cs typeface="Estedad" panose="02000203000000000000" pitchFamily="2" charset="-78"/>
                  </a:rPr>
                  <a:t>:</a:t>
                </a:r>
              </a:p>
              <a:p>
                <a:pPr indent="0" algn="just" rtl="1">
                  <a:lnSpc>
                    <a:spcPct val="115000"/>
                  </a:lnSpc>
                  <a:spcAft>
                    <a:spcPts val="1000"/>
                  </a:spcAft>
                  <a:buNone/>
                </a:pPr>
                <a:endParaRPr lang="fa-IR"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15000"/>
                  </a:lnSpc>
                  <a:spcAft>
                    <a:spcPts val="1000"/>
                  </a:spcAft>
                  <a:buNone/>
                </a:pPr>
                <a:endParaRPr lang="fa-IR"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a:lnSpc>
                    <a:spcPct val="115000"/>
                  </a:lnSpc>
                  <a:spcAft>
                    <a:spcPts val="1000"/>
                  </a:spcAft>
                  <a:buNone/>
                </a:pPr>
                <a:r>
                  <a:rPr lang="fa-IR" sz="1800" kern="0" dirty="0">
                    <a:effectLst/>
                    <a:latin typeface="Estedad" panose="02000203000000000000" pitchFamily="2" charset="-78"/>
                    <a:ea typeface="Calibri" panose="020F0502020204030204" pitchFamily="34" charset="0"/>
                    <a:cs typeface="Estedad" panose="02000203000000000000" pitchFamily="2" charset="-78"/>
                  </a:rPr>
                  <a:t>تفاوت انرژی یا </a:t>
                </a:r>
                <a14:m>
                  <m:oMath xmlns:m="http://schemas.openxmlformats.org/officeDocument/2006/math">
                    <m:r>
                      <a:rPr lang="fa-IR" sz="1800" kern="0">
                        <a:effectLst/>
                        <a:latin typeface="Cambria Math" panose="02040503050406030204" pitchFamily="18" charset="0"/>
                        <a:ea typeface="Calibri" panose="020F0502020204030204" pitchFamily="34" charset="0"/>
                        <a:cs typeface="Cambria Math" panose="02040503050406030204" pitchFamily="18" charset="0"/>
                      </a:rPr>
                      <m:t>∆</m:t>
                    </m:r>
                    <m:r>
                      <a:rPr lang="en-US" sz="1800" i="1" kern="0">
                        <a:effectLst/>
                        <a:latin typeface="Cambria Math" panose="02040503050406030204" pitchFamily="18" charset="0"/>
                        <a:ea typeface="Calibri" panose="020F0502020204030204" pitchFamily="34" charset="0"/>
                        <a:cs typeface="Nazanin" panose="00000400000000000000" pitchFamily="2" charset="-78"/>
                      </a:rPr>
                      <m:t>𝐸</m:t>
                    </m:r>
                  </m:oMath>
                </a14:m>
                <a:r>
                  <a:rPr lang="fa-IR" sz="1800" kern="0" dirty="0">
                    <a:effectLst/>
                    <a:latin typeface="Estedad" panose="02000203000000000000" pitchFamily="2" charset="-78"/>
                    <a:ea typeface="Calibri" panose="020F0502020204030204" pitchFamily="34" charset="0"/>
                    <a:cs typeface="Estedad" panose="02000203000000000000" pitchFamily="2" charset="-78"/>
                  </a:rPr>
                  <a:t>:</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15000"/>
                  </a:lnSpc>
                  <a:spcAft>
                    <a:spcPts val="1000"/>
                  </a:spcAft>
                  <a:buNone/>
                </a:pPr>
                <a:endParaRPr lang="fa-IR" sz="1800" kern="100" dirty="0">
                  <a:latin typeface="Estedad" panose="02000203000000000000" pitchFamily="2" charset="-78"/>
                  <a:ea typeface="Calibri" panose="020F0502020204030204" pitchFamily="34" charset="0"/>
                  <a:cs typeface="Estedad" panose="02000203000000000000" pitchFamily="2" charset="-78"/>
                </a:endParaRPr>
              </a:p>
              <a:p>
                <a:pPr indent="0" algn="just" rtl="1">
                  <a:lnSpc>
                    <a:spcPct val="115000"/>
                  </a:lnSpc>
                  <a:spcAft>
                    <a:spcPts val="1000"/>
                  </a:spcAft>
                  <a:buNone/>
                </a:pP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mc:Choice>
        <mc:Fallback xmlns="">
          <p:sp>
            <p:nvSpPr>
              <p:cNvPr id="3" name="Content Placeholder 2">
                <a:extLst>
                  <a:ext uri="{FF2B5EF4-FFF2-40B4-BE49-F238E27FC236}">
                    <a16:creationId xmlns:a16="http://schemas.microsoft.com/office/drawing/2014/main" id="{DA0F1936-5D5F-9FB8-DBB0-14E55991CABE}"/>
                  </a:ext>
                </a:extLst>
              </p:cNvPr>
              <p:cNvSpPr>
                <a:spLocks noGrp="1" noRot="1" noChangeAspect="1" noMove="1" noResize="1" noEditPoints="1" noAdjustHandles="1" noChangeArrowheads="1" noChangeShapeType="1" noTextEdit="1"/>
              </p:cNvSpPr>
              <p:nvPr>
                <p:ph idx="1"/>
              </p:nvPr>
            </p:nvSpPr>
            <p:spPr>
              <a:xfrm>
                <a:off x="1634838" y="1228435"/>
                <a:ext cx="10361351" cy="5541817"/>
              </a:xfrm>
              <a:blipFill>
                <a:blip r:embed="rId2"/>
                <a:stretch>
                  <a:fillRect l="-1176"/>
                </a:stretch>
              </a:blipFill>
            </p:spPr>
            <p:txBody>
              <a:bodyPr/>
              <a:lstStyle/>
              <a:p>
                <a:r>
                  <a:rPr lang="fa-IR">
                    <a:noFill/>
                  </a:rPr>
                  <a:t> </a:t>
                </a:r>
              </a:p>
            </p:txBody>
          </p:sp>
        </mc:Fallback>
      </mc:AlternateContent>
      <p:pic>
        <p:nvPicPr>
          <p:cNvPr id="4" name="Picture 3">
            <a:extLst>
              <a:ext uri="{FF2B5EF4-FFF2-40B4-BE49-F238E27FC236}">
                <a16:creationId xmlns:a16="http://schemas.microsoft.com/office/drawing/2014/main" id="{A019AFEB-C952-C940-1644-81D347EFFF95}"/>
              </a:ext>
            </a:extLst>
          </p:cNvPr>
          <p:cNvPicPr>
            <a:picLocks noChangeAspect="1"/>
          </p:cNvPicPr>
          <p:nvPr/>
        </p:nvPicPr>
        <p:blipFill>
          <a:blip r:embed="rId3"/>
          <a:stretch>
            <a:fillRect/>
          </a:stretch>
        </p:blipFill>
        <p:spPr>
          <a:xfrm>
            <a:off x="2131343" y="4087466"/>
            <a:ext cx="4862494" cy="687735"/>
          </a:xfrm>
          <a:prstGeom prst="rect">
            <a:avLst/>
          </a:prstGeom>
        </p:spPr>
      </p:pic>
      <p:pic>
        <p:nvPicPr>
          <p:cNvPr id="5" name="Picture 4">
            <a:extLst>
              <a:ext uri="{FF2B5EF4-FFF2-40B4-BE49-F238E27FC236}">
                <a16:creationId xmlns:a16="http://schemas.microsoft.com/office/drawing/2014/main" id="{95F0963A-5DC7-C550-E4DD-150EBDE8F991}"/>
              </a:ext>
            </a:extLst>
          </p:cNvPr>
          <p:cNvPicPr>
            <a:picLocks noChangeAspect="1"/>
          </p:cNvPicPr>
          <p:nvPr/>
        </p:nvPicPr>
        <p:blipFill>
          <a:blip r:embed="rId4"/>
          <a:stretch>
            <a:fillRect/>
          </a:stretch>
        </p:blipFill>
        <p:spPr>
          <a:xfrm>
            <a:off x="2131343" y="5875279"/>
            <a:ext cx="8205274" cy="608648"/>
          </a:xfrm>
          <a:prstGeom prst="rect">
            <a:avLst/>
          </a:prstGeom>
        </p:spPr>
      </p:pic>
    </p:spTree>
    <p:extLst>
      <p:ext uri="{BB962C8B-B14F-4D97-AF65-F5344CB8AC3E}">
        <p14:creationId xmlns:p14="http://schemas.microsoft.com/office/powerpoint/2010/main" val="2648081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fa-IR" sz="2500" b="1" kern="100" dirty="0">
                <a:solidFill>
                  <a:schemeClr val="tx1"/>
                </a:solidFill>
                <a:latin typeface="Estedad" panose="02000203000000000000" pitchFamily="2" charset="-78"/>
                <a:cs typeface="Estedad" panose="02000203000000000000" pitchFamily="2" charset="-78"/>
              </a:rPr>
              <a:t>الگوریتم </a:t>
            </a:r>
            <a:r>
              <a:rPr lang="en-US" sz="2500" b="1" dirty="0">
                <a:effectLst/>
                <a:latin typeface="Estedad" panose="02000203000000000000" pitchFamily="2" charset="-78"/>
                <a:ea typeface="Calibri" panose="020F0502020204030204" pitchFamily="34" charset="0"/>
                <a:cs typeface="Estedad" panose="02000203000000000000" pitchFamily="2" charset="-78"/>
              </a:rPr>
              <a:t>Focused Search</a:t>
            </a:r>
            <a:endParaRPr lang="fa-IR" sz="2500" b="1" dirty="0">
              <a:solidFill>
                <a:schemeClr val="tx1"/>
              </a:solidFill>
              <a:latin typeface="Estedad" panose="02000203000000000000" pitchFamily="2" charset="-78"/>
              <a:cs typeface="Estedad" panose="02000203000000000000" pitchFamily="2" charset="-78"/>
            </a:endParaRP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634838" y="858980"/>
            <a:ext cx="10361351" cy="3482107"/>
          </a:xfrm>
        </p:spPr>
        <p:txBody>
          <a:bodyPr>
            <a:noAutofit/>
          </a:bodyPr>
          <a:lstStyle/>
          <a:p>
            <a:pPr marL="0" indent="0" algn="just">
              <a:buNone/>
            </a:pPr>
            <a:r>
              <a:rPr lang="fa-IR" sz="1800" dirty="0">
                <a:latin typeface="Estedad" panose="02000203000000000000" pitchFamily="2" charset="-78"/>
                <a:cs typeface="Estedad" panose="02000203000000000000" pitchFamily="2" charset="-78"/>
              </a:rPr>
              <a:t>این الگوریتم به عنوان بخشی از فرآیند جریمه‌دهی و بهینه‌سازی استفاده می‌شود. وقتی که الگوریتم اصلی (</a:t>
            </a:r>
            <a:r>
              <a:rPr lang="en-AE" sz="1800" dirty="0">
                <a:latin typeface="Estedad" panose="02000203000000000000" pitchFamily="2" charset="-78"/>
                <a:cs typeface="Estedad" panose="02000203000000000000" pitchFamily="2" charset="-78"/>
              </a:rPr>
              <a:t>Simulated Annealing</a:t>
            </a:r>
            <a:r>
              <a:rPr lang="fa-IR" sz="1800" dirty="0">
                <a:latin typeface="Estedad" panose="02000203000000000000" pitchFamily="2" charset="-78"/>
                <a:cs typeface="Estedad" panose="02000203000000000000" pitchFamily="2" charset="-78"/>
              </a:rPr>
              <a:t>) به نتایج مطلوب نمی‌رسد یا به نظر می‌رسد در بهبود برخی از محدودیت‌های سخت (مانند تداخلات زمانی و مکانی) به مشکل برخورده است این الگوریتم به کار گرفته می‌شود. هدف آن ایجاد تغییرات تصادفی و بررسی بهبود در جریمه‌های متمرکز برای برخی از محدودیت‌هاست تا بتواند از دام کمینه‌های محلی خارج شود و راه‌حل بهتری را بیابد. به طور خلاصه، این الگوریتم نوعی تنگ کردن جستجو برای بهبود محدودیت‌های خاص است که در صورتی که به صورت مکرر با مشکل مواجه شوند، به کار می‌رود.</a:t>
            </a:r>
            <a:endParaRPr lang="en-US" sz="1800" dirty="0">
              <a:latin typeface="Estedad" panose="02000203000000000000" pitchFamily="2" charset="-78"/>
              <a:cs typeface="Estedad" panose="02000203000000000000" pitchFamily="2" charset="-78"/>
            </a:endParaRPr>
          </a:p>
        </p:txBody>
      </p:sp>
    </p:spTree>
    <p:extLst>
      <p:ext uri="{BB962C8B-B14F-4D97-AF65-F5344CB8AC3E}">
        <p14:creationId xmlns:p14="http://schemas.microsoft.com/office/powerpoint/2010/main" val="1388986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fa-IR" sz="2500" b="1" kern="100" dirty="0">
                <a:solidFill>
                  <a:schemeClr val="tx1"/>
                </a:solidFill>
                <a:latin typeface="Estedad" panose="02000203000000000000" pitchFamily="2" charset="-78"/>
                <a:cs typeface="Estedad" panose="02000203000000000000" pitchFamily="2" charset="-78"/>
              </a:rPr>
              <a:t>مزیت‌های این دو الگوریتم</a:t>
            </a:r>
            <a:endParaRPr lang="fa-IR" sz="2500" b="1" dirty="0">
              <a:solidFill>
                <a:schemeClr val="tx1"/>
              </a:solidFill>
              <a:latin typeface="Estedad" panose="02000203000000000000" pitchFamily="2" charset="-78"/>
              <a:cs typeface="Estedad" panose="02000203000000000000" pitchFamily="2" charset="-78"/>
            </a:endParaRP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496294" y="914397"/>
            <a:ext cx="10361351" cy="5394038"/>
          </a:xfrm>
        </p:spPr>
        <p:txBody>
          <a:bodyPr>
            <a:noAutofit/>
          </a:bodyPr>
          <a:lstStyle/>
          <a:p>
            <a:pPr marL="0" indent="0" algn="just">
              <a:buNone/>
            </a:pPr>
            <a:r>
              <a:rPr lang="fa-IR" sz="1800" dirty="0">
                <a:effectLst/>
                <a:latin typeface="Estedad" panose="02000203000000000000" pitchFamily="2" charset="-78"/>
                <a:ea typeface="Calibri" panose="020F0502020204030204" pitchFamily="34" charset="0"/>
                <a:cs typeface="Estedad" panose="02000203000000000000" pitchFamily="2" charset="-78"/>
              </a:rPr>
              <a:t>1. </a:t>
            </a:r>
            <a:r>
              <a:rPr lang="ar-SA" sz="1800" dirty="0">
                <a:effectLst/>
                <a:latin typeface="Estedad" panose="02000203000000000000" pitchFamily="2" charset="-78"/>
                <a:ea typeface="Calibri" panose="020F0502020204030204" pitchFamily="34" charset="0"/>
                <a:cs typeface="Estedad" panose="02000203000000000000" pitchFamily="2" charset="-78"/>
              </a:rPr>
              <a:t>فرار از کمینه‌های محلی</a:t>
            </a:r>
            <a:endParaRPr lang="en-US" sz="1800" dirty="0">
              <a:effectLst/>
              <a:latin typeface="Estedad" panose="02000203000000000000" pitchFamily="2" charset="-78"/>
              <a:ea typeface="Calibri" panose="020F0502020204030204" pitchFamily="34" charset="0"/>
              <a:cs typeface="Estedad" panose="02000203000000000000" pitchFamily="2" charset="-78"/>
            </a:endParaRPr>
          </a:p>
          <a:p>
            <a:pPr marL="457200" lvl="1" indent="0" algn="just">
              <a:buNone/>
            </a:pPr>
            <a:r>
              <a:rPr lang="fa-IR" sz="1600" dirty="0">
                <a:effectLst/>
                <a:latin typeface="Estedad" panose="02000203000000000000" pitchFamily="2" charset="-78"/>
                <a:ea typeface="Calibri" panose="020F0502020204030204" pitchFamily="34" charset="0"/>
                <a:cs typeface="Estedad" panose="02000203000000000000" pitchFamily="2" charset="-78"/>
              </a:rPr>
              <a:t>مزیت نسبت به جستجوی کامل یا جستجوی محلی ساده</a:t>
            </a:r>
          </a:p>
          <a:p>
            <a:pPr marL="0" indent="0" algn="just">
              <a:buNone/>
            </a:pPr>
            <a:endParaRPr lang="fa-IR" sz="500" dirty="0">
              <a:effectLst/>
              <a:latin typeface="Estedad" panose="02000203000000000000" pitchFamily="2" charset="-78"/>
              <a:ea typeface="Calibri" panose="020F0502020204030204" pitchFamily="34" charset="0"/>
              <a:cs typeface="Estedad" panose="02000203000000000000" pitchFamily="2" charset="-78"/>
            </a:endParaRPr>
          </a:p>
          <a:p>
            <a:pPr marL="0" indent="0" algn="just">
              <a:buNone/>
            </a:pPr>
            <a:r>
              <a:rPr lang="fa-IR" sz="1800" dirty="0">
                <a:effectLst/>
                <a:latin typeface="Estedad" panose="02000203000000000000" pitchFamily="2" charset="-78"/>
                <a:ea typeface="Calibri" panose="020F0502020204030204" pitchFamily="34" charset="0"/>
                <a:cs typeface="Estedad" panose="02000203000000000000" pitchFamily="2" charset="-78"/>
              </a:rPr>
              <a:t>2. مدیریت پیچیدگی محاسباتی</a:t>
            </a:r>
          </a:p>
          <a:p>
            <a:pPr marL="457200" lvl="1" indent="0" algn="just">
              <a:buNone/>
            </a:pPr>
            <a:r>
              <a:rPr lang="fa-IR" sz="1600" dirty="0">
                <a:effectLst/>
                <a:latin typeface="Estedad" panose="02000203000000000000" pitchFamily="2" charset="-78"/>
                <a:ea typeface="Calibri" panose="020F0502020204030204" pitchFamily="34" charset="0"/>
                <a:cs typeface="Estedad" panose="02000203000000000000" pitchFamily="2" charset="-78"/>
              </a:rPr>
              <a:t>مزیت نسبت به روش‌های جستجوی کامل یا الگوریتم‌های سنتی</a:t>
            </a:r>
          </a:p>
          <a:p>
            <a:pPr marL="0" indent="0" algn="just">
              <a:buNone/>
            </a:pPr>
            <a:endParaRPr lang="fa-IR" sz="500" dirty="0">
              <a:latin typeface="Estedad" panose="02000203000000000000" pitchFamily="2" charset="-78"/>
              <a:ea typeface="Calibri" panose="020F0502020204030204" pitchFamily="34" charset="0"/>
              <a:cs typeface="Estedad" panose="02000203000000000000" pitchFamily="2" charset="-78"/>
            </a:endParaRPr>
          </a:p>
          <a:p>
            <a:pPr marL="0" indent="0" algn="just">
              <a:buNone/>
            </a:pPr>
            <a:r>
              <a:rPr lang="fa-IR" sz="1800" dirty="0">
                <a:effectLst/>
                <a:latin typeface="Estedad" panose="02000203000000000000" pitchFamily="2" charset="-78"/>
                <a:ea typeface="Calibri" panose="020F0502020204030204" pitchFamily="34" charset="0"/>
                <a:cs typeface="Estedad" panose="02000203000000000000" pitchFamily="2" charset="-78"/>
              </a:rPr>
              <a:t>3. </a:t>
            </a:r>
            <a:r>
              <a:rPr lang="ar-SA" sz="1800" dirty="0">
                <a:effectLst/>
                <a:latin typeface="Estedad" panose="02000203000000000000" pitchFamily="2" charset="-78"/>
                <a:ea typeface="Calibri" panose="020F0502020204030204" pitchFamily="34" charset="0"/>
                <a:cs typeface="Estedad" panose="02000203000000000000" pitchFamily="2" charset="-78"/>
              </a:rPr>
              <a:t>برخورد موثر با محدودیت‌های سخت</a:t>
            </a:r>
            <a:endParaRPr lang="en-US" sz="1800" dirty="0">
              <a:effectLst/>
              <a:latin typeface="Estedad" panose="02000203000000000000" pitchFamily="2" charset="-78"/>
              <a:ea typeface="Calibri" panose="020F0502020204030204" pitchFamily="34" charset="0"/>
              <a:cs typeface="Estedad" panose="02000203000000000000" pitchFamily="2" charset="-78"/>
            </a:endParaRPr>
          </a:p>
          <a:p>
            <a:pPr marL="457200" lvl="1" indent="0" algn="just">
              <a:buNone/>
            </a:pPr>
            <a:r>
              <a:rPr lang="fa-IR" sz="1600" dirty="0">
                <a:effectLst/>
                <a:latin typeface="Estedad" panose="02000203000000000000" pitchFamily="2" charset="-78"/>
                <a:ea typeface="Calibri" panose="020F0502020204030204" pitchFamily="34" charset="0"/>
                <a:cs typeface="Estedad" panose="02000203000000000000" pitchFamily="2" charset="-78"/>
              </a:rPr>
              <a:t>مزیت نسبت به الگوریتم‌های مبتنی بر جستجوی ساده</a:t>
            </a:r>
          </a:p>
          <a:p>
            <a:pPr marL="0" indent="0" algn="just">
              <a:buNone/>
            </a:pPr>
            <a:endParaRPr lang="fa-IR" sz="500" dirty="0">
              <a:effectLst/>
              <a:latin typeface="Estedad" panose="02000203000000000000" pitchFamily="2" charset="-78"/>
              <a:ea typeface="Calibri" panose="020F0502020204030204" pitchFamily="34" charset="0"/>
              <a:cs typeface="Estedad" panose="02000203000000000000" pitchFamily="2" charset="-78"/>
            </a:endParaRPr>
          </a:p>
          <a:p>
            <a:pPr marL="0" indent="0" algn="just">
              <a:buNone/>
            </a:pPr>
            <a:r>
              <a:rPr lang="fa-IR" sz="1800" dirty="0">
                <a:effectLst/>
                <a:latin typeface="Estedad" panose="02000203000000000000" pitchFamily="2" charset="-78"/>
                <a:ea typeface="Calibri" panose="020F0502020204030204" pitchFamily="34" charset="0"/>
                <a:cs typeface="Estedad" panose="02000203000000000000" pitchFamily="2" charset="-78"/>
              </a:rPr>
              <a:t>4. </a:t>
            </a:r>
            <a:r>
              <a:rPr lang="ar-SA" sz="1800" dirty="0">
                <a:effectLst/>
                <a:latin typeface="Estedad" panose="02000203000000000000" pitchFamily="2" charset="-78"/>
                <a:ea typeface="Calibri" panose="020F0502020204030204" pitchFamily="34" charset="0"/>
                <a:cs typeface="Estedad" panose="02000203000000000000" pitchFamily="2" charset="-78"/>
              </a:rPr>
              <a:t>تطبیق‌پذیری و انعطاف‌پذیری</a:t>
            </a:r>
            <a:endParaRPr lang="en-US" sz="1800" dirty="0">
              <a:effectLst/>
              <a:latin typeface="Estedad" panose="02000203000000000000" pitchFamily="2" charset="-78"/>
              <a:ea typeface="Calibri" panose="020F0502020204030204" pitchFamily="34" charset="0"/>
              <a:cs typeface="Estedad" panose="02000203000000000000" pitchFamily="2" charset="-78"/>
            </a:endParaRPr>
          </a:p>
          <a:p>
            <a:pPr marL="457200" lvl="1" indent="0" algn="just">
              <a:buNone/>
            </a:pPr>
            <a:r>
              <a:rPr lang="fa-IR" sz="1600" dirty="0">
                <a:effectLst/>
                <a:latin typeface="Estedad" panose="02000203000000000000" pitchFamily="2" charset="-78"/>
                <a:ea typeface="Calibri" panose="020F0502020204030204" pitchFamily="34" charset="0"/>
                <a:cs typeface="Estedad" panose="02000203000000000000" pitchFamily="2" charset="-78"/>
              </a:rPr>
              <a:t>مزیت نسبت به روش‌های دیگر</a:t>
            </a:r>
          </a:p>
          <a:p>
            <a:pPr marL="0" indent="0" algn="just">
              <a:buNone/>
            </a:pPr>
            <a:endParaRPr lang="fa-IR" sz="500" dirty="0">
              <a:latin typeface="Estedad" panose="02000203000000000000" pitchFamily="2" charset="-78"/>
              <a:ea typeface="Calibri" panose="020F0502020204030204" pitchFamily="34" charset="0"/>
              <a:cs typeface="Estedad" panose="02000203000000000000" pitchFamily="2" charset="-78"/>
            </a:endParaRPr>
          </a:p>
          <a:p>
            <a:pPr marL="0" indent="0" algn="just">
              <a:buNone/>
            </a:pPr>
            <a:r>
              <a:rPr lang="fa-IR" sz="1800" dirty="0">
                <a:effectLst/>
                <a:latin typeface="Estedad" panose="02000203000000000000" pitchFamily="2" charset="-78"/>
                <a:ea typeface="Calibri" panose="020F0502020204030204" pitchFamily="34" charset="0"/>
                <a:cs typeface="Estedad" panose="02000203000000000000" pitchFamily="2" charset="-78"/>
              </a:rPr>
              <a:t>5. </a:t>
            </a:r>
            <a:r>
              <a:rPr lang="ar-SA" sz="1800" dirty="0">
                <a:effectLst/>
                <a:latin typeface="Estedad" panose="02000203000000000000" pitchFamily="2" charset="-78"/>
                <a:ea typeface="Calibri" panose="020F0502020204030204" pitchFamily="34" charset="0"/>
                <a:cs typeface="Estedad" panose="02000203000000000000" pitchFamily="2" charset="-78"/>
              </a:rPr>
              <a:t>کارایی جستجو</a:t>
            </a:r>
            <a:endParaRPr lang="en-US" sz="1800" dirty="0">
              <a:effectLst/>
              <a:latin typeface="Estedad" panose="02000203000000000000" pitchFamily="2" charset="-78"/>
              <a:ea typeface="Calibri" panose="020F0502020204030204" pitchFamily="34" charset="0"/>
              <a:cs typeface="Estedad" panose="02000203000000000000" pitchFamily="2" charset="-78"/>
            </a:endParaRPr>
          </a:p>
          <a:p>
            <a:pPr marL="457200" lvl="1" indent="0" algn="just">
              <a:buNone/>
            </a:pPr>
            <a:r>
              <a:rPr lang="fa-IR" sz="1600" dirty="0">
                <a:latin typeface="Estedad" panose="02000203000000000000" pitchFamily="2" charset="-78"/>
                <a:cs typeface="Estedad" panose="02000203000000000000" pitchFamily="2" charset="-78"/>
              </a:rPr>
              <a:t>مزیت نسبت به الگوریتم‌های </a:t>
            </a:r>
            <a:r>
              <a:rPr lang="en-US" sz="1600" dirty="0">
                <a:effectLst/>
                <a:latin typeface="Estedad" panose="02000203000000000000" pitchFamily="2" charset="-78"/>
                <a:ea typeface="Calibri" panose="020F0502020204030204" pitchFamily="34" charset="0"/>
                <a:cs typeface="Estedad" panose="02000203000000000000" pitchFamily="2" charset="-78"/>
              </a:rPr>
              <a:t>Random Search</a:t>
            </a:r>
            <a:endParaRPr lang="en-US" sz="1600" dirty="0">
              <a:latin typeface="Estedad" panose="02000203000000000000" pitchFamily="2" charset="-78"/>
              <a:cs typeface="Estedad" panose="02000203000000000000" pitchFamily="2" charset="-78"/>
            </a:endParaRPr>
          </a:p>
        </p:txBody>
      </p:sp>
    </p:spTree>
    <p:extLst>
      <p:ext uri="{BB962C8B-B14F-4D97-AF65-F5344CB8AC3E}">
        <p14:creationId xmlns:p14="http://schemas.microsoft.com/office/powerpoint/2010/main" val="2020208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fa-IR" sz="2500" b="1" kern="100" dirty="0">
                <a:solidFill>
                  <a:schemeClr val="tx1"/>
                </a:solidFill>
                <a:latin typeface="Estedad" panose="02000203000000000000" pitchFamily="2" charset="-78"/>
                <a:cs typeface="Estedad" panose="02000203000000000000" pitchFamily="2" charset="-78"/>
              </a:rPr>
              <a:t>منابع</a:t>
            </a:r>
            <a:endParaRPr lang="fa-IR" sz="2500" b="1" dirty="0">
              <a:solidFill>
                <a:schemeClr val="tx1"/>
              </a:solidFill>
              <a:latin typeface="Estedad" panose="02000203000000000000" pitchFamily="2" charset="-78"/>
              <a:cs typeface="Estedad" panose="02000203000000000000" pitchFamily="2" charset="-78"/>
            </a:endParaRP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496294" y="766618"/>
            <a:ext cx="10361351" cy="4054762"/>
          </a:xfrm>
        </p:spPr>
        <p:txBody>
          <a:bodyPr>
            <a:noAutofit/>
          </a:bodyPr>
          <a:lstStyle/>
          <a:p>
            <a:pPr marL="0" indent="0" algn="l" rtl="1">
              <a:lnSpc>
                <a:spcPct val="107000"/>
              </a:lnSpc>
              <a:spcAft>
                <a:spcPts val="800"/>
              </a:spcAft>
              <a:buNone/>
            </a:pPr>
            <a:r>
              <a:rPr lang="en-US" sz="1800" u="sng" kern="100" dirty="0">
                <a:effectLst/>
                <a:latin typeface="Estedad" panose="02000203000000000000" pitchFamily="2" charset="-78"/>
                <a:ea typeface="Calibri" panose="020F0502020204030204" pitchFamily="34" charset="0"/>
                <a:cs typeface="Estedad" panose="02000203000000000000" pitchFamily="2" charset="-78"/>
                <a:hlinkClick r:id="rId2">
                  <a:extLst>
                    <a:ext uri="{A12FA001-AC4F-418D-AE19-62706E023703}">
                      <ahyp:hlinkClr xmlns:ahyp="http://schemas.microsoft.com/office/drawing/2018/hyperlinkcolor" val="tx"/>
                    </a:ext>
                  </a:extLst>
                </a:hlinkClick>
              </a:rPr>
              <a:t>https://www.itc2019.org/home</a:t>
            </a:r>
            <a:endParaRPr lang="fa-IR" sz="1800" u="sng" kern="100" dirty="0">
              <a:effectLst/>
              <a:latin typeface="Estedad" panose="02000203000000000000" pitchFamily="2" charset="-78"/>
              <a:ea typeface="Calibri" panose="020F0502020204030204" pitchFamily="34" charset="0"/>
              <a:cs typeface="Estedad" panose="02000203000000000000" pitchFamily="2" charset="-78"/>
            </a:endParaRPr>
          </a:p>
          <a:p>
            <a:pPr marL="0" indent="0" algn="l" rtl="1">
              <a:lnSpc>
                <a:spcPct val="107000"/>
              </a:lnSpc>
              <a:spcAft>
                <a:spcPts val="800"/>
              </a:spcAft>
              <a:buNone/>
            </a:pPr>
            <a:endParaRPr lang="en-US" sz="1800" u="sng" kern="100" dirty="0">
              <a:effectLst/>
              <a:latin typeface="Estedad" panose="02000203000000000000" pitchFamily="2" charset="-78"/>
              <a:ea typeface="Calibri" panose="020F0502020204030204" pitchFamily="34" charset="0"/>
              <a:cs typeface="Estedad" panose="02000203000000000000" pitchFamily="2" charset="-78"/>
            </a:endParaRPr>
          </a:p>
          <a:p>
            <a:pPr marL="0" indent="0" algn="l" rtl="1">
              <a:lnSpc>
                <a:spcPct val="107000"/>
              </a:lnSpc>
              <a:spcAft>
                <a:spcPts val="800"/>
              </a:spcAft>
              <a:buNone/>
            </a:pPr>
            <a:r>
              <a:rPr lang="en-AE" sz="1800" kern="100" dirty="0">
                <a:effectLst/>
                <a:latin typeface="Estedad" panose="02000203000000000000" pitchFamily="2" charset="-78"/>
                <a:ea typeface="Calibri" panose="020F0502020204030204" pitchFamily="34" charset="0"/>
                <a:cs typeface="Estedad" panose="02000203000000000000" pitchFamily="2" charset="-78"/>
                <a:hlinkClick r:id="rId3">
                  <a:extLst>
                    <a:ext uri="{A12FA001-AC4F-418D-AE19-62706E023703}">
                      <ahyp:hlinkClr xmlns:ahyp="http://schemas.microsoft.com/office/drawing/2018/hyperlinkcolor" val="tx"/>
                    </a:ext>
                  </a:extLst>
                </a:hlinkClick>
              </a:rPr>
              <a:t>https://link.springer.com/article/10.1007/s10951-023-00801-w</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marL="0" indent="0" algn="just">
              <a:buNone/>
            </a:pPr>
            <a:endParaRPr lang="en-US" sz="1600" u="sng" dirty="0">
              <a:latin typeface="Estedad" panose="02000203000000000000" pitchFamily="2" charset="-78"/>
              <a:cs typeface="Estedad" panose="02000203000000000000" pitchFamily="2" charset="-78"/>
            </a:endParaRPr>
          </a:p>
        </p:txBody>
      </p:sp>
    </p:spTree>
    <p:extLst>
      <p:ext uri="{BB962C8B-B14F-4D97-AF65-F5344CB8AC3E}">
        <p14:creationId xmlns:p14="http://schemas.microsoft.com/office/powerpoint/2010/main" val="54135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توضیح مسئله</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514764" y="1302327"/>
            <a:ext cx="10435244" cy="4498108"/>
          </a:xfrm>
        </p:spPr>
        <p:txBody>
          <a:bodyPr>
            <a:noAutofit/>
          </a:bodyPr>
          <a:lstStyle/>
          <a:p>
            <a:pPr marL="0" indent="0" algn="just">
              <a:buNone/>
            </a:pPr>
            <a:r>
              <a:rPr lang="fa-IR" sz="1800" dirty="0">
                <a:effectLst/>
                <a:latin typeface="Estedad" panose="02000203000000000000" pitchFamily="2" charset="-78"/>
                <a:ea typeface="Calibri" panose="020F0502020204030204" pitchFamily="34" charset="0"/>
                <a:cs typeface="Estedad" panose="02000203000000000000" pitchFamily="2" charset="-78"/>
              </a:rPr>
              <a:t>مسئله</a:t>
            </a:r>
            <a:r>
              <a:rPr lang="en-US" sz="1800" dirty="0">
                <a:effectLst/>
                <a:latin typeface="Estedad" panose="02000203000000000000" pitchFamily="2" charset="-78"/>
                <a:ea typeface="Calibri" panose="020F0502020204030204" pitchFamily="34" charset="0"/>
                <a:cs typeface="Estedad" panose="02000203000000000000" pitchFamily="2" charset="-78"/>
              </a:rPr>
              <a:t>Timetabling </a:t>
            </a:r>
            <a:r>
              <a:rPr lang="fa-IR" sz="1800" dirty="0">
                <a:effectLst/>
                <a:latin typeface="Estedad" panose="02000203000000000000" pitchFamily="2" charset="-78"/>
                <a:ea typeface="Calibri" panose="020F0502020204030204" pitchFamily="34" charset="0"/>
                <a:cs typeface="Estedad" panose="02000203000000000000" pitchFamily="2" charset="-78"/>
              </a:rPr>
              <a:t> کلاس‌ها در دانشگاه‌ها به طور کلی به تعیین بهترین برنامه زمانی برای برگزاری کلاس‌ها و تخصیص منابع آموزشی اشاره دارد. این مسئله به دلیل پیچیدگی‌های مربوط به مدیریت زمان، منابع و نیازهای مختلف آموزشی، شامل چندین چالش و ویژگی کلیدی است که باید به طور موثر مدیریت شوند. </a:t>
            </a:r>
          </a:p>
          <a:p>
            <a:pPr marL="0" indent="0" algn="just">
              <a:buNone/>
            </a:pPr>
            <a:endParaRPr lang="fa-IR" sz="1800" dirty="0">
              <a:effectLst/>
              <a:latin typeface="Estedad" panose="02000203000000000000" pitchFamily="2" charset="-78"/>
              <a:ea typeface="Calibri" panose="020F0502020204030204" pitchFamily="34" charset="0"/>
              <a:cs typeface="Estedad" panose="02000203000000000000" pitchFamily="2" charset="-78"/>
            </a:endParaRPr>
          </a:p>
          <a:p>
            <a:pPr marL="0" indent="0" algn="just">
              <a:buNone/>
            </a:pPr>
            <a:r>
              <a:rPr lang="fa-IR" sz="1800" b="1" dirty="0">
                <a:effectLst/>
                <a:latin typeface="Estedad" panose="02000203000000000000" pitchFamily="2" charset="-78"/>
                <a:ea typeface="Calibri" panose="020F0502020204030204" pitchFamily="34" charset="0"/>
                <a:cs typeface="Estedad" panose="02000203000000000000" pitchFamily="2" charset="-78"/>
              </a:rPr>
              <a:t>این ویژگی و چالش‌ها عبارتند از</a:t>
            </a:r>
            <a:r>
              <a:rPr lang="fa-IR" sz="1800" b="1" dirty="0">
                <a:latin typeface="Estedad" panose="02000203000000000000" pitchFamily="2" charset="-78"/>
                <a:ea typeface="Calibri" panose="020F0502020204030204" pitchFamily="34" charset="0"/>
                <a:cs typeface="Estedad" panose="02000203000000000000" pitchFamily="2" charset="-78"/>
              </a:rPr>
              <a:t>:</a:t>
            </a:r>
          </a:p>
          <a:p>
            <a:pPr marL="0" indent="0" algn="just">
              <a:buNone/>
            </a:pPr>
            <a:r>
              <a:rPr lang="fa-IR" sz="1800" dirty="0">
                <a:effectLst/>
                <a:latin typeface="Estedad" panose="02000203000000000000" pitchFamily="2" charset="-78"/>
                <a:ea typeface="Calibri" panose="020F0502020204030204" pitchFamily="34" charset="0"/>
                <a:cs typeface="Estedad" panose="02000203000000000000" pitchFamily="2" charset="-78"/>
              </a:rPr>
              <a:t>1. ساختار دوره‌های آموزشی دانشگاه‌ها</a:t>
            </a:r>
          </a:p>
          <a:p>
            <a:pPr lvl="1" algn="just">
              <a:buClrTx/>
              <a:buFont typeface="Arial" panose="020B0604020202020204" pitchFamily="34" charset="0"/>
              <a:buChar char="•"/>
            </a:pPr>
            <a:r>
              <a:rPr lang="fa-IR" sz="1800" dirty="0">
                <a:effectLst/>
                <a:latin typeface="Estedad" panose="02000203000000000000" pitchFamily="2" charset="-78"/>
                <a:ea typeface="Calibri" panose="020F0502020204030204" pitchFamily="34" charset="0"/>
                <a:cs typeface="Estedad" panose="02000203000000000000" pitchFamily="2" charset="-78"/>
              </a:rPr>
              <a:t>دوره‌های اصلی</a:t>
            </a:r>
            <a:r>
              <a:rPr lang="en-US" sz="1800" dirty="0">
                <a:effectLst/>
                <a:latin typeface="Estedad" panose="02000203000000000000" pitchFamily="2" charset="-78"/>
                <a:ea typeface="Calibri" panose="020F0502020204030204" pitchFamily="34" charset="0"/>
                <a:cs typeface="Estedad" panose="02000203000000000000" pitchFamily="2" charset="-78"/>
              </a:rPr>
              <a:t> (Parent Courses) </a:t>
            </a:r>
            <a:endParaRPr lang="fa-IR" sz="1800" dirty="0">
              <a:latin typeface="Estedad" panose="02000203000000000000" pitchFamily="2" charset="-78"/>
              <a:ea typeface="Calibri" panose="020F0502020204030204" pitchFamily="34" charset="0"/>
              <a:cs typeface="Estedad" panose="02000203000000000000" pitchFamily="2" charset="-78"/>
            </a:endParaRPr>
          </a:p>
          <a:p>
            <a:pPr lvl="1" algn="just">
              <a:buClrTx/>
              <a:buFont typeface="Arial" panose="020B0604020202020204" pitchFamily="34" charset="0"/>
              <a:buChar char="•"/>
            </a:pPr>
            <a:r>
              <a:rPr lang="fa-IR" sz="1800" dirty="0">
                <a:effectLst/>
                <a:latin typeface="Estedad" panose="02000203000000000000" pitchFamily="2" charset="-78"/>
                <a:ea typeface="Calibri" panose="020F0502020204030204" pitchFamily="34" charset="0"/>
                <a:cs typeface="Estedad" panose="02000203000000000000" pitchFamily="2" charset="-78"/>
              </a:rPr>
              <a:t>پیکربندی‌ها</a:t>
            </a:r>
            <a:r>
              <a:rPr lang="en-US" sz="1800" dirty="0">
                <a:effectLst/>
                <a:latin typeface="Estedad" panose="02000203000000000000" pitchFamily="2" charset="-78"/>
                <a:ea typeface="Calibri" panose="020F0502020204030204" pitchFamily="34" charset="0"/>
                <a:cs typeface="Estedad" panose="02000203000000000000" pitchFamily="2" charset="-78"/>
              </a:rPr>
              <a:t> (Sub-courses) </a:t>
            </a:r>
            <a:endParaRPr lang="fa-IR" sz="1800" dirty="0">
              <a:effectLst/>
              <a:latin typeface="Estedad" panose="02000203000000000000" pitchFamily="2" charset="-78"/>
              <a:ea typeface="Calibri" panose="020F0502020204030204" pitchFamily="34" charset="0"/>
              <a:cs typeface="Estedad" panose="02000203000000000000" pitchFamily="2" charset="-78"/>
            </a:endParaRPr>
          </a:p>
          <a:p>
            <a:pPr marL="0" indent="0" algn="just">
              <a:buNone/>
            </a:pPr>
            <a:r>
              <a:rPr lang="fa-IR" sz="1800" dirty="0">
                <a:effectLst/>
                <a:latin typeface="Estedad" panose="02000203000000000000" pitchFamily="2" charset="-78"/>
                <a:ea typeface="Calibri" panose="020F0502020204030204" pitchFamily="34" charset="0"/>
                <a:cs typeface="Estedad" panose="02000203000000000000" pitchFamily="2" charset="-78"/>
              </a:rPr>
              <a:t>2. ویژگی‌های زمانی و مکانی کلاس‌ها</a:t>
            </a:r>
          </a:p>
          <a:p>
            <a:pPr marL="0" indent="0" algn="just">
              <a:buNone/>
            </a:pPr>
            <a:r>
              <a:rPr lang="fa-IR" sz="1800" dirty="0">
                <a:effectLst/>
                <a:latin typeface="Estedad" panose="02000203000000000000" pitchFamily="2" charset="-78"/>
                <a:ea typeface="Calibri" panose="020F0502020204030204" pitchFamily="34" charset="0"/>
                <a:cs typeface="Estedad" panose="02000203000000000000" pitchFamily="2" charset="-78"/>
              </a:rPr>
              <a:t>3. ویژگی‌های اتاق‌ها و محدودیت‌ها</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p:spTree>
    <p:extLst>
      <p:ext uri="{BB962C8B-B14F-4D97-AF65-F5344CB8AC3E}">
        <p14:creationId xmlns:p14="http://schemas.microsoft.com/office/powerpoint/2010/main" val="140879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توضیح مسئله</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450109" y="1006764"/>
            <a:ext cx="10435244" cy="5292435"/>
          </a:xfrm>
        </p:spPr>
        <p:txBody>
          <a:bodyPr>
            <a:noAutofit/>
          </a:bodyPr>
          <a:lstStyle/>
          <a:p>
            <a:pPr marL="0" indent="0" algn="just">
              <a:buNone/>
            </a:pPr>
            <a:r>
              <a:rPr lang="fa-IR" sz="1500" dirty="0">
                <a:effectLst/>
                <a:latin typeface="Estedad" panose="02000203000000000000" pitchFamily="2" charset="-78"/>
                <a:ea typeface="Calibri" panose="020F0502020204030204" pitchFamily="34" charset="0"/>
                <a:cs typeface="Estedad" panose="02000203000000000000" pitchFamily="2" charset="-78"/>
              </a:rPr>
              <a:t>4</a:t>
            </a:r>
            <a:r>
              <a:rPr lang="fa-IR" sz="1800" dirty="0">
                <a:effectLst/>
                <a:latin typeface="Estedad" panose="02000203000000000000" pitchFamily="2" charset="-78"/>
                <a:ea typeface="Calibri" panose="020F0502020204030204" pitchFamily="34" charset="0"/>
                <a:cs typeface="Estedad" panose="02000203000000000000" pitchFamily="2" charset="-78"/>
              </a:rPr>
              <a:t>. </a:t>
            </a:r>
            <a:r>
              <a:rPr lang="ar-SA" sz="1800" dirty="0">
                <a:effectLst/>
                <a:latin typeface="Estedad" panose="02000203000000000000" pitchFamily="2" charset="-78"/>
                <a:ea typeface="Calibri" panose="020F0502020204030204" pitchFamily="34" charset="0"/>
                <a:cs typeface="Estedad" panose="02000203000000000000" pitchFamily="2" charset="-78"/>
              </a:rPr>
              <a:t>محدودیت‌های </a:t>
            </a:r>
            <a:r>
              <a:rPr lang="fa-IR" sz="1800" dirty="0">
                <a:effectLst/>
                <a:latin typeface="Estedad" panose="02000203000000000000" pitchFamily="2" charset="-78"/>
                <a:ea typeface="Calibri" panose="020F0502020204030204" pitchFamily="34" charset="0"/>
                <a:cs typeface="Estedad" panose="02000203000000000000" pitchFamily="2" charset="-78"/>
              </a:rPr>
              <a:t>تخصیص منابع </a:t>
            </a:r>
            <a:r>
              <a:rPr lang="ar-SA" sz="1800" dirty="0">
                <a:effectLst/>
                <a:latin typeface="Estedad" panose="02000203000000000000" pitchFamily="2" charset="-78"/>
                <a:ea typeface="Calibri" panose="020F0502020204030204" pitchFamily="34" charset="0"/>
                <a:cs typeface="Estedad" panose="02000203000000000000" pitchFamily="2" charset="-78"/>
              </a:rPr>
              <a:t>و جریمه‌ها</a:t>
            </a:r>
            <a:endParaRPr lang="en-US" sz="1800" dirty="0">
              <a:effectLst/>
              <a:latin typeface="Estedad" panose="02000203000000000000" pitchFamily="2" charset="-78"/>
              <a:ea typeface="Calibri" panose="020F0502020204030204" pitchFamily="34" charset="0"/>
              <a:cs typeface="Estedad" panose="02000203000000000000" pitchFamily="2" charset="-78"/>
            </a:endParaRPr>
          </a:p>
          <a:p>
            <a:pPr lvl="1" algn="just">
              <a:buClrTx/>
              <a:buFont typeface="Arial" panose="020B0604020202020204" pitchFamily="34" charset="0"/>
              <a:buChar char="•"/>
            </a:pPr>
            <a:r>
              <a:rPr lang="fa-IR" sz="1800" dirty="0">
                <a:effectLst/>
                <a:latin typeface="Estedad" panose="02000203000000000000" pitchFamily="2" charset="-78"/>
                <a:ea typeface="Calibri" panose="020F0502020204030204" pitchFamily="34" charset="0"/>
                <a:cs typeface="Estedad" panose="02000203000000000000" pitchFamily="2" charset="-78"/>
              </a:rPr>
              <a:t>محدودیت‌های سخت </a:t>
            </a:r>
          </a:p>
          <a:p>
            <a:pPr marL="1143000" lvl="2" indent="-228600" algn="just" rtl="1">
              <a:lnSpc>
                <a:spcPct val="106000"/>
              </a:lnSpc>
              <a:spcAft>
                <a:spcPts val="800"/>
              </a:spcAft>
              <a:buClrTx/>
              <a:buFont typeface="Courier New" panose="02070309020205020404" pitchFamily="49" charset="0"/>
              <a:buChar char="o"/>
            </a:pPr>
            <a:r>
              <a:rPr lang="ar-SA" dirty="0">
                <a:effectLst/>
                <a:latin typeface="Estedad" panose="02000203000000000000" pitchFamily="2" charset="-78"/>
                <a:ea typeface="Calibri" panose="020F0502020204030204" pitchFamily="34" charset="0"/>
                <a:cs typeface="Estedad" panose="02000203000000000000" pitchFamily="2" charset="-78"/>
              </a:rPr>
              <a:t>تداخل زمانی کلاس‌ها: کلاس‌ها نباید در زمان‌های همپوشان قرار گیرند.</a:t>
            </a:r>
            <a:endParaRPr lang="en-US" dirty="0">
              <a:effectLst/>
              <a:latin typeface="Estedad" panose="02000203000000000000" pitchFamily="2" charset="-78"/>
              <a:ea typeface="Calibri" panose="020F0502020204030204" pitchFamily="34" charset="0"/>
              <a:cs typeface="Estedad" panose="02000203000000000000" pitchFamily="2" charset="-78"/>
            </a:endParaRPr>
          </a:p>
          <a:p>
            <a:pPr marL="1143000" lvl="2" indent="-228600" algn="just" rtl="1">
              <a:lnSpc>
                <a:spcPct val="106000"/>
              </a:lnSpc>
              <a:spcAft>
                <a:spcPts val="800"/>
              </a:spcAft>
              <a:buClrTx/>
              <a:buFont typeface="Courier New" panose="02070309020205020404" pitchFamily="49" charset="0"/>
              <a:buChar char="o"/>
            </a:pPr>
            <a:r>
              <a:rPr lang="ar-SA" dirty="0">
                <a:effectLst/>
                <a:latin typeface="Estedad" panose="02000203000000000000" pitchFamily="2" charset="-78"/>
                <a:ea typeface="Calibri" panose="020F0502020204030204" pitchFamily="34" charset="0"/>
                <a:cs typeface="Estedad" panose="02000203000000000000" pitchFamily="2" charset="-78"/>
              </a:rPr>
              <a:t>نیاز به جابه‌جایی بین کلاس‌ها: دانشجویان نباید مجبور به جابه‌جایی‌های طولانی بین کلاس‌ها شوند.</a:t>
            </a:r>
            <a:endParaRPr lang="en-US" dirty="0">
              <a:effectLst/>
              <a:latin typeface="Estedad" panose="02000203000000000000" pitchFamily="2" charset="-78"/>
              <a:ea typeface="Calibri" panose="020F0502020204030204" pitchFamily="34" charset="0"/>
              <a:cs typeface="Estedad" panose="02000203000000000000" pitchFamily="2" charset="-78"/>
            </a:endParaRPr>
          </a:p>
          <a:p>
            <a:pPr marL="1143000" lvl="2" indent="-228600" algn="just" rtl="1">
              <a:lnSpc>
                <a:spcPct val="106000"/>
              </a:lnSpc>
              <a:spcAft>
                <a:spcPts val="800"/>
              </a:spcAft>
              <a:buClrTx/>
              <a:buFont typeface="Courier New" panose="02070309020205020404" pitchFamily="49" charset="0"/>
              <a:buChar char="o"/>
            </a:pPr>
            <a:r>
              <a:rPr lang="ar-SA" dirty="0">
                <a:effectLst/>
                <a:latin typeface="Estedad" panose="02000203000000000000" pitchFamily="2" charset="-78"/>
                <a:ea typeface="Calibri" panose="020F0502020204030204" pitchFamily="34" charset="0"/>
                <a:cs typeface="Estedad" panose="02000203000000000000" pitchFamily="2" charset="-78"/>
              </a:rPr>
              <a:t>زمان‌های خالی بیش از حد: باید از ایجاد زمان‌های خالی طولانی بین کلاس‌ها جلوگیری شود.</a:t>
            </a:r>
            <a:endParaRPr lang="fa-IR" dirty="0">
              <a:effectLst/>
              <a:latin typeface="Estedad" panose="02000203000000000000" pitchFamily="2" charset="-78"/>
              <a:ea typeface="Calibri" panose="020F0502020204030204" pitchFamily="34" charset="0"/>
              <a:cs typeface="Estedad" panose="02000203000000000000" pitchFamily="2" charset="-78"/>
            </a:endParaRPr>
          </a:p>
          <a:p>
            <a:pPr lvl="1" algn="just">
              <a:buClrTx/>
              <a:buFont typeface="Arial" panose="020B0604020202020204" pitchFamily="34" charset="0"/>
              <a:buChar char="•"/>
            </a:pPr>
            <a:r>
              <a:rPr lang="fa-IR" sz="1800" dirty="0">
                <a:effectLst/>
                <a:latin typeface="Estedad" panose="02000203000000000000" pitchFamily="2" charset="-78"/>
                <a:ea typeface="Calibri" panose="020F0502020204030204" pitchFamily="34" charset="0"/>
                <a:cs typeface="Estedad" panose="02000203000000000000" pitchFamily="2" charset="-78"/>
              </a:rPr>
              <a:t>محدودیت‌های نرم </a:t>
            </a:r>
          </a:p>
          <a:p>
            <a:pPr marL="1143000" lvl="2" indent="-228600" algn="just" rtl="1">
              <a:lnSpc>
                <a:spcPct val="106000"/>
              </a:lnSpc>
              <a:spcAft>
                <a:spcPts val="800"/>
              </a:spcAft>
              <a:buClrTx/>
              <a:buFont typeface="Courier New" panose="02070309020205020404" pitchFamily="49" charset="0"/>
              <a:buChar char="o"/>
            </a:pPr>
            <a:r>
              <a:rPr lang="ar-SA" dirty="0">
                <a:effectLst/>
                <a:latin typeface="Estedad" panose="02000203000000000000" pitchFamily="2" charset="-78"/>
                <a:ea typeface="Calibri" panose="020F0502020204030204" pitchFamily="34" charset="0"/>
                <a:cs typeface="Estedad" panose="02000203000000000000" pitchFamily="2" charset="-78"/>
              </a:rPr>
              <a:t>حداکثر تعداد استراحت‌ها: تعداد استراحت‌های مجاز بین کلاس‌ها.</a:t>
            </a:r>
            <a:endParaRPr lang="en-US" dirty="0">
              <a:effectLst/>
              <a:latin typeface="Estedad" panose="02000203000000000000" pitchFamily="2" charset="-78"/>
              <a:ea typeface="Calibri" panose="020F0502020204030204" pitchFamily="34" charset="0"/>
              <a:cs typeface="Estedad" panose="02000203000000000000" pitchFamily="2" charset="-78"/>
            </a:endParaRPr>
          </a:p>
          <a:p>
            <a:pPr marL="1143000" lvl="2" indent="-228600" algn="just" rtl="1">
              <a:lnSpc>
                <a:spcPct val="106000"/>
              </a:lnSpc>
              <a:spcAft>
                <a:spcPts val="800"/>
              </a:spcAft>
              <a:buClrTx/>
              <a:buFont typeface="Courier New" panose="02070309020205020404" pitchFamily="49" charset="0"/>
              <a:buChar char="o"/>
            </a:pPr>
            <a:r>
              <a:rPr lang="ar-SA" dirty="0">
                <a:effectLst/>
                <a:latin typeface="Estedad" panose="02000203000000000000" pitchFamily="2" charset="-78"/>
                <a:ea typeface="Calibri" panose="020F0502020204030204" pitchFamily="34" charset="0"/>
                <a:cs typeface="Estedad" panose="02000203000000000000" pitchFamily="2" charset="-78"/>
              </a:rPr>
              <a:t>حداکثر زمان بدون استراحت: مدت زمان طولانی که بدون استراحت طی می‌شود.</a:t>
            </a:r>
            <a:endParaRPr lang="en-US" dirty="0">
              <a:effectLst/>
              <a:latin typeface="Estedad" panose="02000203000000000000" pitchFamily="2" charset="-78"/>
              <a:ea typeface="Calibri" panose="020F0502020204030204" pitchFamily="34" charset="0"/>
              <a:cs typeface="Estedad" panose="02000203000000000000" pitchFamily="2" charset="-78"/>
            </a:endParaRPr>
          </a:p>
          <a:p>
            <a:pPr marL="1143000" lvl="2" indent="-228600" algn="just" rtl="1">
              <a:lnSpc>
                <a:spcPct val="106000"/>
              </a:lnSpc>
              <a:spcAft>
                <a:spcPts val="800"/>
              </a:spcAft>
              <a:buClrTx/>
              <a:buFont typeface="Courier New" panose="02070309020205020404" pitchFamily="49" charset="0"/>
              <a:buChar char="o"/>
            </a:pPr>
            <a:r>
              <a:rPr lang="ar-SA" dirty="0">
                <a:effectLst/>
                <a:latin typeface="Estedad" panose="02000203000000000000" pitchFamily="2" charset="-78"/>
                <a:ea typeface="Calibri" panose="020F0502020204030204" pitchFamily="34" charset="0"/>
                <a:cs typeface="Estedad" panose="02000203000000000000" pitchFamily="2" charset="-78"/>
              </a:rPr>
              <a:t>تعداد روزهای برگزاری کلاس‌ها: تعداد روزهایی که کلاس‌ها باید در آن‌ها برگزار شوند.</a:t>
            </a:r>
            <a:endParaRPr lang="fa-IR" dirty="0">
              <a:latin typeface="Estedad" panose="02000203000000000000" pitchFamily="2" charset="-78"/>
              <a:ea typeface="Calibri" panose="020F0502020204030204" pitchFamily="34" charset="0"/>
              <a:cs typeface="Estedad" panose="02000203000000000000" pitchFamily="2" charset="-78"/>
            </a:endParaRPr>
          </a:p>
          <a:p>
            <a:pPr marL="0" indent="0" algn="just">
              <a:buNone/>
            </a:pPr>
            <a:r>
              <a:rPr lang="fa-IR" sz="1800" dirty="0">
                <a:effectLst/>
                <a:latin typeface="Estedad" panose="02000203000000000000" pitchFamily="2" charset="-78"/>
                <a:ea typeface="Calibri" panose="020F0502020204030204" pitchFamily="34" charset="0"/>
                <a:cs typeface="Estedad" panose="02000203000000000000" pitchFamily="2" charset="-78"/>
              </a:rPr>
              <a:t>5. معیارهای بهینه‌سازی</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p:spTree>
    <p:extLst>
      <p:ext uri="{BB962C8B-B14F-4D97-AF65-F5344CB8AC3E}">
        <p14:creationId xmlns:p14="http://schemas.microsoft.com/office/powerpoint/2010/main" val="427123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هدف مسئله</a:t>
            </a: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597890" y="1108370"/>
            <a:ext cx="10435244" cy="4498108"/>
          </a:xfrm>
        </p:spPr>
        <p:txBody>
          <a:bodyPr>
            <a:noAutofit/>
          </a:bodyPr>
          <a:lstStyle/>
          <a:p>
            <a:pPr indent="0" algn="just" rtl="1">
              <a:lnSpc>
                <a:spcPct val="107000"/>
              </a:lnSpc>
              <a:spcAft>
                <a:spcPts val="800"/>
              </a:spcAft>
              <a:buNone/>
            </a:pPr>
            <a:r>
              <a:rPr lang="fa-IR" sz="1800" kern="100" dirty="0">
                <a:effectLst/>
                <a:latin typeface="Estedad" panose="02000203000000000000" pitchFamily="2" charset="-78"/>
                <a:ea typeface="Calibri" panose="020F0502020204030204" pitchFamily="34" charset="0"/>
                <a:cs typeface="Estedad" panose="02000203000000000000" pitchFamily="2" charset="-78"/>
              </a:rPr>
              <a:t>هدف اصلی این مسئله، یافتن و پیشنهاد یک روش بهینه برای حل مشکل زمان‌بندی کلاس‌ها و تخصیص منابع در دانشگاه‌ها است. این مسئله پیچیده شامل نیاز به تخصیص بهینه منابع، مدیریت تداخل‌ها و برآورده کردن نیازهای مختلف ذینفعان است.</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r>
              <a:rPr lang="fa-IR" sz="1800" kern="100" dirty="0">
                <a:effectLst/>
                <a:latin typeface="Estedad" panose="02000203000000000000" pitchFamily="2" charset="-78"/>
                <a:ea typeface="Calibri" panose="020F0502020204030204" pitchFamily="34" charset="0"/>
                <a:cs typeface="Estedad" panose="02000203000000000000" pitchFamily="2" charset="-78"/>
              </a:rPr>
              <a:t>مدیریت تداخل‌ها به معنای شناسایی و حل مشکلاتی است که ممکن است زمانی پیش بیاید که دو یا چند کلاس در زمان‌های مشابه یا با منابع محدود (مانند اتاق‌ها یا اساتید مشترک) برنامه‌ریزی شده باشند. هدف این است که مشکلاتی مانند همپوشانی زمانی کلاس‌ها یا ناتوانی دانشجویان در جابجایی بین کلاس‌ها به درستی مدیریت شود.</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a:p>
            <a:pPr indent="0" algn="just" rtl="1">
              <a:lnSpc>
                <a:spcPct val="107000"/>
              </a:lnSpc>
              <a:spcAft>
                <a:spcPts val="800"/>
              </a:spcAft>
              <a:buNone/>
            </a:pPr>
            <a:r>
              <a:rPr lang="fa-IR" sz="1800" kern="100" dirty="0">
                <a:effectLst/>
                <a:latin typeface="Estedad" panose="02000203000000000000" pitchFamily="2" charset="-78"/>
                <a:ea typeface="Calibri" panose="020F0502020204030204" pitchFamily="34" charset="0"/>
                <a:cs typeface="Estedad" panose="02000203000000000000" pitchFamily="2" charset="-78"/>
              </a:rPr>
              <a:t>بنابراین لازم است روشی پیشنهاد شود که بتواند به بهینه‌سازی زمان‌بندی کمک کرده و کیفیت برنامه‌ریزی را بهبود بخشد. روش پیشنهادی باید قادر به حل مسائل مختلف از جمله توزیع بهینه زمان کلاس‌ها، تخصیص مناسب اساتید و مدیریت منابع دانشگاهی باشد.</a:t>
            </a:r>
            <a:endParaRPr lang="en-US" sz="1800" kern="100" dirty="0">
              <a:effectLst/>
              <a:latin typeface="Estedad" panose="02000203000000000000" pitchFamily="2" charset="-78"/>
              <a:ea typeface="Calibri" panose="020F0502020204030204" pitchFamily="34" charset="0"/>
              <a:cs typeface="Estedad" panose="02000203000000000000" pitchFamily="2" charset="-78"/>
            </a:endParaRPr>
          </a:p>
        </p:txBody>
      </p:sp>
    </p:spTree>
    <p:extLst>
      <p:ext uri="{BB962C8B-B14F-4D97-AF65-F5344CB8AC3E}">
        <p14:creationId xmlns:p14="http://schemas.microsoft.com/office/powerpoint/2010/main" val="239075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en-US" sz="2500" b="1" dirty="0">
                <a:solidFill>
                  <a:schemeClr val="tx1"/>
                </a:solidFill>
                <a:latin typeface="Estedad" panose="02000203000000000000" pitchFamily="2" charset="-78"/>
                <a:cs typeface="Estedad" panose="02000203000000000000" pitchFamily="2" charset="-78"/>
              </a:rPr>
              <a:t>ITC 2019</a:t>
            </a:r>
            <a:endParaRPr lang="fa-IR" sz="2500" b="1" dirty="0">
              <a:solidFill>
                <a:schemeClr val="tx1"/>
              </a:solidFill>
              <a:latin typeface="Estedad" panose="02000203000000000000" pitchFamily="2" charset="-78"/>
              <a:cs typeface="Estedad" panose="02000203000000000000" pitchFamily="2" charset="-78"/>
            </a:endParaRP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597890" y="1163785"/>
            <a:ext cx="10435244" cy="5560285"/>
          </a:xfrm>
        </p:spPr>
        <p:txBody>
          <a:bodyPr>
            <a:noAutofit/>
          </a:bodyPr>
          <a:lstStyle/>
          <a:p>
            <a:pPr indent="0" algn="just" rtl="1">
              <a:lnSpc>
                <a:spcPct val="107000"/>
              </a:lnSpc>
              <a:spcAft>
                <a:spcPts val="800"/>
              </a:spcAft>
              <a:buNone/>
            </a:pPr>
            <a:r>
              <a:rPr lang="fa-IR" sz="1800" kern="100" dirty="0">
                <a:effectLst/>
                <a:latin typeface="Estedad" panose="02000203000000000000" pitchFamily="2" charset="-78"/>
                <a:ea typeface="Calibri" panose="020F0502020204030204" pitchFamily="34" charset="0"/>
                <a:cs typeface="Estedad" panose="02000203000000000000" pitchFamily="2" charset="-78"/>
              </a:rPr>
              <a:t>مسابقه</a:t>
            </a:r>
            <a:r>
              <a:rPr lang="en-US" sz="1800" kern="100" dirty="0">
                <a:effectLst/>
                <a:latin typeface="Estedad" panose="02000203000000000000" pitchFamily="2" charset="-78"/>
                <a:ea typeface="Calibri" panose="020F0502020204030204" pitchFamily="34" charset="0"/>
                <a:cs typeface="Estedad" panose="02000203000000000000" pitchFamily="2" charset="-78"/>
              </a:rPr>
              <a:t>ITC 2019 </a:t>
            </a:r>
            <a:r>
              <a:rPr lang="fa-IR" sz="1800" kern="100" dirty="0">
                <a:effectLst/>
                <a:latin typeface="Estedad" panose="02000203000000000000" pitchFamily="2" charset="-78"/>
                <a:ea typeface="Calibri" panose="020F0502020204030204" pitchFamily="34" charset="0"/>
                <a:cs typeface="Estedad" panose="02000203000000000000" pitchFamily="2" charset="-78"/>
              </a:rPr>
              <a:t> (</a:t>
            </a:r>
            <a:r>
              <a:rPr lang="en-US" sz="1800" kern="100" dirty="0">
                <a:effectLst/>
                <a:latin typeface="Estedad" panose="02000203000000000000" pitchFamily="2" charset="-78"/>
                <a:ea typeface="Calibri" panose="020F0502020204030204" pitchFamily="34" charset="0"/>
                <a:cs typeface="Estedad" panose="02000203000000000000" pitchFamily="2" charset="-78"/>
              </a:rPr>
              <a:t>International Timetabling Competition 2019</a:t>
            </a:r>
            <a:r>
              <a:rPr lang="fa-IR" sz="1800" kern="100" dirty="0">
                <a:effectLst/>
                <a:latin typeface="Estedad" panose="02000203000000000000" pitchFamily="2" charset="-78"/>
                <a:ea typeface="Calibri" panose="020F0502020204030204" pitchFamily="34" charset="0"/>
                <a:cs typeface="Estedad" panose="02000203000000000000" pitchFamily="2" charset="-78"/>
              </a:rPr>
              <a:t>) به‌طور خاص به مسئله</a:t>
            </a:r>
            <a:r>
              <a:rPr lang="en-US" sz="1800" kern="100" dirty="0">
                <a:effectLst/>
                <a:latin typeface="Estedad" panose="02000203000000000000" pitchFamily="2" charset="-78"/>
                <a:ea typeface="Calibri" panose="020F0502020204030204" pitchFamily="34" charset="0"/>
                <a:cs typeface="Estedad" panose="02000203000000000000" pitchFamily="2" charset="-78"/>
              </a:rPr>
              <a:t>Timetabling </a:t>
            </a:r>
            <a:r>
              <a:rPr lang="fa-IR" sz="1800" kern="100" dirty="0">
                <a:effectLst/>
                <a:latin typeface="Estedad" panose="02000203000000000000" pitchFamily="2" charset="-78"/>
                <a:ea typeface="Calibri" panose="020F0502020204030204" pitchFamily="34" charset="0"/>
                <a:cs typeface="Estedad" panose="02000203000000000000" pitchFamily="2" charset="-78"/>
              </a:rPr>
              <a:t>کلاس‌ها در دانشگاه‌ها پرداخته و به بررسی روش‌های نوآورانه برای بهینه‌سازی این فرآیند کمک کرده است. این مسابقه، بستری را فراهم کرده که پژوهشگران و متخصصان از روش‌ها و الگوریتم‌های مختلف برای حل مسائل پیچیده زمان‌بندی استفاده کنند و نتایج آنها را مقایسه کنند.</a:t>
            </a:r>
          </a:p>
          <a:p>
            <a:pPr indent="0" algn="just">
              <a:lnSpc>
                <a:spcPct val="107000"/>
              </a:lnSpc>
              <a:spcAft>
                <a:spcPts val="800"/>
              </a:spcAft>
              <a:buNone/>
            </a:pPr>
            <a:r>
              <a:rPr lang="fa-IR" sz="1800" b="1" kern="100" dirty="0">
                <a:effectLst/>
                <a:latin typeface="Estedad" panose="02000203000000000000" pitchFamily="2" charset="-78"/>
                <a:ea typeface="Times New Roman" panose="02020603050405020304" pitchFamily="18" charset="0"/>
                <a:cs typeface="Estedad" panose="02000203000000000000" pitchFamily="2" charset="-78"/>
              </a:rPr>
              <a:t>نقش</a:t>
            </a:r>
            <a:r>
              <a:rPr lang="en-US" sz="1800" b="1" kern="100" dirty="0">
                <a:effectLst/>
                <a:latin typeface="Estedad" panose="02000203000000000000" pitchFamily="2" charset="-78"/>
                <a:ea typeface="Times New Roman" panose="02020603050405020304" pitchFamily="18" charset="0"/>
                <a:cs typeface="Estedad" panose="02000203000000000000" pitchFamily="2" charset="-78"/>
              </a:rPr>
              <a:t>ITC 2019 </a:t>
            </a:r>
            <a:r>
              <a:rPr lang="fa-IR" sz="1800" b="1" kern="100" dirty="0">
                <a:effectLst/>
                <a:latin typeface="Estedad" panose="02000203000000000000" pitchFamily="2" charset="-78"/>
                <a:ea typeface="Times New Roman" panose="02020603050405020304" pitchFamily="18" charset="0"/>
                <a:cs typeface="Estedad" panose="02000203000000000000" pitchFamily="2" charset="-78"/>
              </a:rPr>
              <a:t> در پیشبرد پژوهش‌ها و توسعه الگوریتم‌های</a:t>
            </a:r>
            <a:r>
              <a:rPr lang="en-US" sz="1800" b="1" kern="100" dirty="0">
                <a:effectLst/>
                <a:latin typeface="Estedad" panose="02000203000000000000" pitchFamily="2" charset="-78"/>
                <a:ea typeface="Times New Roman" panose="02020603050405020304" pitchFamily="18" charset="0"/>
                <a:cs typeface="Estedad" panose="02000203000000000000" pitchFamily="2" charset="-78"/>
              </a:rPr>
              <a:t>Timetabling </a:t>
            </a:r>
            <a:r>
              <a:rPr lang="fa-IR" sz="1800" b="1" kern="100" dirty="0">
                <a:effectLst/>
                <a:latin typeface="Estedad" panose="02000203000000000000" pitchFamily="2" charset="-78"/>
                <a:ea typeface="Times New Roman" panose="02020603050405020304" pitchFamily="18" charset="0"/>
                <a:cs typeface="Estedad" panose="02000203000000000000" pitchFamily="2" charset="-78"/>
              </a:rPr>
              <a:t> کلاس‌ها </a:t>
            </a:r>
            <a:endParaRPr lang="en-US" sz="1800" b="1" kern="100" dirty="0">
              <a:effectLst/>
              <a:latin typeface="Estedad" panose="02000203000000000000" pitchFamily="2" charset="-78"/>
              <a:ea typeface="Times New Roman" panose="02020603050405020304" pitchFamily="18" charset="0"/>
              <a:cs typeface="Estedad" panose="02000203000000000000" pitchFamily="2" charset="-78"/>
            </a:endParaRP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فراهم آوردن مجموعه‌ داده استاندارد</a:t>
            </a: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ارزیابی الگوریتم‌ها</a:t>
            </a:r>
            <a:endParaRPr lang="fa-IR" sz="1800" dirty="0">
              <a:latin typeface="Estedad" panose="02000203000000000000" pitchFamily="2" charset="-78"/>
              <a:ea typeface="Calibri" panose="020F0502020204030204" pitchFamily="34" charset="0"/>
              <a:cs typeface="Estedad" panose="02000203000000000000" pitchFamily="2" charset="-78"/>
            </a:endParaRP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تشویق به نوآوری</a:t>
            </a:r>
          </a:p>
          <a:p>
            <a:pPr indent="0" algn="just">
              <a:lnSpc>
                <a:spcPct val="107000"/>
              </a:lnSpc>
              <a:spcAft>
                <a:spcPts val="800"/>
              </a:spcAft>
              <a:buNone/>
            </a:pPr>
            <a:r>
              <a:rPr lang="fa-IR" sz="1800" b="1" kern="100" dirty="0">
                <a:effectLst/>
                <a:latin typeface="Estedad" panose="02000203000000000000" pitchFamily="2" charset="-78"/>
                <a:ea typeface="Times New Roman" panose="02020603050405020304" pitchFamily="18" charset="0"/>
                <a:cs typeface="Estedad" panose="02000203000000000000" pitchFamily="2" charset="-78"/>
              </a:rPr>
              <a:t>توصیف نمونه‌های استفاده شده در مسابقه</a:t>
            </a:r>
            <a:endParaRPr lang="en-US" sz="1800" b="1" kern="100" dirty="0">
              <a:effectLst/>
              <a:latin typeface="Estedad" panose="02000203000000000000" pitchFamily="2" charset="-78"/>
              <a:ea typeface="Times New Roman" panose="02020603050405020304" pitchFamily="18" charset="0"/>
              <a:cs typeface="Estedad" panose="02000203000000000000" pitchFamily="2" charset="-78"/>
            </a:endParaRPr>
          </a:p>
          <a:p>
            <a:pPr indent="0" algn="just" rtl="1">
              <a:lnSpc>
                <a:spcPct val="107000"/>
              </a:lnSpc>
              <a:spcAft>
                <a:spcPts val="800"/>
              </a:spcAft>
              <a:buNone/>
            </a:pPr>
            <a:r>
              <a:rPr lang="fa-IR" sz="1800" dirty="0">
                <a:effectLst/>
                <a:latin typeface="Estedad" panose="02000203000000000000" pitchFamily="2" charset="-78"/>
                <a:ea typeface="Calibri" panose="020F0502020204030204" pitchFamily="34" charset="0"/>
                <a:cs typeface="Estedad" panose="02000203000000000000" pitchFamily="2" charset="-78"/>
              </a:rPr>
              <a:t>در مسابقه </a:t>
            </a:r>
            <a:r>
              <a:rPr lang="en-US" sz="1800" dirty="0">
                <a:effectLst/>
                <a:latin typeface="Estedad" panose="02000203000000000000" pitchFamily="2" charset="-78"/>
                <a:ea typeface="Calibri" panose="020F0502020204030204" pitchFamily="34" charset="0"/>
                <a:cs typeface="Estedad" panose="02000203000000000000" pitchFamily="2" charset="-78"/>
              </a:rPr>
              <a:t>ITC 2019</a:t>
            </a:r>
            <a:r>
              <a:rPr lang="fa-IR" sz="1800" dirty="0">
                <a:effectLst/>
                <a:latin typeface="Estedad" panose="02000203000000000000" pitchFamily="2" charset="-78"/>
                <a:ea typeface="Calibri" panose="020F0502020204030204" pitchFamily="34" charset="0"/>
                <a:cs typeface="Estedad" panose="02000203000000000000" pitchFamily="2" charset="-78"/>
              </a:rPr>
              <a:t>، 30 نمونه آزمون (</a:t>
            </a:r>
            <a:r>
              <a:rPr lang="en-US" sz="1800" dirty="0">
                <a:effectLst/>
                <a:latin typeface="Estedad" panose="02000203000000000000" pitchFamily="2" charset="-78"/>
                <a:ea typeface="Calibri" panose="020F0502020204030204" pitchFamily="34" charset="0"/>
                <a:cs typeface="Estedad" panose="02000203000000000000" pitchFamily="2" charset="-78"/>
              </a:rPr>
              <a:t>benchmark instances</a:t>
            </a:r>
            <a:r>
              <a:rPr lang="fa-IR" sz="1800" dirty="0">
                <a:effectLst/>
                <a:latin typeface="Estedad" panose="02000203000000000000" pitchFamily="2" charset="-78"/>
                <a:ea typeface="Calibri" panose="020F0502020204030204" pitchFamily="34" charset="0"/>
                <a:cs typeface="Estedad" panose="02000203000000000000" pitchFamily="2" charset="-78"/>
              </a:rPr>
              <a:t>) منتشر شد که شامل:</a:t>
            </a:r>
          </a:p>
          <a:p>
            <a:pPr marL="571500" algn="just">
              <a:lnSpc>
                <a:spcPct val="107000"/>
              </a:lnSpc>
              <a:spcAft>
                <a:spcPts val="800"/>
              </a:spcAft>
              <a:buClrTx/>
            </a:pPr>
            <a:r>
              <a:rPr lang="en-US" sz="1800" dirty="0">
                <a:latin typeface="Estedad" panose="02000203000000000000" pitchFamily="2" charset="-78"/>
                <a:ea typeface="Calibri" panose="020F0502020204030204" pitchFamily="34" charset="0"/>
                <a:cs typeface="Estedad" panose="02000203000000000000" pitchFamily="2" charset="-78"/>
              </a:rPr>
              <a:t>Early</a:t>
            </a:r>
          </a:p>
          <a:p>
            <a:pPr marL="571500" algn="just">
              <a:lnSpc>
                <a:spcPct val="107000"/>
              </a:lnSpc>
              <a:spcAft>
                <a:spcPts val="800"/>
              </a:spcAft>
              <a:buClrTx/>
            </a:pPr>
            <a:r>
              <a:rPr lang="en-US" sz="1800" dirty="0">
                <a:latin typeface="Estedad" panose="02000203000000000000" pitchFamily="2" charset="-78"/>
                <a:ea typeface="Calibri" panose="020F0502020204030204" pitchFamily="34" charset="0"/>
                <a:cs typeface="Estedad" panose="02000203000000000000" pitchFamily="2" charset="-78"/>
              </a:rPr>
              <a:t>middle</a:t>
            </a:r>
          </a:p>
          <a:p>
            <a:pPr marL="571500" algn="just">
              <a:lnSpc>
                <a:spcPct val="107000"/>
              </a:lnSpc>
              <a:spcAft>
                <a:spcPts val="800"/>
              </a:spcAft>
              <a:buClrTx/>
            </a:pPr>
            <a:r>
              <a:rPr lang="en-US" sz="1800" dirty="0">
                <a:effectLst/>
                <a:latin typeface="Estedad" panose="02000203000000000000" pitchFamily="2" charset="-78"/>
                <a:ea typeface="Calibri" panose="020F0502020204030204" pitchFamily="34" charset="0"/>
                <a:cs typeface="Estedad" panose="02000203000000000000" pitchFamily="2" charset="-78"/>
              </a:rPr>
              <a:t>late</a:t>
            </a:r>
            <a:endParaRPr lang="fa-IR" sz="1800" dirty="0">
              <a:effectLst/>
              <a:latin typeface="Estedad" panose="02000203000000000000" pitchFamily="2" charset="-78"/>
              <a:ea typeface="Calibri" panose="020F0502020204030204" pitchFamily="34" charset="0"/>
              <a:cs typeface="Estedad" panose="02000203000000000000" pitchFamily="2" charset="-78"/>
            </a:endParaRPr>
          </a:p>
        </p:txBody>
      </p:sp>
    </p:spTree>
    <p:extLst>
      <p:ext uri="{BB962C8B-B14F-4D97-AF65-F5344CB8AC3E}">
        <p14:creationId xmlns:p14="http://schemas.microsoft.com/office/powerpoint/2010/main" val="323715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en-US" sz="2500" b="1" dirty="0">
                <a:solidFill>
                  <a:schemeClr val="tx1"/>
                </a:solidFill>
                <a:latin typeface="Estedad" panose="02000203000000000000" pitchFamily="2" charset="-78"/>
                <a:cs typeface="Estedad" panose="02000203000000000000" pitchFamily="2" charset="-78"/>
              </a:rPr>
              <a:t>ITC 2019</a:t>
            </a:r>
            <a:endParaRPr lang="fa-IR" sz="2500" b="1" dirty="0">
              <a:solidFill>
                <a:schemeClr val="tx1"/>
              </a:solidFill>
              <a:latin typeface="Estedad" panose="02000203000000000000" pitchFamily="2" charset="-78"/>
              <a:cs typeface="Estedad" panose="02000203000000000000" pitchFamily="2" charset="-78"/>
            </a:endParaRP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634835" y="1362370"/>
            <a:ext cx="10435244" cy="5560285"/>
          </a:xfrm>
        </p:spPr>
        <p:txBody>
          <a:bodyPr>
            <a:noAutofit/>
          </a:bodyPr>
          <a:lstStyle/>
          <a:p>
            <a:pPr indent="0" algn="just" rtl="1">
              <a:lnSpc>
                <a:spcPct val="107000"/>
              </a:lnSpc>
              <a:spcAft>
                <a:spcPts val="800"/>
              </a:spcAft>
              <a:buNone/>
            </a:pPr>
            <a:r>
              <a:rPr lang="fa-IR" sz="1800" dirty="0">
                <a:effectLst/>
                <a:latin typeface="Estedad" panose="02000203000000000000" pitchFamily="2" charset="-78"/>
                <a:ea typeface="Calibri" panose="020F0502020204030204" pitchFamily="34" charset="0"/>
                <a:cs typeface="Estedad" panose="02000203000000000000" pitchFamily="2" charset="-78"/>
              </a:rPr>
              <a:t>دلیل اصلی در تقسیم‌بندی 30 نمونه به دسته‌های </a:t>
            </a:r>
            <a:r>
              <a:rPr lang="en-US" sz="1800" dirty="0">
                <a:effectLst/>
                <a:latin typeface="Estedad" panose="02000203000000000000" pitchFamily="2" charset="-78"/>
                <a:ea typeface="Calibri" panose="020F0502020204030204" pitchFamily="34" charset="0"/>
                <a:cs typeface="Estedad" panose="02000203000000000000" pitchFamily="2" charset="-78"/>
              </a:rPr>
              <a:t>early</a:t>
            </a:r>
            <a:r>
              <a:rPr lang="fa-IR" sz="1800" dirty="0">
                <a:effectLst/>
                <a:latin typeface="Estedad" panose="02000203000000000000" pitchFamily="2" charset="-78"/>
                <a:ea typeface="Calibri" panose="020F0502020204030204" pitchFamily="34" charset="0"/>
                <a:cs typeface="Estedad" panose="02000203000000000000" pitchFamily="2" charset="-78"/>
              </a:rPr>
              <a:t>،</a:t>
            </a:r>
            <a:r>
              <a:rPr lang="en-US" sz="1800" dirty="0">
                <a:effectLst/>
                <a:latin typeface="Estedad" panose="02000203000000000000" pitchFamily="2" charset="-78"/>
                <a:ea typeface="Calibri" panose="020F0502020204030204" pitchFamily="34" charset="0"/>
                <a:cs typeface="Estedad" panose="02000203000000000000" pitchFamily="2" charset="-78"/>
              </a:rPr>
              <a:t>middle </a:t>
            </a:r>
            <a:r>
              <a:rPr lang="fa-IR" sz="1800" dirty="0">
                <a:effectLst/>
                <a:latin typeface="Estedad" panose="02000203000000000000" pitchFamily="2" charset="-78"/>
                <a:ea typeface="Calibri" panose="020F0502020204030204" pitchFamily="34" charset="0"/>
                <a:cs typeface="Estedad" panose="02000203000000000000" pitchFamily="2" charset="-78"/>
              </a:rPr>
              <a:t> و </a:t>
            </a:r>
            <a:r>
              <a:rPr lang="en-US" sz="1800" dirty="0">
                <a:effectLst/>
                <a:latin typeface="Estedad" panose="02000203000000000000" pitchFamily="2" charset="-78"/>
                <a:ea typeface="Calibri" panose="020F0502020204030204" pitchFamily="34" charset="0"/>
                <a:cs typeface="Estedad" panose="02000203000000000000" pitchFamily="2" charset="-78"/>
              </a:rPr>
              <a:t>late</a:t>
            </a:r>
            <a:r>
              <a:rPr lang="fa-IR" sz="1800" dirty="0">
                <a:effectLst/>
                <a:latin typeface="Estedad" panose="02000203000000000000" pitchFamily="2" charset="-78"/>
                <a:ea typeface="Calibri" panose="020F0502020204030204" pitchFamily="34" charset="0"/>
                <a:cs typeface="Estedad" panose="02000203000000000000" pitchFamily="2" charset="-78"/>
              </a:rPr>
              <a:t> بخاطر ترتیب زمانی انتشار این نمونه‌ها در مسابقه و ویژگی‌های خاص هر دسته است. </a:t>
            </a:r>
          </a:p>
          <a:p>
            <a:pPr indent="0" algn="just" rtl="1">
              <a:lnSpc>
                <a:spcPct val="107000"/>
              </a:lnSpc>
              <a:spcAft>
                <a:spcPts val="800"/>
              </a:spcAft>
              <a:buNone/>
            </a:pPr>
            <a:r>
              <a:rPr lang="fa-IR" sz="1800" b="1" dirty="0">
                <a:latin typeface="Estedad" panose="02000203000000000000" pitchFamily="2" charset="-78"/>
                <a:ea typeface="Calibri" panose="020F0502020204030204" pitchFamily="34" charset="0"/>
                <a:cs typeface="Estedad" panose="02000203000000000000" pitchFamily="2" charset="-78"/>
              </a:rPr>
              <a:t>تحلیل دقیق‌تر:</a:t>
            </a:r>
          </a:p>
          <a:p>
            <a:pPr marL="571500" algn="just">
              <a:lnSpc>
                <a:spcPct val="107000"/>
              </a:lnSpc>
              <a:spcAft>
                <a:spcPts val="800"/>
              </a:spcAft>
              <a:buClrTx/>
            </a:pPr>
            <a:r>
              <a:rPr lang="en-US" sz="1800" dirty="0">
                <a:effectLst/>
                <a:latin typeface="Estedad" panose="02000203000000000000" pitchFamily="2" charset="-78"/>
                <a:ea typeface="Calibri" panose="020F0502020204030204" pitchFamily="34" charset="0"/>
                <a:cs typeface="Estedad" panose="02000203000000000000" pitchFamily="2" charset="-78"/>
              </a:rPr>
              <a:t>Early Instances</a:t>
            </a:r>
            <a:endParaRPr lang="fa-IR" sz="1800" dirty="0">
              <a:effectLst/>
              <a:latin typeface="Estedad" panose="02000203000000000000" pitchFamily="2" charset="-78"/>
              <a:ea typeface="Calibri" panose="020F0502020204030204" pitchFamily="34" charset="0"/>
              <a:cs typeface="Estedad" panose="02000203000000000000" pitchFamily="2" charset="-78"/>
            </a:endParaRPr>
          </a:p>
          <a:p>
            <a:pPr lvl="1" indent="0" algn="just">
              <a:lnSpc>
                <a:spcPct val="107000"/>
              </a:lnSpc>
              <a:spcAft>
                <a:spcPts val="800"/>
              </a:spcAft>
              <a:buNone/>
            </a:pPr>
            <a:r>
              <a:rPr lang="fa-IR" sz="1600" dirty="0">
                <a:latin typeface="Estedad" panose="02000203000000000000" pitchFamily="2" charset="-78"/>
                <a:ea typeface="Calibri" panose="020F0502020204030204" pitchFamily="34" charset="0"/>
                <a:cs typeface="Estedad" panose="02000203000000000000" pitchFamily="2" charset="-78"/>
              </a:rPr>
              <a:t>نمونه‌ها در اوایل مسابقه</a:t>
            </a:r>
          </a:p>
          <a:p>
            <a:pPr lvl="1" indent="0" algn="just">
              <a:lnSpc>
                <a:spcPct val="107000"/>
              </a:lnSpc>
              <a:spcAft>
                <a:spcPts val="800"/>
              </a:spcAft>
              <a:buNone/>
            </a:pPr>
            <a:r>
              <a:rPr lang="fa-IR" sz="1600" dirty="0">
                <a:effectLst/>
                <a:latin typeface="Estedad" panose="02000203000000000000" pitchFamily="2" charset="-78"/>
                <a:ea typeface="Calibri" panose="020F0502020204030204" pitchFamily="34" charset="0"/>
                <a:cs typeface="Estedad" panose="02000203000000000000" pitchFamily="2" charset="-78"/>
              </a:rPr>
              <a:t>مشکلات کوچکتر با تعداد کلاس‌ها، دانشجوها و اتاق‌های کمتر </a:t>
            </a:r>
          </a:p>
          <a:p>
            <a:pPr lvl="1" indent="0" algn="just">
              <a:lnSpc>
                <a:spcPct val="107000"/>
              </a:lnSpc>
              <a:spcAft>
                <a:spcPts val="800"/>
              </a:spcAft>
              <a:buNone/>
            </a:pPr>
            <a:r>
              <a:rPr lang="fa-IR" sz="1600" dirty="0">
                <a:latin typeface="Estedad" panose="02000203000000000000" pitchFamily="2" charset="-78"/>
                <a:ea typeface="Calibri" panose="020F0502020204030204" pitchFamily="34" charset="0"/>
                <a:cs typeface="Estedad" panose="02000203000000000000" pitchFamily="2" charset="-78"/>
              </a:rPr>
              <a:t>شروع و آشنایی با مسئله</a:t>
            </a:r>
          </a:p>
          <a:p>
            <a:pPr lvl="1" indent="0" algn="just">
              <a:lnSpc>
                <a:spcPct val="107000"/>
              </a:lnSpc>
              <a:spcAft>
                <a:spcPts val="800"/>
              </a:spcAft>
              <a:buNone/>
            </a:pPr>
            <a:r>
              <a:rPr lang="fa-IR" sz="1600" dirty="0">
                <a:effectLst/>
                <a:latin typeface="Estedad" panose="02000203000000000000" pitchFamily="2" charset="-78"/>
                <a:ea typeface="Calibri" panose="020F0502020204030204" pitchFamily="34" charset="0"/>
                <a:cs typeface="Estedad" panose="02000203000000000000" pitchFamily="2" charset="-78"/>
              </a:rPr>
              <a:t>به عنوان مثال نمونه </a:t>
            </a:r>
            <a:r>
              <a:rPr lang="en-US" sz="1600" dirty="0">
                <a:effectLst/>
                <a:latin typeface="Estedad" panose="02000203000000000000" pitchFamily="2" charset="-78"/>
                <a:ea typeface="Calibri" panose="020F0502020204030204" pitchFamily="34" charset="0"/>
                <a:cs typeface="Estedad" panose="02000203000000000000" pitchFamily="2" charset="-78"/>
              </a:rPr>
              <a:t>agh-fis-spr17</a:t>
            </a:r>
            <a:r>
              <a:rPr lang="fa-IR" sz="1600" dirty="0">
                <a:effectLst/>
                <a:latin typeface="Estedad" panose="02000203000000000000" pitchFamily="2" charset="-78"/>
                <a:ea typeface="Calibri" panose="020F0502020204030204" pitchFamily="34" charset="0"/>
                <a:cs typeface="Estedad" panose="02000203000000000000" pitchFamily="2" charset="-78"/>
              </a:rPr>
              <a:t> که در این دسته قرار دارد دارای 7 روز، 288 زمان‌بندی در روز (یعنی در هر روز 288 بازه زمانی مختلف برای برگزاری کلاس‌ها و دیگر فعالیت‌ها وجود دارد) و 16 هفته است و دارای تعداد نسبتا کمی از کلاس‌ها و اتاق‌هاست.</a:t>
            </a:r>
          </a:p>
          <a:p>
            <a:pPr marL="1085850" lvl="1" indent="0" algn="just">
              <a:lnSpc>
                <a:spcPct val="106000"/>
              </a:lnSpc>
              <a:spcAft>
                <a:spcPts val="800"/>
              </a:spcAft>
              <a:buNone/>
            </a:pPr>
            <a:r>
              <a:rPr lang="ar-SA" sz="1400" dirty="0">
                <a:effectLst/>
                <a:latin typeface="Estedad" panose="02000203000000000000" pitchFamily="2" charset="-78"/>
                <a:ea typeface="Calibri" panose="020F0502020204030204" pitchFamily="34" charset="0"/>
                <a:cs typeface="Estedad" panose="02000203000000000000" pitchFamily="2" charset="-78"/>
              </a:rPr>
              <a:t>فرض کنید که روز تحصیلی از ساعت 8 صبح تا 8 شب است. این زمان معادل 12 ساعت است. اگر روز به 288 بازه زمانی تقسیم شده باشد، باید طول هر بازه زمانی را محاسبه کنیم:</a:t>
            </a:r>
            <a:endParaRPr lang="en-US" sz="1400" dirty="0">
              <a:effectLst/>
              <a:latin typeface="Estedad" panose="02000203000000000000" pitchFamily="2" charset="-78"/>
              <a:ea typeface="Calibri" panose="020F0502020204030204" pitchFamily="34" charset="0"/>
              <a:cs typeface="Estedad" panose="02000203000000000000" pitchFamily="2" charset="-78"/>
            </a:endParaRPr>
          </a:p>
          <a:p>
            <a:pPr marL="1085850" lvl="1" indent="0" algn="just">
              <a:lnSpc>
                <a:spcPct val="106000"/>
              </a:lnSpc>
              <a:spcAft>
                <a:spcPts val="800"/>
              </a:spcAft>
              <a:buNone/>
            </a:pPr>
            <a:r>
              <a:rPr lang="ar-SA" sz="1400" dirty="0">
                <a:effectLst/>
                <a:latin typeface="Estedad" panose="02000203000000000000" pitchFamily="2" charset="-78"/>
                <a:ea typeface="Calibri" panose="020F0502020204030204" pitchFamily="34" charset="0"/>
                <a:cs typeface="Estedad" panose="02000203000000000000" pitchFamily="2" charset="-78"/>
              </a:rPr>
              <a:t>12 ساعت = 720 دقیقه</a:t>
            </a:r>
            <a:endParaRPr lang="en-US" sz="1400" dirty="0">
              <a:effectLst/>
              <a:latin typeface="Estedad" panose="02000203000000000000" pitchFamily="2" charset="-78"/>
              <a:ea typeface="Calibri" panose="020F0502020204030204" pitchFamily="34" charset="0"/>
              <a:cs typeface="Estedad" panose="02000203000000000000" pitchFamily="2" charset="-78"/>
            </a:endParaRPr>
          </a:p>
          <a:p>
            <a:pPr marL="1085850" lvl="1" indent="0" algn="just">
              <a:lnSpc>
                <a:spcPct val="106000"/>
              </a:lnSpc>
              <a:spcAft>
                <a:spcPts val="800"/>
              </a:spcAft>
              <a:buNone/>
            </a:pPr>
            <a:r>
              <a:rPr lang="ar-SA" sz="1400" dirty="0">
                <a:effectLst/>
                <a:latin typeface="Estedad" panose="02000203000000000000" pitchFamily="2" charset="-78"/>
                <a:ea typeface="Calibri" panose="020F0502020204030204" pitchFamily="34" charset="0"/>
                <a:cs typeface="Estedad" panose="02000203000000000000" pitchFamily="2" charset="-78"/>
              </a:rPr>
              <a:t>720 دقیقه / 288 بازه = 2.5 دقیقه برای هر بازه زمانی</a:t>
            </a:r>
            <a:endParaRPr lang="en-US" sz="1400" dirty="0">
              <a:effectLst/>
              <a:latin typeface="Estedad" panose="02000203000000000000" pitchFamily="2" charset="-78"/>
              <a:ea typeface="Calibri" panose="020F0502020204030204" pitchFamily="34" charset="0"/>
              <a:cs typeface="Estedad" panose="02000203000000000000" pitchFamily="2" charset="-78"/>
            </a:endParaRPr>
          </a:p>
          <a:p>
            <a:pPr marL="1085850" lvl="1" indent="0" algn="just">
              <a:lnSpc>
                <a:spcPct val="106000"/>
              </a:lnSpc>
              <a:spcAft>
                <a:spcPts val="800"/>
              </a:spcAft>
              <a:buNone/>
            </a:pPr>
            <a:r>
              <a:rPr lang="ar-SA" sz="1400" dirty="0">
                <a:effectLst/>
                <a:latin typeface="Estedad" panose="02000203000000000000" pitchFamily="2" charset="-78"/>
                <a:ea typeface="Calibri" panose="020F0502020204030204" pitchFamily="34" charset="0"/>
                <a:cs typeface="Estedad" panose="02000203000000000000" pitchFamily="2" charset="-78"/>
              </a:rPr>
              <a:t>یعنی هر بازه زمانی 2.5 دقیقه طول دارد.</a:t>
            </a:r>
            <a:endParaRPr lang="en-US" sz="1400" dirty="0">
              <a:effectLst/>
              <a:latin typeface="Estedad" panose="02000203000000000000" pitchFamily="2" charset="-78"/>
              <a:ea typeface="Calibri" panose="020F0502020204030204" pitchFamily="34" charset="0"/>
              <a:cs typeface="Estedad" panose="02000203000000000000" pitchFamily="2" charset="-78"/>
            </a:endParaRPr>
          </a:p>
          <a:p>
            <a:pPr lvl="1" indent="0" algn="just">
              <a:lnSpc>
                <a:spcPct val="107000"/>
              </a:lnSpc>
              <a:spcAft>
                <a:spcPts val="800"/>
              </a:spcAft>
              <a:buNone/>
            </a:pPr>
            <a:endParaRPr lang="fa-IR" sz="1600" dirty="0">
              <a:effectLst/>
              <a:latin typeface="Estedad" panose="02000203000000000000" pitchFamily="2" charset="-78"/>
              <a:ea typeface="Calibri" panose="020F0502020204030204" pitchFamily="34" charset="0"/>
              <a:cs typeface="Estedad" panose="02000203000000000000" pitchFamily="2" charset="-78"/>
            </a:endParaRPr>
          </a:p>
        </p:txBody>
      </p:sp>
    </p:spTree>
    <p:extLst>
      <p:ext uri="{BB962C8B-B14F-4D97-AF65-F5344CB8AC3E}">
        <p14:creationId xmlns:p14="http://schemas.microsoft.com/office/powerpoint/2010/main" val="66015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en-US" sz="2500" b="1" dirty="0">
                <a:solidFill>
                  <a:schemeClr val="tx1"/>
                </a:solidFill>
                <a:latin typeface="Estedad" panose="02000203000000000000" pitchFamily="2" charset="-78"/>
                <a:cs typeface="Estedad" panose="02000203000000000000" pitchFamily="2" charset="-78"/>
              </a:rPr>
              <a:t>ITC 2019</a:t>
            </a:r>
            <a:endParaRPr lang="fa-IR" sz="2500" b="1" dirty="0">
              <a:solidFill>
                <a:schemeClr val="tx1"/>
              </a:solidFill>
              <a:latin typeface="Estedad" panose="02000203000000000000" pitchFamily="2" charset="-78"/>
              <a:cs typeface="Estedad" panose="02000203000000000000" pitchFamily="2" charset="-78"/>
            </a:endParaRP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939636" y="1117601"/>
            <a:ext cx="10093498" cy="5560285"/>
          </a:xfrm>
        </p:spPr>
        <p:txBody>
          <a:bodyPr>
            <a:noAutofit/>
          </a:bodyPr>
          <a:lstStyle/>
          <a:p>
            <a:pPr marL="571500" algn="just">
              <a:lnSpc>
                <a:spcPct val="107000"/>
              </a:lnSpc>
              <a:spcAft>
                <a:spcPts val="800"/>
              </a:spcAft>
              <a:buClrTx/>
            </a:pPr>
            <a:r>
              <a:rPr lang="en-US" sz="1800" dirty="0">
                <a:effectLst/>
                <a:latin typeface="Estedad" panose="02000203000000000000" pitchFamily="2" charset="-78"/>
                <a:ea typeface="Calibri" panose="020F0502020204030204" pitchFamily="34" charset="0"/>
                <a:cs typeface="Estedad" panose="02000203000000000000" pitchFamily="2" charset="-78"/>
              </a:rPr>
              <a:t>Middle Instances</a:t>
            </a:r>
            <a:endParaRPr lang="fa-IR" sz="1800" dirty="0">
              <a:effectLst/>
              <a:latin typeface="Estedad" panose="02000203000000000000" pitchFamily="2" charset="-78"/>
              <a:ea typeface="Calibri" panose="020F0502020204030204" pitchFamily="34" charset="0"/>
              <a:cs typeface="Estedad" panose="02000203000000000000" pitchFamily="2" charset="-78"/>
            </a:endParaRPr>
          </a:p>
          <a:p>
            <a:pPr lvl="1" indent="0" algn="just">
              <a:lnSpc>
                <a:spcPct val="107000"/>
              </a:lnSpc>
              <a:spcAft>
                <a:spcPts val="800"/>
              </a:spcAft>
              <a:buNone/>
            </a:pPr>
            <a:r>
              <a:rPr lang="fa-IR" sz="1600" dirty="0">
                <a:latin typeface="Estedad" panose="02000203000000000000" pitchFamily="2" charset="-78"/>
                <a:ea typeface="Calibri" panose="020F0502020204030204" pitchFamily="34" charset="0"/>
                <a:cs typeface="Estedad" panose="02000203000000000000" pitchFamily="2" charset="-78"/>
              </a:rPr>
              <a:t>مسئله پیچیده‌تر</a:t>
            </a:r>
          </a:p>
          <a:p>
            <a:pPr lvl="1" indent="0" algn="just">
              <a:lnSpc>
                <a:spcPct val="107000"/>
              </a:lnSpc>
              <a:spcAft>
                <a:spcPts val="800"/>
              </a:spcAft>
              <a:buNone/>
            </a:pPr>
            <a:r>
              <a:rPr lang="fa-IR" sz="1600" dirty="0">
                <a:latin typeface="Estedad" panose="02000203000000000000" pitchFamily="2" charset="-78"/>
                <a:ea typeface="Calibri" panose="020F0502020204030204" pitchFamily="34" charset="0"/>
                <a:cs typeface="Estedad" panose="02000203000000000000" pitchFamily="2" charset="-78"/>
              </a:rPr>
              <a:t>اندازه نمونه‌ها افزایش یافته</a:t>
            </a:r>
          </a:p>
          <a:p>
            <a:pPr lvl="1" indent="0" algn="just">
              <a:lnSpc>
                <a:spcPct val="107000"/>
              </a:lnSpc>
              <a:spcAft>
                <a:spcPts val="800"/>
              </a:spcAft>
              <a:buNone/>
            </a:pPr>
            <a:r>
              <a:rPr lang="fa-IR" sz="1600" dirty="0">
                <a:effectLst/>
                <a:latin typeface="Estedad" panose="02000203000000000000" pitchFamily="2" charset="-78"/>
                <a:ea typeface="Calibri" panose="020F0502020204030204" pitchFamily="34" charset="0"/>
                <a:cs typeface="Estedad" panose="02000203000000000000" pitchFamily="2" charset="-78"/>
              </a:rPr>
              <a:t>تعداد بیشتری کلاس و دانشجو</a:t>
            </a:r>
          </a:p>
          <a:p>
            <a:pPr lvl="1" indent="0" algn="just">
              <a:lnSpc>
                <a:spcPct val="107000"/>
              </a:lnSpc>
              <a:spcAft>
                <a:spcPts val="800"/>
              </a:spcAft>
              <a:buNone/>
            </a:pPr>
            <a:r>
              <a:rPr lang="fa-IR" sz="1600" dirty="0">
                <a:latin typeface="Estedad" panose="02000203000000000000" pitchFamily="2" charset="-78"/>
                <a:ea typeface="Calibri" panose="020F0502020204030204" pitchFamily="34" charset="0"/>
                <a:cs typeface="Estedad" panose="02000203000000000000" pitchFamily="2" charset="-78"/>
              </a:rPr>
              <a:t>محدودیت‌های بیشتر</a:t>
            </a:r>
          </a:p>
          <a:p>
            <a:pPr lvl="1" indent="0" algn="just">
              <a:lnSpc>
                <a:spcPct val="107000"/>
              </a:lnSpc>
              <a:spcAft>
                <a:spcPts val="800"/>
              </a:spcAft>
              <a:buNone/>
            </a:pPr>
            <a:r>
              <a:rPr lang="fa-IR" sz="1600" dirty="0">
                <a:effectLst/>
                <a:latin typeface="Estedad" panose="02000203000000000000" pitchFamily="2" charset="-78"/>
                <a:ea typeface="Calibri" panose="020F0502020204030204" pitchFamily="34" charset="0"/>
                <a:cs typeface="Estedad" panose="02000203000000000000" pitchFamily="2" charset="-78"/>
              </a:rPr>
              <a:t>به عنوان مثال نمونه </a:t>
            </a:r>
            <a:r>
              <a:rPr lang="en-US" sz="1600" dirty="0">
                <a:effectLst/>
                <a:latin typeface="Estedad" panose="02000203000000000000" pitchFamily="2" charset="-78"/>
                <a:ea typeface="Calibri" panose="020F0502020204030204" pitchFamily="34" charset="0"/>
                <a:cs typeface="Estedad" panose="02000203000000000000" pitchFamily="2" charset="-78"/>
              </a:rPr>
              <a:t>yach-fal17</a:t>
            </a:r>
            <a:r>
              <a:rPr lang="fa-IR" sz="1600" dirty="0">
                <a:effectLst/>
                <a:latin typeface="Estedad" panose="02000203000000000000" pitchFamily="2" charset="-78"/>
                <a:ea typeface="Calibri" panose="020F0502020204030204" pitchFamily="34" charset="0"/>
                <a:cs typeface="Estedad" panose="02000203000000000000" pitchFamily="2" charset="-78"/>
              </a:rPr>
              <a:t> که در این دسته قرار دارد، دارای 7 روز و 288 زمان‌بندی در روز و تعداد زیادی محدودیت است.</a:t>
            </a:r>
          </a:p>
          <a:p>
            <a:pPr lvl="1" indent="0" algn="just">
              <a:lnSpc>
                <a:spcPct val="107000"/>
              </a:lnSpc>
              <a:spcAft>
                <a:spcPts val="800"/>
              </a:spcAft>
              <a:buNone/>
            </a:pPr>
            <a:endParaRPr lang="fa-IR" sz="1600" dirty="0">
              <a:effectLst/>
              <a:latin typeface="Estedad" panose="02000203000000000000" pitchFamily="2" charset="-78"/>
              <a:ea typeface="Calibri" panose="020F0502020204030204" pitchFamily="34" charset="0"/>
              <a:cs typeface="Estedad" panose="02000203000000000000" pitchFamily="2" charset="-78"/>
            </a:endParaRPr>
          </a:p>
          <a:p>
            <a:pPr marL="571500" algn="just" rtl="1">
              <a:lnSpc>
                <a:spcPct val="107000"/>
              </a:lnSpc>
              <a:spcAft>
                <a:spcPts val="800"/>
              </a:spcAft>
              <a:buClrTx/>
              <a:buFont typeface="Arial" panose="020B0604020202020204" pitchFamily="34" charset="0"/>
              <a:buChar char="•"/>
            </a:pPr>
            <a:r>
              <a:rPr lang="en-US" sz="1800" dirty="0">
                <a:effectLst/>
                <a:latin typeface="Estedad" panose="02000203000000000000" pitchFamily="2" charset="-78"/>
                <a:ea typeface="Calibri" panose="020F0502020204030204" pitchFamily="34" charset="0"/>
                <a:cs typeface="Estedad" panose="02000203000000000000" pitchFamily="2" charset="-78"/>
              </a:rPr>
              <a:t>Late Instances</a:t>
            </a:r>
          </a:p>
          <a:p>
            <a:pPr lvl="1" indent="0" algn="just">
              <a:lnSpc>
                <a:spcPct val="107000"/>
              </a:lnSpc>
              <a:spcAft>
                <a:spcPts val="800"/>
              </a:spcAft>
              <a:buClrTx/>
              <a:buNone/>
            </a:pPr>
            <a:r>
              <a:rPr lang="fa-IR" sz="1600" dirty="0">
                <a:effectLst/>
                <a:latin typeface="Estedad" panose="02000203000000000000" pitchFamily="2" charset="-78"/>
                <a:ea typeface="Calibri" panose="020F0502020204030204" pitchFamily="34" charset="0"/>
                <a:cs typeface="Estedad" panose="02000203000000000000" pitchFamily="2" charset="-78"/>
              </a:rPr>
              <a:t>نمونه‌های نهایی و پیچیده‌ترین نمونه‌ها </a:t>
            </a:r>
            <a:endParaRPr lang="fa-IR" sz="1600" dirty="0">
              <a:latin typeface="Estedad" panose="02000203000000000000" pitchFamily="2" charset="-78"/>
              <a:ea typeface="Calibri" panose="020F0502020204030204" pitchFamily="34" charset="0"/>
              <a:cs typeface="Estedad" panose="02000203000000000000" pitchFamily="2" charset="-78"/>
            </a:endParaRPr>
          </a:p>
          <a:p>
            <a:pPr lvl="1" indent="0" algn="just">
              <a:lnSpc>
                <a:spcPct val="107000"/>
              </a:lnSpc>
              <a:spcAft>
                <a:spcPts val="800"/>
              </a:spcAft>
              <a:buClrTx/>
              <a:buNone/>
            </a:pPr>
            <a:r>
              <a:rPr lang="fa-IR" sz="1600" dirty="0">
                <a:effectLst/>
                <a:latin typeface="Estedad" panose="02000203000000000000" pitchFamily="2" charset="-78"/>
                <a:ea typeface="Calibri" panose="020F0502020204030204" pitchFamily="34" charset="0"/>
                <a:cs typeface="Estedad" panose="02000203000000000000" pitchFamily="2" charset="-78"/>
              </a:rPr>
              <a:t>منتشر شده در انتهای مسابقه</a:t>
            </a:r>
          </a:p>
          <a:p>
            <a:pPr lvl="1" indent="0" algn="just">
              <a:lnSpc>
                <a:spcPct val="107000"/>
              </a:lnSpc>
              <a:spcAft>
                <a:spcPts val="800"/>
              </a:spcAft>
              <a:buClrTx/>
              <a:buNone/>
            </a:pPr>
            <a:r>
              <a:rPr lang="fa-IR" sz="1600" dirty="0">
                <a:effectLst/>
                <a:latin typeface="Estedad" panose="02000203000000000000" pitchFamily="2" charset="-78"/>
                <a:ea typeface="Calibri" panose="020F0502020204030204" pitchFamily="34" charset="0"/>
                <a:cs typeface="Estedad" panose="02000203000000000000" pitchFamily="2" charset="-78"/>
              </a:rPr>
              <a:t>معمولا بسیار بزرگ هستند و شامل تعداد زیادی دانشجو، کلاس و اتاق </a:t>
            </a:r>
          </a:p>
          <a:p>
            <a:pPr lvl="1" indent="0" algn="just">
              <a:lnSpc>
                <a:spcPct val="107000"/>
              </a:lnSpc>
              <a:spcAft>
                <a:spcPts val="800"/>
              </a:spcAft>
              <a:buClrTx/>
              <a:buNone/>
            </a:pPr>
            <a:r>
              <a:rPr lang="fa-IR" sz="1600" dirty="0">
                <a:effectLst/>
                <a:latin typeface="Estedad" panose="02000203000000000000" pitchFamily="2" charset="-78"/>
                <a:ea typeface="Calibri" panose="020F0502020204030204" pitchFamily="34" charset="0"/>
                <a:cs typeface="Estedad" panose="02000203000000000000" pitchFamily="2" charset="-78"/>
              </a:rPr>
              <a:t>به عنوان مثال نمونه</a:t>
            </a:r>
            <a:r>
              <a:rPr lang="en-US" sz="1600" dirty="0">
                <a:effectLst/>
                <a:latin typeface="Estedad" panose="02000203000000000000" pitchFamily="2" charset="-78"/>
                <a:ea typeface="Calibri" panose="020F0502020204030204" pitchFamily="34" charset="0"/>
                <a:cs typeface="Estedad" panose="02000203000000000000" pitchFamily="2" charset="-78"/>
              </a:rPr>
              <a:t>agh-fal17 </a:t>
            </a:r>
            <a:r>
              <a:rPr lang="fa-IR" sz="1600" dirty="0">
                <a:effectLst/>
                <a:latin typeface="Estedad" panose="02000203000000000000" pitchFamily="2" charset="-78"/>
                <a:ea typeface="Calibri" panose="020F0502020204030204" pitchFamily="34" charset="0"/>
                <a:cs typeface="Estedad" panose="02000203000000000000" pitchFamily="2" charset="-78"/>
              </a:rPr>
              <a:t> دارای 7 روز، 288 زمان‌بندی در روز و 18 هفته است و شامل محدودیت‌های پیچیده‌تر و تعداد بیشتری از اتاق‌هاست.</a:t>
            </a:r>
          </a:p>
        </p:txBody>
      </p:sp>
    </p:spTree>
    <p:extLst>
      <p:ext uri="{BB962C8B-B14F-4D97-AF65-F5344CB8AC3E}">
        <p14:creationId xmlns:p14="http://schemas.microsoft.com/office/powerpoint/2010/main" val="288408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E185-5AAE-93BA-D2A6-D92CB32D83C5}"/>
              </a:ext>
            </a:extLst>
          </p:cNvPr>
          <p:cNvSpPr>
            <a:spLocks noGrp="1"/>
          </p:cNvSpPr>
          <p:nvPr>
            <p:ph type="title"/>
          </p:nvPr>
        </p:nvSpPr>
        <p:spPr>
          <a:xfrm>
            <a:off x="0" y="1"/>
            <a:ext cx="12192000" cy="786014"/>
          </a:xfrm>
          <a:ln>
            <a:solidFill>
              <a:srgbClr val="5151D3"/>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r"/>
            <a:r>
              <a:rPr lang="fa-IR" sz="2500" b="1" dirty="0">
                <a:solidFill>
                  <a:schemeClr val="tx1"/>
                </a:solidFill>
                <a:latin typeface="Estedad" panose="02000203000000000000" pitchFamily="2" charset="-78"/>
                <a:cs typeface="Estedad" panose="02000203000000000000" pitchFamily="2" charset="-78"/>
              </a:rPr>
              <a:t>  </a:t>
            </a:r>
            <a:r>
              <a:rPr lang="en-US" sz="2500" b="1" dirty="0">
                <a:solidFill>
                  <a:schemeClr val="tx1"/>
                </a:solidFill>
                <a:latin typeface="Estedad" panose="02000203000000000000" pitchFamily="2" charset="-78"/>
                <a:cs typeface="Estedad" panose="02000203000000000000" pitchFamily="2" charset="-78"/>
              </a:rPr>
              <a:t>ITC 2019</a:t>
            </a:r>
            <a:endParaRPr lang="fa-IR" sz="2500" b="1" dirty="0">
              <a:solidFill>
                <a:schemeClr val="tx1"/>
              </a:solidFill>
              <a:latin typeface="Estedad" panose="02000203000000000000" pitchFamily="2" charset="-78"/>
              <a:cs typeface="Estedad" panose="02000203000000000000" pitchFamily="2" charset="-78"/>
            </a:endParaRPr>
          </a:p>
        </p:txBody>
      </p:sp>
      <p:sp>
        <p:nvSpPr>
          <p:cNvPr id="3" name="Content Placeholder 2">
            <a:extLst>
              <a:ext uri="{FF2B5EF4-FFF2-40B4-BE49-F238E27FC236}">
                <a16:creationId xmlns:a16="http://schemas.microsoft.com/office/drawing/2014/main" id="{DA0F1936-5D5F-9FB8-DBB0-14E55991CABE}"/>
              </a:ext>
            </a:extLst>
          </p:cNvPr>
          <p:cNvSpPr>
            <a:spLocks noGrp="1"/>
          </p:cNvSpPr>
          <p:nvPr>
            <p:ph idx="1"/>
          </p:nvPr>
        </p:nvSpPr>
        <p:spPr>
          <a:xfrm>
            <a:off x="1893456" y="1440868"/>
            <a:ext cx="10093498" cy="5347857"/>
          </a:xfrm>
        </p:spPr>
        <p:txBody>
          <a:bodyPr>
            <a:noAutofit/>
          </a:bodyPr>
          <a:lstStyle/>
          <a:p>
            <a:pPr indent="0" algn="just">
              <a:lnSpc>
                <a:spcPct val="107000"/>
              </a:lnSpc>
              <a:spcAft>
                <a:spcPts val="800"/>
              </a:spcAft>
              <a:buClrTx/>
              <a:buNone/>
            </a:pPr>
            <a:r>
              <a:rPr lang="fa-IR" sz="1800" b="1" dirty="0">
                <a:effectLst/>
                <a:latin typeface="Estedad" panose="02000203000000000000" pitchFamily="2" charset="-78"/>
                <a:ea typeface="Calibri" panose="020F0502020204030204" pitchFamily="34" charset="0"/>
                <a:cs typeface="Estedad" panose="02000203000000000000" pitchFamily="2" charset="-78"/>
              </a:rPr>
              <a:t>تفاوت‌های کلی بین نمونه‌ها</a:t>
            </a: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اندازه و پیچیدگی</a:t>
            </a:r>
            <a:endParaRPr lang="fa-IR" sz="1800" dirty="0">
              <a:latin typeface="Estedad" panose="02000203000000000000" pitchFamily="2" charset="-78"/>
              <a:ea typeface="Calibri" panose="020F0502020204030204" pitchFamily="34" charset="0"/>
              <a:cs typeface="Estedad" panose="02000203000000000000" pitchFamily="2" charset="-78"/>
            </a:endParaRP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نوع محدودیت‌ها</a:t>
            </a:r>
          </a:p>
          <a:p>
            <a:pPr indent="0" algn="just">
              <a:lnSpc>
                <a:spcPct val="107000"/>
              </a:lnSpc>
              <a:spcAft>
                <a:spcPts val="800"/>
              </a:spcAft>
              <a:buClrTx/>
              <a:buNone/>
            </a:pPr>
            <a:endParaRPr lang="fa-IR" sz="1800" dirty="0">
              <a:effectLst/>
              <a:latin typeface="Estedad" panose="02000203000000000000" pitchFamily="2" charset="-78"/>
              <a:ea typeface="Calibri" panose="020F0502020204030204" pitchFamily="34" charset="0"/>
              <a:cs typeface="Estedad" panose="02000203000000000000" pitchFamily="2" charset="-78"/>
            </a:endParaRPr>
          </a:p>
          <a:p>
            <a:pPr indent="0" algn="just">
              <a:lnSpc>
                <a:spcPct val="107000"/>
              </a:lnSpc>
              <a:spcAft>
                <a:spcPts val="800"/>
              </a:spcAft>
              <a:buClrTx/>
              <a:buNone/>
            </a:pPr>
            <a:r>
              <a:rPr lang="fa-IR" sz="1800" b="1" kern="100" dirty="0">
                <a:effectLst/>
                <a:latin typeface="Estedad" panose="02000203000000000000" pitchFamily="2" charset="-78"/>
                <a:ea typeface="Times New Roman" panose="02020603050405020304" pitchFamily="18" charset="0"/>
                <a:cs typeface="Estedad" panose="02000203000000000000" pitchFamily="2" charset="-78"/>
              </a:rPr>
              <a:t>ویژگی‌های نمونه‌های استفاده شده در مسابقه</a:t>
            </a:r>
            <a:endParaRPr lang="en-US" sz="1800" b="1" kern="100" dirty="0">
              <a:effectLst/>
              <a:latin typeface="Estedad" panose="02000203000000000000" pitchFamily="2" charset="-78"/>
              <a:ea typeface="Times New Roman" panose="02020603050405020304" pitchFamily="18" charset="0"/>
              <a:cs typeface="Estedad" panose="02000203000000000000" pitchFamily="2" charset="-78"/>
            </a:endParaRP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اندازه مسئله</a:t>
            </a: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تقاضاهای دانشجویان</a:t>
            </a:r>
            <a:endParaRPr lang="fa-IR" sz="1800" dirty="0">
              <a:latin typeface="Estedad" panose="02000203000000000000" pitchFamily="2" charset="-78"/>
              <a:ea typeface="Calibri" panose="020F0502020204030204" pitchFamily="34" charset="0"/>
              <a:cs typeface="Estedad" panose="02000203000000000000" pitchFamily="2" charset="-78"/>
            </a:endParaRP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محدودیت‌های توزیع</a:t>
            </a: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دامنه متغیرها</a:t>
            </a:r>
            <a:endParaRPr lang="fa-IR" sz="1800" dirty="0">
              <a:latin typeface="Estedad" panose="02000203000000000000" pitchFamily="2" charset="-78"/>
              <a:ea typeface="Calibri" panose="020F0502020204030204" pitchFamily="34" charset="0"/>
              <a:cs typeface="Estedad" panose="02000203000000000000" pitchFamily="2" charset="-78"/>
            </a:endParaRP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الگوهای زمانی (زمان‌ها)</a:t>
            </a: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بهره‌برداری از اتاق‌ها</a:t>
            </a:r>
            <a:endParaRPr lang="fa-IR" sz="1800" dirty="0">
              <a:latin typeface="Estedad" panose="02000203000000000000" pitchFamily="2" charset="-78"/>
              <a:ea typeface="Calibri" panose="020F0502020204030204" pitchFamily="34" charset="0"/>
              <a:cs typeface="Estedad" panose="02000203000000000000" pitchFamily="2" charset="-78"/>
            </a:endParaRPr>
          </a:p>
          <a:p>
            <a:pPr marL="571500" algn="just">
              <a:lnSpc>
                <a:spcPct val="107000"/>
              </a:lnSpc>
              <a:spcAft>
                <a:spcPts val="800"/>
              </a:spcAft>
              <a:buClrTx/>
            </a:pPr>
            <a:r>
              <a:rPr lang="fa-IR" sz="1800" dirty="0">
                <a:effectLst/>
                <a:latin typeface="Estedad" panose="02000203000000000000" pitchFamily="2" charset="-78"/>
                <a:ea typeface="Calibri" panose="020F0502020204030204" pitchFamily="34" charset="0"/>
                <a:cs typeface="Estedad" panose="02000203000000000000" pitchFamily="2" charset="-78"/>
              </a:rPr>
              <a:t>وزن‌های بهینه‌سازی</a:t>
            </a:r>
          </a:p>
          <a:p>
            <a:pPr indent="0" algn="just">
              <a:lnSpc>
                <a:spcPct val="107000"/>
              </a:lnSpc>
              <a:spcAft>
                <a:spcPts val="800"/>
              </a:spcAft>
              <a:buClrTx/>
              <a:buNone/>
            </a:pPr>
            <a:endParaRPr lang="fa-IR" sz="1600" dirty="0">
              <a:effectLst/>
              <a:latin typeface="Estedad" panose="02000203000000000000" pitchFamily="2" charset="-78"/>
              <a:ea typeface="Calibri" panose="020F0502020204030204" pitchFamily="34" charset="0"/>
              <a:cs typeface="Estedad" panose="02000203000000000000" pitchFamily="2" charset="-78"/>
            </a:endParaRPr>
          </a:p>
        </p:txBody>
      </p:sp>
    </p:spTree>
    <p:extLst>
      <p:ext uri="{BB962C8B-B14F-4D97-AF65-F5344CB8AC3E}">
        <p14:creationId xmlns:p14="http://schemas.microsoft.com/office/powerpoint/2010/main" val="2052757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920</TotalTime>
  <Words>2181</Words>
  <Application>Microsoft Office PowerPoint</Application>
  <PresentationFormat>Widescreen</PresentationFormat>
  <Paragraphs>183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Cambria Math</vt:lpstr>
      <vt:lpstr>Courier New</vt:lpstr>
      <vt:lpstr>Arial</vt:lpstr>
      <vt:lpstr>Corbel</vt:lpstr>
      <vt:lpstr>Estedad</vt:lpstr>
      <vt:lpstr>Parallax</vt:lpstr>
      <vt:lpstr>به نام خدا   حل مسئله جدول زمانی در دانشگاه‌ها با یک روش خوب    درس:  هوش مصنوعی   استاد درس:  دکتر حکیم داودی   نام دانشجو:  حوری دهش        شهریور 1403</vt:lpstr>
      <vt:lpstr>  مقدمه</vt:lpstr>
      <vt:lpstr>  توضیح مسئله</vt:lpstr>
      <vt:lpstr>  توضیح مسئله</vt:lpstr>
      <vt:lpstr>  هدف مسئله</vt:lpstr>
      <vt:lpstr>  ITC 2019</vt:lpstr>
      <vt:lpstr>  ITC 2019</vt:lpstr>
      <vt:lpstr>  ITC 2019</vt:lpstr>
      <vt:lpstr>  ITC 2019</vt:lpstr>
      <vt:lpstr>  ITC 2019</vt:lpstr>
      <vt:lpstr>  ITC 2019</vt:lpstr>
      <vt:lpstr>  ITC 2019</vt:lpstr>
      <vt:lpstr>  ITC 2019</vt:lpstr>
      <vt:lpstr>  نحوه ارزیابی راه‌حل تیم‌ها </vt:lpstr>
      <vt:lpstr>  نحوه ارزیابی راه‌حل تیم‌ها </vt:lpstr>
      <vt:lpstr>  نحوه ارزیابی راه‌حل تیم‌ها </vt:lpstr>
      <vt:lpstr>  نحوه ارزیابی راه‌حل تیم‌ها </vt:lpstr>
      <vt:lpstr>  اجرا و روش تحلیل تیم انتخاب شده </vt:lpstr>
      <vt:lpstr>  اجرا و روش تحلیل تیم انتخاب شده </vt:lpstr>
      <vt:lpstr>  اجرا و روش تحلیل تیم انتخاب شده </vt:lpstr>
      <vt:lpstr>  الگوریتم Simulated Annealing</vt:lpstr>
      <vt:lpstr>   الگوریتم Simulated Annealing</vt:lpstr>
      <vt:lpstr>  تحلیل روش</vt:lpstr>
      <vt:lpstr>  تحلیل روش</vt:lpstr>
      <vt:lpstr>  شرایط پذیرش در Simulated Annealing</vt:lpstr>
      <vt:lpstr>  الگوریتم Focused Search</vt:lpstr>
      <vt:lpstr>  مزیت‌های این دو الگوریتم</vt:lpstr>
      <vt:lpstr>  منابع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hoori dahesh</dc:creator>
  <cp:lastModifiedBy>hoori dahesh</cp:lastModifiedBy>
  <cp:revision>33</cp:revision>
  <dcterms:created xsi:type="dcterms:W3CDTF">2024-09-16T17:49:33Z</dcterms:created>
  <dcterms:modified xsi:type="dcterms:W3CDTF">2024-09-17T11:12:48Z</dcterms:modified>
</cp:coreProperties>
</file>