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embeddedFontLst>
    <p:embeddedFont>
      <p:font typeface="B Nazanin" panose="00000400000000000000" pitchFamily="2" charset="-78"/>
      <p:regular r:id="rId32"/>
      <p:bold r:id="rId33"/>
    </p:embeddedFont>
    <p:embeddedFont>
      <p:font typeface="Estedad" panose="02000203000000000000" pitchFamily="2" charset="-78"/>
      <p:regular r:id="rId34"/>
      <p:bold r:id="rId35"/>
    </p:embeddedFont>
    <p:embeddedFont>
      <p:font typeface="Tw Cen MT" panose="020B0602020104020603" pitchFamily="34" charset="0"/>
      <p:regular r:id="rId36"/>
    </p:embeddedFont>
    <p:embeddedFont>
      <p:font typeface="Vazirmatn" pitchFamily="2" charset="-78"/>
      <p:regular r:id="rId37"/>
      <p:bold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C6284C7-4F85-4BA2-9F45-70BCF25DC20A}" type="datetimeFigureOut">
              <a:rPr lang="fa-IR" smtClean="0"/>
              <a:t>02/04/1446</a:t>
            </a:fld>
            <a:endParaRPr lang="fa-IR"/>
          </a:p>
        </p:txBody>
      </p:sp>
      <p:sp>
        <p:nvSpPr>
          <p:cNvPr id="5" name="Footer Placeholder 4"/>
          <p:cNvSpPr>
            <a:spLocks noGrp="1"/>
          </p:cNvSpPr>
          <p:nvPr>
            <p:ph type="ftr" sz="quarter" idx="11"/>
          </p:nvPr>
        </p:nvSpPr>
        <p:spPr>
          <a:xfrm>
            <a:off x="1876424" y="5410201"/>
            <a:ext cx="5124886" cy="365125"/>
          </a:xfrm>
        </p:spPr>
        <p:txBody>
          <a:bodyPr/>
          <a:lstStyle/>
          <a:p>
            <a:endParaRPr lang="fa-IR"/>
          </a:p>
        </p:txBody>
      </p:sp>
      <p:sp>
        <p:nvSpPr>
          <p:cNvPr id="6" name="Slide Number Placeholder 5"/>
          <p:cNvSpPr>
            <a:spLocks noGrp="1"/>
          </p:cNvSpPr>
          <p:nvPr>
            <p:ph type="sldNum" sz="quarter" idx="12"/>
          </p:nvPr>
        </p:nvSpPr>
        <p:spPr>
          <a:xfrm>
            <a:off x="9896911" y="5410199"/>
            <a:ext cx="771089" cy="365125"/>
          </a:xfrm>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51995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284C7-4F85-4BA2-9F45-70BCF25DC20A}" type="datetimeFigureOut">
              <a:rPr lang="fa-IR" smtClean="0"/>
              <a:t>02/04/1446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14602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284C7-4F85-4BA2-9F45-70BCF25DC20A}" type="datetimeFigureOut">
              <a:rPr lang="fa-IR" smtClean="0"/>
              <a:t>02/04/1446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428518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284C7-4F85-4BA2-9F45-70BCF25DC20A}" type="datetimeFigureOut">
              <a:rPr lang="fa-IR" smtClean="0"/>
              <a:t>02/04/1446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0083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284C7-4F85-4BA2-9F45-70BCF25DC20A}" type="datetimeFigureOut">
              <a:rPr lang="fa-IR" smtClean="0"/>
              <a:t>02/04/1446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324203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6284C7-4F85-4BA2-9F45-70BCF25DC20A}" type="datetimeFigureOut">
              <a:rPr lang="fa-IR" smtClean="0"/>
              <a:t>02/04/1446</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86847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6284C7-4F85-4BA2-9F45-70BCF25DC20A}" type="datetimeFigureOut">
              <a:rPr lang="fa-IR" smtClean="0"/>
              <a:t>02/04/1446</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269273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284C7-4F85-4BA2-9F45-70BCF25DC20A}" type="datetimeFigureOut">
              <a:rPr lang="fa-IR" smtClean="0"/>
              <a:t>02/04/1446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3099288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284C7-4F85-4BA2-9F45-70BCF25DC20A}" type="datetimeFigureOut">
              <a:rPr lang="fa-IR" smtClean="0"/>
              <a:t>02/04/1446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257183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284C7-4F85-4BA2-9F45-70BCF25DC20A}" type="datetimeFigureOut">
              <a:rPr lang="fa-IR" smtClean="0"/>
              <a:t>02/04/1446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216753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284C7-4F85-4BA2-9F45-70BCF25DC20A}" type="datetimeFigureOut">
              <a:rPr lang="fa-IR" smtClean="0"/>
              <a:t>02/04/1446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11844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6284C7-4F85-4BA2-9F45-70BCF25DC20A}" type="datetimeFigureOut">
              <a:rPr lang="fa-IR" smtClean="0"/>
              <a:t>02/04/1446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1783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6284C7-4F85-4BA2-9F45-70BCF25DC20A}" type="datetimeFigureOut">
              <a:rPr lang="fa-IR" smtClean="0"/>
              <a:t>02/04/1446</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173701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6284C7-4F85-4BA2-9F45-70BCF25DC20A}" type="datetimeFigureOut">
              <a:rPr lang="fa-IR" smtClean="0"/>
              <a:t>02/04/1446</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298135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284C7-4F85-4BA2-9F45-70BCF25DC20A}" type="datetimeFigureOut">
              <a:rPr lang="fa-IR" smtClean="0"/>
              <a:t>02/04/1446</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272164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284C7-4F85-4BA2-9F45-70BCF25DC20A}" type="datetimeFigureOut">
              <a:rPr lang="fa-IR" smtClean="0"/>
              <a:t>02/04/1446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3370284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284C7-4F85-4BA2-9F45-70BCF25DC20A}" type="datetimeFigureOut">
              <a:rPr lang="fa-IR" smtClean="0"/>
              <a:t>02/04/1446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81883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6284C7-4F85-4BA2-9F45-70BCF25DC20A}" type="datetimeFigureOut">
              <a:rPr lang="fa-IR" smtClean="0"/>
              <a:t>02/04/1446</a:t>
            </a:fld>
            <a:endParaRPr lang="fa-I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E169CE-33DC-435F-983D-4B59DF37F2AA}" type="slidenum">
              <a:rPr lang="fa-IR" smtClean="0"/>
              <a:t>‹#›</a:t>
            </a:fld>
            <a:endParaRPr lang="fa-IR"/>
          </a:p>
        </p:txBody>
      </p:sp>
    </p:spTree>
    <p:extLst>
      <p:ext uri="{BB962C8B-B14F-4D97-AF65-F5344CB8AC3E}">
        <p14:creationId xmlns:p14="http://schemas.microsoft.com/office/powerpoint/2010/main" val="14037696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C376F5A2-4372-8AA1-1D6F-9041B0177809}"/>
              </a:ext>
            </a:extLst>
          </p:cNvPr>
          <p:cNvSpPr/>
          <p:nvPr/>
        </p:nvSpPr>
        <p:spPr>
          <a:xfrm>
            <a:off x="1863971" y="439615"/>
            <a:ext cx="9214340"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6" name="TextBox 5">
            <a:extLst>
              <a:ext uri="{FF2B5EF4-FFF2-40B4-BE49-F238E27FC236}">
                <a16:creationId xmlns:a16="http://schemas.microsoft.com/office/drawing/2014/main" id="{AA45C6F0-3FEE-97DA-994B-CFA0C1005A5C}"/>
              </a:ext>
            </a:extLst>
          </p:cNvPr>
          <p:cNvSpPr txBox="1"/>
          <p:nvPr/>
        </p:nvSpPr>
        <p:spPr>
          <a:xfrm>
            <a:off x="2312377" y="707816"/>
            <a:ext cx="8132885" cy="5974008"/>
          </a:xfrm>
          <a:prstGeom prst="rect">
            <a:avLst/>
          </a:prstGeom>
          <a:noFill/>
        </p:spPr>
        <p:txBody>
          <a:bodyPr wrap="square" rtlCol="1">
            <a:spAutoFit/>
          </a:bodyPr>
          <a:lstStyle/>
          <a:p>
            <a:pPr algn="ctr"/>
            <a:r>
              <a:rPr lang="fa-IR" sz="2000" dirty="0">
                <a:solidFill>
                  <a:schemeClr val="bg1"/>
                </a:solidFill>
                <a:latin typeface="Vazirmatn" pitchFamily="2" charset="-78"/>
                <a:cs typeface="Vazirmatn" pitchFamily="2" charset="-78"/>
              </a:rPr>
              <a:t>به نام خدا</a:t>
            </a:r>
          </a:p>
          <a:p>
            <a:pPr algn="ctr"/>
            <a:endParaRPr lang="fa-IR" sz="4000" dirty="0">
              <a:solidFill>
                <a:schemeClr val="bg1"/>
              </a:solidFill>
              <a:latin typeface="Vazirmatn" pitchFamily="2" charset="-78"/>
              <a:cs typeface="Vazirmatn" pitchFamily="2" charset="-78"/>
            </a:endParaRPr>
          </a:p>
          <a:p>
            <a:pPr algn="ctr" rtl="1">
              <a:lnSpc>
                <a:spcPct val="107000"/>
              </a:lnSpc>
              <a:spcAft>
                <a:spcPts val="800"/>
              </a:spcAft>
            </a:pPr>
            <a:r>
              <a:rPr lang="fa-IR" sz="2000" kern="100" dirty="0">
                <a:solidFill>
                  <a:schemeClr val="bg1"/>
                </a:solidFill>
                <a:effectLst/>
                <a:latin typeface="Vazirmatn" pitchFamily="2" charset="-78"/>
                <a:ea typeface="Calibri" panose="020F0502020204030204" pitchFamily="34" charset="0"/>
                <a:cs typeface="Vazirmatn" pitchFamily="2" charset="-78"/>
              </a:rPr>
              <a:t>موضوع:</a:t>
            </a:r>
            <a:endParaRPr lang="en-US" sz="2000" kern="100" dirty="0">
              <a:solidFill>
                <a:schemeClr val="bg1"/>
              </a:solidFill>
              <a:effectLst/>
              <a:latin typeface="Vazirmatn" pitchFamily="2" charset="-78"/>
              <a:ea typeface="Calibri" panose="020F0502020204030204" pitchFamily="34" charset="0"/>
              <a:cs typeface="Vazirmatn" pitchFamily="2" charset="-78"/>
            </a:endParaRPr>
          </a:p>
          <a:p>
            <a:pPr algn="ctr" rtl="1">
              <a:lnSpc>
                <a:spcPct val="107000"/>
              </a:lnSpc>
              <a:spcAft>
                <a:spcPts val="800"/>
              </a:spcAft>
            </a:pPr>
            <a:r>
              <a:rPr lang="fa-IR" sz="1600" kern="100" dirty="0">
                <a:solidFill>
                  <a:schemeClr val="bg1"/>
                </a:solidFill>
                <a:effectLst/>
                <a:latin typeface="Vazirmatn" pitchFamily="2" charset="-78"/>
                <a:ea typeface="Calibri" panose="020F0502020204030204" pitchFamily="34" charset="0"/>
                <a:cs typeface="Vazirmatn" pitchFamily="2" charset="-78"/>
              </a:rPr>
              <a:t>چگونگی استفاده از </a:t>
            </a:r>
            <a:r>
              <a:rPr lang="en-US" sz="1600" kern="100" dirty="0">
                <a:solidFill>
                  <a:schemeClr val="bg1"/>
                </a:solidFill>
                <a:effectLst/>
                <a:latin typeface="Vazirmatn" pitchFamily="2" charset="-78"/>
                <a:ea typeface="Calibri" panose="020F0502020204030204" pitchFamily="34" charset="0"/>
                <a:cs typeface="Vazirmatn" pitchFamily="2" charset="-78"/>
              </a:rPr>
              <a:t>abuse case</a:t>
            </a:r>
            <a:r>
              <a:rPr lang="fa-IR" sz="1600" kern="100" dirty="0">
                <a:solidFill>
                  <a:schemeClr val="bg1"/>
                </a:solidFill>
                <a:effectLst/>
                <a:latin typeface="Vazirmatn" pitchFamily="2" charset="-78"/>
                <a:ea typeface="Calibri" panose="020F0502020204030204" pitchFamily="34" charset="0"/>
                <a:cs typeface="Vazirmatn" pitchFamily="2" charset="-78"/>
              </a:rPr>
              <a:t> و </a:t>
            </a:r>
            <a:r>
              <a:rPr lang="en-AE" sz="1600" kern="100" dirty="0">
                <a:solidFill>
                  <a:schemeClr val="bg1"/>
                </a:solidFill>
                <a:effectLst/>
                <a:latin typeface="Vazirmatn" pitchFamily="2" charset="-78"/>
                <a:ea typeface="Calibri" panose="020F0502020204030204" pitchFamily="34" charset="0"/>
                <a:cs typeface="Vazirmatn" pitchFamily="2" charset="-78"/>
              </a:rPr>
              <a:t>risk analysis</a:t>
            </a:r>
            <a:r>
              <a:rPr lang="fa-IR" sz="1600" kern="100" dirty="0">
                <a:solidFill>
                  <a:schemeClr val="bg1"/>
                </a:solidFill>
                <a:effectLst/>
                <a:latin typeface="Vazirmatn" pitchFamily="2" charset="-78"/>
                <a:ea typeface="Calibri" panose="020F0502020204030204" pitchFamily="34" charset="0"/>
                <a:cs typeface="Vazirmatn" pitchFamily="2" charset="-78"/>
              </a:rPr>
              <a:t> در طراحی امن نرم افزار</a:t>
            </a:r>
          </a:p>
          <a:p>
            <a:pPr algn="ctr" rtl="1">
              <a:lnSpc>
                <a:spcPct val="107000"/>
              </a:lnSpc>
              <a:spcAft>
                <a:spcPts val="800"/>
              </a:spcAft>
            </a:pPr>
            <a:endParaRPr lang="en-US" sz="2800" kern="100" dirty="0">
              <a:solidFill>
                <a:schemeClr val="bg1"/>
              </a:solidFill>
              <a:effectLst/>
              <a:latin typeface="Vazirmatn" pitchFamily="2" charset="-78"/>
              <a:ea typeface="Calibri" panose="020F0502020204030204" pitchFamily="34" charset="0"/>
              <a:cs typeface="Vazirmatn" pitchFamily="2" charset="-78"/>
            </a:endParaRPr>
          </a:p>
          <a:p>
            <a:pPr algn="ctr" rtl="1">
              <a:lnSpc>
                <a:spcPct val="107000"/>
              </a:lnSpc>
              <a:spcAft>
                <a:spcPts val="800"/>
              </a:spcAft>
            </a:pPr>
            <a:r>
              <a:rPr lang="fa-IR" sz="2000" kern="100" dirty="0">
                <a:solidFill>
                  <a:schemeClr val="bg1"/>
                </a:solidFill>
                <a:effectLst/>
                <a:latin typeface="Vazirmatn" pitchFamily="2" charset="-78"/>
                <a:ea typeface="Calibri" panose="020F0502020204030204" pitchFamily="34" charset="0"/>
                <a:cs typeface="Vazirmatn" pitchFamily="2" charset="-78"/>
              </a:rPr>
              <a:t>گردآوری شده توسط:</a:t>
            </a:r>
            <a:endParaRPr lang="en-US" sz="2000" kern="100" dirty="0">
              <a:solidFill>
                <a:schemeClr val="bg1"/>
              </a:solidFill>
              <a:effectLst/>
              <a:latin typeface="Vazirmatn" pitchFamily="2" charset="-78"/>
              <a:ea typeface="Calibri" panose="020F0502020204030204" pitchFamily="34" charset="0"/>
              <a:cs typeface="Vazirmatn" pitchFamily="2" charset="-78"/>
            </a:endParaRPr>
          </a:p>
          <a:p>
            <a:pPr algn="ctr" rtl="1">
              <a:lnSpc>
                <a:spcPct val="107000"/>
              </a:lnSpc>
              <a:spcAft>
                <a:spcPts val="800"/>
              </a:spcAft>
            </a:pPr>
            <a:r>
              <a:rPr lang="fa-IR" sz="1600" kern="100" dirty="0">
                <a:solidFill>
                  <a:schemeClr val="bg1"/>
                </a:solidFill>
                <a:effectLst/>
                <a:latin typeface="Vazirmatn" pitchFamily="2" charset="-78"/>
                <a:ea typeface="Calibri" panose="020F0502020204030204" pitchFamily="34" charset="0"/>
                <a:cs typeface="Vazirmatn" pitchFamily="2" charset="-78"/>
              </a:rPr>
              <a:t>حوری دهش</a:t>
            </a:r>
          </a:p>
          <a:p>
            <a:pPr algn="ctr" rtl="1">
              <a:lnSpc>
                <a:spcPct val="107000"/>
              </a:lnSpc>
              <a:spcAft>
                <a:spcPts val="800"/>
              </a:spcAft>
            </a:pPr>
            <a:endParaRPr lang="en-US" sz="2800" kern="100" dirty="0">
              <a:solidFill>
                <a:schemeClr val="bg1"/>
              </a:solidFill>
              <a:effectLst/>
              <a:latin typeface="Vazirmatn" pitchFamily="2" charset="-78"/>
              <a:ea typeface="Calibri" panose="020F0502020204030204" pitchFamily="34" charset="0"/>
              <a:cs typeface="Vazirmatn" pitchFamily="2" charset="-78"/>
            </a:endParaRPr>
          </a:p>
          <a:p>
            <a:pPr algn="ctr" rtl="1">
              <a:lnSpc>
                <a:spcPct val="107000"/>
              </a:lnSpc>
              <a:spcAft>
                <a:spcPts val="800"/>
              </a:spcAft>
            </a:pPr>
            <a:r>
              <a:rPr lang="fa-IR" sz="2000" kern="100" dirty="0">
                <a:solidFill>
                  <a:schemeClr val="bg1"/>
                </a:solidFill>
                <a:effectLst/>
                <a:latin typeface="Vazirmatn" pitchFamily="2" charset="-78"/>
                <a:ea typeface="Calibri" panose="020F0502020204030204" pitchFamily="34" charset="0"/>
                <a:cs typeface="Vazirmatn" pitchFamily="2" charset="-78"/>
              </a:rPr>
              <a:t>استاد درس:</a:t>
            </a:r>
            <a:endParaRPr lang="en-US" sz="2000" kern="100" dirty="0">
              <a:solidFill>
                <a:schemeClr val="bg1"/>
              </a:solidFill>
              <a:effectLst/>
              <a:latin typeface="Vazirmatn" pitchFamily="2" charset="-78"/>
              <a:ea typeface="Calibri" panose="020F0502020204030204" pitchFamily="34" charset="0"/>
              <a:cs typeface="Vazirmatn" pitchFamily="2" charset="-78"/>
            </a:endParaRPr>
          </a:p>
          <a:p>
            <a:pPr algn="ctr" rtl="1">
              <a:lnSpc>
                <a:spcPct val="107000"/>
              </a:lnSpc>
              <a:spcAft>
                <a:spcPts val="800"/>
              </a:spcAft>
            </a:pPr>
            <a:r>
              <a:rPr lang="fa-IR" sz="1600" kern="100" dirty="0">
                <a:solidFill>
                  <a:schemeClr val="bg1"/>
                </a:solidFill>
                <a:effectLst/>
                <a:latin typeface="Vazirmatn" pitchFamily="2" charset="-78"/>
                <a:ea typeface="Calibri" panose="020F0502020204030204" pitchFamily="34" charset="0"/>
                <a:cs typeface="Vazirmatn" pitchFamily="2" charset="-78"/>
              </a:rPr>
              <a:t>دکتر زینب آقائی</a:t>
            </a:r>
          </a:p>
          <a:p>
            <a:pPr algn="ctr" rtl="1">
              <a:lnSpc>
                <a:spcPct val="107000"/>
              </a:lnSpc>
              <a:spcAft>
                <a:spcPts val="800"/>
              </a:spcAft>
            </a:pPr>
            <a:endParaRPr lang="en-US" sz="4400" kern="100" dirty="0">
              <a:solidFill>
                <a:schemeClr val="bg1"/>
              </a:solidFill>
              <a:effectLst/>
              <a:latin typeface="Vazirmatn" pitchFamily="2" charset="-78"/>
              <a:ea typeface="Calibri" panose="020F0502020204030204" pitchFamily="34" charset="0"/>
              <a:cs typeface="Vazirmatn" pitchFamily="2" charset="-78"/>
            </a:endParaRPr>
          </a:p>
          <a:p>
            <a:pPr algn="ctr" rtl="1">
              <a:lnSpc>
                <a:spcPct val="107000"/>
              </a:lnSpc>
              <a:spcAft>
                <a:spcPts val="800"/>
              </a:spcAft>
            </a:pPr>
            <a:r>
              <a:rPr lang="fa-IR" sz="1400" kern="100" dirty="0">
                <a:solidFill>
                  <a:schemeClr val="bg1"/>
                </a:solidFill>
                <a:effectLst/>
                <a:latin typeface="Vazirmatn" pitchFamily="2" charset="-78"/>
                <a:ea typeface="Calibri" panose="020F0502020204030204" pitchFamily="34" charset="0"/>
                <a:cs typeface="Vazirmatn" pitchFamily="2" charset="-78"/>
              </a:rPr>
              <a:t>تیرماه 1402</a:t>
            </a:r>
            <a:endParaRPr lang="en-US" sz="1400" kern="100" dirty="0">
              <a:solidFill>
                <a:schemeClr val="bg1"/>
              </a:solidFill>
              <a:effectLst/>
              <a:latin typeface="Vazirmatn" pitchFamily="2" charset="-78"/>
              <a:ea typeface="Calibri" panose="020F0502020204030204" pitchFamily="34" charset="0"/>
              <a:cs typeface="Vazirmatn" pitchFamily="2" charset="-78"/>
            </a:endParaRPr>
          </a:p>
          <a:p>
            <a:pPr algn="ctr"/>
            <a:endParaRPr lang="fa-IR" dirty="0"/>
          </a:p>
        </p:txBody>
      </p:sp>
    </p:spTree>
    <p:extLst>
      <p:ext uri="{BB962C8B-B14F-4D97-AF65-F5344CB8AC3E}">
        <p14:creationId xmlns:p14="http://schemas.microsoft.com/office/powerpoint/2010/main" val="3987419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6"/>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70554"/>
            <a:ext cx="8804895" cy="4326569"/>
          </a:xfrm>
          <a:prstGeom prst="rect">
            <a:avLst/>
          </a:prstGeom>
          <a:noFill/>
        </p:spPr>
        <p:txBody>
          <a:bodyPr wrap="square" rtlCol="1">
            <a:spAutoFit/>
          </a:bodyPr>
          <a:lstStyle/>
          <a:p>
            <a:pPr algn="just" rtl="1">
              <a:spcAft>
                <a:spcPts val="1000"/>
              </a:spcAft>
            </a:pPr>
            <a:r>
              <a:rPr lang="fa-IR" sz="1800" kern="0" dirty="0">
                <a:solidFill>
                  <a:srgbClr val="C00000"/>
                </a:solidFill>
                <a:effectLst/>
                <a:latin typeface="Vazirmatn" pitchFamily="2" charset="-78"/>
                <a:ea typeface="Calibri" panose="020F0502020204030204" pitchFamily="34" charset="0"/>
                <a:cs typeface="Vazirmatn" pitchFamily="2" charset="-78"/>
              </a:rPr>
              <a:t>حملات انجام شده با استفاده از </a:t>
            </a:r>
            <a:r>
              <a:rPr lang="en-US" sz="1800" kern="100" dirty="0">
                <a:solidFill>
                  <a:srgbClr val="C00000"/>
                </a:solidFill>
                <a:effectLst/>
                <a:latin typeface="Vazirmatn" pitchFamily="2" charset="-78"/>
                <a:ea typeface="Calibri" panose="020F0502020204030204" pitchFamily="34" charset="0"/>
                <a:cs typeface="Vazirmatn" pitchFamily="2" charset="-78"/>
              </a:rPr>
              <a:t>abuse case</a:t>
            </a:r>
            <a:r>
              <a:rPr lang="fa-IR" sz="1800" kern="0" dirty="0">
                <a:solidFill>
                  <a:srgbClr val="C00000"/>
                </a:solidFill>
                <a:effectLst/>
                <a:latin typeface="Vazirmatn" pitchFamily="2" charset="-78"/>
                <a:ea typeface="Calibri" panose="020F0502020204030204" pitchFamily="34" charset="0"/>
                <a:cs typeface="Vazirmatn" pitchFamily="2" charset="-78"/>
              </a:rPr>
              <a:t>  </a:t>
            </a:r>
          </a:p>
          <a:p>
            <a:pPr algn="just" rtl="1">
              <a:spcAft>
                <a:spcPts val="1000"/>
              </a:spcAft>
            </a:pPr>
            <a:endParaRPr lang="fa-IR" sz="600" kern="0" dirty="0">
              <a:solidFill>
                <a:schemeClr val="bg1"/>
              </a:solidFill>
              <a:effectLst/>
              <a:latin typeface="Vazirmatn" pitchFamily="2" charset="-78"/>
              <a:ea typeface="Calibri" panose="020F0502020204030204" pitchFamily="34" charset="0"/>
              <a:cs typeface="Vazirmatn" pitchFamily="2" charset="-78"/>
            </a:endParaRPr>
          </a:p>
          <a:p>
            <a:pPr algn="just" rtl="1">
              <a:lnSpc>
                <a:spcPct val="150000"/>
              </a:lnSpc>
              <a:spcAft>
                <a:spcPts val="1000"/>
              </a:spcAft>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حملات خاصی که با استفاده از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صورت گرفته‌اند، ممکن است موارد زیر را مشاهده کرد:</a:t>
            </a: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حملات نفوذ (</a:t>
            </a: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Intrusion Attacks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حملات انکار سرویس (</a:t>
            </a: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Denial of Service, DoS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a:t>
            </a: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حملات تقلب (</a:t>
            </a: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Fraud Attacks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حملات خرابکارانه (</a:t>
            </a: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Malicious Attacks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a:t>
            </a: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حملات جاسوسی (</a:t>
            </a: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Espionage Attacks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a:t>
            </a:r>
            <a:endParaRPr lang="en-US"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algn="just" rtl="1">
              <a:lnSpc>
                <a:spcPct val="115000"/>
              </a:lnSpc>
              <a:spcAft>
                <a:spcPts val="1000"/>
              </a:spcAft>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llout: Line 1">
            <a:extLst>
              <a:ext uri="{FF2B5EF4-FFF2-40B4-BE49-F238E27FC236}">
                <a16:creationId xmlns:a16="http://schemas.microsoft.com/office/drawing/2014/main" id="{3AE1ABA7-A77C-8412-304F-532D63E57309}"/>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10</a:t>
            </a:r>
          </a:p>
        </p:txBody>
      </p:sp>
    </p:spTree>
    <p:extLst>
      <p:ext uri="{BB962C8B-B14F-4D97-AF65-F5344CB8AC3E}">
        <p14:creationId xmlns:p14="http://schemas.microsoft.com/office/powerpoint/2010/main" val="86366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782944" y="717802"/>
            <a:ext cx="8804895" cy="5542286"/>
          </a:xfrm>
          <a:prstGeom prst="rect">
            <a:avLst/>
          </a:prstGeom>
          <a:noFill/>
        </p:spPr>
        <p:txBody>
          <a:bodyPr wrap="square" rtlCol="1">
            <a:spAutoFit/>
          </a:bodyPr>
          <a:lstStyle/>
          <a:p>
            <a:pPr algn="just" rtl="1">
              <a:lnSpc>
                <a:spcPct val="115000"/>
              </a:lnSpc>
              <a:spcAft>
                <a:spcPts val="1000"/>
              </a:spcAft>
            </a:pPr>
            <a:r>
              <a:rPr lang="fa-IR" sz="1800" kern="0" dirty="0">
                <a:solidFill>
                  <a:srgbClr val="C00000"/>
                </a:solidFill>
                <a:effectLst/>
                <a:latin typeface="Vazirmatn" pitchFamily="2" charset="-78"/>
                <a:ea typeface="Calibri" panose="020F0502020204030204" pitchFamily="34" charset="0"/>
                <a:cs typeface="Vazirmatn" pitchFamily="2" charset="-78"/>
              </a:rPr>
              <a:t>اشاره به مواردی غیر از </a:t>
            </a:r>
            <a:r>
              <a:rPr lang="en-US" sz="1800" kern="100" dirty="0">
                <a:solidFill>
                  <a:srgbClr val="C00000"/>
                </a:solidFill>
                <a:effectLst/>
                <a:latin typeface="Vazirmatn" pitchFamily="2" charset="-78"/>
                <a:ea typeface="Calibri" panose="020F0502020204030204" pitchFamily="34" charset="0"/>
                <a:cs typeface="Vazirmatn" pitchFamily="2" charset="-78"/>
              </a:rPr>
              <a:t>abuse case</a:t>
            </a:r>
            <a:r>
              <a:rPr lang="fa-IR" sz="1800" kern="0" dirty="0">
                <a:solidFill>
                  <a:srgbClr val="C00000"/>
                </a:solidFill>
                <a:effectLst/>
                <a:latin typeface="Vazirmatn" pitchFamily="2" charset="-78"/>
                <a:ea typeface="Calibri" panose="020F0502020204030204" pitchFamily="34" charset="0"/>
                <a:cs typeface="Vazirmatn" pitchFamily="2" charset="-78"/>
              </a:rPr>
              <a:t> در طراحی امن نرم افزار</a:t>
            </a:r>
          </a:p>
          <a:p>
            <a:pPr algn="just" rtl="1">
              <a:lnSpc>
                <a:spcPct val="115000"/>
              </a:lnSpc>
              <a:spcAft>
                <a:spcPts val="1000"/>
              </a:spcAft>
            </a:pPr>
            <a:endParaRPr lang="fa-IR" sz="400" kern="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15000"/>
              </a:lnSpc>
              <a:spcAft>
                <a:spcPts val="1000"/>
              </a:spcAft>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علاوه بر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در فرآیند طراحی امن نرم ‌افزار، موارد دیگری نیز مورد ملاحظه قرار می‌گیرند که عبارتند از:</a:t>
            </a:r>
            <a:endParaRPr lang="fa-IR" sz="16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Use Case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(مورد استفاده)</a:t>
            </a: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Functional Requirements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(نیازمندی‌ های کارکردی)</a:t>
            </a: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Non-functional Requirements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(نیازمندی‌های غیرکارکردی)</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User Stories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(داستان کاربر)</a:t>
            </a: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Threat </a:t>
            </a:r>
            <a:r>
              <a:rPr lang="en-AE" sz="1800" kern="0" dirty="0" err="1">
                <a:solidFill>
                  <a:schemeClr val="bg1"/>
                </a:solidFill>
                <a:effectLst/>
                <a:latin typeface="Calibri" panose="020F0502020204030204" pitchFamily="34" charset="0"/>
                <a:ea typeface="Calibri" panose="020F0502020204030204" pitchFamily="34" charset="0"/>
                <a:cs typeface="B Nazanin" panose="00000400000000000000" pitchFamily="2" charset="-78"/>
              </a:rPr>
              <a:t>Modeling</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(مدل ‌سازی تهدید)</a:t>
            </a: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Assessment</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(ارزیابی ریسک)</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Security Controls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(کنترل‌های امنیتی)</a:t>
            </a: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Secure Coding Practices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(روش‌های کدنویسی امن)</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Security Testing</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(آزمون امنیتی)</a:t>
            </a:r>
          </a:p>
          <a:p>
            <a:pPr algn="just" rtl="1">
              <a:lnSpc>
                <a:spcPct val="115000"/>
              </a:lnSpc>
              <a:spcAft>
                <a:spcPts val="1000"/>
              </a:spcAft>
            </a:pP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B88EAF1A-D468-480E-11A0-6E06024B0ADF}"/>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11</a:t>
            </a:r>
          </a:p>
        </p:txBody>
      </p:sp>
    </p:spTree>
    <p:extLst>
      <p:ext uri="{BB962C8B-B14F-4D97-AF65-F5344CB8AC3E}">
        <p14:creationId xmlns:p14="http://schemas.microsoft.com/office/powerpoint/2010/main" val="3881190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7"/>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52970"/>
            <a:ext cx="8804895" cy="4341958"/>
          </a:xfrm>
          <a:prstGeom prst="rect">
            <a:avLst/>
          </a:prstGeom>
          <a:noFill/>
        </p:spPr>
        <p:txBody>
          <a:bodyPr wrap="square" rtlCol="1">
            <a:spAutoFit/>
          </a:bodyPr>
          <a:lstStyle/>
          <a:p>
            <a:pPr algn="just" rtl="1">
              <a:spcAft>
                <a:spcPts val="1000"/>
              </a:spcAft>
            </a:pPr>
            <a:r>
              <a:rPr lang="fa-IR" sz="1800" kern="0" dirty="0">
                <a:solidFill>
                  <a:srgbClr val="C00000"/>
                </a:solidFill>
                <a:effectLst/>
                <a:latin typeface="Vazirmatn" pitchFamily="2" charset="-78"/>
                <a:ea typeface="Calibri" panose="020F0502020204030204" pitchFamily="34" charset="0"/>
                <a:cs typeface="Vazirmatn" pitchFamily="2" charset="-78"/>
              </a:rPr>
              <a:t>آنچه از </a:t>
            </a:r>
            <a:r>
              <a:rPr lang="en-US" sz="1800" kern="100" dirty="0">
                <a:solidFill>
                  <a:srgbClr val="C00000"/>
                </a:solidFill>
                <a:effectLst/>
                <a:latin typeface="Vazirmatn" pitchFamily="2" charset="-78"/>
                <a:ea typeface="Calibri" panose="020F0502020204030204" pitchFamily="34" charset="0"/>
                <a:cs typeface="Vazirmatn" pitchFamily="2" charset="-78"/>
              </a:rPr>
              <a:t>abuse case</a:t>
            </a:r>
            <a:r>
              <a:rPr lang="fa-IR" sz="1800" kern="0" dirty="0">
                <a:solidFill>
                  <a:srgbClr val="C00000"/>
                </a:solidFill>
                <a:effectLst/>
                <a:latin typeface="Vazirmatn" pitchFamily="2" charset="-78"/>
                <a:ea typeface="Calibri" panose="020F0502020204030204" pitchFamily="34" charset="0"/>
                <a:cs typeface="Vazirmatn" pitchFamily="2" charset="-78"/>
              </a:rPr>
              <a:t> در آینده انتظار خواهیم داشت...</a:t>
            </a:r>
          </a:p>
          <a:p>
            <a:pPr algn="just" rtl="1">
              <a:spcAft>
                <a:spcPts val="1000"/>
              </a:spcAft>
            </a:pPr>
            <a:endParaRPr lang="fa-IR" sz="1000" kern="0" dirty="0">
              <a:solidFill>
                <a:srgbClr val="C00000"/>
              </a:solidFill>
              <a:effectLst/>
              <a:latin typeface="Arial" panose="020B0604020202020204" pitchFamily="34" charset="0"/>
              <a:ea typeface="Calibri" panose="020F0502020204030204" pitchFamily="34" charset="0"/>
              <a:cs typeface="B Nazanin" panose="00000400000000000000" pitchFamily="2" charset="-78"/>
            </a:endParaRPr>
          </a:p>
          <a:p>
            <a:pPr algn="just" rtl="1">
              <a:lnSpc>
                <a:spcPct val="150000"/>
              </a:lnSpc>
              <a:spcAft>
                <a:spcPts val="1000"/>
              </a:spcAft>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در آینده، انتظار می‌رود که استفاده از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ها در طراحی نرم ‌افزار و تضمین امنیت آن به موارد زیر منجر شود:</a:t>
            </a: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توجه به تهدیدات جدید</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امنیت بیشتر</a:t>
            </a: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آگاهی بیشتر از ریسک‌ها</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اعتماد بهتر کاربران</a:t>
            </a: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تحقق تطابق با استانداردها و مقررات</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algn="just" rtl="1">
              <a:lnSpc>
                <a:spcPct val="115000"/>
              </a:lnSpc>
              <a:spcAft>
                <a:spcPts val="1000"/>
              </a:spcAft>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llout: Line 1">
            <a:extLst>
              <a:ext uri="{FF2B5EF4-FFF2-40B4-BE49-F238E27FC236}">
                <a16:creationId xmlns:a16="http://schemas.microsoft.com/office/drawing/2014/main" id="{44675B51-AA8F-2DE6-9FD3-AA8E395A074A}"/>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12</a:t>
            </a:r>
          </a:p>
        </p:txBody>
      </p:sp>
    </p:spTree>
    <p:extLst>
      <p:ext uri="{BB962C8B-B14F-4D97-AF65-F5344CB8AC3E}">
        <p14:creationId xmlns:p14="http://schemas.microsoft.com/office/powerpoint/2010/main" val="282257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7"/>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47466"/>
            <a:ext cx="8804895" cy="4932119"/>
          </a:xfrm>
          <a:prstGeom prst="rect">
            <a:avLst/>
          </a:prstGeom>
          <a:noFill/>
        </p:spPr>
        <p:txBody>
          <a:bodyPr wrap="square" rtlCol="1">
            <a:spAutoFit/>
          </a:bodyPr>
          <a:lstStyle/>
          <a:p>
            <a:pPr algn="just" rtl="1">
              <a:lnSpc>
                <a:spcPct val="200000"/>
              </a:lnSpc>
            </a:pPr>
            <a:r>
              <a:rPr lang="fa-IR" sz="1800" dirty="0">
                <a:solidFill>
                  <a:srgbClr val="C00000"/>
                </a:solidFill>
                <a:latin typeface="Vazirmatn" pitchFamily="2" charset="-78"/>
                <a:cs typeface="Vazirmatn" pitchFamily="2" charset="-78"/>
              </a:rPr>
              <a:t>معرفی</a:t>
            </a:r>
            <a:r>
              <a:rPr lang="en-AE" sz="1800" dirty="0">
                <a:solidFill>
                  <a:srgbClr val="C00000"/>
                </a:solidFill>
                <a:effectLst/>
                <a:latin typeface="Vazirmatn" pitchFamily="2" charset="-78"/>
                <a:ea typeface="Calibri" panose="020F0502020204030204" pitchFamily="34" charset="0"/>
                <a:cs typeface="Vazirmatn" pitchFamily="2" charset="-78"/>
              </a:rPr>
              <a:t>risk analysis</a:t>
            </a:r>
            <a:r>
              <a:rPr lang="en-AE" sz="1800" kern="0" dirty="0">
                <a:solidFill>
                  <a:srgbClr val="C00000"/>
                </a:solidFill>
                <a:effectLst/>
                <a:latin typeface="Vazirmatn" pitchFamily="2" charset="-78"/>
                <a:ea typeface="Calibri" panose="020F0502020204030204" pitchFamily="34" charset="0"/>
                <a:cs typeface="Vazirmatn" pitchFamily="2" charset="-78"/>
              </a:rPr>
              <a:t> </a:t>
            </a:r>
            <a:endParaRPr lang="fa-IR" sz="1800" kern="0" dirty="0">
              <a:solidFill>
                <a:srgbClr val="C00000"/>
              </a:solidFill>
              <a:effectLst/>
              <a:latin typeface="Vazirmatn" pitchFamily="2" charset="-78"/>
              <a:ea typeface="Calibri" panose="020F0502020204030204" pitchFamily="34" charset="0"/>
              <a:cs typeface="Vazirmatn" pitchFamily="2" charset="-78"/>
            </a:endParaRPr>
          </a:p>
          <a:p>
            <a:pPr algn="just" rtl="1">
              <a:lnSpc>
                <a:spcPct val="200000"/>
              </a:lnSpc>
            </a:pPr>
            <a:endParaRPr lang="fa-IR" sz="600" kern="0" dirty="0">
              <a:solidFill>
                <a:schemeClr val="bg1"/>
              </a:solidFill>
              <a:effectLst/>
              <a:latin typeface="Vazirmatn" pitchFamily="2" charset="-78"/>
              <a:ea typeface="Calibri" panose="020F0502020204030204" pitchFamily="34" charset="0"/>
              <a:cs typeface="Vazirmatn" pitchFamily="2" charset="-78"/>
            </a:endParaRP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اهمیت امنیت نرم افزار از زمانی کشف شد که اکثر حملات به سیستم های نرم افزاری توسط نرم افزارهایی که ضعیف طراحی شده اند، آشکار شد.</a:t>
            </a:r>
          </a:p>
          <a:p>
            <a:pPr marL="285750" indent="-285750" algn="just" rtl="1">
              <a:lnSpc>
                <a:spcPct val="150000"/>
              </a:lnSpc>
              <a:buFont typeface="Arial" panose="020B0604020202020204" pitchFamily="34" charset="0"/>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هر چه زودتر امنیت در یک سیستم نرم افزاری وارد شود، از نظر تلاش و هزینه بهتر خواهد بود بنابراین، در مقایسه با الگوهای طراحی، که هدف آنها ساختن نرم افزار به خوبی ساختار یافته و قابل استفاده مجدد است، الگوهای امنیتی پیشنهاد شده اند که هدفشان تحمیل یک مقداری از امنیت در مرحله طراحی است.</a:t>
            </a: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یکی از اهداف منطقی تحقیق تخمین امنیت تحمیل شده در یک سیستم نرم افزاری با بررسی اینکه کدام الگوهای امنیتی مورد استفاده قرار می گیرند و در کجای طراحی قرار دارند، خواهد بود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200000"/>
              </a:lnSpc>
            </a:pPr>
            <a:endParaRPr lang="fa-IR" sz="1800" kern="0" dirty="0">
              <a:solidFill>
                <a:schemeClr val="bg1"/>
              </a:solidFill>
              <a:effectLst/>
              <a:latin typeface="Vazirmatn" pitchFamily="2" charset="-78"/>
              <a:ea typeface="Calibri" panose="020F0502020204030204" pitchFamily="34" charset="0"/>
              <a:cs typeface="Vazirmatn" pitchFamily="2" charset="-78"/>
            </a:endParaRPr>
          </a:p>
          <a:p>
            <a:pPr algn="just" rtl="1">
              <a:lnSpc>
                <a:spcPct val="200000"/>
              </a:lnSpc>
            </a:pPr>
            <a:endParaRPr lang="en-AE" sz="1800"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C7F44DB9-E383-7EB9-E104-5EE3610B6516}"/>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13</a:t>
            </a:r>
          </a:p>
        </p:txBody>
      </p:sp>
    </p:spTree>
    <p:extLst>
      <p:ext uri="{BB962C8B-B14F-4D97-AF65-F5344CB8AC3E}">
        <p14:creationId xmlns:p14="http://schemas.microsoft.com/office/powerpoint/2010/main" val="216987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79346"/>
            <a:ext cx="8804895" cy="3739485"/>
          </a:xfrm>
          <a:prstGeom prst="rect">
            <a:avLst/>
          </a:prstGeom>
          <a:noFill/>
        </p:spPr>
        <p:txBody>
          <a:bodyPr wrap="square" rtlCol="1">
            <a:spAutoFit/>
          </a:bodyPr>
          <a:lstStyle/>
          <a:p>
            <a:pPr algn="just" rtl="1"/>
            <a:r>
              <a:rPr lang="fa-IR" kern="0" dirty="0">
                <a:solidFill>
                  <a:srgbClr val="C00000"/>
                </a:solidFill>
                <a:latin typeface="Vazirmatn" pitchFamily="2" charset="-78"/>
                <a:ea typeface="Calibri" panose="020F0502020204030204" pitchFamily="34" charset="0"/>
                <a:cs typeface="Vazirmatn" pitchFamily="2" charset="-78"/>
              </a:rPr>
              <a:t>مراحل </a:t>
            </a:r>
            <a:r>
              <a:rPr lang="en-AE"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kern="0" dirty="0">
                <a:solidFill>
                  <a:srgbClr val="C00000"/>
                </a:solidFill>
                <a:latin typeface="Vazirmatn" pitchFamily="2" charset="-78"/>
                <a:ea typeface="Calibri" panose="020F0502020204030204" pitchFamily="34" charset="0"/>
                <a:cs typeface="Vazirmatn" pitchFamily="2" charset="-78"/>
              </a:rPr>
              <a:t> در طراحی امن نرم افزار</a:t>
            </a:r>
          </a:p>
          <a:p>
            <a:pPr algn="just" rtl="1"/>
            <a:endParaRPr lang="fa-IR" sz="14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endParaRPr>
          </a:p>
          <a:p>
            <a:pPr algn="just" rtl="1">
              <a:lnSpc>
                <a:spcPct val="150000"/>
              </a:lnSpc>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مراحل اصلی </a:t>
            </a:r>
            <a:r>
              <a:rPr lang="en-AE"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در طراحی امن نرم ‌افزار عبارتند از:</a:t>
            </a:r>
            <a:endParaRPr lang="fa-IR" kern="0" dirty="0">
              <a:solidFill>
                <a:schemeClr val="bg1"/>
              </a:solidFill>
              <a:effectLst/>
              <a:latin typeface="Vazirmatn" pitchFamily="2" charset="-78"/>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شناسایی ریسک ‌ها</a:t>
            </a:r>
            <a:endParaRPr lang="fa-IR" sz="1800" kern="0" dirty="0">
              <a:solidFill>
                <a:schemeClr val="bg1"/>
              </a:solidFill>
              <a:latin typeface="Vazirmatn" pitchFamily="2" charset="-78"/>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ارزیابی ریسک</a:t>
            </a:r>
            <a:endParaRPr lang="fa-IR" kern="0" dirty="0">
              <a:solidFill>
                <a:schemeClr val="bg1"/>
              </a:solidFill>
              <a:effectLst/>
              <a:latin typeface="Vazirmatn" pitchFamily="2" charset="-78"/>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مدیریت ریسک</a:t>
            </a:r>
            <a:endParaRPr lang="fa-IR" sz="1800" kern="0" dirty="0">
              <a:solidFill>
                <a:schemeClr val="bg1"/>
              </a:solidFill>
              <a:latin typeface="Vazirmatn" pitchFamily="2" charset="-78"/>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ثبت و پیگیری ریسک</a:t>
            </a:r>
          </a:p>
          <a:p>
            <a:pPr algn="r" rtl="1">
              <a:lnSpc>
                <a:spcPct val="150000"/>
              </a:lnSpc>
            </a:pPr>
            <a:endPar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endParaRPr>
          </a:p>
          <a:p>
            <a:pPr algn="r" rtl="1">
              <a:lnSpc>
                <a:spcPct val="150000"/>
              </a:lnSpc>
            </a:pPr>
            <a:endParaRPr lang="fa-IR" kern="0" dirty="0">
              <a:solidFill>
                <a:schemeClr val="bg1"/>
              </a:solidFill>
              <a:effectLst/>
              <a:latin typeface="Vazirmatn" pitchFamily="2" charset="-78"/>
              <a:ea typeface="Calibri" panose="020F0502020204030204" pitchFamily="34" charset="0"/>
              <a:cs typeface="Vazirmatn" pitchFamily="2" charset="-78"/>
            </a:endParaRPr>
          </a:p>
          <a:p>
            <a:pPr algn="r" rtl="1"/>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82086719-C59B-3D1E-8F56-C6890429F6F7}"/>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14</a:t>
            </a:r>
          </a:p>
        </p:txBody>
      </p:sp>
    </p:spTree>
    <p:extLst>
      <p:ext uri="{BB962C8B-B14F-4D97-AF65-F5344CB8AC3E}">
        <p14:creationId xmlns:p14="http://schemas.microsoft.com/office/powerpoint/2010/main" val="423519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6751848"/>
          </a:xfrm>
          <a:prstGeom prst="rect">
            <a:avLst/>
          </a:prstGeom>
          <a:noFill/>
        </p:spPr>
        <p:txBody>
          <a:bodyPr wrap="square" rtlCol="1">
            <a:spAutoFit/>
          </a:bodyPr>
          <a:lstStyle/>
          <a:p>
            <a:pPr algn="just" rtl="1">
              <a:lnSpc>
                <a:spcPct val="150000"/>
              </a:lnSpc>
            </a:pPr>
            <a:r>
              <a:rPr lang="fa-IR" sz="1800" kern="100" dirty="0">
                <a:solidFill>
                  <a:srgbClr val="C00000"/>
                </a:solidFill>
                <a:effectLst/>
                <a:latin typeface="Vazirmatn" pitchFamily="2" charset="-78"/>
                <a:ea typeface="Calibri" panose="020F0502020204030204" pitchFamily="34" charset="0"/>
                <a:cs typeface="Vazirmatn" pitchFamily="2" charset="-78"/>
              </a:rPr>
              <a:t>سناریوهای تحلیل شده در </a:t>
            </a:r>
            <a:r>
              <a:rPr lang="en-AE"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sz="1800" kern="0" dirty="0">
                <a:solidFill>
                  <a:srgbClr val="C00000"/>
                </a:solidFill>
                <a:effectLst/>
                <a:latin typeface="Vazirmatn" pitchFamily="2" charset="-78"/>
                <a:ea typeface="Calibri" panose="020F0502020204030204" pitchFamily="34" charset="0"/>
                <a:cs typeface="Vazirmatn" pitchFamily="2" charset="-78"/>
              </a:rPr>
              <a:t> </a:t>
            </a:r>
          </a:p>
          <a:p>
            <a:pPr algn="just" rtl="1">
              <a:lnSpc>
                <a:spcPct val="150000"/>
              </a:lnSpc>
            </a:pPr>
            <a:endParaRPr lang="fa-IR" sz="10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a:t>
            </a:r>
            <a:r>
              <a:rPr lang="en-AE"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سناریوهای زیر تحلیل می شوند تا با رفع این موارد نرم افزار ایمنی داشته باشند:</a:t>
            </a:r>
          </a:p>
          <a:p>
            <a:pPr algn="just" rtl="1">
              <a:lnSpc>
                <a:spcPct val="150000"/>
              </a:lnSpc>
            </a:pPr>
            <a:endParaRPr lang="en-US" sz="10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حمله </a:t>
            </a:r>
            <a:r>
              <a:rPr lang="en-US"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Man-In-The-Middle</a:t>
            </a:r>
            <a:endParaRPr lang="en-US" dirty="0">
              <a:solidFill>
                <a:srgbClr val="7030A0"/>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امضای این حمله: این است که یک ارتباط ناامن بین دو سیستم وجود داشته باشد یا اگر سیستم ها در یک منطقه غیرقابل اعتماد (همانند </a:t>
            </a:r>
            <a:r>
              <a:rPr lang="en-US" sz="1800" kern="100" dirty="0" err="1">
                <a:solidFill>
                  <a:schemeClr val="bg1"/>
                </a:solidFill>
                <a:effectLst/>
                <a:latin typeface="Calibri" panose="020F0502020204030204" pitchFamily="34" charset="0"/>
                <a:ea typeface="Calibri" panose="020F0502020204030204" pitchFamily="34" charset="0"/>
                <a:cs typeface="B Nazanin" panose="00000400000000000000" pitchFamily="2" charset="-78"/>
              </a:rPr>
              <a:t>WiFi</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های رایگان بدون رمز) ارتباط برقرار کنند.</a:t>
            </a:r>
          </a:p>
          <a:p>
            <a:pPr algn="just" rtl="1">
              <a:lnSpc>
                <a:spcPct val="150000"/>
              </a:lnSpc>
            </a:pPr>
            <a:endParaRPr lang="fa-IR" sz="10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startAt="2"/>
            </a:pPr>
            <a:r>
              <a:rPr lang="fa-IR"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حمله </a:t>
            </a:r>
            <a:r>
              <a:rPr lang="en-US"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Denial-Of-Service (DOS)</a:t>
            </a:r>
            <a:endParaRPr lang="en-US" dirty="0">
              <a:solidFill>
                <a:srgbClr val="7030A0"/>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امضای این حمله:</a:t>
            </a: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(الف) یک سیستم در دسترس عموم که از کنترل اعتبار سنجی ورودی (یا فایروال) برای تایید درخواست های دریافتی استفاده نمی کند یا </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 یک فایروال که کنترل احراز هویت مناسب را برای فیلتر کردن درخواست ها اجرا نمی کند.</a:t>
            </a:r>
          </a:p>
          <a:p>
            <a:pPr algn="r" rtl="1">
              <a:lnSpc>
                <a:spcPct val="150000"/>
              </a:lnSpc>
            </a:pPr>
            <a:endPar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lnSpc>
                <a:spcPct val="150000"/>
              </a:lnSpc>
            </a:pPr>
            <a:endPar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lnSpc>
                <a:spcPct val="150000"/>
              </a:lnSpc>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pPr>
            <a:endPar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987CCED0-6165-05B7-CD2E-E625FC6DB341}"/>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15</a:t>
            </a:r>
          </a:p>
        </p:txBody>
      </p:sp>
    </p:spTree>
    <p:extLst>
      <p:ext uri="{BB962C8B-B14F-4D97-AF65-F5344CB8AC3E}">
        <p14:creationId xmlns:p14="http://schemas.microsoft.com/office/powerpoint/2010/main" val="187285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4258858"/>
          </a:xfrm>
          <a:prstGeom prst="rect">
            <a:avLst/>
          </a:prstGeom>
          <a:noFill/>
        </p:spPr>
        <p:txBody>
          <a:bodyPr wrap="square" rtlCol="1">
            <a:spAutoFit/>
          </a:bodyPr>
          <a:lstStyle/>
          <a:p>
            <a:pPr algn="just" rtl="1">
              <a:lnSpc>
                <a:spcPct val="150000"/>
              </a:lnSpc>
            </a:pPr>
            <a:r>
              <a:rPr lang="fa-IR" sz="1800" kern="100" dirty="0">
                <a:solidFill>
                  <a:schemeClr val="tx1">
                    <a:lumMod val="65000"/>
                  </a:schemeClr>
                </a:solidFill>
                <a:effectLst/>
                <a:latin typeface="Vazirmatn" pitchFamily="2" charset="-78"/>
                <a:ea typeface="Calibri" panose="020F0502020204030204" pitchFamily="34" charset="0"/>
                <a:cs typeface="Vazirmatn" pitchFamily="2" charset="-78"/>
              </a:rPr>
              <a:t>ادامه سناریوهای تحلیل شده در </a:t>
            </a:r>
            <a:r>
              <a:rPr lang="en-AE" sz="1800" kern="100" dirty="0">
                <a:solidFill>
                  <a:schemeClr val="tx1">
                    <a:lumMod val="65000"/>
                  </a:schemeClr>
                </a:solidFill>
                <a:effectLst/>
                <a:latin typeface="Vazirmatn" pitchFamily="2" charset="-78"/>
                <a:ea typeface="Calibri" panose="020F0502020204030204" pitchFamily="34" charset="0"/>
                <a:cs typeface="Vazirmatn" pitchFamily="2" charset="-78"/>
              </a:rPr>
              <a:t>risk analysis</a:t>
            </a:r>
            <a:r>
              <a:rPr lang="fa-IR" sz="1800" kern="0" dirty="0">
                <a:solidFill>
                  <a:schemeClr val="tx1">
                    <a:lumMod val="65000"/>
                  </a:schemeClr>
                </a:solidFill>
                <a:effectLst/>
                <a:latin typeface="Vazirmatn" pitchFamily="2" charset="-78"/>
                <a:ea typeface="Calibri" panose="020F0502020204030204" pitchFamily="34" charset="0"/>
                <a:cs typeface="Vazirmatn" pitchFamily="2" charset="-78"/>
              </a:rPr>
              <a:t> </a:t>
            </a:r>
          </a:p>
          <a:p>
            <a:pPr algn="just" rtl="1">
              <a:lnSpc>
                <a:spcPct val="150000"/>
              </a:lnSpc>
            </a:pPr>
            <a:endParaRPr lang="fa-IR" sz="1000" dirty="0">
              <a:solidFill>
                <a:srgbClr val="7030A0"/>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startAt="3"/>
            </a:pPr>
            <a:r>
              <a:rPr lang="fa-IR"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حمله دستکاری داده ها</a:t>
            </a:r>
          </a:p>
          <a:p>
            <a:pPr algn="just" rtl="1">
              <a:lnSpc>
                <a:spcPct val="150000"/>
              </a:lnSpc>
            </a:pPr>
            <a:r>
              <a:rPr lang="fa-IR" kern="0" dirty="0">
                <a:solidFill>
                  <a:schemeClr val="bg1"/>
                </a:solidFill>
                <a:latin typeface="Calibri" panose="020F0502020204030204" pitchFamily="34" charset="0"/>
                <a:ea typeface="Calibri" panose="020F0502020204030204" pitchFamily="34" charset="0"/>
                <a:cs typeface="B Nazanin" panose="00000400000000000000" pitchFamily="2" charset="-78"/>
              </a:rPr>
              <a:t>امضای این حمله: </a:t>
            </a: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(الف) یک جز سیستم که در یک میزبان غیرقابل اعتماد عمل می کند (خودی مخرب) یا</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 ارسال داده ها به صورت متن ساده بین سیستم ها یا </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(ج) عدم وجود رمزنگاری مناسب</a:t>
            </a:r>
          </a:p>
          <a:p>
            <a:pPr algn="just" rtl="1">
              <a:lnSpc>
                <a:spcPct val="150000"/>
              </a:lnSpc>
            </a:pPr>
            <a:endParaRPr lang="fa-IR" sz="1000"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startAt="4"/>
            </a:pPr>
            <a:r>
              <a:rPr lang="fa-IR"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حمله تزریقی</a:t>
            </a:r>
          </a:p>
          <a:p>
            <a:pPr algn="just" rtl="1">
              <a:lnSpc>
                <a:spcPct val="150000"/>
              </a:lnSpc>
            </a:pPr>
            <a:r>
              <a:rPr lang="fa-IR" kern="0" dirty="0">
                <a:solidFill>
                  <a:schemeClr val="bg1"/>
                </a:solidFill>
                <a:latin typeface="Calibri" panose="020F0502020204030204" pitchFamily="34" charset="0"/>
                <a:ea typeface="Calibri" panose="020F0502020204030204" pitchFamily="34" charset="0"/>
                <a:cs typeface="B Nazanin" panose="00000400000000000000" pitchFamily="2" charset="-78"/>
              </a:rPr>
              <a:t>امضای این حمله: </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است که سیستم، فیلتر ورودی مناسبی را روی ورودی ‌های کاربر یا ورودی ‌های سایر اجزای غیرقابل اعتماد، اعمال نمی‌کند.</a:t>
            </a:r>
            <a:endPar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16</a:t>
            </a:r>
          </a:p>
        </p:txBody>
      </p:sp>
    </p:spTree>
    <p:extLst>
      <p:ext uri="{BB962C8B-B14F-4D97-AF65-F5344CB8AC3E}">
        <p14:creationId xmlns:p14="http://schemas.microsoft.com/office/powerpoint/2010/main" val="129165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6"/>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3924151"/>
          </a:xfrm>
          <a:prstGeom prst="rect">
            <a:avLst/>
          </a:prstGeom>
          <a:noFill/>
        </p:spPr>
        <p:txBody>
          <a:bodyPr wrap="square" rtlCol="1">
            <a:spAutoFit/>
          </a:bodyPr>
          <a:lstStyle/>
          <a:p>
            <a:pPr algn="r" rtl="1">
              <a:lnSpc>
                <a:spcPct val="150000"/>
              </a:lnSpc>
            </a:pPr>
            <a:r>
              <a:rPr lang="fa-IR" sz="1800" dirty="0">
                <a:solidFill>
                  <a:srgbClr val="C00000"/>
                </a:solidFill>
                <a:effectLst/>
                <a:latin typeface="Vazirmatn" pitchFamily="2" charset="-78"/>
                <a:ea typeface="Calibri" panose="020F0502020204030204" pitchFamily="34" charset="0"/>
                <a:cs typeface="Vazirmatn" pitchFamily="2" charset="-78"/>
              </a:rPr>
              <a:t>معیارهای امنیتی</a:t>
            </a:r>
          </a:p>
          <a:p>
            <a:pPr algn="r" rtl="1">
              <a:lnSpc>
                <a:spcPct val="150000"/>
              </a:lnSpc>
            </a:pPr>
            <a:endParaRPr lang="fa-IR" sz="10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توسعه معیارهای امنیتی برای استفاده در ارزیابی معماری نرم افزار نیز یک کار بسیار پیچیده است.</a:t>
            </a: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معیارهای امنیتی مختلف با دامنه کاربرد متفاوت وجود دارد.</a:t>
            </a: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موارد عبارتند از: معیارهای تجزیه و تحلیل آسیب پذیری استاتیک، معیارهای تجزیه و تحلیل آسیب پذیری پویا، معیارهای امنیتی معماری استاتیک، و معیارهای امنیتی زمان اجرا. </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برخی از معیارهای شناخته شده مورد استفاده در ارزیابی امنیت معماری مورد بحث قرار می گیرند که عبارتند از:</a:t>
            </a:r>
          </a:p>
          <a:p>
            <a:pPr marL="800100" lvl="1" indent="-342900" algn="just" rtl="1">
              <a:lnSpc>
                <a:spcPct val="150000"/>
              </a:lnSpc>
              <a:buFont typeface="+mj-lt"/>
              <a:buAutoNum type="arabicPeriod"/>
            </a:pPr>
            <a:r>
              <a:rPr lang="fa-IR"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معیارهای امنیتی معماری سیستم</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800100" lvl="1" indent="-342900" algn="just" rtl="1">
              <a:lnSpc>
                <a:spcPct val="150000"/>
              </a:lnSpc>
              <a:buFont typeface="+mj-lt"/>
              <a:buAutoNum type="arabicPeriod" startAt="2"/>
            </a:pPr>
            <a:r>
              <a:rPr lang="fa-IR"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معیارهای معماری امنیتی</a:t>
            </a:r>
            <a:endParaRPr lang="en-US" kern="100" dirty="0">
              <a:solidFill>
                <a:srgbClr val="7030A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t>
            </a:r>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3CDEAD81-1225-0F90-47CD-7E4FBC2080F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17</a:t>
            </a:r>
          </a:p>
        </p:txBody>
      </p:sp>
    </p:spTree>
    <p:extLst>
      <p:ext uri="{BB962C8B-B14F-4D97-AF65-F5344CB8AC3E}">
        <p14:creationId xmlns:p14="http://schemas.microsoft.com/office/powerpoint/2010/main" val="697272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6"/>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4443524"/>
          </a:xfrm>
          <a:prstGeom prst="rect">
            <a:avLst/>
          </a:prstGeom>
          <a:noFill/>
        </p:spPr>
        <p:txBody>
          <a:bodyPr wrap="square" rtlCol="1">
            <a:spAutoFit/>
          </a:bodyPr>
          <a:lstStyle/>
          <a:p>
            <a:pPr algn="just" rtl="1">
              <a:lnSpc>
                <a:spcPct val="150000"/>
              </a:lnSpc>
            </a:pPr>
            <a:r>
              <a:rPr lang="fa-IR" dirty="0">
                <a:solidFill>
                  <a:schemeClr val="tx1">
                    <a:lumMod val="65000"/>
                  </a:schemeClr>
                </a:solidFill>
                <a:latin typeface="Vazirmatn" pitchFamily="2" charset="-78"/>
                <a:ea typeface="Calibri" panose="020F0502020204030204" pitchFamily="34" charset="0"/>
                <a:cs typeface="Vazirmatn" pitchFamily="2" charset="-78"/>
              </a:rPr>
              <a:t>ادامه </a:t>
            </a:r>
            <a:r>
              <a:rPr lang="fa-IR" sz="1800" dirty="0">
                <a:solidFill>
                  <a:schemeClr val="tx1">
                    <a:lumMod val="65000"/>
                  </a:schemeClr>
                </a:solidFill>
                <a:effectLst/>
                <a:latin typeface="Vazirmatn" pitchFamily="2" charset="-78"/>
                <a:ea typeface="Calibri" panose="020F0502020204030204" pitchFamily="34" charset="0"/>
                <a:cs typeface="Vazirmatn" pitchFamily="2" charset="-78"/>
              </a:rPr>
              <a:t>معیارهای امنیتی</a:t>
            </a:r>
          </a:p>
          <a:p>
            <a:pPr algn="just" rtl="1">
              <a:lnSpc>
                <a:spcPct val="150000"/>
              </a:lnSpc>
            </a:pPr>
            <a:endParaRPr lang="fa-IR" sz="1000" dirty="0">
              <a:solidFill>
                <a:srgbClr val="7030A0"/>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معیارهای امنیتی معماری سیستم</a:t>
            </a: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این معیارها به ارزیابی سلامت امنیت معماری نرم افزار کمک می کنند.</a:t>
            </a: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معیارها را می توان برای ارزیابی قرار گرفتن سیستم در معرض حمله با توجه به معماری و جزئیات کد نرم افزار استفاده کرد.</a:t>
            </a:r>
            <a:endParaRPr lang="fa-IR" sz="18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این معیارها عبارتند از:</a:t>
            </a:r>
          </a:p>
          <a:p>
            <a:pPr marL="742950" lvl="1" indent="-285750" algn="just" rtl="1">
              <a:lnSpc>
                <a:spcPct val="150000"/>
              </a:lnSpc>
              <a:buFont typeface="Wingdings" panose="05000000000000000000" pitchFamily="2" charset="2"/>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معیار سطح حمله</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742950" lvl="1" indent="-285750" algn="just" rtl="1">
              <a:lnSpc>
                <a:spcPct val="150000"/>
              </a:lnSpc>
              <a:buFont typeface="Wingdings" panose="05000000000000000000" pitchFamily="2" charset="2"/>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معیار تقسیم بندی</a:t>
            </a:r>
          </a:p>
          <a:p>
            <a:pPr marL="742950" lvl="1" indent="-285750" algn="just" rtl="1">
              <a:lnSpc>
                <a:spcPct val="150000"/>
              </a:lnSpc>
              <a:buFont typeface="Wingdings" panose="05000000000000000000" pitchFamily="2" charset="2"/>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معیار حداقل امتیاز</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742950" lvl="1" indent="-285750" algn="just" rtl="1">
              <a:lnSpc>
                <a:spcPct val="150000"/>
              </a:lnSpc>
              <a:buFont typeface="Wingdings" panose="05000000000000000000" pitchFamily="2" charset="2"/>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معیار شکست ایمن</a:t>
            </a: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18</a:t>
            </a:r>
          </a:p>
        </p:txBody>
      </p:sp>
    </p:spTree>
    <p:extLst>
      <p:ext uri="{BB962C8B-B14F-4D97-AF65-F5344CB8AC3E}">
        <p14:creationId xmlns:p14="http://schemas.microsoft.com/office/powerpoint/2010/main" val="2303879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4"/>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3612527"/>
          </a:xfrm>
          <a:prstGeom prst="rect">
            <a:avLst/>
          </a:prstGeom>
          <a:noFill/>
        </p:spPr>
        <p:txBody>
          <a:bodyPr wrap="square" rtlCol="1">
            <a:spAutoFit/>
          </a:bodyPr>
          <a:lstStyle/>
          <a:p>
            <a:pPr algn="just" rtl="1">
              <a:lnSpc>
                <a:spcPct val="150000"/>
              </a:lnSpc>
            </a:pPr>
            <a:r>
              <a:rPr lang="fa-IR" dirty="0">
                <a:solidFill>
                  <a:schemeClr val="tx1">
                    <a:lumMod val="65000"/>
                  </a:schemeClr>
                </a:solidFill>
                <a:latin typeface="Vazirmatn" pitchFamily="2" charset="-78"/>
                <a:ea typeface="Calibri" panose="020F0502020204030204" pitchFamily="34" charset="0"/>
                <a:cs typeface="Vazirmatn" pitchFamily="2" charset="-78"/>
              </a:rPr>
              <a:t>ادامه </a:t>
            </a:r>
            <a:r>
              <a:rPr lang="fa-IR" sz="1800" dirty="0">
                <a:solidFill>
                  <a:schemeClr val="tx1">
                    <a:lumMod val="65000"/>
                  </a:schemeClr>
                </a:solidFill>
                <a:effectLst/>
                <a:latin typeface="Vazirmatn" pitchFamily="2" charset="-78"/>
                <a:ea typeface="Calibri" panose="020F0502020204030204" pitchFamily="34" charset="0"/>
                <a:cs typeface="Vazirmatn" pitchFamily="2" charset="-78"/>
              </a:rPr>
              <a:t>معیارهای امنیتی</a:t>
            </a:r>
          </a:p>
          <a:p>
            <a:pPr algn="just" rtl="1">
              <a:lnSpc>
                <a:spcPct val="150000"/>
              </a:lnSpc>
            </a:pPr>
            <a:endParaRPr lang="fa-IR" sz="1000" dirty="0">
              <a:solidFill>
                <a:srgbClr val="7030A0"/>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startAt="2"/>
            </a:pPr>
            <a:r>
              <a:rPr lang="fa-IR"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معیارهای معماری امنیتی</a:t>
            </a:r>
            <a:endParaRPr lang="en-US" kern="100" dirty="0">
              <a:solidFill>
                <a:srgbClr val="7030A0"/>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معیارها به ارزیابی سلامت معماری و مکانیسم های امنیتی سیستم کمک میکند</a:t>
            </a:r>
          </a:p>
          <a:p>
            <a:pPr marL="285750" indent="-285750" algn="just" rtl="1">
              <a:lnSpc>
                <a:spcPct val="150000"/>
              </a:lnSpc>
              <a:buFont typeface="Arial" panose="020B0604020202020204" pitchFamily="34" charset="0"/>
              <a:buChar char="•"/>
            </a:pP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NIST (National Institute of Standards and Technology)</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مجموعه ای از اصول طراحی را معرفی می کند که باید در توسعه سیستم های ایمن اتخاذ شوند.</a:t>
            </a: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موارد عبارتند از: استفاده از امنیت لایه ای، سادگی طراحی امنیتی، حفاظت از اطلاعات در حین پردازش، حمل و نقل و ذخیره سازی و عدم اعتماد به ورودی های خارجی. </a:t>
            </a:r>
            <a:endParaRPr lang="fa-IR" sz="18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کل اصل های امنیتی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NIST</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33 تا می باشند.</a:t>
            </a:r>
            <a:endParaRPr lang="en-AE" kern="0" dirty="0">
              <a:solidFill>
                <a:schemeClr val="bg1"/>
              </a:solidFill>
              <a:effectLst/>
              <a:latin typeface="Vazirmatn" pitchFamily="2" charset="-78"/>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19</a:t>
            </a:r>
          </a:p>
        </p:txBody>
      </p:sp>
    </p:spTree>
    <p:extLst>
      <p:ext uri="{BB962C8B-B14F-4D97-AF65-F5344CB8AC3E}">
        <p14:creationId xmlns:p14="http://schemas.microsoft.com/office/powerpoint/2010/main" val="359639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13340" y="0"/>
            <a:ext cx="10137528" cy="685800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369716" y="23211"/>
            <a:ext cx="8804895" cy="6412012"/>
          </a:xfrm>
          <a:prstGeom prst="rect">
            <a:avLst/>
          </a:prstGeom>
          <a:noFill/>
        </p:spPr>
        <p:txBody>
          <a:bodyPr wrap="square" rtlCol="1">
            <a:spAutoFit/>
          </a:bodyPr>
          <a:lstStyle/>
          <a:p>
            <a:pPr algn="r" rtl="1"/>
            <a:r>
              <a:rPr lang="fa-IR" sz="2000" dirty="0">
                <a:solidFill>
                  <a:srgbClr val="C00000"/>
                </a:solidFill>
                <a:latin typeface="Vazirmatn" pitchFamily="2" charset="-78"/>
                <a:cs typeface="Vazirmatn" pitchFamily="2" charset="-78"/>
              </a:rPr>
              <a:t>رئوس مطالب</a:t>
            </a:r>
          </a:p>
          <a:p>
            <a:pPr algn="r" rtl="1"/>
            <a:endParaRPr lang="fa-IR" sz="1050" dirty="0">
              <a:solidFill>
                <a:srgbClr val="C00000"/>
              </a:solidFill>
              <a:latin typeface="Vazirmatn" pitchFamily="2" charset="-78"/>
              <a:cs typeface="Vazirmatn" pitchFamily="2" charset="-78"/>
            </a:endParaRPr>
          </a:p>
          <a:p>
            <a:pPr marL="285750" indent="-285750" algn="r" rtl="1">
              <a:spcBef>
                <a:spcPts val="800"/>
              </a:spcBef>
              <a:spcAft>
                <a:spcPts val="100"/>
              </a:spcAft>
              <a:buFont typeface="Arial" panose="020B0604020202020204" pitchFamily="34" charset="0"/>
              <a:buChar char="•"/>
            </a:pPr>
            <a:r>
              <a:rPr lang="fa-IR" sz="1500" dirty="0">
                <a:solidFill>
                  <a:schemeClr val="bg1"/>
                </a:solidFill>
                <a:latin typeface="Vazirmatn" pitchFamily="2" charset="-78"/>
                <a:cs typeface="Vazirmatn" pitchFamily="2" charset="-78"/>
              </a:rPr>
              <a:t>مقدمه</a:t>
            </a:r>
          </a:p>
          <a:p>
            <a:pPr marL="285750" indent="-285750" algn="r" rtl="1">
              <a:spcBef>
                <a:spcPts val="800"/>
              </a:spcBef>
              <a:spcAft>
                <a:spcPts val="100"/>
              </a:spcAft>
              <a:buFont typeface="Arial" panose="020B0604020202020204" pitchFamily="34" charset="0"/>
              <a:buChar char="•"/>
            </a:pPr>
            <a:r>
              <a:rPr lang="fa-IR" sz="1500" dirty="0">
                <a:solidFill>
                  <a:schemeClr val="bg1"/>
                </a:solidFill>
                <a:latin typeface="Vazirmatn" pitchFamily="2" charset="-78"/>
                <a:cs typeface="Vazirmatn" pitchFamily="2" charset="-78"/>
              </a:rPr>
              <a:t>چرخه عمر توسعه نرم افزار</a:t>
            </a:r>
          </a:p>
          <a:p>
            <a:pPr marL="285750" indent="-285750" algn="r" rtl="1">
              <a:spcBef>
                <a:spcPts val="800"/>
              </a:spcBef>
              <a:spcAft>
                <a:spcPts val="100"/>
              </a:spcAft>
              <a:buFont typeface="Arial" panose="020B0604020202020204" pitchFamily="34" charset="0"/>
              <a:buChar char="•"/>
            </a:pPr>
            <a:r>
              <a:rPr lang="fa-IR" sz="1500" dirty="0">
                <a:solidFill>
                  <a:schemeClr val="bg1"/>
                </a:solidFill>
                <a:latin typeface="Vazirmatn" pitchFamily="2" charset="-78"/>
                <a:cs typeface="Vazirmatn" pitchFamily="2" charset="-78"/>
              </a:rPr>
              <a:t>معرفی </a:t>
            </a:r>
            <a:r>
              <a:rPr lang="en-US" sz="1500" dirty="0">
                <a:solidFill>
                  <a:schemeClr val="bg1"/>
                </a:solidFill>
                <a:effectLst/>
                <a:latin typeface="Vazirmatn" pitchFamily="2" charset="-78"/>
                <a:ea typeface="Calibri" panose="020F0502020204030204" pitchFamily="34" charset="0"/>
                <a:cs typeface="Vazirmatn" pitchFamily="2" charset="-78"/>
              </a:rPr>
              <a:t>abuse case</a:t>
            </a:r>
          </a:p>
          <a:p>
            <a:pPr marL="742950" lvl="1" indent="-285750" algn="r" rtl="1">
              <a:spcBef>
                <a:spcPts val="800"/>
              </a:spcBef>
              <a:spcAft>
                <a:spcPts val="100"/>
              </a:spcAft>
              <a:buSzPct val="50000"/>
              <a:buFont typeface="Wingdings" panose="05000000000000000000" pitchFamily="2" charset="2"/>
              <a:buChar char="q"/>
            </a:pPr>
            <a:r>
              <a:rPr lang="fa-IR" sz="1300" dirty="0">
                <a:solidFill>
                  <a:srgbClr val="7030A0"/>
                </a:solidFill>
                <a:effectLst/>
                <a:latin typeface="Vazirmatn" pitchFamily="2" charset="-78"/>
                <a:ea typeface="Calibri" panose="020F0502020204030204" pitchFamily="34" charset="0"/>
                <a:cs typeface="Vazirmatn" pitchFamily="2" charset="-78"/>
              </a:rPr>
              <a:t>مراحل </a:t>
            </a:r>
            <a:r>
              <a:rPr lang="en-US" sz="1300" dirty="0">
                <a:solidFill>
                  <a:srgbClr val="7030A0"/>
                </a:solidFill>
                <a:effectLst/>
                <a:latin typeface="Vazirmatn" pitchFamily="2" charset="-78"/>
                <a:ea typeface="Calibri" panose="020F0502020204030204" pitchFamily="34" charset="0"/>
                <a:cs typeface="Vazirmatn" pitchFamily="2" charset="-78"/>
              </a:rPr>
              <a:t>abuse case</a:t>
            </a:r>
            <a:r>
              <a:rPr lang="fa-IR" sz="1300" dirty="0">
                <a:solidFill>
                  <a:srgbClr val="7030A0"/>
                </a:solidFill>
                <a:effectLst/>
                <a:latin typeface="Vazirmatn" pitchFamily="2" charset="-78"/>
                <a:ea typeface="Calibri" panose="020F0502020204030204" pitchFamily="34" charset="0"/>
                <a:cs typeface="Vazirmatn" pitchFamily="2" charset="-78"/>
              </a:rPr>
              <a:t> در طراحی امن نرم افزار</a:t>
            </a:r>
          </a:p>
          <a:p>
            <a:pPr marL="742950" lvl="1" indent="-285750" algn="r" rtl="1">
              <a:spcBef>
                <a:spcPts val="800"/>
              </a:spcBef>
              <a:spcAft>
                <a:spcPts val="100"/>
              </a:spcAft>
              <a:buSzPct val="50000"/>
              <a:buFont typeface="Wingdings" panose="05000000000000000000" pitchFamily="2" charset="2"/>
              <a:buChar char="q"/>
            </a:pPr>
            <a:r>
              <a:rPr lang="fa-IR" sz="1300" dirty="0">
                <a:solidFill>
                  <a:srgbClr val="7030A0"/>
                </a:solidFill>
                <a:effectLst/>
                <a:latin typeface="Vazirmatn" pitchFamily="2" charset="-78"/>
                <a:ea typeface="Calibri" panose="020F0502020204030204" pitchFamily="34" charset="0"/>
                <a:cs typeface="Vazirmatn" pitchFamily="2" charset="-78"/>
              </a:rPr>
              <a:t>حملات </a:t>
            </a:r>
            <a:r>
              <a:rPr lang="fa-IR" sz="1300" dirty="0">
                <a:solidFill>
                  <a:srgbClr val="7030A0"/>
                </a:solidFill>
                <a:latin typeface="Vazirmatn" pitchFamily="2" charset="-78"/>
                <a:ea typeface="Calibri" panose="020F0502020204030204" pitchFamily="34" charset="0"/>
                <a:cs typeface="Vazirmatn" pitchFamily="2" charset="-78"/>
              </a:rPr>
              <a:t>انجام شده با استفاده از </a:t>
            </a:r>
            <a:r>
              <a:rPr lang="en-US" sz="1300" dirty="0">
                <a:solidFill>
                  <a:srgbClr val="7030A0"/>
                </a:solidFill>
                <a:effectLst/>
                <a:latin typeface="Vazirmatn" pitchFamily="2" charset="-78"/>
                <a:ea typeface="Calibri" panose="020F0502020204030204" pitchFamily="34" charset="0"/>
                <a:cs typeface="Vazirmatn" pitchFamily="2" charset="-78"/>
              </a:rPr>
              <a:t>abuse case</a:t>
            </a:r>
          </a:p>
          <a:p>
            <a:pPr marL="742950" lvl="1" indent="-285750" algn="r" rtl="1">
              <a:spcBef>
                <a:spcPts val="800"/>
              </a:spcBef>
              <a:spcAft>
                <a:spcPts val="100"/>
              </a:spcAft>
              <a:buSzPct val="50000"/>
              <a:buFont typeface="Wingdings" panose="05000000000000000000" pitchFamily="2" charset="2"/>
              <a:buChar char="q"/>
            </a:pPr>
            <a:r>
              <a:rPr lang="fa-IR" sz="1300" dirty="0">
                <a:solidFill>
                  <a:srgbClr val="7030A0"/>
                </a:solidFill>
                <a:latin typeface="Vazirmatn" pitchFamily="2" charset="-78"/>
                <a:ea typeface="Calibri" panose="020F0502020204030204" pitchFamily="34" charset="0"/>
                <a:cs typeface="Vazirmatn" pitchFamily="2" charset="-78"/>
              </a:rPr>
              <a:t>اشاره به مواردی غیر از </a:t>
            </a:r>
            <a:r>
              <a:rPr lang="en-US" sz="1300" dirty="0">
                <a:solidFill>
                  <a:srgbClr val="7030A0"/>
                </a:solidFill>
                <a:effectLst/>
                <a:latin typeface="Vazirmatn" pitchFamily="2" charset="-78"/>
                <a:ea typeface="Calibri" panose="020F0502020204030204" pitchFamily="34" charset="0"/>
                <a:cs typeface="Vazirmatn" pitchFamily="2" charset="-78"/>
              </a:rPr>
              <a:t>abuse case</a:t>
            </a:r>
            <a:r>
              <a:rPr lang="fa-IR" sz="1300" dirty="0">
                <a:solidFill>
                  <a:srgbClr val="7030A0"/>
                </a:solidFill>
                <a:effectLst/>
                <a:latin typeface="Vazirmatn" pitchFamily="2" charset="-78"/>
                <a:ea typeface="Calibri" panose="020F0502020204030204" pitchFamily="34" charset="0"/>
                <a:cs typeface="Vazirmatn" pitchFamily="2" charset="-78"/>
              </a:rPr>
              <a:t> در طراحی امن نرم افزار</a:t>
            </a:r>
          </a:p>
          <a:p>
            <a:pPr marL="742950" lvl="1" indent="-285750" algn="r" rtl="1">
              <a:spcBef>
                <a:spcPts val="800"/>
              </a:spcBef>
              <a:spcAft>
                <a:spcPts val="100"/>
              </a:spcAft>
              <a:buSzPct val="50000"/>
              <a:buFont typeface="Wingdings" panose="05000000000000000000" pitchFamily="2" charset="2"/>
              <a:buChar char="q"/>
            </a:pPr>
            <a:r>
              <a:rPr lang="fa-IR" sz="1300" dirty="0">
                <a:solidFill>
                  <a:srgbClr val="7030A0"/>
                </a:solidFill>
                <a:latin typeface="Vazirmatn" pitchFamily="2" charset="-78"/>
                <a:ea typeface="Calibri" panose="020F0502020204030204" pitchFamily="34" charset="0"/>
                <a:cs typeface="Vazirmatn" pitchFamily="2" charset="-78"/>
              </a:rPr>
              <a:t>آنچه از </a:t>
            </a:r>
            <a:r>
              <a:rPr lang="en-US" sz="1300" dirty="0">
                <a:solidFill>
                  <a:srgbClr val="7030A0"/>
                </a:solidFill>
                <a:effectLst/>
                <a:latin typeface="Vazirmatn" pitchFamily="2" charset="-78"/>
                <a:ea typeface="Calibri" panose="020F0502020204030204" pitchFamily="34" charset="0"/>
                <a:cs typeface="Vazirmatn" pitchFamily="2" charset="-78"/>
              </a:rPr>
              <a:t>abuse case</a:t>
            </a:r>
            <a:r>
              <a:rPr lang="fa-IR" sz="1300" dirty="0">
                <a:solidFill>
                  <a:srgbClr val="7030A0"/>
                </a:solidFill>
                <a:effectLst/>
                <a:latin typeface="Vazirmatn" pitchFamily="2" charset="-78"/>
                <a:ea typeface="Calibri" panose="020F0502020204030204" pitchFamily="34" charset="0"/>
                <a:cs typeface="Vazirmatn" pitchFamily="2" charset="-78"/>
              </a:rPr>
              <a:t> در آینده انتظار خواهیم داشت...</a:t>
            </a:r>
          </a:p>
          <a:p>
            <a:pPr marL="285750" indent="-285750" algn="r" rtl="1">
              <a:spcBef>
                <a:spcPts val="800"/>
              </a:spcBef>
              <a:spcAft>
                <a:spcPts val="100"/>
              </a:spcAft>
              <a:buFont typeface="Arial" panose="020B0604020202020204" pitchFamily="34" charset="0"/>
              <a:buChar char="•"/>
            </a:pPr>
            <a:r>
              <a:rPr lang="fa-IR" sz="1500" dirty="0">
                <a:solidFill>
                  <a:schemeClr val="bg1"/>
                </a:solidFill>
                <a:latin typeface="Vazirmatn" pitchFamily="2" charset="-78"/>
                <a:cs typeface="Vazirmatn" pitchFamily="2" charset="-78"/>
              </a:rPr>
              <a:t>معرفی</a:t>
            </a:r>
            <a:r>
              <a:rPr lang="en-AE" sz="1500" dirty="0">
                <a:solidFill>
                  <a:schemeClr val="bg1"/>
                </a:solidFill>
                <a:effectLst/>
                <a:latin typeface="Vazirmatn" pitchFamily="2" charset="-78"/>
                <a:ea typeface="Calibri" panose="020F0502020204030204" pitchFamily="34" charset="0"/>
                <a:cs typeface="Vazirmatn" pitchFamily="2" charset="-78"/>
              </a:rPr>
              <a:t>risk analysis</a:t>
            </a:r>
            <a:r>
              <a:rPr lang="en-AE" sz="1500" kern="0" dirty="0">
                <a:solidFill>
                  <a:schemeClr val="bg1"/>
                </a:solidFill>
                <a:effectLst/>
                <a:latin typeface="Vazirmatn" pitchFamily="2" charset="-78"/>
                <a:ea typeface="Calibri" panose="020F0502020204030204" pitchFamily="34" charset="0"/>
                <a:cs typeface="Vazirmatn" pitchFamily="2" charset="-78"/>
              </a:rPr>
              <a:t> </a:t>
            </a:r>
            <a:endParaRPr lang="fa-IR" sz="1500" kern="0" dirty="0">
              <a:solidFill>
                <a:schemeClr val="bg1"/>
              </a:solidFill>
              <a:effectLst/>
              <a:latin typeface="Vazirmatn" pitchFamily="2" charset="-78"/>
              <a:ea typeface="Calibri" panose="020F0502020204030204" pitchFamily="34" charset="0"/>
              <a:cs typeface="Vazirmatn" pitchFamily="2" charset="-78"/>
            </a:endParaRP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latin typeface="Vazirmatn" pitchFamily="2" charset="-78"/>
                <a:ea typeface="Calibri" panose="020F0502020204030204" pitchFamily="34" charset="0"/>
                <a:cs typeface="Vazirmatn" pitchFamily="2" charset="-78"/>
              </a:rPr>
              <a:t>مراحل </a:t>
            </a:r>
            <a:r>
              <a:rPr lang="en-US" sz="1300" kern="100" dirty="0">
                <a:solidFill>
                  <a:srgbClr val="7030A0"/>
                </a:solidFill>
                <a:latin typeface="Vazirmatn" pitchFamily="2" charset="-78"/>
                <a:cs typeface="Vazirmatn" pitchFamily="2" charset="-78"/>
              </a:rPr>
              <a:t>risk analysis</a:t>
            </a:r>
            <a:r>
              <a:rPr lang="fa-IR" sz="1300" kern="1200" dirty="0">
                <a:solidFill>
                  <a:srgbClr val="7030A0"/>
                </a:solidFill>
                <a:latin typeface="Vazirmatn" pitchFamily="2" charset="-78"/>
                <a:cs typeface="Vazirmatn" pitchFamily="2" charset="-78"/>
              </a:rPr>
              <a:t> </a:t>
            </a:r>
            <a:r>
              <a:rPr lang="fa-IR" sz="1300" kern="0" dirty="0">
                <a:solidFill>
                  <a:srgbClr val="7030A0"/>
                </a:solidFill>
                <a:latin typeface="Vazirmatn" pitchFamily="2" charset="-78"/>
                <a:cs typeface="Vazirmatn" pitchFamily="2" charset="-78"/>
              </a:rPr>
              <a:t>در طراحی امن نرم افزار</a:t>
            </a: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effectLst/>
                <a:latin typeface="Vazirmatn" pitchFamily="2" charset="-78"/>
                <a:ea typeface="Calibri" panose="020F0502020204030204" pitchFamily="34" charset="0"/>
                <a:cs typeface="Vazirmatn" pitchFamily="2" charset="-78"/>
              </a:rPr>
              <a:t>سناریوهای تحلیل شده در </a:t>
            </a:r>
            <a:r>
              <a:rPr lang="en-US" sz="1300" kern="100" dirty="0">
                <a:solidFill>
                  <a:srgbClr val="7030A0"/>
                </a:solidFill>
                <a:latin typeface="Vazirmatn" pitchFamily="2" charset="-78"/>
                <a:cs typeface="Vazirmatn" pitchFamily="2" charset="-78"/>
              </a:rPr>
              <a:t>risk analysis</a:t>
            </a:r>
            <a:r>
              <a:rPr lang="fa-IR" sz="1300" kern="1200" dirty="0">
                <a:solidFill>
                  <a:srgbClr val="7030A0"/>
                </a:solidFill>
                <a:latin typeface="Vazirmatn" pitchFamily="2" charset="-78"/>
                <a:cs typeface="Vazirmatn" pitchFamily="2" charset="-78"/>
              </a:rPr>
              <a:t> </a:t>
            </a:r>
            <a:endParaRPr lang="fa-IR" sz="1300" kern="0" dirty="0">
              <a:solidFill>
                <a:srgbClr val="7030A0"/>
              </a:solidFill>
              <a:latin typeface="Vazirmatn" pitchFamily="2" charset="-78"/>
              <a:cs typeface="Vazirmatn" pitchFamily="2" charset="-78"/>
            </a:endParaRP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effectLst/>
                <a:latin typeface="Vazirmatn" pitchFamily="2" charset="-78"/>
                <a:ea typeface="Calibri" panose="020F0502020204030204" pitchFamily="34" charset="0"/>
                <a:cs typeface="Vazirmatn" pitchFamily="2" charset="-78"/>
              </a:rPr>
              <a:t>م</a:t>
            </a:r>
            <a:r>
              <a:rPr lang="fa-IR" sz="1300" kern="0" dirty="0">
                <a:solidFill>
                  <a:srgbClr val="7030A0"/>
                </a:solidFill>
                <a:latin typeface="Vazirmatn" pitchFamily="2" charset="-78"/>
                <a:ea typeface="Calibri" panose="020F0502020204030204" pitchFamily="34" charset="0"/>
                <a:cs typeface="Vazirmatn" pitchFamily="2" charset="-78"/>
              </a:rPr>
              <a:t>عیارهای امنیتی</a:t>
            </a: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effectLst/>
                <a:latin typeface="Vazirmatn" pitchFamily="2" charset="-78"/>
                <a:ea typeface="Calibri" panose="020F0502020204030204" pitchFamily="34" charset="0"/>
                <a:cs typeface="Vazirmatn" pitchFamily="2" charset="-78"/>
              </a:rPr>
              <a:t>اصل های امنیتی </a:t>
            </a:r>
            <a:r>
              <a:rPr lang="en-US" sz="1300" kern="0" dirty="0">
                <a:solidFill>
                  <a:srgbClr val="7030A0"/>
                </a:solidFill>
                <a:effectLst/>
                <a:latin typeface="Vazirmatn" pitchFamily="2" charset="-78"/>
                <a:ea typeface="Calibri" panose="020F0502020204030204" pitchFamily="34" charset="0"/>
                <a:cs typeface="Vazirmatn" pitchFamily="2" charset="-78"/>
              </a:rPr>
              <a:t>NIST</a:t>
            </a:r>
            <a:endParaRPr lang="fa-IR" sz="1300" kern="0" dirty="0">
              <a:solidFill>
                <a:srgbClr val="7030A0"/>
              </a:solidFill>
              <a:effectLst/>
              <a:latin typeface="Vazirmatn" pitchFamily="2" charset="-78"/>
              <a:ea typeface="Calibri" panose="020F0502020204030204" pitchFamily="34" charset="0"/>
              <a:cs typeface="Vazirmatn" pitchFamily="2" charset="-78"/>
            </a:endParaRP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latin typeface="Vazirmatn" pitchFamily="2" charset="-78"/>
                <a:ea typeface="Calibri" panose="020F0502020204030204" pitchFamily="34" charset="0"/>
                <a:cs typeface="Vazirmatn" pitchFamily="2" charset="-78"/>
              </a:rPr>
              <a:t>جایگاه استفاده از </a:t>
            </a:r>
            <a:r>
              <a:rPr lang="en-US" sz="1300" kern="100" dirty="0">
                <a:solidFill>
                  <a:srgbClr val="7030A0"/>
                </a:solidFill>
                <a:effectLst/>
                <a:latin typeface="Vazirmatn" pitchFamily="2" charset="-78"/>
                <a:ea typeface="Calibri" panose="020F0502020204030204" pitchFamily="34" charset="0"/>
                <a:cs typeface="Vazirmatn" pitchFamily="2" charset="-78"/>
              </a:rPr>
              <a:t>risk analysis</a:t>
            </a:r>
            <a:r>
              <a:rPr lang="fa-IR" sz="1300" kern="100" dirty="0">
                <a:solidFill>
                  <a:srgbClr val="7030A0"/>
                </a:solidFill>
                <a:effectLst/>
                <a:latin typeface="Vazirmatn" pitchFamily="2" charset="-78"/>
                <a:ea typeface="Calibri" panose="020F0502020204030204" pitchFamily="34" charset="0"/>
                <a:cs typeface="Vazirmatn" pitchFamily="2" charset="-78"/>
              </a:rPr>
              <a:t> </a:t>
            </a:r>
            <a:endParaRPr lang="fa-IR" sz="1300" kern="0" dirty="0">
              <a:solidFill>
                <a:srgbClr val="7030A0"/>
              </a:solidFill>
              <a:latin typeface="Vazirmatn" pitchFamily="2" charset="-78"/>
              <a:ea typeface="Calibri" panose="020F0502020204030204" pitchFamily="34" charset="0"/>
              <a:cs typeface="Vazirmatn" pitchFamily="2" charset="-78"/>
            </a:endParaRP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effectLst/>
                <a:latin typeface="Vazirmatn" pitchFamily="2" charset="-78"/>
                <a:ea typeface="Calibri" panose="020F0502020204030204" pitchFamily="34" charset="0"/>
                <a:cs typeface="Vazirmatn" pitchFamily="2" charset="-78"/>
              </a:rPr>
              <a:t>حملات انجام شده با استفاده از </a:t>
            </a:r>
            <a:r>
              <a:rPr lang="en-US" sz="1300" kern="100" dirty="0">
                <a:solidFill>
                  <a:srgbClr val="7030A0"/>
                </a:solidFill>
                <a:latin typeface="Vazirmatn" pitchFamily="2" charset="-78"/>
                <a:cs typeface="Vazirmatn" pitchFamily="2" charset="-78"/>
              </a:rPr>
              <a:t>risk analysis</a:t>
            </a:r>
            <a:r>
              <a:rPr lang="fa-IR" sz="1300" kern="1200" dirty="0">
                <a:solidFill>
                  <a:srgbClr val="7030A0"/>
                </a:solidFill>
                <a:latin typeface="Vazirmatn" pitchFamily="2" charset="-78"/>
                <a:cs typeface="Vazirmatn" pitchFamily="2" charset="-78"/>
              </a:rPr>
              <a:t> </a:t>
            </a:r>
            <a:endParaRPr lang="fa-IR" sz="1300" kern="0" dirty="0">
              <a:solidFill>
                <a:srgbClr val="7030A0"/>
              </a:solidFill>
              <a:latin typeface="Vazirmatn" pitchFamily="2" charset="-78"/>
              <a:cs typeface="Vazirmatn" pitchFamily="2" charset="-78"/>
            </a:endParaRP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effectLst/>
                <a:latin typeface="Vazirmatn" pitchFamily="2" charset="-78"/>
                <a:ea typeface="Calibri" panose="020F0502020204030204" pitchFamily="34" charset="0"/>
                <a:cs typeface="Vazirmatn" pitchFamily="2" charset="-78"/>
              </a:rPr>
              <a:t>اشاره به مواردی غیر از </a:t>
            </a:r>
            <a:r>
              <a:rPr lang="en-US" sz="1300" kern="100" dirty="0">
                <a:solidFill>
                  <a:srgbClr val="7030A0"/>
                </a:solidFill>
                <a:latin typeface="Vazirmatn" pitchFamily="2" charset="-78"/>
                <a:cs typeface="Vazirmatn" pitchFamily="2" charset="-78"/>
              </a:rPr>
              <a:t>risk analysis</a:t>
            </a:r>
            <a:r>
              <a:rPr lang="fa-IR" sz="1300" kern="1200" dirty="0">
                <a:solidFill>
                  <a:srgbClr val="7030A0"/>
                </a:solidFill>
                <a:latin typeface="Vazirmatn" pitchFamily="2" charset="-78"/>
                <a:cs typeface="Vazirmatn" pitchFamily="2" charset="-78"/>
              </a:rPr>
              <a:t> </a:t>
            </a:r>
            <a:r>
              <a:rPr lang="fa-IR" sz="1300" kern="0" dirty="0">
                <a:solidFill>
                  <a:srgbClr val="7030A0"/>
                </a:solidFill>
                <a:latin typeface="Vazirmatn" pitchFamily="2" charset="-78"/>
                <a:cs typeface="Vazirmatn" pitchFamily="2" charset="-78"/>
              </a:rPr>
              <a:t>در طراحی امن نرم افزار</a:t>
            </a: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effectLst/>
                <a:latin typeface="Vazirmatn" pitchFamily="2" charset="-78"/>
                <a:ea typeface="Calibri" panose="020F0502020204030204" pitchFamily="34" charset="0"/>
                <a:cs typeface="Vazirmatn" pitchFamily="2" charset="-78"/>
              </a:rPr>
              <a:t>آنچه از </a:t>
            </a:r>
            <a:r>
              <a:rPr lang="en-US" sz="1300" kern="100" dirty="0">
                <a:solidFill>
                  <a:srgbClr val="7030A0"/>
                </a:solidFill>
                <a:latin typeface="Vazirmatn" pitchFamily="2" charset="-78"/>
                <a:cs typeface="Vazirmatn" pitchFamily="2" charset="-78"/>
              </a:rPr>
              <a:t>risk analysis</a:t>
            </a:r>
            <a:r>
              <a:rPr lang="fa-IR" sz="1300" kern="1200" dirty="0">
                <a:solidFill>
                  <a:srgbClr val="7030A0"/>
                </a:solidFill>
                <a:latin typeface="Vazirmatn" pitchFamily="2" charset="-78"/>
                <a:cs typeface="Vazirmatn" pitchFamily="2" charset="-78"/>
              </a:rPr>
              <a:t> </a:t>
            </a:r>
            <a:r>
              <a:rPr lang="fa-IR" sz="1300" kern="0" dirty="0">
                <a:solidFill>
                  <a:srgbClr val="7030A0"/>
                </a:solidFill>
                <a:latin typeface="Vazirmatn" pitchFamily="2" charset="-78"/>
                <a:cs typeface="Vazirmatn" pitchFamily="2" charset="-78"/>
              </a:rPr>
              <a:t>در آینده انتظار خواهیم داشت...</a:t>
            </a:r>
            <a:endParaRPr lang="fa-IR" sz="1300" kern="0" dirty="0">
              <a:solidFill>
                <a:srgbClr val="7030A0"/>
              </a:solidFill>
              <a:effectLst/>
              <a:latin typeface="Vazirmatn" pitchFamily="2" charset="-78"/>
              <a:ea typeface="Calibri" panose="020F0502020204030204" pitchFamily="34" charset="0"/>
              <a:cs typeface="Vazirmatn" pitchFamily="2" charset="-78"/>
            </a:endParaRPr>
          </a:p>
          <a:p>
            <a:pPr marL="285750" indent="-285750" algn="r" rtl="1">
              <a:spcBef>
                <a:spcPts val="800"/>
              </a:spcBef>
              <a:spcAft>
                <a:spcPts val="100"/>
              </a:spcAft>
              <a:buFont typeface="Arial" panose="020B0604020202020204" pitchFamily="34" charset="0"/>
              <a:buChar char="•"/>
            </a:pPr>
            <a:r>
              <a:rPr lang="fa-IR" sz="1500" kern="0" dirty="0">
                <a:solidFill>
                  <a:schemeClr val="bg1"/>
                </a:solidFill>
                <a:latin typeface="Vazirmatn" pitchFamily="2" charset="-78"/>
                <a:ea typeface="Calibri" panose="020F0502020204030204" pitchFamily="34" charset="0"/>
                <a:cs typeface="Vazirmatn" pitchFamily="2" charset="-78"/>
              </a:rPr>
              <a:t>تفاوت بین </a:t>
            </a:r>
            <a:r>
              <a:rPr lang="en-AE" sz="1500" dirty="0">
                <a:solidFill>
                  <a:schemeClr val="bg1"/>
                </a:solidFill>
                <a:effectLst/>
                <a:latin typeface="Vazirmatn" pitchFamily="2" charset="-78"/>
                <a:ea typeface="Calibri" panose="020F0502020204030204" pitchFamily="34" charset="0"/>
                <a:cs typeface="Vazirmatn" pitchFamily="2" charset="-78"/>
              </a:rPr>
              <a:t>risk analysis</a:t>
            </a:r>
            <a:r>
              <a:rPr lang="fa-IR" sz="1500" dirty="0">
                <a:solidFill>
                  <a:schemeClr val="bg1"/>
                </a:solidFill>
                <a:effectLst/>
                <a:latin typeface="Vazirmatn" pitchFamily="2" charset="-78"/>
                <a:ea typeface="Calibri" panose="020F0502020204030204" pitchFamily="34" charset="0"/>
                <a:cs typeface="Vazirmatn" pitchFamily="2" charset="-78"/>
              </a:rPr>
              <a:t> و </a:t>
            </a:r>
            <a:r>
              <a:rPr lang="en-US" sz="1500" dirty="0">
                <a:solidFill>
                  <a:schemeClr val="bg1"/>
                </a:solidFill>
                <a:effectLst/>
                <a:latin typeface="Vazirmatn" pitchFamily="2" charset="-78"/>
                <a:ea typeface="Calibri" panose="020F0502020204030204" pitchFamily="34" charset="0"/>
                <a:cs typeface="Vazirmatn" pitchFamily="2" charset="-78"/>
              </a:rPr>
              <a:t>abuse case</a:t>
            </a:r>
            <a:r>
              <a:rPr lang="fa-IR" sz="1500" dirty="0">
                <a:solidFill>
                  <a:schemeClr val="bg1"/>
                </a:solidFill>
                <a:effectLst/>
                <a:latin typeface="Vazirmatn" pitchFamily="2" charset="-78"/>
                <a:ea typeface="Calibri" panose="020F0502020204030204" pitchFamily="34" charset="0"/>
                <a:cs typeface="Vazirmatn" pitchFamily="2" charset="-78"/>
              </a:rPr>
              <a:t> </a:t>
            </a:r>
            <a:endParaRPr lang="en-AE" sz="1500" kern="0" dirty="0">
              <a:solidFill>
                <a:schemeClr val="bg1"/>
              </a:solidFill>
              <a:effectLst/>
              <a:latin typeface="Vazirmatn" pitchFamily="2" charset="-78"/>
              <a:ea typeface="Calibri" panose="020F0502020204030204" pitchFamily="34" charset="0"/>
              <a:cs typeface="Vazirmatn" pitchFamily="2" charset="-78"/>
            </a:endParaRPr>
          </a:p>
          <a:p>
            <a:pPr marL="285750" indent="-285750" algn="r" rtl="1">
              <a:spcBef>
                <a:spcPts val="800"/>
              </a:spcBef>
              <a:spcAft>
                <a:spcPts val="100"/>
              </a:spcAft>
              <a:buFont typeface="Arial" panose="020B0604020202020204" pitchFamily="34" charset="0"/>
              <a:buChar char="•"/>
            </a:pPr>
            <a:r>
              <a:rPr lang="fa-IR" sz="1500" kern="0" dirty="0">
                <a:solidFill>
                  <a:schemeClr val="bg1"/>
                </a:solidFill>
                <a:latin typeface="Vazirmatn" pitchFamily="2" charset="-78"/>
                <a:ea typeface="Calibri" panose="020F0502020204030204" pitchFamily="34" charset="0"/>
                <a:cs typeface="Vazirmatn" pitchFamily="2" charset="-78"/>
              </a:rPr>
              <a:t>نتیجه گیری</a:t>
            </a:r>
            <a:endParaRPr lang="en-AE" sz="1500" kern="0" dirty="0">
              <a:solidFill>
                <a:schemeClr val="bg1"/>
              </a:solidFill>
              <a:effectLst/>
              <a:latin typeface="Vazirmatn" pitchFamily="2" charset="-78"/>
              <a:ea typeface="Calibri" panose="020F0502020204030204" pitchFamily="34" charset="0"/>
              <a:cs typeface="Vazirmatn" pitchFamily="2" charset="-78"/>
            </a:endParaRPr>
          </a:p>
        </p:txBody>
      </p:sp>
    </p:spTree>
    <p:extLst>
      <p:ext uri="{BB962C8B-B14F-4D97-AF65-F5344CB8AC3E}">
        <p14:creationId xmlns:p14="http://schemas.microsoft.com/office/powerpoint/2010/main" val="1133911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4909036"/>
          </a:xfrm>
          <a:prstGeom prst="rect">
            <a:avLst/>
          </a:prstGeom>
          <a:noFill/>
        </p:spPr>
        <p:txBody>
          <a:bodyPr wrap="square" rtlCol="1">
            <a:spAutoFit/>
          </a:bodyPr>
          <a:lstStyle/>
          <a:p>
            <a:pPr algn="r" rtl="1"/>
            <a:r>
              <a:rPr lang="fa-IR" sz="1800" dirty="0">
                <a:solidFill>
                  <a:srgbClr val="C00000"/>
                </a:solidFill>
                <a:effectLst/>
                <a:latin typeface="Vazirmatn" pitchFamily="2" charset="-78"/>
                <a:ea typeface="Calibri" panose="020F0502020204030204" pitchFamily="34" charset="0"/>
                <a:cs typeface="Vazirmatn" pitchFamily="2" charset="-78"/>
              </a:rPr>
              <a:t>اصل های امنیتی </a:t>
            </a:r>
            <a:r>
              <a:rPr lang="en-US" sz="1800" dirty="0">
                <a:solidFill>
                  <a:srgbClr val="C00000"/>
                </a:solidFill>
                <a:effectLst/>
                <a:latin typeface="Vazirmatn" pitchFamily="2" charset="-78"/>
                <a:ea typeface="Calibri" panose="020F0502020204030204" pitchFamily="34" charset="0"/>
                <a:cs typeface="Vazirmatn" pitchFamily="2" charset="-78"/>
              </a:rPr>
              <a:t>NIST</a:t>
            </a:r>
            <a:endParaRPr lang="fa-IR" sz="1800" dirty="0">
              <a:solidFill>
                <a:srgbClr val="C00000"/>
              </a:solidFill>
              <a:effectLst/>
              <a:latin typeface="Vazirmatn" pitchFamily="2" charset="-78"/>
              <a:ea typeface="Calibri" panose="020F0502020204030204" pitchFamily="34" charset="0"/>
              <a:cs typeface="Vazirmatn" pitchFamily="2" charset="-78"/>
            </a:endParaRPr>
          </a:p>
          <a:p>
            <a:pPr algn="r" rtl="1"/>
            <a:endParaRPr lang="fa-IR" sz="1600" dirty="0">
              <a:solidFill>
                <a:schemeClr val="bg1"/>
              </a:solidFill>
              <a:effectLst/>
              <a:latin typeface="Vazirmatn" pitchFamily="2" charset="-78"/>
              <a:ea typeface="Calibri" panose="020F0502020204030204" pitchFamily="34" charset="0"/>
              <a:cs typeface="Vazirmatn" pitchFamily="2" charset="-78"/>
            </a:endParaRPr>
          </a:p>
          <a:p>
            <a:pPr algn="r" rtl="1"/>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های امنیتی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NIST</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عبارتند از:</a:t>
            </a:r>
            <a:endParaRPr lang="fa-IR" sz="10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 یک خط مشی امنیتی صحیح به عنوان بنیاد امنیتی ایجاد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 امنیت را به عنوان بخشی جدایی ناپذیر از طراحی کلی سیستم در نظر بگیرید</a:t>
            </a:r>
            <a:endParaRPr lang="fa-IR" kern="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3. مرزهای امنیتی فیزیکی و منطقی که توسط سیاست های امنیتی مرتبط کنترل می شوند را به وضوح مشخص کنید </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4. اطمینان حاصل کنید که توسعه دهندگان در مورد چگونگی توسعه نرم افزار ایمن آموزش دیده اند</a:t>
            </a:r>
            <a:endParaRPr lang="fa-IR" kern="0" dirty="0">
              <a:solidFill>
                <a:schemeClr val="bg1"/>
              </a:solidFill>
              <a:latin typeface="Vazirmatn" pitchFamily="2" charset="-78"/>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5. ریسک را تا حد قابل قبولی کاهش دهید</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lvl="1" algn="just" rtl="1">
              <a:lnSpc>
                <a:spcPct val="150000"/>
              </a:lnSpc>
            </a:pPr>
            <a:r>
              <a:rPr lang="fa-IR"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ریسک به عنوان ترکیبی از:</a:t>
            </a:r>
          </a:p>
          <a:p>
            <a:pPr lvl="1" algn="just" rtl="1">
              <a:lnSpc>
                <a:spcPct val="150000"/>
              </a:lnSpc>
            </a:pPr>
            <a:r>
              <a:rPr lang="fa-IR"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(الف) احتمال اینکه یک منبع تهدید خاص اعمال شود (به طور عمدی یا ناخواسته یک آسیب پذیری سیستم دستورات خاصی را اعمال کند) و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 تاثیر نامطلوب ناشی از آن، بر عملیات سازمانی، دارایی های سازمانی یا افراد تعریف میشود. </a:t>
            </a: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6. فرض کنید سیستم های خارجی ناامن هستند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20</a:t>
            </a:r>
          </a:p>
        </p:txBody>
      </p:sp>
    </p:spTree>
    <p:extLst>
      <p:ext uri="{BB962C8B-B14F-4D97-AF65-F5344CB8AC3E}">
        <p14:creationId xmlns:p14="http://schemas.microsoft.com/office/powerpoint/2010/main" val="1914481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5866350"/>
          </a:xfrm>
          <a:prstGeom prst="rect">
            <a:avLst/>
          </a:prstGeom>
          <a:noFill/>
        </p:spPr>
        <p:txBody>
          <a:bodyPr wrap="square" rtlCol="1">
            <a:spAutoFit/>
          </a:bodyPr>
          <a:lstStyle/>
          <a:p>
            <a:pPr algn="just" rtl="1"/>
            <a:r>
              <a:rPr lang="fa-IR" sz="1800" dirty="0">
                <a:solidFill>
                  <a:schemeClr val="tx1">
                    <a:lumMod val="65000"/>
                  </a:schemeClr>
                </a:solidFill>
                <a:effectLst/>
                <a:latin typeface="Vazirmatn" pitchFamily="2" charset="-78"/>
                <a:ea typeface="Calibri" panose="020F0502020204030204" pitchFamily="34" charset="0"/>
                <a:cs typeface="Vazirmatn" pitchFamily="2" charset="-78"/>
              </a:rPr>
              <a:t>ادامه اصل های امنیتی </a:t>
            </a:r>
            <a:r>
              <a:rPr lang="en-US" sz="1800" dirty="0">
                <a:solidFill>
                  <a:schemeClr val="tx1">
                    <a:lumMod val="65000"/>
                  </a:schemeClr>
                </a:solidFill>
                <a:effectLst/>
                <a:latin typeface="Vazirmatn" pitchFamily="2" charset="-78"/>
                <a:ea typeface="Calibri" panose="020F0502020204030204" pitchFamily="34" charset="0"/>
                <a:cs typeface="Vazirmatn" pitchFamily="2" charset="-78"/>
              </a:rPr>
              <a:t>NIST</a:t>
            </a:r>
            <a:endParaRPr lang="fa-IR" sz="1800" dirty="0">
              <a:solidFill>
                <a:schemeClr val="tx1">
                  <a:lumMod val="65000"/>
                </a:schemeClr>
              </a:solidFill>
              <a:effectLst/>
              <a:latin typeface="Vazirmatn" pitchFamily="2" charset="-78"/>
              <a:ea typeface="Calibri" panose="020F0502020204030204" pitchFamily="34" charset="0"/>
              <a:cs typeface="Vazirmatn" pitchFamily="2" charset="-78"/>
            </a:endParaRPr>
          </a:p>
          <a:p>
            <a:pPr algn="just" rtl="1"/>
            <a:endParaRPr lang="fa-IR" sz="1000" dirty="0">
              <a:solidFill>
                <a:schemeClr val="tx1">
                  <a:lumMod val="65000"/>
                </a:schemeClr>
              </a:solidFill>
              <a:effectLst/>
              <a:latin typeface="Vazirmatn" pitchFamily="2" charset="-78"/>
              <a:ea typeface="Calibri" panose="020F0502020204030204" pitchFamily="34" charset="0"/>
              <a:cs typeface="Vazirmatn" pitchFamily="2" charset="-78"/>
            </a:endParaRPr>
          </a:p>
          <a:p>
            <a:pPr algn="just" rtl="1"/>
            <a:endParaRPr lang="fa-IR" sz="9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7. معاوضه های بالقوه بین کاهش ریسک و افزایش هزینه ها و کاهش سایر جنبه های اثربخشی عملیاتی را شناسایی کنید</a:t>
            </a: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8. اجرای تدابیر امنیتی مناسب برای دستیابی به اهداف امنیتی سازمانی</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9. از اطلاعات در حین پردازش، حمل و نقل و ذخیره سازی محافظت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10. برای دستیابی به امنیت کافی، محصولات سفارشی را در نظر بگیرید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11. در برابر تمام حملات احتمالی از سیستم محافظت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12. در صورت امکان، امنیت را بر اساس استانداردهای از پیش تعریف شده قرار دهید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13. از زبان مشترک در توسعه الزامات امنیتی استفاده کنید</a:t>
            </a: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14. اقدامات امنیتی طراحی کنید تا امکان پذیرش منظم فناوری جدید، از جمله فرآیند ارتقای فناوری امن و منطقی را فراهم کند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15. استفاده از کنترل امنیتی ایجاد شده راحت باشد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rtl="1">
              <a:lnSpc>
                <a:spcPct val="150000"/>
              </a:lnSpc>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21</a:t>
            </a:r>
          </a:p>
        </p:txBody>
      </p:sp>
    </p:spTree>
    <p:extLst>
      <p:ext uri="{BB962C8B-B14F-4D97-AF65-F5344CB8AC3E}">
        <p14:creationId xmlns:p14="http://schemas.microsoft.com/office/powerpoint/2010/main" val="126536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6281848"/>
          </a:xfrm>
          <a:prstGeom prst="rect">
            <a:avLst/>
          </a:prstGeom>
          <a:noFill/>
        </p:spPr>
        <p:txBody>
          <a:bodyPr wrap="square" rtlCol="1">
            <a:spAutoFit/>
          </a:bodyPr>
          <a:lstStyle/>
          <a:p>
            <a:pPr algn="just" rtl="1">
              <a:spcAft>
                <a:spcPts val="800"/>
              </a:spcAft>
            </a:pPr>
            <a:r>
              <a:rPr lang="fa-IR" sz="1800" dirty="0">
                <a:solidFill>
                  <a:schemeClr val="tx1">
                    <a:lumMod val="65000"/>
                  </a:schemeClr>
                </a:solidFill>
                <a:effectLst/>
                <a:latin typeface="Vazirmatn" pitchFamily="2" charset="-78"/>
                <a:ea typeface="Calibri" panose="020F0502020204030204" pitchFamily="34" charset="0"/>
                <a:cs typeface="Vazirmatn" pitchFamily="2" charset="-78"/>
              </a:rPr>
              <a:t>ادامه اصل های امنیتی </a:t>
            </a:r>
            <a:r>
              <a:rPr lang="en-US" sz="1800" dirty="0">
                <a:solidFill>
                  <a:schemeClr val="tx1">
                    <a:lumMod val="65000"/>
                  </a:schemeClr>
                </a:solidFill>
                <a:effectLst/>
                <a:latin typeface="Vazirmatn" pitchFamily="2" charset="-78"/>
                <a:ea typeface="Calibri" panose="020F0502020204030204" pitchFamily="34" charset="0"/>
                <a:cs typeface="Vazirmatn" pitchFamily="2" charset="-78"/>
              </a:rPr>
              <a:t>NIST</a:t>
            </a:r>
            <a:endParaRPr lang="en-US" dirty="0">
              <a:solidFill>
                <a:schemeClr val="tx1">
                  <a:lumMod val="65000"/>
                </a:schemeClr>
              </a:solidFill>
              <a:latin typeface="Vazirmatn" pitchFamily="2" charset="-78"/>
              <a:ea typeface="Calibri" panose="020F0502020204030204" pitchFamily="34" charset="0"/>
              <a:cs typeface="Vazirmatn" pitchFamily="2" charset="-78"/>
            </a:endParaRPr>
          </a:p>
          <a:p>
            <a:pPr algn="just" rtl="1">
              <a:spcAft>
                <a:spcPts val="800"/>
              </a:spcAft>
            </a:pPr>
            <a:endParaRPr lang="fa-IR" sz="7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lvl="0"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16. امنیت لایه‌ای را پیاده‌سازی کنید (مطمئن شوید که هیچ نقطه آسیب‌پذیری وجود ندارد)</a:t>
            </a: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17. طراحی و راه اندازی یک سیستم فناوری اطلاعات برای محدود کردن آسیب و انعطاف پذیری در پاسخ</a:t>
            </a: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18. اطمینان حاصل کنید که سیستم مقاوم است و مقاوم می ماند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19. آسیب‌پذیری ‌ها را محدود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20. سیستم های دسترسی عمومی را از منابع حیاتی ماموریت (مانند داده ها، فرآیند ها و...) جدا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21. از مکانیسم های مرزی برای جداسازی سیستم های محاسباتی و زیرساخت های شبکه استفاده کنید </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22. طراحی و اجرای مکانیزم های حسابرسی برای تشخیص استفاده غیرمجاز</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23. برای اطمینان از در دسترس بودن مناسب، روش‌های بازیابی اضطراری را توسعه و اعمال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t>
            </a: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rtl="1">
              <a:lnSpc>
                <a:spcPct val="150000"/>
              </a:lnSpc>
              <a:spcAft>
                <a:spcPts val="800"/>
              </a:spcAft>
              <a:buFont typeface="Wingdings" panose="05000000000000000000" pitchFamily="2" charset="2"/>
              <a:buChar char=""/>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22</a:t>
            </a:r>
          </a:p>
        </p:txBody>
      </p:sp>
    </p:spTree>
    <p:extLst>
      <p:ext uri="{BB962C8B-B14F-4D97-AF65-F5344CB8AC3E}">
        <p14:creationId xmlns:p14="http://schemas.microsoft.com/office/powerpoint/2010/main" val="2798847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6"/>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4982133"/>
          </a:xfrm>
          <a:prstGeom prst="rect">
            <a:avLst/>
          </a:prstGeom>
          <a:noFill/>
        </p:spPr>
        <p:txBody>
          <a:bodyPr wrap="square" rtlCol="1">
            <a:spAutoFit/>
          </a:bodyPr>
          <a:lstStyle/>
          <a:p>
            <a:pPr algn="just" rtl="1">
              <a:spcAft>
                <a:spcPts val="800"/>
              </a:spcAft>
            </a:pPr>
            <a:r>
              <a:rPr lang="fa-IR" sz="1800" dirty="0">
                <a:solidFill>
                  <a:schemeClr val="tx1">
                    <a:lumMod val="65000"/>
                  </a:schemeClr>
                </a:solidFill>
                <a:effectLst/>
                <a:latin typeface="Vazirmatn" pitchFamily="2" charset="-78"/>
                <a:ea typeface="Calibri" panose="020F0502020204030204" pitchFamily="34" charset="0"/>
                <a:cs typeface="Vazirmatn" pitchFamily="2" charset="-78"/>
              </a:rPr>
              <a:t>ادامه اصل های امنیتی </a:t>
            </a:r>
            <a:r>
              <a:rPr lang="en-US" sz="1800" dirty="0">
                <a:solidFill>
                  <a:schemeClr val="tx1">
                    <a:lumMod val="65000"/>
                  </a:schemeClr>
                </a:solidFill>
                <a:effectLst/>
                <a:latin typeface="Vazirmatn" pitchFamily="2" charset="-78"/>
                <a:ea typeface="Calibri" panose="020F0502020204030204" pitchFamily="34" charset="0"/>
                <a:cs typeface="Vazirmatn" pitchFamily="2" charset="-78"/>
              </a:rPr>
              <a:t>NIST</a:t>
            </a:r>
            <a:endParaRPr lang="en-US" dirty="0">
              <a:solidFill>
                <a:schemeClr val="tx1">
                  <a:lumMod val="65000"/>
                </a:schemeClr>
              </a:solidFill>
              <a:latin typeface="Vazirmatn" pitchFamily="2" charset="-78"/>
              <a:ea typeface="Calibri" panose="020F0502020204030204" pitchFamily="34" charset="0"/>
              <a:cs typeface="Vazirmatn" pitchFamily="2" charset="-78"/>
            </a:endParaRPr>
          </a:p>
          <a:p>
            <a:pPr algn="just" rtl="1">
              <a:spcAft>
                <a:spcPts val="800"/>
              </a:spcAft>
            </a:pPr>
            <a:endParaRPr lang="fa-IR" sz="10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24. برای سادگی تلاش کنید </a:t>
            </a:r>
          </a:p>
          <a:p>
            <a:pPr algn="just" rtl="1">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25. عناصر سیستم مورد اعتماد را به حداقل برسانید</a:t>
            </a:r>
          </a:p>
          <a:p>
            <a:pPr algn="just" rtl="1">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26. کمترین امتیاز را اجرا کنید</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27. مکانیسم های امنیتی غیر ضروری را اجرا نکنید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28. از امنیت مناسب در خاموش کردن یا دفع یک سیستم اطمینان حاصل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29. شناسایی و جلوگیری از خطا ها و آسیب پذیری های رایج</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30. امنیت را از طریق ترکیبی از اقدامات توزیع شده به صورت فیزیکی و منطقی اجرا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31. تدابیر امنیتی را برای رسیدگی به حوزه های اطلاعاتی متعددی که همپوشانی دارند، تدوین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32. احراز هویت کاربران و فرآیند ها برای اطمینان از تصمیمات کنترل دسترسی مناسب در داخل و بین دامنه ها</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33. برای اطمینان از مسئولیت پذیری از هویت های منحصر به فرد استفاده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5" y="6392001"/>
            <a:ext cx="475273"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23</a:t>
            </a:r>
          </a:p>
        </p:txBody>
      </p:sp>
    </p:spTree>
    <p:extLst>
      <p:ext uri="{BB962C8B-B14F-4D97-AF65-F5344CB8AC3E}">
        <p14:creationId xmlns:p14="http://schemas.microsoft.com/office/powerpoint/2010/main" val="1887782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73842"/>
            <a:ext cx="8804895" cy="5727850"/>
          </a:xfrm>
          <a:prstGeom prst="rect">
            <a:avLst/>
          </a:prstGeom>
          <a:noFill/>
        </p:spPr>
        <p:txBody>
          <a:bodyPr wrap="square" rtlCol="1">
            <a:spAutoFit/>
          </a:bodyPr>
          <a:lstStyle/>
          <a:p>
            <a:pPr algn="just" rtl="1">
              <a:lnSpc>
                <a:spcPct val="150000"/>
              </a:lnSpc>
              <a:spcAft>
                <a:spcPts val="800"/>
              </a:spcAft>
            </a:pPr>
            <a:r>
              <a:rPr lang="fa-IR" kern="100" dirty="0">
                <a:solidFill>
                  <a:srgbClr val="C00000"/>
                </a:solidFill>
                <a:latin typeface="Vazirmatn" pitchFamily="2" charset="-78"/>
                <a:ea typeface="Calibri" panose="020F0502020204030204" pitchFamily="34" charset="0"/>
                <a:cs typeface="Vazirmatn" pitchFamily="2" charset="-78"/>
              </a:rPr>
              <a:t>جایگاه استفاده از </a:t>
            </a:r>
            <a:r>
              <a:rPr lang="en-US"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sz="1800" kern="100" dirty="0">
                <a:solidFill>
                  <a:srgbClr val="C00000"/>
                </a:solidFill>
                <a:effectLst/>
                <a:latin typeface="Vazirmatn" pitchFamily="2" charset="-78"/>
                <a:ea typeface="Calibri" panose="020F0502020204030204" pitchFamily="34" charset="0"/>
                <a:cs typeface="Vazirmatn" pitchFamily="2" charset="-78"/>
              </a:rPr>
              <a:t> </a:t>
            </a:r>
          </a:p>
          <a:p>
            <a:pPr algn="just" rtl="1">
              <a:lnSpc>
                <a:spcPct val="150000"/>
              </a:lnSpc>
              <a:spcAft>
                <a:spcPts val="800"/>
              </a:spcAft>
            </a:pPr>
            <a:endParaRPr lang="en-US" sz="100" kern="10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50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طراحی امن نرم ‌افزار در موارد زیر می‌تواند مورد استفاده قرار بگیرد:</a:t>
            </a: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مرحله طراحی اولیه</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مرحله ارزیابی امنیت</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صورت تغییرات</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واکنش به رویداد های امنیتی</a:t>
            </a:r>
          </a:p>
          <a:p>
            <a:pPr algn="just" rtl="1">
              <a:lnSpc>
                <a:spcPct val="150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واقع یک روش برای شناسایی و ارزیابی ریسک‌ های امنیتی است و به طور مستقیم حملات را انجام نمی‌دهد. به عبارتی،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حد ارزیابی ریسک ‌های امنیتی و تعیین اقدامات امنیتی برای کاهش آنها مورد استفاده قرار می‌گیرد.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24</a:t>
            </a:r>
          </a:p>
        </p:txBody>
      </p:sp>
    </p:spTree>
    <p:extLst>
      <p:ext uri="{BB962C8B-B14F-4D97-AF65-F5344CB8AC3E}">
        <p14:creationId xmlns:p14="http://schemas.microsoft.com/office/powerpoint/2010/main" val="203047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52970"/>
            <a:ext cx="8804895" cy="4453783"/>
          </a:xfrm>
          <a:prstGeom prst="rect">
            <a:avLst/>
          </a:prstGeom>
          <a:noFill/>
        </p:spPr>
        <p:txBody>
          <a:bodyPr wrap="square" rtlCol="1">
            <a:spAutoFit/>
          </a:bodyPr>
          <a:lstStyle/>
          <a:p>
            <a:pPr algn="just" rtl="1">
              <a:spcAft>
                <a:spcPts val="800"/>
              </a:spcAft>
            </a:pPr>
            <a:r>
              <a:rPr lang="fa-IR" kern="100" dirty="0">
                <a:solidFill>
                  <a:srgbClr val="C00000"/>
                </a:solidFill>
                <a:latin typeface="Vazirmatn" pitchFamily="2" charset="-78"/>
                <a:ea typeface="Calibri" panose="020F0502020204030204" pitchFamily="34" charset="0"/>
                <a:cs typeface="Vazirmatn" pitchFamily="2" charset="-78"/>
              </a:rPr>
              <a:t>حملات انجام شده با استفاده از </a:t>
            </a:r>
            <a:r>
              <a:rPr lang="en-US"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sz="1800" kern="100" dirty="0">
                <a:solidFill>
                  <a:srgbClr val="C00000"/>
                </a:solidFill>
                <a:effectLst/>
                <a:latin typeface="Vazirmatn" pitchFamily="2" charset="-78"/>
                <a:ea typeface="Calibri" panose="020F0502020204030204" pitchFamily="34" charset="0"/>
                <a:cs typeface="Vazirmatn" pitchFamily="2" charset="-78"/>
              </a:rPr>
              <a:t> </a:t>
            </a:r>
          </a:p>
          <a:p>
            <a:pPr algn="just" rtl="1">
              <a:spcAft>
                <a:spcPts val="800"/>
              </a:spcAft>
            </a:pPr>
            <a:endParaRPr lang="fa-IR" sz="100" kern="10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حملات معروف که می‌توانند براساس نقاط ضعف و ریسک ‌های امنیتی شناسایی شده از روش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برنامه‌ریزی شوند، عبارتند از:</a:t>
            </a: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حملات نفوذ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Intrusion Attacks</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حملات ردپاگذاری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Reconnaissance Attacks</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حملات رمزگشایی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Cryptanalysis Attacks</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حملات ردیابی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Tracking Attacks</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r>
              <a:rPr lang="fa-IR" sz="18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توجه: روش </a:t>
            </a:r>
            <a:r>
              <a:rPr lang="en-US" sz="18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به منظور شناسایی ریسک‌ها و برنامه‌ریزی برای مقابله با آنها استفاده می‌شود و حملات خاص را مستقیما انجام نمی‌دهد.</a:t>
            </a:r>
            <a:endParaRPr lang="en-US" sz="1800" kern="100" dirty="0">
              <a:solidFill>
                <a:srgbClr val="FF0000"/>
              </a:solidFill>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25</a:t>
            </a:r>
          </a:p>
        </p:txBody>
      </p:sp>
    </p:spTree>
    <p:extLst>
      <p:ext uri="{BB962C8B-B14F-4D97-AF65-F5344CB8AC3E}">
        <p14:creationId xmlns:p14="http://schemas.microsoft.com/office/powerpoint/2010/main" val="3943067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4835939"/>
          </a:xfrm>
          <a:prstGeom prst="rect">
            <a:avLst/>
          </a:prstGeom>
          <a:noFill/>
        </p:spPr>
        <p:txBody>
          <a:bodyPr wrap="square" rtlCol="1">
            <a:spAutoFit/>
          </a:bodyPr>
          <a:lstStyle/>
          <a:p>
            <a:pPr algn="just" rtl="1">
              <a:lnSpc>
                <a:spcPct val="150000"/>
              </a:lnSpc>
            </a:pPr>
            <a:r>
              <a:rPr lang="fa-IR" sz="1800" kern="0" dirty="0">
                <a:solidFill>
                  <a:srgbClr val="C00000"/>
                </a:solidFill>
                <a:effectLst/>
                <a:latin typeface="Vazirmatn" pitchFamily="2" charset="-78"/>
                <a:ea typeface="Calibri" panose="020F0502020204030204" pitchFamily="34" charset="0"/>
                <a:cs typeface="Vazirmatn" pitchFamily="2" charset="-78"/>
              </a:rPr>
              <a:t>اشاره به مواردی غیر از </a:t>
            </a:r>
            <a:r>
              <a:rPr lang="en-US"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sz="1800" kern="100" dirty="0">
                <a:solidFill>
                  <a:srgbClr val="C00000"/>
                </a:solidFill>
                <a:effectLst/>
                <a:latin typeface="Vazirmatn" pitchFamily="2" charset="-78"/>
                <a:ea typeface="Calibri" panose="020F0502020204030204" pitchFamily="34" charset="0"/>
                <a:cs typeface="Vazirmatn" pitchFamily="2" charset="-78"/>
              </a:rPr>
              <a:t> در طراحی امن نرم افزار</a:t>
            </a:r>
          </a:p>
          <a:p>
            <a:pPr algn="just" rtl="1">
              <a:lnSpc>
                <a:spcPct val="150000"/>
              </a:lnSpc>
            </a:pPr>
            <a:endParaRPr lang="fa-IR" sz="900" kern="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50000"/>
              </a:lnSpc>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به جز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استفاده از موارد زیر می‌تواند به بهبود امنیت مربوط به طراحی نرم‌ افزار کمک کند: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Threat Modeling</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(مدل‌ سازی تهدیدات) </a:t>
            </a:r>
          </a:p>
          <a:p>
            <a:pPr marL="342900" indent="-342900" algn="just" rtl="1">
              <a:lnSpc>
                <a:spcPct val="150000"/>
              </a:lnSpc>
              <a:buFont typeface="+mj-lt"/>
              <a:buAutoNum type="arabicPeriod"/>
            </a:pP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Secure Coding Practices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(روش‌ های برنامه ‌نویسی امن)</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Security Testing</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(آزمون امنیتی)</a:t>
            </a:r>
          </a:p>
          <a:p>
            <a:pPr marL="342900" indent="-342900" algn="just" rtl="1">
              <a:lnSpc>
                <a:spcPct val="150000"/>
              </a:lnSpc>
              <a:buFont typeface="+mj-lt"/>
              <a:buAutoNum type="arabicPeriod"/>
            </a:pP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Security Awareness Training</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(آموزش آگاهی امنیتی)</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Security Governance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(حاکمیت امنیتی)</a:t>
            </a:r>
          </a:p>
          <a:p>
            <a:pPr marL="342900" indent="-342900" algn="just" rtl="1">
              <a:lnSpc>
                <a:spcPct val="150000"/>
              </a:lnSpc>
              <a:buFont typeface="+mj-lt"/>
              <a:buAutoNum type="arabicPeriod"/>
            </a:pP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Secure Development Lifecycle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(چرخه توسعه امن)</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algn="just" rtl="1">
              <a:lnSpc>
                <a:spcPct val="150000"/>
              </a:lnSpc>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استفاده مشترک از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و موارد فوق می‌تواند به طراحان نرم ‌افزار، در بهبود امنیت محصولات و حفاظت از آنها در برابر تهدیدات امنیتی کمک کند.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26</a:t>
            </a:r>
          </a:p>
        </p:txBody>
      </p:sp>
    </p:spTree>
    <p:extLst>
      <p:ext uri="{BB962C8B-B14F-4D97-AF65-F5344CB8AC3E}">
        <p14:creationId xmlns:p14="http://schemas.microsoft.com/office/powerpoint/2010/main" val="3903938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9010"/>
            <a:ext cx="8804895" cy="3612527"/>
          </a:xfrm>
          <a:prstGeom prst="rect">
            <a:avLst/>
          </a:prstGeom>
          <a:noFill/>
        </p:spPr>
        <p:txBody>
          <a:bodyPr wrap="square" rtlCol="1">
            <a:spAutoFit/>
          </a:bodyPr>
          <a:lstStyle/>
          <a:p>
            <a:pPr algn="just" rtl="1">
              <a:lnSpc>
                <a:spcPct val="150000"/>
              </a:lnSpc>
            </a:pPr>
            <a:r>
              <a:rPr lang="fa-IR" sz="1800" kern="100" dirty="0">
                <a:solidFill>
                  <a:srgbClr val="C00000"/>
                </a:solidFill>
                <a:effectLst/>
                <a:latin typeface="Vazirmatn" pitchFamily="2" charset="-78"/>
                <a:ea typeface="Calibri" panose="020F0502020204030204" pitchFamily="34" charset="0"/>
                <a:cs typeface="Vazirmatn" pitchFamily="2" charset="-78"/>
              </a:rPr>
              <a:t>آنچه از </a:t>
            </a:r>
            <a:r>
              <a:rPr lang="en-US"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sz="1800" kern="100" dirty="0">
                <a:solidFill>
                  <a:srgbClr val="C00000"/>
                </a:solidFill>
                <a:effectLst/>
                <a:latin typeface="Vazirmatn" pitchFamily="2" charset="-78"/>
                <a:ea typeface="Calibri" panose="020F0502020204030204" pitchFamily="34" charset="0"/>
                <a:cs typeface="Vazirmatn" pitchFamily="2" charset="-78"/>
              </a:rPr>
              <a:t> در آینده انتظار خواهیم داشت...</a:t>
            </a:r>
          </a:p>
          <a:p>
            <a:pPr algn="just" rtl="1">
              <a:lnSpc>
                <a:spcPct val="150000"/>
              </a:lnSpc>
            </a:pPr>
            <a:endParaRPr lang="fa-IR" sz="700" kern="10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برای کارهای آینده می توان انتظارات زیر را داشت:</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شناسایی ریسک‌ های جدید</a:t>
            </a:r>
          </a:p>
          <a:p>
            <a:pPr marL="342900" indent="-342900" algn="just" rtl="1">
              <a:lnSpc>
                <a:spcPct val="150000"/>
              </a:lnSpc>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تحلیل عمیق‌تر ریسک ‌ها</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ارتقا استراتژی‌ ها و راهکارها</a:t>
            </a:r>
          </a:p>
          <a:p>
            <a:pPr marL="342900" indent="-342900" algn="just" rtl="1">
              <a:lnSpc>
                <a:spcPct val="150000"/>
              </a:lnSpc>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مدیریت بهتر ریسک‌ ها</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پیشگیری و پاسخگویی به حملات</a:t>
            </a:r>
          </a:p>
          <a:p>
            <a:pPr algn="just" rtl="1">
              <a:lnSpc>
                <a:spcPct val="150000"/>
              </a:lnSpc>
            </a:pPr>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9871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27</a:t>
            </a:r>
          </a:p>
        </p:txBody>
      </p:sp>
    </p:spTree>
    <p:extLst>
      <p:ext uri="{BB962C8B-B14F-4D97-AF65-F5344CB8AC3E}">
        <p14:creationId xmlns:p14="http://schemas.microsoft.com/office/powerpoint/2010/main" val="1262007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7"/>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5228354"/>
          </a:xfrm>
          <a:prstGeom prst="rect">
            <a:avLst/>
          </a:prstGeom>
          <a:noFill/>
        </p:spPr>
        <p:txBody>
          <a:bodyPr wrap="square" rtlCol="1">
            <a:spAutoFit/>
          </a:bodyPr>
          <a:lstStyle/>
          <a:p>
            <a:pPr algn="just" rtl="1">
              <a:lnSpc>
                <a:spcPct val="150000"/>
              </a:lnSpc>
            </a:pPr>
            <a:r>
              <a:rPr lang="fa-IR" kern="100" dirty="0">
                <a:solidFill>
                  <a:srgbClr val="C00000"/>
                </a:solidFill>
                <a:latin typeface="Vazirmatn" pitchFamily="2" charset="-78"/>
                <a:ea typeface="Calibri" panose="020F0502020204030204" pitchFamily="34" charset="0"/>
                <a:cs typeface="Vazirmatn" pitchFamily="2" charset="-78"/>
              </a:rPr>
              <a:t>تفاوت بین </a:t>
            </a:r>
            <a:r>
              <a:rPr lang="en-US"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sz="1800" kern="100" dirty="0">
                <a:solidFill>
                  <a:srgbClr val="C00000"/>
                </a:solidFill>
                <a:effectLst/>
                <a:latin typeface="Vazirmatn" pitchFamily="2" charset="-78"/>
                <a:ea typeface="Calibri" panose="020F0502020204030204" pitchFamily="34" charset="0"/>
                <a:cs typeface="Vazirmatn" pitchFamily="2" charset="-78"/>
              </a:rPr>
              <a:t> و </a:t>
            </a:r>
            <a:r>
              <a:rPr lang="en-AE" sz="1800" kern="0" dirty="0">
                <a:solidFill>
                  <a:srgbClr val="C00000"/>
                </a:solidFill>
                <a:effectLst/>
                <a:latin typeface="Vazirmatn" pitchFamily="2" charset="-78"/>
                <a:ea typeface="Calibri" panose="020F0502020204030204" pitchFamily="34" charset="0"/>
                <a:cs typeface="Vazirmatn" pitchFamily="2" charset="-78"/>
              </a:rPr>
              <a:t>abuse case</a:t>
            </a:r>
            <a:endParaRPr lang="fa-IR" sz="1800" kern="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50000"/>
              </a:lnSpc>
            </a:pPr>
            <a:endParaRPr lang="fa-IR" sz="800" kern="10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آخر به تفاوت بین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و</a:t>
            </a:r>
            <a:r>
              <a:rPr lang="en-AE"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en-AE" sz="1800" kern="100" dirty="0">
                <a:solidFill>
                  <a:schemeClr val="bg1"/>
                </a:solidFill>
                <a:effectLst/>
                <a:latin typeface="B Nazanin" panose="00000400000000000000" pitchFamily="2" charset="-78"/>
                <a:ea typeface="Calibri" panose="020F0502020204030204" pitchFamily="34" charset="0"/>
                <a:cs typeface="B Nazanin" panose="00000400000000000000" pitchFamily="2" charset="-78"/>
              </a:rPr>
              <a:t> </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اشاره می شود که در زمینه مورد استفاده، تمرکز و هدف آنها است:</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kern="1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استفاده</a:t>
            </a:r>
          </a:p>
          <a:p>
            <a:pPr lvl="1" algn="just" rtl="1">
              <a:lnSpc>
                <a:spcPct val="150000"/>
              </a:lnSpc>
            </a:pP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برای شناسایی، ارزیابی و مدیریت ریسک‌های امنیتی در سیستم ‌ها و نرم ‌افزارها استفاده می‌شود.</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lvl="1" algn="just" rtl="1">
              <a:lnSpc>
                <a:spcPct val="150000"/>
              </a:lnSpc>
            </a:pPr>
            <a:r>
              <a:rPr lang="en-AE"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برای شناسایی و توصیف سناریوهای سواستفاده از نرم ‌افزار توسط بازیگران خطرناک استفاده می‌شود.</a:t>
            </a:r>
            <a:endPar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startAt="2"/>
            </a:pPr>
            <a:r>
              <a:rPr lang="fa-IR"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تمرکز</a:t>
            </a:r>
          </a:p>
          <a:p>
            <a:pPr lvl="1" algn="just" rtl="1">
              <a:lnSpc>
                <a:spcPct val="150000"/>
              </a:lnSpc>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تمرکز اصلی بر شناسایی و ارزیابی ریسک ‌های امنیتی است. </a:t>
            </a:r>
          </a:p>
          <a:p>
            <a:pPr lvl="1" algn="just" rtl="1">
              <a:lnSpc>
                <a:spcPct val="150000"/>
              </a:lnSpc>
            </a:pPr>
            <a:r>
              <a:rPr lang="en-AE"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متمرکز بر شناسایی و توصیف سناریوهای سواستفاده است.</a:t>
            </a:r>
          </a:p>
          <a:p>
            <a:pPr marL="342900" indent="-342900" algn="just" rtl="1">
              <a:lnSpc>
                <a:spcPct val="150000"/>
              </a:lnSpc>
              <a:buFont typeface="+mj-lt"/>
              <a:buAutoNum type="arabicPeriod" startAt="3"/>
            </a:pPr>
            <a:r>
              <a:rPr lang="fa-IR"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هدف</a:t>
            </a:r>
          </a:p>
          <a:p>
            <a:pPr lvl="1" algn="just" rtl="1">
              <a:lnSpc>
                <a:spcPct val="150000"/>
              </a:lnSpc>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هدف اصلی</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en-US" dirty="0">
                <a:solidFill>
                  <a:schemeClr val="bg1"/>
                </a:solidFill>
                <a:effectLst/>
                <a:latin typeface="B Nazanin" panose="00000400000000000000" pitchFamily="2" charset="-78"/>
                <a:ea typeface="Calibri" panose="020F0502020204030204" pitchFamily="34" charset="0"/>
                <a:cs typeface="B Nazanin" panose="00000400000000000000" pitchFamily="2" charset="-78"/>
              </a:rPr>
              <a:t> </a:t>
            </a:r>
            <a:r>
              <a:rPr lang="fa-IR" dirty="0">
                <a:solidFill>
                  <a:schemeClr val="bg1"/>
                </a:solidFill>
                <a:effectLst/>
                <a:latin typeface="B Nazanin" panose="00000400000000000000" pitchFamily="2" charset="-78"/>
                <a:ea typeface="Calibri" panose="020F0502020204030204" pitchFamily="34" charset="0"/>
                <a:cs typeface="B Nazanin" panose="00000400000000000000" pitchFamily="2" charset="-78"/>
              </a:rPr>
              <a:t>، کاهش ریسک ‌های امنیتی و بهبود امنیت نرم ‌افزار است. </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lvl="1" algn="just" rtl="1">
              <a:lnSpc>
                <a:spcPct val="150000"/>
              </a:lnSpc>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هدف </a:t>
            </a:r>
            <a:r>
              <a:rPr lang="en-AE"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توصیف و درک بهتر از رفتارها و فعالیت ‌هایی است که بازیگران خرابکار ممکن است در سیستم انجام دهند. </a:t>
            </a:r>
            <a:endParaRPr lang="en-AE" kern="0" dirty="0">
              <a:solidFill>
                <a:schemeClr val="bg1"/>
              </a:solidFill>
              <a:effectLst/>
              <a:latin typeface="Vazirmatn" pitchFamily="2" charset="-78"/>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28</a:t>
            </a:r>
          </a:p>
        </p:txBody>
      </p:sp>
    </p:spTree>
    <p:extLst>
      <p:ext uri="{BB962C8B-B14F-4D97-AF65-F5344CB8AC3E}">
        <p14:creationId xmlns:p14="http://schemas.microsoft.com/office/powerpoint/2010/main" val="2147294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2"/>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3140603"/>
          </a:xfrm>
          <a:prstGeom prst="rect">
            <a:avLst/>
          </a:prstGeom>
          <a:noFill/>
        </p:spPr>
        <p:txBody>
          <a:bodyPr wrap="square" rtlCol="1">
            <a:spAutoFit/>
          </a:bodyPr>
          <a:lstStyle/>
          <a:p>
            <a:pPr algn="just" rtl="1">
              <a:lnSpc>
                <a:spcPct val="150000"/>
              </a:lnSpc>
              <a:spcBef>
                <a:spcPts val="1200"/>
              </a:spcBef>
            </a:pPr>
            <a:r>
              <a:rPr lang="fa-IR" sz="1800" kern="100" dirty="0">
                <a:solidFill>
                  <a:srgbClr val="C00000"/>
                </a:solidFill>
                <a:effectLst/>
                <a:latin typeface="Vazirmatn" pitchFamily="2" charset="-78"/>
                <a:ea typeface="Times New Roman" panose="02020603050405020304" pitchFamily="18" charset="0"/>
                <a:cs typeface="Vazirmatn" pitchFamily="2" charset="-78"/>
              </a:rPr>
              <a:t>نتیجه گیری</a:t>
            </a:r>
          </a:p>
          <a:p>
            <a:pPr algn="just" rtl="1">
              <a:lnSpc>
                <a:spcPct val="150000"/>
              </a:lnSpc>
              <a:spcBef>
                <a:spcPts val="1200"/>
              </a:spcBef>
            </a:pPr>
            <a:endParaRPr lang="en-US" sz="500" kern="100" dirty="0">
              <a:solidFill>
                <a:schemeClr val="bg1"/>
              </a:solidFill>
              <a:effectLst/>
              <a:latin typeface="Vazirmatn" pitchFamily="2" charset="-78"/>
              <a:ea typeface="Times New Roman" panose="02020603050405020304" pitchFamily="18" charset="0"/>
              <a:cs typeface="Vazirmatn" pitchFamily="2" charset="-78"/>
            </a:endParaRPr>
          </a:p>
          <a:p>
            <a:pPr marL="285750" indent="-285750" algn="just" rtl="1">
              <a:lnSpc>
                <a:spcPct val="150000"/>
              </a:lnSpc>
              <a:spcAft>
                <a:spcPts val="800"/>
              </a:spcAft>
              <a:buFont typeface="Arial" panose="020B0604020202020204" pitchFamily="34" charset="0"/>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استفاده از نرم افزارهای ایمن، باعث افزایش قابلیت بهره وری و اطمینان سیستم می شود و همچنان از هزینه های از کار افتادن سیستم به علت اختلال در امنیت و دزدی داده ها می کاهد. </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spcAft>
                <a:spcPts val="800"/>
              </a:spcAft>
              <a:buFont typeface="Arial" panose="020B0604020202020204" pitchFamily="34" charset="0"/>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از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ابتدای ایمن سازی نرم افزار برای جلوگیری از مواردی که باعث سواستفاده میشود، استفاده می کنند. </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spcAft>
                <a:spcPts val="800"/>
              </a:spcAft>
              <a:buFont typeface="Arial" panose="020B0604020202020204" pitchFamily="34" charset="0"/>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مراحل مختلف ساخت نرم افزار استفاده میشود تا امنیت آن افزایش پیدا کند همچنین در فاز به روزرسانی و توسعه نرم افزار نیز برای افزایش کارایی و امنیت، باید به کار گرفته شود.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29</a:t>
            </a:r>
          </a:p>
        </p:txBody>
      </p:sp>
    </p:spTree>
    <p:extLst>
      <p:ext uri="{BB962C8B-B14F-4D97-AF65-F5344CB8AC3E}">
        <p14:creationId xmlns:p14="http://schemas.microsoft.com/office/powerpoint/2010/main" val="176783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5078826"/>
          </a:xfrm>
          <a:prstGeom prst="rect">
            <a:avLst/>
          </a:prstGeom>
          <a:noFill/>
        </p:spPr>
        <p:txBody>
          <a:bodyPr wrap="square" rtlCol="1">
            <a:spAutoFit/>
          </a:bodyPr>
          <a:lstStyle/>
          <a:p>
            <a:pPr algn="r" rtl="1"/>
            <a:r>
              <a:rPr lang="fa-IR" dirty="0">
                <a:solidFill>
                  <a:srgbClr val="C00000"/>
                </a:solidFill>
                <a:latin typeface="Vazirmatn" pitchFamily="2" charset="-78"/>
                <a:cs typeface="Vazirmatn" pitchFamily="2" charset="-78"/>
              </a:rPr>
              <a:t>مقدمه</a:t>
            </a:r>
          </a:p>
          <a:p>
            <a:pPr algn="r" rtl="1"/>
            <a:endParaRPr lang="fa-IR" sz="1000" dirty="0">
              <a:solidFill>
                <a:schemeClr val="bg1"/>
              </a:solidFill>
              <a:latin typeface="Vazirmatn" pitchFamily="2" charset="-78"/>
              <a:cs typeface="Vazirmatn" pitchFamily="2" charset="-78"/>
            </a:endParaRP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یک فرآیند مهندسی امنیتی معتبر، همانطور که توسط معیارهای مشترک مشخص می‌شود، یک فعالیت پیچیده است که شامل بسیاری از محصولات کاری خاص است.</a:t>
            </a: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تجزیه و تحلیل ریسک مجموعه ای از تکنیک ها است که برای بررسی مشکلات ایجاد شده توسط عدم قطعیت و ارزیابی اثرات آنها استفاده می شود. تا به امروز در بسیاری از مناطقی استفاده شده که ایمنی بسیار مهم است.</a:t>
            </a:r>
          </a:p>
          <a:p>
            <a:pPr marL="285750" indent="-285750" algn="just" rtl="1">
              <a:lnSpc>
                <a:spcPct val="150000"/>
              </a:lnSpc>
              <a:spcAft>
                <a:spcPts val="800"/>
              </a:spcAft>
              <a:buFont typeface="Arial" panose="020B0604020202020204" pitchFamily="34" charset="0"/>
              <a:buChar char="•"/>
            </a:pPr>
            <a:r>
              <a:rPr lang="fa-IR"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توسعه نرم افزار حوزه دیگری است که نویسندگان معتقدند تکنیک های تجزیه و تحلیل ریسک را می توان در آن به کار برد. با گسترش این حوزه، استفاده از رایانه در شرایط بحرانی ایمنی گسترش یافته است.</a:t>
            </a:r>
            <a:endPar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spcAft>
                <a:spcPts val="1000"/>
              </a:spcAft>
              <a:buFont typeface="Arial" panose="020B0604020202020204" pitchFamily="34" charset="0"/>
              <a:buChar char="•"/>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همچنین دشمنان و بازیگران خرابکار نیز ممکن است از روش‌ های مختلف برای شناسایی ضعف ‌ها و نقاط ضعف امنیتی در سیستم ‌ها استفاده کنند. در اینجا استفاده دشمنان از </a:t>
            </a:r>
            <a:r>
              <a:rPr lang="en-AE"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و </a:t>
            </a:r>
            <a:r>
              <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است.</a:t>
            </a:r>
          </a:p>
          <a:p>
            <a:pPr algn="just" rtl="1">
              <a:lnSpc>
                <a:spcPct val="115000"/>
              </a:lnSpc>
              <a:spcAft>
                <a:spcPts val="1000"/>
              </a:spcAft>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solidFill>
                <a:schemeClr val="bg1"/>
              </a:solidFill>
              <a:latin typeface="Vazirmatn" pitchFamily="2" charset="-78"/>
              <a:cs typeface="Vazirmatn" pitchFamily="2" charset="-78"/>
            </a:endParaRPr>
          </a:p>
          <a:p>
            <a:pPr algn="r" rtl="1"/>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44688C66-C641-4880-C806-EB7DB2DAFB52}"/>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3</a:t>
            </a:r>
          </a:p>
        </p:txBody>
      </p:sp>
    </p:spTree>
    <p:extLst>
      <p:ext uri="{BB962C8B-B14F-4D97-AF65-F5344CB8AC3E}">
        <p14:creationId xmlns:p14="http://schemas.microsoft.com/office/powerpoint/2010/main" val="879640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D322E4-9AC5-DFEE-C5C6-509EC1B1B1CA}"/>
              </a:ext>
            </a:extLst>
          </p:cNvPr>
          <p:cNvSpPr txBox="1"/>
          <p:nvPr/>
        </p:nvSpPr>
        <p:spPr>
          <a:xfrm>
            <a:off x="1879656" y="2835444"/>
            <a:ext cx="8804895" cy="830997"/>
          </a:xfrm>
          <a:prstGeom prst="rect">
            <a:avLst/>
          </a:prstGeom>
          <a:noFill/>
        </p:spPr>
        <p:txBody>
          <a:bodyPr wrap="square" rtlCol="1">
            <a:spAutoFit/>
          </a:bodyPr>
          <a:lstStyle/>
          <a:p>
            <a:pPr algn="ctr" rtl="1"/>
            <a:r>
              <a:rPr lang="fa-IR" sz="4800" b="1" i="0" u="none" strike="noStrike" baseline="0" dirty="0">
                <a:latin typeface="Vazirmatn" pitchFamily="2" charset="-78"/>
                <a:cs typeface="Vazirmatn" pitchFamily="2" charset="-78"/>
              </a:rPr>
              <a:t>با تشکر از حسن توجه شما</a:t>
            </a:r>
            <a:endParaRPr lang="en-AE" sz="7200" b="1" kern="0" dirty="0">
              <a:effectLst/>
              <a:latin typeface="Vazirmatn" pitchFamily="2" charset="-78"/>
              <a:ea typeface="Calibri" panose="020F0502020204030204" pitchFamily="34" charset="0"/>
              <a:cs typeface="Vazirmatn" pitchFamily="2" charset="-78"/>
            </a:endParaRPr>
          </a:p>
        </p:txBody>
      </p:sp>
    </p:spTree>
    <p:extLst>
      <p:ext uri="{BB962C8B-B14F-4D97-AF65-F5344CB8AC3E}">
        <p14:creationId xmlns:p14="http://schemas.microsoft.com/office/powerpoint/2010/main" val="18270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5846472"/>
          </a:xfrm>
          <a:prstGeom prst="rect">
            <a:avLst/>
          </a:prstGeom>
          <a:noFill/>
        </p:spPr>
        <p:txBody>
          <a:bodyPr wrap="square" rtlCol="1">
            <a:spAutoFit/>
          </a:bodyPr>
          <a:lstStyle/>
          <a:p>
            <a:pPr algn="just" rtl="1">
              <a:lnSpc>
                <a:spcPct val="150000"/>
              </a:lnSpc>
            </a:pPr>
            <a:r>
              <a:rPr lang="fa-IR" sz="1800" dirty="0">
                <a:solidFill>
                  <a:srgbClr val="C00000"/>
                </a:solidFill>
                <a:latin typeface="Vazirmatn" pitchFamily="2" charset="-78"/>
                <a:cs typeface="Vazirmatn" pitchFamily="2" charset="-78"/>
              </a:rPr>
              <a:t>چرخه عمر توسعه نرم افزار</a:t>
            </a:r>
          </a:p>
          <a:p>
            <a:pPr algn="just" rtl="1">
              <a:lnSpc>
                <a:spcPct val="150000"/>
              </a:lnSpc>
            </a:pPr>
            <a:endParaRPr lang="fa-IR" sz="1000" dirty="0">
              <a:solidFill>
                <a:schemeClr val="bg1"/>
              </a:solidFill>
              <a:latin typeface="Vazirmatn" pitchFamily="2" charset="-78"/>
              <a:cs typeface="Vazirmatn" pitchFamily="2" charset="-78"/>
            </a:endParaRPr>
          </a:p>
          <a:p>
            <a:pPr marL="285750" indent="-285750" algn="just" rtl="1">
              <a:lnSpc>
                <a:spcPct val="150000"/>
              </a:lnSpc>
              <a:buFont typeface="Arial" panose="020B0604020202020204" pitchFamily="34" charset="0"/>
              <a:buChar char="•"/>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چرخه عمر توسعه نرم‌ افزار، یک مدل فرایندی است که مراحل مختلف توسعه نرم ‌افزار را به ترتیب مشخصی تعریف می‌کند. این مدل ‌ها به طور کلی، مراحلی مانند تحلیل نیازمندی ‌ها، طراحی، پیاده ‌سازی، تست و نگهداری را شامل می‌شوند. </a:t>
            </a:r>
          </a:p>
          <a:p>
            <a:pPr marL="285750" indent="-285750" algn="just" rtl="1">
              <a:lnSpc>
                <a:spcPct val="150000"/>
              </a:lnSpc>
              <a:buFont typeface="Arial" panose="020B0604020202020204" pitchFamily="34" charset="0"/>
              <a:buChar char="•"/>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هر مدل ممکن است دارای مراحل بیشتر یا کمتری باشد و ممکن است با توجه به نوع پروژه و رویکردها توسعه متفاوتی داشته باشد.</a:t>
            </a:r>
            <a:endPar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به طور کلی، چرخه عمر توسعه نرم ‌افزار می‌تواند به مراحل زیر تقسیم شود:</a:t>
            </a:r>
          </a:p>
          <a:p>
            <a:pPr marL="800100" lvl="1" indent="-342900" algn="just" rtl="1">
              <a:lnSpc>
                <a:spcPct val="115000"/>
              </a:lnSpc>
              <a:spcAft>
                <a:spcPts val="1000"/>
              </a:spcAft>
              <a:buFont typeface="+mj-lt"/>
              <a:buAutoNum type="arabicPeriod"/>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تحلیل نیازمندی ‌ها</a:t>
            </a:r>
          </a:p>
          <a:p>
            <a:pPr marL="800100" lvl="1" indent="-342900" algn="just" rtl="1">
              <a:lnSpc>
                <a:spcPct val="115000"/>
              </a:lnSpc>
              <a:spcAft>
                <a:spcPts val="1000"/>
              </a:spcAft>
              <a:buFont typeface="+mj-lt"/>
              <a:buAutoNum type="arabicPeriod"/>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طراحی</a:t>
            </a:r>
            <a:endPar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800100" lvl="1" indent="-342900" algn="just" rtl="1">
              <a:lnSpc>
                <a:spcPct val="115000"/>
              </a:lnSpc>
              <a:spcAft>
                <a:spcPts val="1000"/>
              </a:spcAft>
              <a:buFont typeface="+mj-lt"/>
              <a:buAutoNum type="arabicPeriod"/>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پیاده ‌سازی</a:t>
            </a:r>
            <a:endPar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800100" lvl="1" indent="-342900" algn="just" rtl="1">
              <a:lnSpc>
                <a:spcPct val="115000"/>
              </a:lnSpc>
              <a:spcAft>
                <a:spcPts val="1000"/>
              </a:spcAft>
              <a:buFont typeface="+mj-lt"/>
              <a:buAutoNum type="arabicPeriod"/>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تست</a:t>
            </a:r>
          </a:p>
          <a:p>
            <a:pPr marL="800100" lvl="1" indent="-342900" algn="just" rtl="1">
              <a:lnSpc>
                <a:spcPct val="115000"/>
              </a:lnSpc>
              <a:spcAft>
                <a:spcPts val="1000"/>
              </a:spcAft>
              <a:buFont typeface="+mj-lt"/>
              <a:buAutoNum type="arabicPeriod"/>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نگهداری</a:t>
            </a:r>
          </a:p>
          <a:p>
            <a:pPr algn="r" rtl="1">
              <a:lnSpc>
                <a:spcPct val="150000"/>
              </a:lnSpc>
            </a:pPr>
            <a:endParaRPr lang="fa-IR" sz="1800" dirty="0">
              <a:solidFill>
                <a:schemeClr val="bg1"/>
              </a:solidFill>
              <a:latin typeface="Vazirmatn" pitchFamily="2" charset="-78"/>
              <a:cs typeface="Vazirmatn" pitchFamily="2" charset="-78"/>
            </a:endParaRPr>
          </a:p>
        </p:txBody>
      </p:sp>
      <p:sp>
        <p:nvSpPr>
          <p:cNvPr id="2" name="Callout: Line 1">
            <a:extLst>
              <a:ext uri="{FF2B5EF4-FFF2-40B4-BE49-F238E27FC236}">
                <a16:creationId xmlns:a16="http://schemas.microsoft.com/office/drawing/2014/main" id="{92C98A85-B331-15E7-D396-BF501DDA0F53}"/>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4</a:t>
            </a:r>
          </a:p>
        </p:txBody>
      </p:sp>
    </p:spTree>
    <p:extLst>
      <p:ext uri="{BB962C8B-B14F-4D97-AF65-F5344CB8AC3E}">
        <p14:creationId xmlns:p14="http://schemas.microsoft.com/office/powerpoint/2010/main" val="1276442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4468659"/>
          </a:xfrm>
          <a:prstGeom prst="rect">
            <a:avLst/>
          </a:prstGeom>
          <a:noFill/>
        </p:spPr>
        <p:txBody>
          <a:bodyPr wrap="square" rtlCol="1">
            <a:spAutoFit/>
          </a:bodyPr>
          <a:lstStyle/>
          <a:p>
            <a:pPr algn="just" rtl="1">
              <a:lnSpc>
                <a:spcPct val="115000"/>
              </a:lnSpc>
              <a:spcAft>
                <a:spcPts val="1000"/>
              </a:spcAft>
            </a:pPr>
            <a:r>
              <a:rPr lang="fa-IR" dirty="0">
                <a:solidFill>
                  <a:schemeClr val="tx1">
                    <a:lumMod val="65000"/>
                  </a:schemeClr>
                </a:solidFill>
                <a:latin typeface="Vazirmatn" pitchFamily="2" charset="-78"/>
                <a:cs typeface="Vazirmatn" pitchFamily="2" charset="-78"/>
              </a:rPr>
              <a:t>ادامه </a:t>
            </a:r>
            <a:r>
              <a:rPr lang="fa-IR" sz="1800" dirty="0">
                <a:solidFill>
                  <a:schemeClr val="tx1">
                    <a:lumMod val="65000"/>
                  </a:schemeClr>
                </a:solidFill>
                <a:latin typeface="Vazirmatn" pitchFamily="2" charset="-78"/>
                <a:cs typeface="Vazirmatn" pitchFamily="2" charset="-78"/>
              </a:rPr>
              <a:t>چرخه عمر توسعه نرم افزار</a:t>
            </a:r>
          </a:p>
          <a:p>
            <a:pPr algn="just" rtl="1">
              <a:lnSpc>
                <a:spcPct val="115000"/>
              </a:lnSpc>
              <a:spcAft>
                <a:spcPts val="1000"/>
              </a:spcAft>
            </a:pPr>
            <a:endParaRPr lang="fa-IR" sz="1000" kern="100" dirty="0">
              <a:solidFill>
                <a:schemeClr val="tx1">
                  <a:lumMod val="65000"/>
                </a:schemeClr>
              </a:solidFill>
              <a:latin typeface="Calibri" panose="020F0502020204030204" pitchFamily="34" charset="0"/>
              <a:cs typeface="B Nazanin" panose="00000400000000000000" pitchFamily="2" charset="-78"/>
            </a:endParaRPr>
          </a:p>
          <a:p>
            <a:pPr algn="just" rtl="1">
              <a:lnSpc>
                <a:spcPct val="115000"/>
              </a:lnSpc>
              <a:spcAft>
                <a:spcPts val="1000"/>
              </a:spcAft>
            </a:pPr>
            <a:r>
              <a:rPr lang="en-AE"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0" dirty="0">
                <a:solidFill>
                  <a:schemeClr val="bg1"/>
                </a:solidFill>
                <a:effectLst/>
                <a:latin typeface="B Nazanin" panose="00000400000000000000" pitchFamily="2" charset="-78"/>
                <a:ea typeface="Calibri" panose="020F0502020204030204" pitchFamily="34" charset="0"/>
                <a:cs typeface="B Nazanin" panose="00000400000000000000" pitchFamily="2" charset="-78"/>
              </a:rPr>
              <a:t> </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و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در تمام مراحل چرخه عمر توسعه نرم‌ افزار قابل شناسایی و مدیریت هستند: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spcAft>
                <a:spcPts val="1000"/>
              </a:spcAft>
              <a:buFont typeface="Arial" panose="020B0604020202020204" pitchFamily="34" charset="0"/>
              <a:buChar char="•"/>
            </a:pPr>
            <a:r>
              <a:rPr lang="en-AE"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در ابتدای پروژه، تحلیل ریسک به منظور شناسایی و ارزیابی ممکن‌ترین ریسک‌های موجود در پروژه انجام می‌شود. </a:t>
            </a:r>
          </a:p>
          <a:p>
            <a:pPr marL="285750" indent="-285750" algn="just" rtl="1">
              <a:lnSpc>
                <a:spcPct val="150000"/>
              </a:lnSpc>
              <a:spcAft>
                <a:spcPts val="1000"/>
              </a:spcAft>
              <a:buFont typeface="Arial" panose="020B0604020202020204" pitchFamily="34" charset="0"/>
              <a:buChar char="•"/>
            </a:pP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در طول فرایند توسعه نرم ‌افزار، مواردی را که می‌توان به عنوان سواستفاده تلقی کرد، باید شناسایی و مدیریت کرد.</a:t>
            </a:r>
          </a:p>
          <a:p>
            <a:pPr algn="just" rtl="1">
              <a:lnSpc>
                <a:spcPct val="150000"/>
              </a:lnSpc>
              <a:spcAft>
                <a:spcPts val="1000"/>
              </a:spcAft>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برای موفقیت پروژه، مدیریت ریسک و موارد سواستفاده باید به صورت مداوم در طول چرخه عمر توسعه نرم ‌افزار توسط تیم توسعه و مدیران پروژه رصد و مدیریت شود.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Aft>
                <a:spcPts val="1000"/>
              </a:spcAft>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llout: Line 1">
            <a:extLst>
              <a:ext uri="{FF2B5EF4-FFF2-40B4-BE49-F238E27FC236}">
                <a16:creationId xmlns:a16="http://schemas.microsoft.com/office/drawing/2014/main" id="{F5B46DD3-8667-BA8C-3D3E-5BE0C42CABDF}"/>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5</a:t>
            </a:r>
          </a:p>
        </p:txBody>
      </p:sp>
    </p:spTree>
    <p:extLst>
      <p:ext uri="{BB962C8B-B14F-4D97-AF65-F5344CB8AC3E}">
        <p14:creationId xmlns:p14="http://schemas.microsoft.com/office/powerpoint/2010/main" val="57268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1231106"/>
          </a:xfrm>
          <a:prstGeom prst="rect">
            <a:avLst/>
          </a:prstGeom>
          <a:noFill/>
        </p:spPr>
        <p:txBody>
          <a:bodyPr wrap="square" rtlCol="1">
            <a:spAutoFit/>
          </a:bodyPr>
          <a:lstStyle/>
          <a:p>
            <a:pPr algn="r" rtl="1"/>
            <a:r>
              <a:rPr lang="fa-IR" dirty="0">
                <a:solidFill>
                  <a:schemeClr val="tx1">
                    <a:lumMod val="65000"/>
                  </a:schemeClr>
                </a:solidFill>
                <a:latin typeface="Vazirmatn" pitchFamily="2" charset="-78"/>
                <a:cs typeface="Vazirmatn" pitchFamily="2" charset="-78"/>
              </a:rPr>
              <a:t>ادامه </a:t>
            </a:r>
            <a:r>
              <a:rPr lang="fa-IR" sz="1800" dirty="0">
                <a:solidFill>
                  <a:schemeClr val="tx1">
                    <a:lumMod val="65000"/>
                  </a:schemeClr>
                </a:solidFill>
                <a:latin typeface="Vazirmatn" pitchFamily="2" charset="-78"/>
                <a:cs typeface="Vazirmatn" pitchFamily="2" charset="-78"/>
              </a:rPr>
              <a:t>چرخه عمر توسعه نرم افزار</a:t>
            </a:r>
          </a:p>
          <a:p>
            <a:pPr algn="r" rtl="1"/>
            <a:endParaRPr lang="fa-IR" sz="1000" dirty="0">
              <a:solidFill>
                <a:schemeClr val="tx1">
                  <a:lumMod val="65000"/>
                </a:schemeClr>
              </a:solidFill>
              <a:latin typeface="Vazirmatn" pitchFamily="2" charset="-78"/>
              <a:cs typeface="Vazirmatn" pitchFamily="2" charset="-78"/>
            </a:endParaRPr>
          </a:p>
          <a:p>
            <a:pPr algn="r" rtl="1"/>
            <a:endParaRPr lang="fa-IR" sz="10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endParaRPr>
          </a:p>
          <a:p>
            <a:pPr algn="r" rtl="1"/>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یک نمایی از چرخه عمر توسعه نرم افزار: </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endParaRPr lang="en-AE" kern="0" dirty="0">
              <a:solidFill>
                <a:schemeClr val="bg1"/>
              </a:solidFill>
              <a:effectLst/>
              <a:latin typeface="Vazirmatn" pitchFamily="2" charset="-78"/>
              <a:ea typeface="Calibri" panose="020F0502020204030204" pitchFamily="34" charset="0"/>
              <a:cs typeface="Vazirmatn" pitchFamily="2" charset="-78"/>
            </a:endParaRPr>
          </a:p>
        </p:txBody>
      </p:sp>
      <p:pic>
        <p:nvPicPr>
          <p:cNvPr id="2" name="Picture 1">
            <a:extLst>
              <a:ext uri="{FF2B5EF4-FFF2-40B4-BE49-F238E27FC236}">
                <a16:creationId xmlns:a16="http://schemas.microsoft.com/office/drawing/2014/main" id="{0B5BC844-27AD-BEBA-2901-A55A030698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8044" y="2120273"/>
            <a:ext cx="7165702" cy="2425351"/>
          </a:xfrm>
          <a:prstGeom prst="rect">
            <a:avLst/>
          </a:prstGeom>
          <a:noFill/>
          <a:ln>
            <a:noFill/>
          </a:ln>
        </p:spPr>
      </p:pic>
      <p:sp>
        <p:nvSpPr>
          <p:cNvPr id="3" name="Callout: Line 2">
            <a:extLst>
              <a:ext uri="{FF2B5EF4-FFF2-40B4-BE49-F238E27FC236}">
                <a16:creationId xmlns:a16="http://schemas.microsoft.com/office/drawing/2014/main" id="{DD607981-AC63-C164-3FF5-5EC5A68225A3}"/>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6</a:t>
            </a:r>
          </a:p>
        </p:txBody>
      </p:sp>
    </p:spTree>
    <p:extLst>
      <p:ext uri="{BB962C8B-B14F-4D97-AF65-F5344CB8AC3E}">
        <p14:creationId xmlns:p14="http://schemas.microsoft.com/office/powerpoint/2010/main" val="277118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7"/>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73842"/>
            <a:ext cx="8804895" cy="5584349"/>
          </a:xfrm>
          <a:prstGeom prst="rect">
            <a:avLst/>
          </a:prstGeom>
          <a:noFill/>
        </p:spPr>
        <p:txBody>
          <a:bodyPr wrap="square" rtlCol="1">
            <a:spAutoFit/>
          </a:bodyPr>
          <a:lstStyle/>
          <a:p>
            <a:pPr algn="just" rtl="1">
              <a:lnSpc>
                <a:spcPct val="150000"/>
              </a:lnSpc>
            </a:pPr>
            <a:r>
              <a:rPr lang="fa-IR" sz="1800" dirty="0">
                <a:solidFill>
                  <a:srgbClr val="C00000"/>
                </a:solidFill>
                <a:latin typeface="Vazirmatn" pitchFamily="2" charset="-78"/>
                <a:cs typeface="Vazirmatn" pitchFamily="2" charset="-78"/>
              </a:rPr>
              <a:t>معرفی </a:t>
            </a:r>
            <a:r>
              <a:rPr lang="en-US" sz="1800" dirty="0">
                <a:solidFill>
                  <a:srgbClr val="C00000"/>
                </a:solidFill>
                <a:effectLst/>
                <a:latin typeface="Vazirmatn" pitchFamily="2" charset="-78"/>
                <a:ea typeface="Calibri" panose="020F0502020204030204" pitchFamily="34" charset="0"/>
                <a:cs typeface="Vazirmatn" pitchFamily="2" charset="-78"/>
              </a:rPr>
              <a:t>abuse case</a:t>
            </a:r>
          </a:p>
          <a:p>
            <a:pPr algn="just" rtl="1">
              <a:lnSpc>
                <a:spcPct val="150000"/>
              </a:lnSpc>
            </a:pPr>
            <a:endParaRPr lang="en-US" sz="1000" dirty="0">
              <a:solidFill>
                <a:schemeClr val="bg1"/>
              </a:solidFill>
              <a:effectLst/>
              <a:latin typeface="Vazirmatn" pitchFamily="2" charset="-78"/>
              <a:ea typeface="Calibri" panose="020F0502020204030204" pitchFamily="34" charset="0"/>
              <a:cs typeface="Vazirmatn" pitchFamily="2" charset="-78"/>
            </a:endParaRP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برای ایمن سازی فضای مجازی، ساختن نرم افزارهای ایمن بسیار مهم است. </a:t>
            </a: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فعالیت ها و محصولات مرتبط با امنیت باید در هر یک از مراحل چرخه عمر توسعه نرم افزار ادغام شوند.</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abuse case</a:t>
            </a:r>
            <a:r>
              <a:rPr lang="fa-IR" sz="1800" dirty="0">
                <a:solidFill>
                  <a:schemeClr val="bg1"/>
                </a:solidFill>
                <a:effectLst/>
                <a:latin typeface="B Nazanin" panose="00000400000000000000" pitchFamily="2" charset="-78"/>
                <a:ea typeface="Calibri" panose="020F0502020204030204" pitchFamily="34" charset="0"/>
                <a:cs typeface="B Nazanin" panose="00000400000000000000" pitchFamily="2" charset="-78"/>
              </a:rPr>
              <a:t>یک مورد استفاده از دیدگاه مهاجم با هدف آسیب رساندن به سیستم است.</a:t>
            </a:r>
            <a:endPar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توسعه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به مهندسان نرم افزار اجازه می دهد تا از دیدگاه مهاجمان فکر کنند و تصمیم بگیرند و مستند کنند که نرم افزار چگونه باید در برابر استفاده نامشروع واکنش نشان دهد.</a:t>
            </a:r>
          </a:p>
          <a:p>
            <a:pPr marL="285750" indent="-285750" algn="just" rtl="1">
              <a:lnSpc>
                <a:spcPct val="150000"/>
              </a:lnSpc>
              <a:spcAft>
                <a:spcPts val="1000"/>
              </a:spcAft>
              <a:buFont typeface="Arial" panose="020B0604020202020204" pitchFamily="34" charset="0"/>
              <a:buChar char="•"/>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همین طور ساختار عمومی یک</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en-AE" sz="1800" kern="0" dirty="0">
                <a:solidFill>
                  <a:schemeClr val="bg1"/>
                </a:solidFill>
                <a:effectLst/>
                <a:latin typeface="B Nazanin" panose="00000400000000000000" pitchFamily="2" charset="-78"/>
                <a:ea typeface="Calibri" panose="020F0502020204030204" pitchFamily="34" charset="0"/>
                <a:cs typeface="B Nazanin" panose="00000400000000000000" pitchFamily="2" charset="-78"/>
              </a:rPr>
              <a:t> </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شامل سه عنصر اصلی است: </a:t>
            </a:r>
          </a:p>
          <a:p>
            <a:pPr marL="342900" indent="-342900" algn="just" rtl="1">
              <a:lnSpc>
                <a:spcPct val="115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بازیگر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Actor</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a:t>
            </a:r>
          </a:p>
          <a:p>
            <a:pPr marL="342900" indent="-342900" algn="just" rtl="1">
              <a:lnSpc>
                <a:spcPct val="115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سناریو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Scenario</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a:t>
            </a:r>
          </a:p>
          <a:p>
            <a:pPr marL="342900" indent="-342900" algn="just" rtl="1">
              <a:lnSpc>
                <a:spcPct val="115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ریسک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endPar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endParaRPr lang="fa-IR"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9628902E-A2F4-E88A-2B29-B9E02DED8D54}"/>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7</a:t>
            </a:r>
          </a:p>
        </p:txBody>
      </p:sp>
    </p:spTree>
    <p:extLst>
      <p:ext uri="{BB962C8B-B14F-4D97-AF65-F5344CB8AC3E}">
        <p14:creationId xmlns:p14="http://schemas.microsoft.com/office/powerpoint/2010/main" val="202636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78065"/>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17802"/>
            <a:ext cx="8804895" cy="4057521"/>
          </a:xfrm>
          <a:prstGeom prst="rect">
            <a:avLst/>
          </a:prstGeom>
          <a:noFill/>
        </p:spPr>
        <p:txBody>
          <a:bodyPr wrap="square" rtlCol="1">
            <a:spAutoFit/>
          </a:bodyPr>
          <a:lstStyle/>
          <a:p>
            <a:pPr algn="just" rtl="1">
              <a:spcAft>
                <a:spcPts val="1000"/>
              </a:spcAft>
            </a:pPr>
            <a:r>
              <a:rPr lang="fa-IR" kern="100" dirty="0">
                <a:solidFill>
                  <a:schemeClr val="tx1">
                    <a:lumMod val="65000"/>
                  </a:schemeClr>
                </a:solidFill>
                <a:latin typeface="Vazirmatn" pitchFamily="2" charset="-78"/>
                <a:ea typeface="Calibri" panose="020F0502020204030204" pitchFamily="34" charset="0"/>
                <a:cs typeface="Vazirmatn" pitchFamily="2" charset="-78"/>
              </a:rPr>
              <a:t>ادامه </a:t>
            </a:r>
            <a:r>
              <a:rPr lang="fa-IR" sz="1800" dirty="0">
                <a:solidFill>
                  <a:schemeClr val="tx1">
                    <a:lumMod val="65000"/>
                  </a:schemeClr>
                </a:solidFill>
                <a:latin typeface="Vazirmatn" pitchFamily="2" charset="-78"/>
                <a:cs typeface="Vazirmatn" pitchFamily="2" charset="-78"/>
              </a:rPr>
              <a:t>معرفی </a:t>
            </a:r>
            <a:r>
              <a:rPr lang="en-US" sz="1800" dirty="0">
                <a:solidFill>
                  <a:schemeClr val="tx1">
                    <a:lumMod val="65000"/>
                  </a:schemeClr>
                </a:solidFill>
                <a:effectLst/>
                <a:latin typeface="Vazirmatn" pitchFamily="2" charset="-78"/>
                <a:ea typeface="Calibri" panose="020F0502020204030204" pitchFamily="34" charset="0"/>
                <a:cs typeface="Vazirmatn" pitchFamily="2" charset="-78"/>
              </a:rPr>
              <a:t>abuse case</a:t>
            </a:r>
          </a:p>
          <a:p>
            <a:pPr algn="just" rtl="1">
              <a:spcAft>
                <a:spcPts val="1000"/>
              </a:spcAft>
            </a:pPr>
            <a:endParaRPr lang="en-US" sz="1000" kern="100" dirty="0">
              <a:solidFill>
                <a:schemeClr val="tx1">
                  <a:lumMod val="65000"/>
                </a:schemeClr>
              </a:solidFill>
              <a:latin typeface="Vazirmatn" pitchFamily="2" charset="-78"/>
              <a:ea typeface="Calibri" panose="020F0502020204030204" pitchFamily="34" charset="0"/>
              <a:cs typeface="Vazirmatn" pitchFamily="2" charset="-78"/>
            </a:endParaRPr>
          </a:p>
          <a:p>
            <a:pPr algn="just" rtl="1">
              <a:spcAft>
                <a:spcPts val="10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موارد زیر جز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ها محسوب می شود: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lvl="0" indent="-342900" algn="just" rtl="1">
              <a:lnSpc>
                <a:spcPct val="150000"/>
              </a:lnSpc>
              <a:buFont typeface="Symbol" panose="05050102010706020507" pitchFamily="18" charset="2"/>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گروهی از تراکنش های کامل بین یک یا چند کاربر و یک سیستم که باعث آسیب زایی میشود.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lvl="0" indent="-342900" algn="just" rtl="1">
              <a:lnSpc>
                <a:spcPct val="150000"/>
              </a:lnSpc>
              <a:buFont typeface="Symbol" panose="05050102010706020507" pitchFamily="18" charset="2"/>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نمودار های مورد استفاده مبتنی بر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UML</a:t>
            </a:r>
          </a:p>
          <a:p>
            <a:pPr marL="342900" lvl="0" indent="-342900" algn="just" rtl="1">
              <a:lnSpc>
                <a:spcPct val="150000"/>
              </a:lnSpc>
              <a:buFont typeface="Symbol" panose="05050102010706020507" pitchFamily="18" charset="2"/>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معمولا با استفاده از زبان طبیعی توصیف میشود همچین ممکن است از نمودار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Tree/DAG</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استفاده شود.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lvl="0" indent="-342900" algn="just" rtl="1">
              <a:lnSpc>
                <a:spcPct val="150000"/>
              </a:lnSpc>
              <a:buFont typeface="Symbol" panose="05050102010706020507" pitchFamily="18" charset="2"/>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یک عضو از سیستم که از آن می توان برای امتیاز گیری و سپس سواستفاده، استفاده کرد.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lvl="0" indent="-342900" algn="just" rtl="1">
              <a:lnSpc>
                <a:spcPct val="150000"/>
              </a:lnSpc>
              <a:buFont typeface="Symbol" panose="05050102010706020507" pitchFamily="18" charset="2"/>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شامل طیفی از امتیازات امنیتی است که ممکن است مورد سواستفاده قرار گیرد.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lvl="0" indent="-342900" algn="just" rtl="1">
              <a:lnSpc>
                <a:spcPct val="150000"/>
              </a:lnSpc>
              <a:spcAft>
                <a:spcPts val="800"/>
              </a:spcAft>
              <a:buFont typeface="Symbol" panose="05050102010706020507" pitchFamily="18" charset="2"/>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شامل آسیب ناشی از یک پرونده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است.</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F2F5B6EE-AAE1-53B4-358F-8B99D4C8AF84}"/>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8</a:t>
            </a:r>
          </a:p>
        </p:txBody>
      </p:sp>
    </p:spTree>
    <p:extLst>
      <p:ext uri="{BB962C8B-B14F-4D97-AF65-F5344CB8AC3E}">
        <p14:creationId xmlns:p14="http://schemas.microsoft.com/office/powerpoint/2010/main" val="408323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52970"/>
            <a:ext cx="8804895" cy="5678478"/>
          </a:xfrm>
          <a:prstGeom prst="rect">
            <a:avLst/>
          </a:prstGeom>
          <a:noFill/>
        </p:spPr>
        <p:txBody>
          <a:bodyPr wrap="square" rtlCol="1">
            <a:spAutoFit/>
          </a:bodyPr>
          <a:lstStyle/>
          <a:p>
            <a:pPr algn="r" rtl="1"/>
            <a:r>
              <a:rPr lang="fa-IR" sz="1800" kern="100" dirty="0">
                <a:solidFill>
                  <a:srgbClr val="C00000"/>
                </a:solidFill>
                <a:effectLst/>
                <a:latin typeface="Vazirmatn" pitchFamily="2" charset="-78"/>
                <a:ea typeface="Calibri" panose="020F0502020204030204" pitchFamily="34" charset="0"/>
                <a:cs typeface="Vazirmatn" pitchFamily="2" charset="-78"/>
              </a:rPr>
              <a:t>مراحل </a:t>
            </a:r>
            <a:r>
              <a:rPr lang="en-US" sz="1800" kern="100" dirty="0">
                <a:solidFill>
                  <a:srgbClr val="C00000"/>
                </a:solidFill>
                <a:effectLst/>
                <a:latin typeface="Vazirmatn" pitchFamily="2" charset="-78"/>
                <a:ea typeface="Calibri" panose="020F0502020204030204" pitchFamily="34" charset="0"/>
                <a:cs typeface="Vazirmatn" pitchFamily="2" charset="-78"/>
              </a:rPr>
              <a:t>abuse case</a:t>
            </a:r>
            <a:r>
              <a:rPr lang="fa-IR" sz="1800" kern="0" dirty="0">
                <a:solidFill>
                  <a:srgbClr val="C00000"/>
                </a:solidFill>
                <a:effectLst/>
                <a:latin typeface="Vazirmatn" pitchFamily="2" charset="-78"/>
                <a:ea typeface="Calibri" panose="020F0502020204030204" pitchFamily="34" charset="0"/>
                <a:cs typeface="Vazirmatn" pitchFamily="2" charset="-78"/>
              </a:rPr>
              <a:t> </a:t>
            </a:r>
            <a:r>
              <a:rPr lang="fa-IR" sz="1800" kern="100" dirty="0">
                <a:solidFill>
                  <a:srgbClr val="C00000"/>
                </a:solidFill>
                <a:effectLst/>
                <a:latin typeface="Vazirmatn" pitchFamily="2" charset="-78"/>
                <a:ea typeface="Calibri" panose="020F0502020204030204" pitchFamily="34" charset="0"/>
                <a:cs typeface="Vazirmatn" pitchFamily="2" charset="-78"/>
              </a:rPr>
              <a:t>در طراحی امن نرم افزار</a:t>
            </a:r>
            <a:endParaRPr lang="en-US" sz="1800" dirty="0">
              <a:solidFill>
                <a:srgbClr val="C00000"/>
              </a:solidFill>
              <a:effectLst/>
              <a:latin typeface="Vazirmatn" pitchFamily="2" charset="-78"/>
              <a:ea typeface="Calibri" panose="020F0502020204030204" pitchFamily="34" charset="0"/>
              <a:cs typeface="Vazirmatn" pitchFamily="2" charset="-78"/>
            </a:endParaRPr>
          </a:p>
          <a:p>
            <a:pPr algn="r" rtl="1"/>
            <a:endParaRPr lang="fa-IR" sz="1200" kern="0" dirty="0">
              <a:solidFill>
                <a:schemeClr val="bg1"/>
              </a:solidFill>
              <a:effectLst/>
              <a:latin typeface="Vazirmatn" pitchFamily="2" charset="-78"/>
              <a:ea typeface="Calibri" panose="020F0502020204030204" pitchFamily="34" charset="0"/>
              <a:cs typeface="Vazirmatn"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استفاده از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طراحی امن نرم افزار شامل مراحل زیر است:</a:t>
            </a:r>
          </a:p>
          <a:p>
            <a:pPr marL="342900" indent="-342900" algn="just" rtl="1">
              <a:lnSpc>
                <a:spcPct val="150000"/>
              </a:lnSpc>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شناسایی بازیگران</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شناسایی موارد سواستفاده</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تعریف موارد سواستفاده</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بررسی دانه بندی</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بررسی کامل بودن و حداقل بودن</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endParaRPr lang="fa-IR" sz="11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همچنین به صورت دیگری نیز از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طراحی امن نرم افزار استفاده میشود که شامل مراحل زیر می باشد:</a:t>
            </a:r>
          </a:p>
          <a:p>
            <a:pPr marL="342900" indent="-342900" algn="just" rtl="1">
              <a:lnSpc>
                <a:spcPct val="150000"/>
              </a:lnSpc>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شناختن فرضیات</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شناسایی حملات محتمل</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توصیف حملات سواستفاده</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تحلیل اثر</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پیشگیری و محافظت</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r" rtl="1">
              <a:buFont typeface="+mj-lt"/>
              <a:buAutoNum type="arabicPeriod"/>
            </a:pP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r" rtl="1">
              <a:buFont typeface="+mj-lt"/>
              <a:buAutoNum type="arabicPeriod"/>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indent="-342900" algn="r" rtl="1">
              <a:buFont typeface="+mj-lt"/>
              <a:buAutoNum type="arabicPeriod"/>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r" rtl="1"/>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0FBE2928-6FB6-8C01-6A7B-1D5BCF05A9BA}"/>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9</a:t>
            </a:r>
          </a:p>
        </p:txBody>
      </p:sp>
    </p:spTree>
    <p:extLst>
      <p:ext uri="{BB962C8B-B14F-4D97-AF65-F5344CB8AC3E}">
        <p14:creationId xmlns:p14="http://schemas.microsoft.com/office/powerpoint/2010/main" val="4279033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3004</TotalTime>
  <Words>2810</Words>
  <Application>Microsoft Office PowerPoint</Application>
  <PresentationFormat>Widescreen</PresentationFormat>
  <Paragraphs>311</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Tw Cen MT</vt:lpstr>
      <vt:lpstr>Calibri</vt:lpstr>
      <vt:lpstr>Estedad</vt:lpstr>
      <vt:lpstr>Vazirmatn</vt:lpstr>
      <vt:lpstr>B Nazanin</vt:lpstr>
      <vt:lpstr>Wingdings</vt:lpstr>
      <vt:lpstr>Symbol</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hoori dahesh</dc:creator>
  <cp:lastModifiedBy>hoori dahesh</cp:lastModifiedBy>
  <cp:revision>95</cp:revision>
  <dcterms:created xsi:type="dcterms:W3CDTF">2023-07-18T17:33:32Z</dcterms:created>
  <dcterms:modified xsi:type="dcterms:W3CDTF">2024-10-05T02:44:24Z</dcterms:modified>
</cp:coreProperties>
</file>