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sldIdLst>
    <p:sldId id="259" r:id="rId2"/>
    <p:sldId id="260" r:id="rId3"/>
    <p:sldId id="261" r:id="rId4"/>
    <p:sldId id="269" r:id="rId5"/>
    <p:sldId id="272" r:id="rId6"/>
    <p:sldId id="262" r:id="rId7"/>
    <p:sldId id="270" r:id="rId8"/>
    <p:sldId id="263" r:id="rId9"/>
    <p:sldId id="264" r:id="rId10"/>
    <p:sldId id="273" r:id="rId11"/>
    <p:sldId id="271" r:id="rId12"/>
  </p:sldIdLst>
  <p:sldSz cx="12192000" cy="6858000"/>
  <p:notesSz cx="6858000" cy="9144000"/>
  <p:embeddedFontLst>
    <p:embeddedFont>
      <p:font typeface="Vazirmatn" pitchFamily="2" charset="-78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5"/>
    <a:srgbClr val="FFE5E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48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229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201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254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7641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019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18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777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96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8795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825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5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7339B6-D070-4BA8-BEBF-0BF110E9DE34}" type="datetimeFigureOut">
              <a:rPr lang="fa-IR" smtClean="0"/>
              <a:t>28/03/1446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4865B-CCF2-4F1B-A2E4-7F0B7A07E1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07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944F3F-CB12-6C4A-FB67-8C3F7BC7F959}"/>
              </a:ext>
            </a:extLst>
          </p:cNvPr>
          <p:cNvSpPr txBox="1"/>
          <p:nvPr/>
        </p:nvSpPr>
        <p:spPr>
          <a:xfrm>
            <a:off x="4149684" y="769613"/>
            <a:ext cx="3629519" cy="553997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به نام خدا</a:t>
            </a: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r>
              <a:rPr lang="fa-IR" sz="2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درس: </a:t>
            </a: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r>
              <a:rPr lang="fa-IR" sz="20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مدیریت استراتژیک فناوری اطلاعات</a:t>
            </a: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r>
              <a:rPr lang="fa-IR" sz="2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استاد درس:</a:t>
            </a: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دکتر صفایی پور</a:t>
            </a: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r>
              <a:rPr lang="fa-IR" sz="2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ارائه دهنده:</a:t>
            </a: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r>
              <a:rPr lang="fa-IR" sz="20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حوری دهش</a:t>
            </a: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br>
              <a:rPr lang="fa-IR" sz="3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</a:br>
            <a:r>
              <a:rPr lang="fa-IR" sz="12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اسفند 1402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23171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0E79-36F8-FA10-B2BD-54ADDFAE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458" y="1217242"/>
            <a:ext cx="9952183" cy="4972541"/>
          </a:xfrm>
        </p:spPr>
        <p:txBody>
          <a:bodyPr>
            <a:noAutofit/>
          </a:bodyPr>
          <a:lstStyle/>
          <a:p>
            <a:r>
              <a:rPr lang="fa-IR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1. چگونه استراتژی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 flywheel 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آمازون با بیانیه های دیدگاه در طول سال ها هماهنگ می شود؟</a:t>
            </a:r>
          </a:p>
          <a:p>
            <a:endParaRPr lang="fa-IR" sz="1800" b="0" i="0" u="none" strike="noStrike" baseline="0" dirty="0">
              <a:solidFill>
                <a:srgbClr val="000000"/>
              </a:solidFill>
              <a:latin typeface="Vazirmatn" pitchFamily="2" charset="-78"/>
              <a:cs typeface="Vazirmatn" pitchFamily="2" charset="-78"/>
            </a:endParaRPr>
          </a:p>
          <a:p>
            <a:r>
              <a:rPr lang="fa-IR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2. با تمرکز بر فروش محصولات آنلاین، آمازون به نظر شما از کدامیک از استراتژ ی های عمومی استفاده می کند؟</a:t>
            </a:r>
          </a:p>
          <a:p>
            <a:endParaRPr lang="fa-IR" sz="1800" b="0" i="0" u="none" strike="noStrike" baseline="0" dirty="0">
              <a:solidFill>
                <a:srgbClr val="000000"/>
              </a:solidFill>
              <a:latin typeface="Vazirmatn" pitchFamily="2" charset="-78"/>
              <a:cs typeface="Vazirmatn" pitchFamily="2" charset="-78"/>
            </a:endParaRPr>
          </a:p>
          <a:p>
            <a:r>
              <a:rPr lang="fa-IR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3. فرض کنید بزوس بدون استفاده از فناوری اطلاعات در تکامل آمازون چقدر پیش می رفت؟</a:t>
            </a:r>
          </a:p>
          <a:p>
            <a:endParaRPr lang="fa-IR" sz="1800" b="0" i="0" u="none" strike="noStrike" baseline="0" dirty="0">
              <a:solidFill>
                <a:srgbClr val="000000"/>
              </a:solidFill>
              <a:latin typeface="Vazirmatn" pitchFamily="2" charset="-78"/>
              <a:cs typeface="Vazirmatn" pitchFamily="2" charset="-78"/>
            </a:endParaRPr>
          </a:p>
          <a:p>
            <a:r>
              <a:rPr lang="fa-IR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4. فرض کنید رقابت فراوان در فروش محصول وجود دارد. آمازون چگونه به این محیط پاسخ می دهد؟</a:t>
            </a:r>
          </a:p>
          <a:p>
            <a:endParaRPr lang="fa-IR" sz="1800" b="0" i="0" u="none" strike="noStrike" baseline="0" dirty="0">
              <a:solidFill>
                <a:srgbClr val="000000"/>
              </a:solidFill>
              <a:latin typeface="Vazirmatn" pitchFamily="2" charset="-78"/>
              <a:cs typeface="Vazirmatn" pitchFamily="2" charset="-78"/>
            </a:endParaRPr>
          </a:p>
          <a:p>
            <a:r>
              <a:rPr lang="fa-IR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5. آیا تلاش های اعلام شده اخیر در حوزه مراقبت های بهداشتی، فروشگاه های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 Amazon Go! 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و خدمات حمل و</a:t>
            </a:r>
          </a:p>
          <a:p>
            <a:r>
              <a:rPr lang="fa-IR" sz="1800" b="0" i="0" u="none" strike="noStrike" baseline="0" dirty="0">
                <a:solidFill>
                  <a:srgbClr val="000000"/>
                </a:solidFill>
                <a:latin typeface="Vazirmatn" pitchFamily="2" charset="-78"/>
                <a:cs typeface="Vazirmatn" pitchFamily="2" charset="-78"/>
              </a:rPr>
              <a:t>نقل با دیدگاه آمازون سازگار هستند؟</a:t>
            </a:r>
            <a:endParaRPr lang="fa-IR" sz="1800" kern="100" dirty="0">
              <a:solidFill>
                <a:srgbClr val="00B050"/>
              </a:solidFill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F1DA2-BB0C-DCD2-3481-8A873AB4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-6876"/>
            <a:ext cx="12192000" cy="7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65D89C-F795-B010-706F-4C5810607D9F}"/>
              </a:ext>
            </a:extLst>
          </p:cNvPr>
          <p:cNvSpPr/>
          <p:nvPr/>
        </p:nvSpPr>
        <p:spPr>
          <a:xfrm>
            <a:off x="1811217" y="1512276"/>
            <a:ext cx="8642839" cy="2866292"/>
          </a:xfrm>
          <a:prstGeom prst="rect">
            <a:avLst/>
          </a:prstGeom>
          <a:solidFill>
            <a:srgbClr val="FFE5E5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4000" dirty="0">
                <a:latin typeface="Vazirmatn" pitchFamily="2" charset="-78"/>
                <a:cs typeface="Vazirmatn" pitchFamily="2" charset="-78"/>
              </a:rPr>
              <a:t>با تشکر از حسن توجه شما</a:t>
            </a:r>
          </a:p>
        </p:txBody>
      </p:sp>
    </p:spTree>
    <p:extLst>
      <p:ext uri="{BB962C8B-B14F-4D97-AF65-F5344CB8AC3E}">
        <p14:creationId xmlns:p14="http://schemas.microsoft.com/office/powerpoint/2010/main" val="340080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2560-1FC1-720B-5193-C4672193DBC3}"/>
              </a:ext>
            </a:extLst>
          </p:cNvPr>
          <p:cNvSpPr txBox="1">
            <a:spLocks/>
          </p:cNvSpPr>
          <p:nvPr/>
        </p:nvSpPr>
        <p:spPr>
          <a:xfrm>
            <a:off x="1036320" y="11993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002060"/>
                </a:solidFill>
                <a:latin typeface="Vazirmatn" pitchFamily="2" charset="-78"/>
                <a:cs typeface="Vazirmatn" pitchFamily="2" charset="-78"/>
              </a:rPr>
              <a:t>Amazon in 2019</a:t>
            </a:r>
            <a:endParaRPr lang="fa-IR" b="1" dirty="0">
              <a:solidFill>
                <a:srgbClr val="002060"/>
              </a:solidFill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869B7-E91D-B8F8-7F3C-850744DB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02" y="1635124"/>
            <a:ext cx="8905889" cy="4699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77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0E79-36F8-FA10-B2BD-54ADDFAE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215" y="1204543"/>
            <a:ext cx="6307088" cy="4879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b="0" i="0" dirty="0">
                <a:solidFill>
                  <a:srgbClr val="1E1E1E"/>
                </a:solidFill>
                <a:effectLst/>
                <a:latin typeface="Vazirmatn" pitchFamily="2" charset="-78"/>
                <a:cs typeface="Vazirmatn" pitchFamily="2" charset="-78"/>
              </a:rPr>
              <a:t> جف بزوس موسس و مدیر شرکت آمازون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fa-IR" sz="18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هدف ابتدایی آن کتاب فروختن بود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تاسیس کتابفروشی به نام </a:t>
            </a:r>
            <a:r>
              <a:rPr lang="fa-IR" sz="1600" kern="100" dirty="0">
                <a:solidFill>
                  <a:schemeClr val="tx1"/>
                </a:solidFill>
                <a:effectLst/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"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Cadabra</a:t>
            </a:r>
            <a:r>
              <a:rPr lang="en-US" sz="1600" kern="100" dirty="0">
                <a:solidFill>
                  <a:schemeClr val="tx1"/>
                </a:solidFill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.com</a:t>
            </a:r>
            <a:r>
              <a:rPr lang="fa-IR" sz="1600" kern="100" dirty="0">
                <a:solidFill>
                  <a:schemeClr val="tx1"/>
                </a:solidFill>
                <a:effectLst/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" در سال 1994 در سیاتل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تغییر نام آن در عرض یک سال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به دلیل برخی ابهامات در مورد نام</a:t>
            </a:r>
          </a:p>
          <a:p>
            <a:pPr lvl="5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شباهت آن با </a:t>
            </a:r>
            <a:r>
              <a:rPr lang="en-US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Cadaver"</a:t>
            </a:r>
            <a:r>
              <a:rPr lang="fa-IR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"</a:t>
            </a:r>
          </a:p>
          <a:p>
            <a:pPr marL="871400" lvl="5" indent="0">
              <a:lnSpc>
                <a:spcPct val="100000"/>
              </a:lnSpc>
              <a:buClrTx/>
              <a:buNone/>
            </a:pPr>
            <a:endParaRPr lang="fa-IR" sz="1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تمایلش به منعکس کردن چشم ‌انداز استراتژیک</a:t>
            </a:r>
            <a:r>
              <a:rPr lang="en-US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“Amazon.com” </a:t>
            </a: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برای تبدیل شدن به "بزرگ‌ ترین کتاب فروشی زمین"</a:t>
            </a:r>
          </a:p>
          <a:p>
            <a:pPr marL="201168" lvl="1" indent="0">
              <a:lnSpc>
                <a:spcPct val="100000"/>
              </a:lnSpc>
              <a:buClrTx/>
              <a:buNone/>
            </a:pPr>
            <a:endParaRPr lang="fa-IR" sz="2800" kern="100" dirty="0">
              <a:latin typeface="Vazirmatn" pitchFamily="2" charset="-78"/>
              <a:ea typeface="Calibri" panose="020F0502020204030204" pitchFamily="34" charset="0"/>
              <a:cs typeface="Vazirmatn" pitchFamily="2" charset="-78"/>
            </a:endParaRPr>
          </a:p>
          <a:p>
            <a:pPr marL="201168" lvl="1" indent="0">
              <a:lnSpc>
                <a:spcPct val="100000"/>
              </a:lnSpc>
              <a:buClrTx/>
              <a:buNone/>
            </a:pPr>
            <a:endParaRPr lang="fa-IR" sz="1800" kern="100" dirty="0">
              <a:latin typeface="Vazirmatn" pitchFamily="2" charset="-78"/>
              <a:ea typeface="Calibri" panose="020F0502020204030204" pitchFamily="34" charset="0"/>
              <a:cs typeface="Vazirmatn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CAF19-5F13-51D8-B8AF-A6EC8A62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" y="3947746"/>
            <a:ext cx="4498680" cy="23827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FBB599-FD4C-889F-ED4D-3DF86FD89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-6876"/>
            <a:ext cx="12192000" cy="7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0E79-36F8-FA10-B2BD-54ADDFAE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13335"/>
            <a:ext cx="9261303" cy="48621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سایت آمازون در سال 1995 برای فروش کتاب به صورت عمومی باز شد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گسترش آمازون به سایر زمینه های کسب کار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خدمات وب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محصولات خوراکی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تولید و توزیع رسانه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وسایل خانگی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fa-IR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تا پایان سال 1996 آمازون 16 میلیون دلار فروش داشت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fa-IR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در سال 2012 بزوس دیدگاه را از </a:t>
            </a:r>
            <a:r>
              <a:rPr lang="fa-IR" sz="1800" kern="100" dirty="0">
                <a:solidFill>
                  <a:schemeClr val="tx1"/>
                </a:solidFill>
                <a:effectLst/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"بزرگترین کتابفروشی جهان" به "بزرگترین فروشگاه جهان" تغییر داد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6A3D5-20D8-58C1-A166-D6E144534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-6876"/>
            <a:ext cx="12192000" cy="7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0E79-36F8-FA10-B2BD-54ADDFAE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46" y="1213335"/>
            <a:ext cx="6509309" cy="5336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درآمد آمازون در سه ماه چهارم سال 2018 به ارزش 72/4 میلیارد دلار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شکست دادن درآمدهای سه ماه چهارم سال قبل خودش را که به ارزش 60/5 میلیارد دلار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سود خالص 3 میلیارد دلار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در مقایسه با سه ماه چهارم سال قبلش 50 درصد افزایش یافته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fa-IR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آمازون در حال حاضر در حال اضافه کردن چندین خدمات مرتبط با بهداشت است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ایجاد فروشگاها های </a:t>
            </a:r>
            <a:r>
              <a:rPr lang="en-US" sz="1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“Amazon Go!”</a:t>
            </a:r>
            <a:endParaRPr lang="fa-IR" sz="16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endParaRPr lang="fa-IR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اکنون </a:t>
            </a:r>
            <a:r>
              <a:rPr lang="fa-IR" sz="1800" kern="100" dirty="0">
                <a:solidFill>
                  <a:schemeClr val="tx1"/>
                </a:solidFill>
                <a:effectLst/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آمازون دارای دیدگاه استراتژیکی بسیار جسورتر به عنوان "بزرگترین انتخاب جهان و برترین شرکت مشتری ‌محور جهان" است</a:t>
            </a:r>
          </a:p>
          <a:p>
            <a:pPr marL="201168" lvl="1" indent="0">
              <a:lnSpc>
                <a:spcPct val="100000"/>
              </a:lnSpc>
              <a:buClrTx/>
              <a:buNone/>
            </a:pPr>
            <a:endParaRPr lang="fa-IR" sz="18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endParaRPr lang="fa-IR" dirty="0"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C5BDD-8A09-3171-8FE6-B38264C2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5464"/>
            <a:ext cx="4952789" cy="308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9D1D2-4475-AA2D-B7EC-750B89D4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-6876"/>
            <a:ext cx="12192000" cy="7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0E79-36F8-FA10-B2BD-54ADDFAE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20" y="1224865"/>
            <a:ext cx="9952183" cy="52111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FF0000"/>
                </a:solidFill>
                <a:latin typeface="Vazirmatn" pitchFamily="2" charset="-78"/>
                <a:cs typeface="Vazirmatn" pitchFamily="2" charset="-78"/>
              </a:rPr>
              <a:t>  آمازون با بیش از 9 سال با ضرر فعالیت کرد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افزایش ضرر با افزایش در آمد</a:t>
            </a:r>
            <a:endParaRPr lang="fa-IR" sz="1600" kern="100" dirty="0">
              <a:solidFill>
                <a:schemeClr val="tx1"/>
              </a:solidFill>
              <a:effectLst/>
              <a:latin typeface="Vazirmatn" pitchFamily="2" charset="-78"/>
              <a:ea typeface="Calibri" panose="020F0502020204030204" pitchFamily="34" charset="0"/>
              <a:cs typeface="Vazirmatn" pitchFamily="2" charset="-78"/>
            </a:endParaRP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ضرر ناشی از سرمایه گذاری مجدد آمازون، برای گسترش و رشد</a:t>
            </a:r>
          </a:p>
          <a:p>
            <a:pPr lvl="5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AE" sz="1500" kern="0" dirty="0">
                <a:solidFill>
                  <a:schemeClr val="tx1"/>
                </a:solidFill>
                <a:effectLst/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Amazon Prime</a:t>
            </a:r>
            <a:endParaRPr lang="fa-IR" sz="15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تبلیغات گسترده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ارائه تخفیف ها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قیمت های رقابتی برای جلب مشتریان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0" dirty="0">
                <a:solidFill>
                  <a:schemeClr val="tx1"/>
                </a:solidFill>
                <a:effectLst/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زیرساخت‌ های فناوری اطلاعات</a:t>
            </a:r>
            <a:endParaRPr lang="fa-IR" sz="15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marL="566928" lvl="3" indent="0">
              <a:lnSpc>
                <a:spcPct val="100000"/>
              </a:lnSpc>
              <a:buClrTx/>
              <a:buNone/>
            </a:pPr>
            <a:endParaRPr lang="fa-IR" sz="2800" kern="100" dirty="0"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FF0000"/>
                </a:solidFill>
                <a:latin typeface="Vazirmatn" pitchFamily="2" charset="-78"/>
                <a:cs typeface="Vazirmatn" pitchFamily="2" charset="-78"/>
              </a:rPr>
              <a:t> اما چگونه در نهایت از آنچه که در آن زمان به نظر می رسید، ضررهایی دارد و خارج کنترل است بهبود یافت؟</a:t>
            </a:r>
          </a:p>
          <a:p>
            <a:pPr marL="0" indent="0">
              <a:lnSpc>
                <a:spcPct val="120000"/>
              </a:lnSpc>
              <a:buClrTx/>
              <a:buNone/>
            </a:pPr>
            <a:endParaRPr lang="fa-IR" sz="1400" dirty="0">
              <a:effectLst/>
              <a:latin typeface="Vazirmatn" pitchFamily="2" charset="-78"/>
              <a:ea typeface="Calibri" panose="020F0502020204030204" pitchFamily="34" charset="0"/>
              <a:cs typeface="Vazirmatn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F449C-4DC2-201C-6772-9658F2961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-6876"/>
            <a:ext cx="12192000" cy="7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0E79-36F8-FA10-B2BD-54ADDFAE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20" y="1216077"/>
            <a:ext cx="9952183" cy="48154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FF0000"/>
                </a:solidFill>
                <a:latin typeface="Vazirmatn" pitchFamily="2" charset="-78"/>
                <a:cs typeface="Vazirmatn" pitchFamily="2" charset="-78"/>
              </a:rPr>
              <a:t>  آمازون با بیش از 9 سال با ضرر فعالیت کرد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افزایش ضرر با افزایش در آمد</a:t>
            </a:r>
            <a:endParaRPr lang="fa-IR" sz="1600" kern="100" dirty="0">
              <a:solidFill>
                <a:schemeClr val="tx1"/>
              </a:solidFill>
              <a:effectLst/>
              <a:latin typeface="Vazirmatn" pitchFamily="2" charset="-78"/>
              <a:ea typeface="Calibri" panose="020F0502020204030204" pitchFamily="34" charset="0"/>
              <a:cs typeface="Vazirmatn" pitchFamily="2" charset="-78"/>
            </a:endParaRP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ضرر ناشی از سرمایه گذاری مجدد آمازون، برای گسترش و رشد</a:t>
            </a:r>
          </a:p>
          <a:p>
            <a:pPr lvl="5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AE" sz="1500" kern="0" dirty="0">
                <a:solidFill>
                  <a:schemeClr val="tx1"/>
                </a:solidFill>
                <a:effectLst/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Amazon Prime</a:t>
            </a:r>
            <a:endParaRPr lang="fa-IR" sz="15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تبلیغات گسترده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ارائه تخفیف ها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قیمت های رقابتی برای جلب مشتریان</a:t>
            </a:r>
          </a:p>
          <a:p>
            <a:pPr lvl="3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0" dirty="0">
                <a:solidFill>
                  <a:schemeClr val="tx1"/>
                </a:solidFill>
                <a:effectLst/>
                <a:latin typeface="Vazirmatn" pitchFamily="2" charset="-78"/>
                <a:ea typeface="Calibri" panose="020F0502020204030204" pitchFamily="34" charset="0"/>
                <a:cs typeface="Vazirmatn" pitchFamily="2" charset="-78"/>
              </a:rPr>
              <a:t>زیرساخت‌ های فناوری اطلاعات</a:t>
            </a:r>
            <a:endParaRPr lang="fa-IR" sz="15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marL="566928" lvl="3" indent="0">
              <a:lnSpc>
                <a:spcPct val="100000"/>
              </a:lnSpc>
              <a:buClrTx/>
              <a:buNone/>
            </a:pPr>
            <a:endParaRPr lang="fa-IR" sz="2800" kern="100" dirty="0"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FF0000"/>
                </a:solidFill>
                <a:latin typeface="Vazirmatn" pitchFamily="2" charset="-78"/>
                <a:cs typeface="Vazirmatn" pitchFamily="2" charset="-78"/>
              </a:rPr>
              <a:t> اما چگونه در نهایت از آنچه که در آن زمان به نظر می رسید، ضررهایی دارد و خارج کنترل است بهبود یافت؟</a:t>
            </a:r>
          </a:p>
          <a:p>
            <a:pPr marL="0" indent="0">
              <a:lnSpc>
                <a:spcPct val="120000"/>
              </a:lnSpc>
              <a:buClrTx/>
              <a:buNone/>
            </a:pPr>
            <a:endParaRPr lang="fa-IR" sz="1400" dirty="0">
              <a:effectLst/>
              <a:latin typeface="Vazirmatn" pitchFamily="2" charset="-78"/>
              <a:ea typeface="Calibri" panose="020F0502020204030204" pitchFamily="34" charset="0"/>
              <a:cs typeface="Vazirmatn" pitchFamily="2" charset="-78"/>
            </a:endParaRP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FBFD2B71-5240-8FED-66A2-EE9821DE5481}"/>
              </a:ext>
            </a:extLst>
          </p:cNvPr>
          <p:cNvSpPr/>
          <p:nvPr/>
        </p:nvSpPr>
        <p:spPr>
          <a:xfrm rot="21146922">
            <a:off x="1896900" y="1460300"/>
            <a:ext cx="9005557" cy="3855538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>
              <a:lnSpc>
                <a:spcPct val="120000"/>
              </a:lnSpc>
              <a:buClrTx/>
            </a:pPr>
            <a:r>
              <a:rPr lang="en-US" sz="4000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zirmatn" pitchFamily="2" charset="-78"/>
                <a:cs typeface="Vazirmatn" pitchFamily="2" charset="-78"/>
              </a:rPr>
              <a:t>flywheel</a:t>
            </a:r>
            <a:endParaRPr lang="fa-IR" sz="4000" kern="1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DFA00-D05F-2400-E119-111D816E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-6876"/>
            <a:ext cx="12192000" cy="7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9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0E79-36F8-FA10-B2BD-54ADDFAE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20" y="1107241"/>
            <a:ext cx="9952183" cy="443191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Tx/>
              <a:buNone/>
            </a:pPr>
            <a:r>
              <a:rPr lang="en-US" kern="100" dirty="0">
                <a:solidFill>
                  <a:srgbClr val="00B050"/>
                </a:solidFill>
                <a:latin typeface="Vazirmatn" pitchFamily="2" charset="-78"/>
                <a:cs typeface="Vazirmatn" pitchFamily="2" charset="-78"/>
              </a:rPr>
              <a:t>flywheel</a:t>
            </a:r>
            <a:r>
              <a:rPr lang="fa-IR" kern="100" dirty="0">
                <a:solidFill>
                  <a:srgbClr val="00B050"/>
                </a:solidFill>
                <a:latin typeface="Vazirmatn" pitchFamily="2" charset="-78"/>
                <a:cs typeface="Vazirmatn" pitchFamily="2" charset="-78"/>
              </a:rPr>
              <a:t> چیست؟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یک جسم سنگین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برای حرکت نیاز به نیروی زیاد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وقتی به حرکت افتاد توقف و کند کردن آن دشوار است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endParaRPr lang="fa-IR" sz="18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endParaRPr lang="fa-IR" sz="18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endParaRPr lang="fa-IR" kern="100" dirty="0">
              <a:solidFill>
                <a:srgbClr val="00B050"/>
              </a:solidFill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fa-IR" kern="100" dirty="0">
              <a:solidFill>
                <a:srgbClr val="00B050"/>
              </a:solidFill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fa-IR" kern="100" dirty="0">
              <a:solidFill>
                <a:srgbClr val="00B050"/>
              </a:solidFill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9157E-1362-BD11-B195-4AF7AF1C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15" y="2945423"/>
            <a:ext cx="3252476" cy="33793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D24696-4C02-9534-09A1-B4DE7C6E3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-6876"/>
            <a:ext cx="12192000" cy="7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2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0E79-36F8-FA10-B2BD-54ADDFAE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20" y="1155698"/>
            <a:ext cx="9952183" cy="53945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</a:t>
            </a:r>
            <a:r>
              <a:rPr lang="en-US" sz="18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flywheel</a:t>
            </a:r>
            <a:r>
              <a:rPr lang="fa-IR" sz="18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آمازون یک استراتژی تجاری است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قیمت های پایین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انتخاب زیاد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راحتی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خدمات عالی</a:t>
            </a:r>
          </a:p>
          <a:p>
            <a:pPr marL="201168" lvl="1" indent="0">
              <a:lnSpc>
                <a:spcPct val="120000"/>
              </a:lnSpc>
              <a:buClrTx/>
              <a:buNone/>
            </a:pPr>
            <a:endParaRPr lang="fa-IR" sz="14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تمرکز این استراتژی بر این است که: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حرکت مداوم در یک جهت خاص باعث رشد، توسعه پایدار و مداوم شرکت میشود</a:t>
            </a:r>
          </a:p>
          <a:p>
            <a:pPr lvl="3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5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ارائه تجربیات خوب برای مشتریان </a:t>
            </a:r>
          </a:p>
          <a:p>
            <a:pPr marL="0" indent="0">
              <a:lnSpc>
                <a:spcPct val="120000"/>
              </a:lnSpc>
              <a:buClrTx/>
              <a:buNone/>
            </a:pPr>
            <a:endParaRPr lang="fa-IR" sz="11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8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 فروش بیشتر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fa-IR" sz="1600" kern="100" dirty="0">
                <a:solidFill>
                  <a:schemeClr val="tx1"/>
                </a:solidFill>
                <a:latin typeface="Vazirmatn" pitchFamily="2" charset="-78"/>
                <a:cs typeface="Vazirmatn" pitchFamily="2" charset="-78"/>
              </a:rPr>
              <a:t>فروشندگان بیشتر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fa-IR" sz="1800" kern="100" dirty="0">
              <a:solidFill>
                <a:schemeClr val="tx1"/>
              </a:solidFill>
              <a:latin typeface="Vazirmatn" pitchFamily="2" charset="-78"/>
              <a:cs typeface="Vazirmatn" pitchFamily="2" charset="-78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endParaRPr lang="fa-IR" sz="1800" kern="100" dirty="0">
              <a:solidFill>
                <a:srgbClr val="00B050"/>
              </a:solidFill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fa-IR" sz="1800" kern="100" dirty="0">
              <a:solidFill>
                <a:srgbClr val="00B050"/>
              </a:solidFill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fa-IR" sz="1800" kern="100" dirty="0">
              <a:solidFill>
                <a:srgbClr val="00B050"/>
              </a:solidFill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F1DA2-BB0C-DCD2-3481-8A873AB4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" y="-6876"/>
            <a:ext cx="12192000" cy="7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403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657</TotalTime>
  <Words>605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Vazirmatn</vt:lpstr>
      <vt:lpstr>Arial</vt:lpstr>
      <vt:lpstr>Calibri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  درس:  مدیریت استراتژیک فناوری اطلاعات  استاد درس:  دکتر صفایی پور  ارائه دهنده: حوری دهش   بهمن 1402</dc:title>
  <dc:creator>hoori dahesh</dc:creator>
  <cp:lastModifiedBy>hoori dahesh</cp:lastModifiedBy>
  <cp:revision>49</cp:revision>
  <dcterms:created xsi:type="dcterms:W3CDTF">2024-02-19T17:20:12Z</dcterms:created>
  <dcterms:modified xsi:type="dcterms:W3CDTF">2024-10-01T19:35:26Z</dcterms:modified>
</cp:coreProperties>
</file>