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CD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C6284C7-4F85-4BA2-9F45-70BCF25DC20A}" type="datetimeFigureOut">
              <a:rPr lang="fa-IR" smtClean="0"/>
              <a:t>03/01/1445</a:t>
            </a:fld>
            <a:endParaRPr lang="fa-IR"/>
          </a:p>
        </p:txBody>
      </p:sp>
      <p:sp>
        <p:nvSpPr>
          <p:cNvPr id="5" name="Footer Placeholder 4"/>
          <p:cNvSpPr>
            <a:spLocks noGrp="1"/>
          </p:cNvSpPr>
          <p:nvPr>
            <p:ph type="ftr" sz="quarter" idx="11"/>
          </p:nvPr>
        </p:nvSpPr>
        <p:spPr>
          <a:xfrm>
            <a:off x="1876424" y="5410201"/>
            <a:ext cx="5124886" cy="365125"/>
          </a:xfrm>
        </p:spPr>
        <p:txBody>
          <a:bodyPr/>
          <a:lstStyle/>
          <a:p>
            <a:endParaRPr lang="fa-IR"/>
          </a:p>
        </p:txBody>
      </p:sp>
      <p:sp>
        <p:nvSpPr>
          <p:cNvPr id="6" name="Slide Number Placeholder 5"/>
          <p:cNvSpPr>
            <a:spLocks noGrp="1"/>
          </p:cNvSpPr>
          <p:nvPr>
            <p:ph type="sldNum" sz="quarter" idx="12"/>
          </p:nvPr>
        </p:nvSpPr>
        <p:spPr>
          <a:xfrm>
            <a:off x="9896911" y="5410199"/>
            <a:ext cx="771089" cy="365125"/>
          </a:xfrm>
        </p:spPr>
        <p:txBody>
          <a:bodyPr/>
          <a:lstStyle/>
          <a:p>
            <a:fld id="{E2E169CE-33DC-435F-983D-4B59DF37F2AA}" type="slidenum">
              <a:rPr lang="fa-IR" smtClean="0"/>
              <a:t>‹#›</a:t>
            </a:fld>
            <a:endParaRPr lang="fa-IR"/>
          </a:p>
        </p:txBody>
      </p:sp>
    </p:spTree>
    <p:extLst>
      <p:ext uri="{BB962C8B-B14F-4D97-AF65-F5344CB8AC3E}">
        <p14:creationId xmlns:p14="http://schemas.microsoft.com/office/powerpoint/2010/main" val="519957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6284C7-4F85-4BA2-9F45-70BCF25DC20A}" type="datetimeFigureOut">
              <a:rPr lang="fa-IR" smtClean="0"/>
              <a:t>03/01/1445</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E2E169CE-33DC-435F-983D-4B59DF37F2AA}" type="slidenum">
              <a:rPr lang="fa-IR" smtClean="0"/>
              <a:t>‹#›</a:t>
            </a:fld>
            <a:endParaRPr lang="fa-IR"/>
          </a:p>
        </p:txBody>
      </p:sp>
    </p:spTree>
    <p:extLst>
      <p:ext uri="{BB962C8B-B14F-4D97-AF65-F5344CB8AC3E}">
        <p14:creationId xmlns:p14="http://schemas.microsoft.com/office/powerpoint/2010/main" val="146022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6284C7-4F85-4BA2-9F45-70BCF25DC20A}" type="datetimeFigureOut">
              <a:rPr lang="fa-IR" smtClean="0"/>
              <a:t>03/01/1445</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E2E169CE-33DC-435F-983D-4B59DF37F2AA}" type="slidenum">
              <a:rPr lang="fa-IR" smtClean="0"/>
              <a:t>‹#›</a:t>
            </a:fld>
            <a:endParaRPr lang="fa-IR"/>
          </a:p>
        </p:txBody>
      </p:sp>
    </p:spTree>
    <p:extLst>
      <p:ext uri="{BB962C8B-B14F-4D97-AF65-F5344CB8AC3E}">
        <p14:creationId xmlns:p14="http://schemas.microsoft.com/office/powerpoint/2010/main" val="4285184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6284C7-4F85-4BA2-9F45-70BCF25DC20A}" type="datetimeFigureOut">
              <a:rPr lang="fa-IR" smtClean="0"/>
              <a:t>03/01/1445</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E2E169CE-33DC-435F-983D-4B59DF37F2AA}" type="slidenum">
              <a:rPr lang="fa-IR" smtClean="0"/>
              <a:t>‹#›</a:t>
            </a:fld>
            <a:endParaRPr lang="fa-I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30083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6284C7-4F85-4BA2-9F45-70BCF25DC20A}" type="datetimeFigureOut">
              <a:rPr lang="fa-IR" smtClean="0"/>
              <a:t>03/01/1445</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E2E169CE-33DC-435F-983D-4B59DF37F2AA}" type="slidenum">
              <a:rPr lang="fa-IR" smtClean="0"/>
              <a:t>‹#›</a:t>
            </a:fld>
            <a:endParaRPr lang="fa-IR"/>
          </a:p>
        </p:txBody>
      </p:sp>
    </p:spTree>
    <p:extLst>
      <p:ext uri="{BB962C8B-B14F-4D97-AF65-F5344CB8AC3E}">
        <p14:creationId xmlns:p14="http://schemas.microsoft.com/office/powerpoint/2010/main" val="3242036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C6284C7-4F85-4BA2-9F45-70BCF25DC20A}" type="datetimeFigureOut">
              <a:rPr lang="fa-IR" smtClean="0"/>
              <a:t>03/01/1445</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E2E169CE-33DC-435F-983D-4B59DF37F2AA}" type="slidenum">
              <a:rPr lang="fa-IR" smtClean="0"/>
              <a:t>‹#›</a:t>
            </a:fld>
            <a:endParaRPr lang="fa-IR"/>
          </a:p>
        </p:txBody>
      </p:sp>
    </p:spTree>
    <p:extLst>
      <p:ext uri="{BB962C8B-B14F-4D97-AF65-F5344CB8AC3E}">
        <p14:creationId xmlns:p14="http://schemas.microsoft.com/office/powerpoint/2010/main" val="86847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C6284C7-4F85-4BA2-9F45-70BCF25DC20A}" type="datetimeFigureOut">
              <a:rPr lang="fa-IR" smtClean="0"/>
              <a:t>03/01/1445</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E2E169CE-33DC-435F-983D-4B59DF37F2AA}" type="slidenum">
              <a:rPr lang="fa-IR" smtClean="0"/>
              <a:t>‹#›</a:t>
            </a:fld>
            <a:endParaRPr lang="fa-IR"/>
          </a:p>
        </p:txBody>
      </p:sp>
    </p:spTree>
    <p:extLst>
      <p:ext uri="{BB962C8B-B14F-4D97-AF65-F5344CB8AC3E}">
        <p14:creationId xmlns:p14="http://schemas.microsoft.com/office/powerpoint/2010/main" val="2692730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6284C7-4F85-4BA2-9F45-70BCF25DC20A}" type="datetimeFigureOut">
              <a:rPr lang="fa-IR" smtClean="0"/>
              <a:t>03/01/1445</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E2E169CE-33DC-435F-983D-4B59DF37F2AA}" type="slidenum">
              <a:rPr lang="fa-IR" smtClean="0"/>
              <a:t>‹#›</a:t>
            </a:fld>
            <a:endParaRPr lang="fa-IR"/>
          </a:p>
        </p:txBody>
      </p:sp>
    </p:spTree>
    <p:extLst>
      <p:ext uri="{BB962C8B-B14F-4D97-AF65-F5344CB8AC3E}">
        <p14:creationId xmlns:p14="http://schemas.microsoft.com/office/powerpoint/2010/main" val="3099288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6284C7-4F85-4BA2-9F45-70BCF25DC20A}" type="datetimeFigureOut">
              <a:rPr lang="fa-IR" smtClean="0"/>
              <a:t>03/01/1445</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E2E169CE-33DC-435F-983D-4B59DF37F2AA}" type="slidenum">
              <a:rPr lang="fa-IR" smtClean="0"/>
              <a:t>‹#›</a:t>
            </a:fld>
            <a:endParaRPr lang="fa-IR"/>
          </a:p>
        </p:txBody>
      </p:sp>
    </p:spTree>
    <p:extLst>
      <p:ext uri="{BB962C8B-B14F-4D97-AF65-F5344CB8AC3E}">
        <p14:creationId xmlns:p14="http://schemas.microsoft.com/office/powerpoint/2010/main" val="2571835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6284C7-4F85-4BA2-9F45-70BCF25DC20A}" type="datetimeFigureOut">
              <a:rPr lang="fa-IR" smtClean="0"/>
              <a:t>03/01/1445</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E2E169CE-33DC-435F-983D-4B59DF37F2AA}" type="slidenum">
              <a:rPr lang="fa-IR" smtClean="0"/>
              <a:t>‹#›</a:t>
            </a:fld>
            <a:endParaRPr lang="fa-IR"/>
          </a:p>
        </p:txBody>
      </p:sp>
    </p:spTree>
    <p:extLst>
      <p:ext uri="{BB962C8B-B14F-4D97-AF65-F5344CB8AC3E}">
        <p14:creationId xmlns:p14="http://schemas.microsoft.com/office/powerpoint/2010/main" val="2167533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6284C7-4F85-4BA2-9F45-70BCF25DC20A}" type="datetimeFigureOut">
              <a:rPr lang="fa-IR" smtClean="0"/>
              <a:t>03/01/1445</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E2E169CE-33DC-435F-983D-4B59DF37F2AA}" type="slidenum">
              <a:rPr lang="fa-IR" smtClean="0"/>
              <a:t>‹#›</a:t>
            </a:fld>
            <a:endParaRPr lang="fa-IR"/>
          </a:p>
        </p:txBody>
      </p:sp>
    </p:spTree>
    <p:extLst>
      <p:ext uri="{BB962C8B-B14F-4D97-AF65-F5344CB8AC3E}">
        <p14:creationId xmlns:p14="http://schemas.microsoft.com/office/powerpoint/2010/main" val="118440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6284C7-4F85-4BA2-9F45-70BCF25DC20A}" type="datetimeFigureOut">
              <a:rPr lang="fa-IR" smtClean="0"/>
              <a:t>03/01/1445</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E2E169CE-33DC-435F-983D-4B59DF37F2AA}" type="slidenum">
              <a:rPr lang="fa-IR" smtClean="0"/>
              <a:t>‹#›</a:t>
            </a:fld>
            <a:endParaRPr lang="fa-IR"/>
          </a:p>
        </p:txBody>
      </p:sp>
    </p:spTree>
    <p:extLst>
      <p:ext uri="{BB962C8B-B14F-4D97-AF65-F5344CB8AC3E}">
        <p14:creationId xmlns:p14="http://schemas.microsoft.com/office/powerpoint/2010/main" val="17830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6284C7-4F85-4BA2-9F45-70BCF25DC20A}" type="datetimeFigureOut">
              <a:rPr lang="fa-IR" smtClean="0"/>
              <a:t>03/01/1445</a:t>
            </a:fld>
            <a:endParaRPr lang="fa-IR"/>
          </a:p>
        </p:txBody>
      </p:sp>
      <p:sp>
        <p:nvSpPr>
          <p:cNvPr id="8" name="Footer Placeholder 7"/>
          <p:cNvSpPr>
            <a:spLocks noGrp="1"/>
          </p:cNvSpPr>
          <p:nvPr>
            <p:ph type="ftr" sz="quarter" idx="11"/>
          </p:nvPr>
        </p:nvSpPr>
        <p:spPr/>
        <p:txBody>
          <a:bodyPr/>
          <a:lstStyle/>
          <a:p>
            <a:endParaRPr lang="fa-IR"/>
          </a:p>
        </p:txBody>
      </p:sp>
      <p:sp>
        <p:nvSpPr>
          <p:cNvPr id="9" name="Slide Number Placeholder 8"/>
          <p:cNvSpPr>
            <a:spLocks noGrp="1"/>
          </p:cNvSpPr>
          <p:nvPr>
            <p:ph type="sldNum" sz="quarter" idx="12"/>
          </p:nvPr>
        </p:nvSpPr>
        <p:spPr/>
        <p:txBody>
          <a:bodyPr/>
          <a:lstStyle/>
          <a:p>
            <a:fld id="{E2E169CE-33DC-435F-983D-4B59DF37F2AA}" type="slidenum">
              <a:rPr lang="fa-IR" smtClean="0"/>
              <a:t>‹#›</a:t>
            </a:fld>
            <a:endParaRPr lang="fa-IR"/>
          </a:p>
        </p:txBody>
      </p:sp>
    </p:spTree>
    <p:extLst>
      <p:ext uri="{BB962C8B-B14F-4D97-AF65-F5344CB8AC3E}">
        <p14:creationId xmlns:p14="http://schemas.microsoft.com/office/powerpoint/2010/main" val="1737014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6284C7-4F85-4BA2-9F45-70BCF25DC20A}" type="datetimeFigureOut">
              <a:rPr lang="fa-IR" smtClean="0"/>
              <a:t>03/01/1445</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E2E169CE-33DC-435F-983D-4B59DF37F2AA}" type="slidenum">
              <a:rPr lang="fa-IR" smtClean="0"/>
              <a:t>‹#›</a:t>
            </a:fld>
            <a:endParaRPr lang="fa-IR"/>
          </a:p>
        </p:txBody>
      </p:sp>
    </p:spTree>
    <p:extLst>
      <p:ext uri="{BB962C8B-B14F-4D97-AF65-F5344CB8AC3E}">
        <p14:creationId xmlns:p14="http://schemas.microsoft.com/office/powerpoint/2010/main" val="2981357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6284C7-4F85-4BA2-9F45-70BCF25DC20A}" type="datetimeFigureOut">
              <a:rPr lang="fa-IR" smtClean="0"/>
              <a:t>03/01/1445</a:t>
            </a:fld>
            <a:endParaRPr lang="fa-IR"/>
          </a:p>
        </p:txBody>
      </p:sp>
      <p:sp>
        <p:nvSpPr>
          <p:cNvPr id="3" name="Footer Placeholder 2"/>
          <p:cNvSpPr>
            <a:spLocks noGrp="1"/>
          </p:cNvSpPr>
          <p:nvPr>
            <p:ph type="ftr" sz="quarter" idx="11"/>
          </p:nvPr>
        </p:nvSpPr>
        <p:spPr/>
        <p:txBody>
          <a:bodyPr/>
          <a:lstStyle/>
          <a:p>
            <a:endParaRPr lang="fa-IR"/>
          </a:p>
        </p:txBody>
      </p:sp>
      <p:sp>
        <p:nvSpPr>
          <p:cNvPr id="4" name="Slide Number Placeholder 3"/>
          <p:cNvSpPr>
            <a:spLocks noGrp="1"/>
          </p:cNvSpPr>
          <p:nvPr>
            <p:ph type="sldNum" sz="quarter" idx="12"/>
          </p:nvPr>
        </p:nvSpPr>
        <p:spPr/>
        <p:txBody>
          <a:bodyPr/>
          <a:lstStyle/>
          <a:p>
            <a:fld id="{E2E169CE-33DC-435F-983D-4B59DF37F2AA}" type="slidenum">
              <a:rPr lang="fa-IR" smtClean="0"/>
              <a:t>‹#›</a:t>
            </a:fld>
            <a:endParaRPr lang="fa-IR"/>
          </a:p>
        </p:txBody>
      </p:sp>
    </p:spTree>
    <p:extLst>
      <p:ext uri="{BB962C8B-B14F-4D97-AF65-F5344CB8AC3E}">
        <p14:creationId xmlns:p14="http://schemas.microsoft.com/office/powerpoint/2010/main" val="2721647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6284C7-4F85-4BA2-9F45-70BCF25DC20A}" type="datetimeFigureOut">
              <a:rPr lang="fa-IR" smtClean="0"/>
              <a:t>03/01/1445</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E2E169CE-33DC-435F-983D-4B59DF37F2AA}" type="slidenum">
              <a:rPr lang="fa-IR" smtClean="0"/>
              <a:t>‹#›</a:t>
            </a:fld>
            <a:endParaRPr lang="fa-IR"/>
          </a:p>
        </p:txBody>
      </p:sp>
    </p:spTree>
    <p:extLst>
      <p:ext uri="{BB962C8B-B14F-4D97-AF65-F5344CB8AC3E}">
        <p14:creationId xmlns:p14="http://schemas.microsoft.com/office/powerpoint/2010/main" val="3370284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6284C7-4F85-4BA2-9F45-70BCF25DC20A}" type="datetimeFigureOut">
              <a:rPr lang="fa-IR" smtClean="0"/>
              <a:t>03/01/1445</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E2E169CE-33DC-435F-983D-4B59DF37F2AA}" type="slidenum">
              <a:rPr lang="fa-IR" smtClean="0"/>
              <a:t>‹#›</a:t>
            </a:fld>
            <a:endParaRPr lang="fa-IR"/>
          </a:p>
        </p:txBody>
      </p:sp>
    </p:spTree>
    <p:extLst>
      <p:ext uri="{BB962C8B-B14F-4D97-AF65-F5344CB8AC3E}">
        <p14:creationId xmlns:p14="http://schemas.microsoft.com/office/powerpoint/2010/main" val="818832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C6284C7-4F85-4BA2-9F45-70BCF25DC20A}" type="datetimeFigureOut">
              <a:rPr lang="fa-IR" smtClean="0"/>
              <a:t>03/01/1445</a:t>
            </a:fld>
            <a:endParaRPr lang="fa-I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fa-I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2E169CE-33DC-435F-983D-4B59DF37F2AA}" type="slidenum">
              <a:rPr lang="fa-IR" smtClean="0"/>
              <a:t>‹#›</a:t>
            </a:fld>
            <a:endParaRPr lang="fa-IR"/>
          </a:p>
        </p:txBody>
      </p:sp>
    </p:spTree>
    <p:extLst>
      <p:ext uri="{BB962C8B-B14F-4D97-AF65-F5344CB8AC3E}">
        <p14:creationId xmlns:p14="http://schemas.microsoft.com/office/powerpoint/2010/main" val="140376964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1"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r" defTabSz="914400" rtl="1"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r" defTabSz="914400" rtl="1"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C376F5A2-4372-8AA1-1D6F-9041B0177809}"/>
              </a:ext>
            </a:extLst>
          </p:cNvPr>
          <p:cNvSpPr/>
          <p:nvPr/>
        </p:nvSpPr>
        <p:spPr>
          <a:xfrm>
            <a:off x="1863971" y="439615"/>
            <a:ext cx="9214340"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6" name="TextBox 5">
            <a:extLst>
              <a:ext uri="{FF2B5EF4-FFF2-40B4-BE49-F238E27FC236}">
                <a16:creationId xmlns:a16="http://schemas.microsoft.com/office/drawing/2014/main" id="{AA45C6F0-3FEE-97DA-994B-CFA0C1005A5C}"/>
              </a:ext>
            </a:extLst>
          </p:cNvPr>
          <p:cNvSpPr txBox="1"/>
          <p:nvPr/>
        </p:nvSpPr>
        <p:spPr>
          <a:xfrm>
            <a:off x="2312377" y="707816"/>
            <a:ext cx="8132885" cy="5974008"/>
          </a:xfrm>
          <a:prstGeom prst="rect">
            <a:avLst/>
          </a:prstGeom>
          <a:noFill/>
        </p:spPr>
        <p:txBody>
          <a:bodyPr wrap="square" rtlCol="1">
            <a:spAutoFit/>
          </a:bodyPr>
          <a:lstStyle/>
          <a:p>
            <a:pPr algn="ctr"/>
            <a:r>
              <a:rPr lang="fa-IR" sz="2000" dirty="0">
                <a:solidFill>
                  <a:schemeClr val="bg1"/>
                </a:solidFill>
                <a:latin typeface="Vazirmatn" pitchFamily="2" charset="-78"/>
                <a:cs typeface="Vazirmatn" pitchFamily="2" charset="-78"/>
              </a:rPr>
              <a:t>به نام خدا</a:t>
            </a:r>
          </a:p>
          <a:p>
            <a:pPr algn="ctr"/>
            <a:endParaRPr lang="fa-IR" sz="4000" dirty="0">
              <a:solidFill>
                <a:schemeClr val="bg1"/>
              </a:solidFill>
              <a:latin typeface="Vazirmatn" pitchFamily="2" charset="-78"/>
              <a:cs typeface="Vazirmatn" pitchFamily="2" charset="-78"/>
            </a:endParaRPr>
          </a:p>
          <a:p>
            <a:pPr algn="ctr" rtl="1">
              <a:lnSpc>
                <a:spcPct val="107000"/>
              </a:lnSpc>
              <a:spcAft>
                <a:spcPts val="800"/>
              </a:spcAft>
            </a:pPr>
            <a:r>
              <a:rPr lang="fa-IR" sz="2000" kern="100" dirty="0">
                <a:solidFill>
                  <a:schemeClr val="bg1"/>
                </a:solidFill>
                <a:effectLst/>
                <a:latin typeface="Vazirmatn" pitchFamily="2" charset="-78"/>
                <a:ea typeface="Calibri" panose="020F0502020204030204" pitchFamily="34" charset="0"/>
                <a:cs typeface="Vazirmatn" pitchFamily="2" charset="-78"/>
              </a:rPr>
              <a:t>موضوع:</a:t>
            </a:r>
            <a:endParaRPr lang="en-US" sz="2000" kern="100" dirty="0">
              <a:solidFill>
                <a:schemeClr val="bg1"/>
              </a:solidFill>
              <a:effectLst/>
              <a:latin typeface="Vazirmatn" pitchFamily="2" charset="-78"/>
              <a:ea typeface="Calibri" panose="020F0502020204030204" pitchFamily="34" charset="0"/>
              <a:cs typeface="Vazirmatn" pitchFamily="2" charset="-78"/>
            </a:endParaRPr>
          </a:p>
          <a:p>
            <a:pPr algn="ctr" rtl="1">
              <a:lnSpc>
                <a:spcPct val="107000"/>
              </a:lnSpc>
              <a:spcAft>
                <a:spcPts val="800"/>
              </a:spcAft>
            </a:pPr>
            <a:r>
              <a:rPr lang="fa-IR" sz="1600" kern="100" dirty="0">
                <a:solidFill>
                  <a:schemeClr val="bg1"/>
                </a:solidFill>
                <a:effectLst/>
                <a:latin typeface="Vazirmatn" pitchFamily="2" charset="-78"/>
                <a:ea typeface="Calibri" panose="020F0502020204030204" pitchFamily="34" charset="0"/>
                <a:cs typeface="Vazirmatn" pitchFamily="2" charset="-78"/>
              </a:rPr>
              <a:t>چگونگی استفاده از </a:t>
            </a:r>
            <a:r>
              <a:rPr lang="en-US" sz="1600" kern="100" dirty="0">
                <a:solidFill>
                  <a:schemeClr val="bg1"/>
                </a:solidFill>
                <a:effectLst/>
                <a:latin typeface="Vazirmatn" pitchFamily="2" charset="-78"/>
                <a:ea typeface="Calibri" panose="020F0502020204030204" pitchFamily="34" charset="0"/>
                <a:cs typeface="Vazirmatn" pitchFamily="2" charset="-78"/>
              </a:rPr>
              <a:t>abuse case</a:t>
            </a:r>
            <a:r>
              <a:rPr lang="fa-IR" sz="1600" kern="100" dirty="0">
                <a:solidFill>
                  <a:schemeClr val="bg1"/>
                </a:solidFill>
                <a:effectLst/>
                <a:latin typeface="Vazirmatn" pitchFamily="2" charset="-78"/>
                <a:ea typeface="Calibri" panose="020F0502020204030204" pitchFamily="34" charset="0"/>
                <a:cs typeface="Vazirmatn" pitchFamily="2" charset="-78"/>
              </a:rPr>
              <a:t> و </a:t>
            </a:r>
            <a:r>
              <a:rPr lang="en-AE" sz="1600" kern="100" dirty="0">
                <a:solidFill>
                  <a:schemeClr val="bg1"/>
                </a:solidFill>
                <a:effectLst/>
                <a:latin typeface="Vazirmatn" pitchFamily="2" charset="-78"/>
                <a:ea typeface="Calibri" panose="020F0502020204030204" pitchFamily="34" charset="0"/>
                <a:cs typeface="Vazirmatn" pitchFamily="2" charset="-78"/>
              </a:rPr>
              <a:t>risk analysis</a:t>
            </a:r>
            <a:r>
              <a:rPr lang="fa-IR" sz="1600" kern="100" dirty="0">
                <a:solidFill>
                  <a:schemeClr val="bg1"/>
                </a:solidFill>
                <a:effectLst/>
                <a:latin typeface="Vazirmatn" pitchFamily="2" charset="-78"/>
                <a:ea typeface="Calibri" panose="020F0502020204030204" pitchFamily="34" charset="0"/>
                <a:cs typeface="Vazirmatn" pitchFamily="2" charset="-78"/>
              </a:rPr>
              <a:t> در طراحی امن نرم افزار</a:t>
            </a:r>
          </a:p>
          <a:p>
            <a:pPr algn="ctr" rtl="1">
              <a:lnSpc>
                <a:spcPct val="107000"/>
              </a:lnSpc>
              <a:spcAft>
                <a:spcPts val="800"/>
              </a:spcAft>
            </a:pPr>
            <a:endParaRPr lang="en-US" sz="2800" kern="100" dirty="0">
              <a:solidFill>
                <a:schemeClr val="bg1"/>
              </a:solidFill>
              <a:effectLst/>
              <a:latin typeface="Vazirmatn" pitchFamily="2" charset="-78"/>
              <a:ea typeface="Calibri" panose="020F0502020204030204" pitchFamily="34" charset="0"/>
              <a:cs typeface="Vazirmatn" pitchFamily="2" charset="-78"/>
            </a:endParaRPr>
          </a:p>
          <a:p>
            <a:pPr algn="ctr" rtl="1">
              <a:lnSpc>
                <a:spcPct val="107000"/>
              </a:lnSpc>
              <a:spcAft>
                <a:spcPts val="800"/>
              </a:spcAft>
            </a:pPr>
            <a:r>
              <a:rPr lang="fa-IR" sz="2000" kern="100" dirty="0">
                <a:solidFill>
                  <a:schemeClr val="bg1"/>
                </a:solidFill>
                <a:effectLst/>
                <a:latin typeface="Vazirmatn" pitchFamily="2" charset="-78"/>
                <a:ea typeface="Calibri" panose="020F0502020204030204" pitchFamily="34" charset="0"/>
                <a:cs typeface="Vazirmatn" pitchFamily="2" charset="-78"/>
              </a:rPr>
              <a:t>گردآوری شده توسط:</a:t>
            </a:r>
            <a:endParaRPr lang="en-US" sz="2000" kern="100" dirty="0">
              <a:solidFill>
                <a:schemeClr val="bg1"/>
              </a:solidFill>
              <a:effectLst/>
              <a:latin typeface="Vazirmatn" pitchFamily="2" charset="-78"/>
              <a:ea typeface="Calibri" panose="020F0502020204030204" pitchFamily="34" charset="0"/>
              <a:cs typeface="Vazirmatn" pitchFamily="2" charset="-78"/>
            </a:endParaRPr>
          </a:p>
          <a:p>
            <a:pPr algn="ctr" rtl="1">
              <a:lnSpc>
                <a:spcPct val="107000"/>
              </a:lnSpc>
              <a:spcAft>
                <a:spcPts val="800"/>
              </a:spcAft>
            </a:pPr>
            <a:r>
              <a:rPr lang="fa-IR" sz="1600" kern="100" dirty="0">
                <a:solidFill>
                  <a:schemeClr val="bg1"/>
                </a:solidFill>
                <a:effectLst/>
                <a:latin typeface="Vazirmatn" pitchFamily="2" charset="-78"/>
                <a:ea typeface="Calibri" panose="020F0502020204030204" pitchFamily="34" charset="0"/>
                <a:cs typeface="Vazirmatn" pitchFamily="2" charset="-78"/>
              </a:rPr>
              <a:t>حوری دهش</a:t>
            </a:r>
          </a:p>
          <a:p>
            <a:pPr algn="ctr" rtl="1">
              <a:lnSpc>
                <a:spcPct val="107000"/>
              </a:lnSpc>
              <a:spcAft>
                <a:spcPts val="800"/>
              </a:spcAft>
            </a:pPr>
            <a:endParaRPr lang="en-US" sz="2800" kern="100" dirty="0">
              <a:solidFill>
                <a:schemeClr val="bg1"/>
              </a:solidFill>
              <a:effectLst/>
              <a:latin typeface="Vazirmatn" pitchFamily="2" charset="-78"/>
              <a:ea typeface="Calibri" panose="020F0502020204030204" pitchFamily="34" charset="0"/>
              <a:cs typeface="Vazirmatn" pitchFamily="2" charset="-78"/>
            </a:endParaRPr>
          </a:p>
          <a:p>
            <a:pPr algn="ctr" rtl="1">
              <a:lnSpc>
                <a:spcPct val="107000"/>
              </a:lnSpc>
              <a:spcAft>
                <a:spcPts val="800"/>
              </a:spcAft>
            </a:pPr>
            <a:r>
              <a:rPr lang="fa-IR" sz="2000" kern="100" dirty="0">
                <a:solidFill>
                  <a:schemeClr val="bg1"/>
                </a:solidFill>
                <a:effectLst/>
                <a:latin typeface="Vazirmatn" pitchFamily="2" charset="-78"/>
                <a:ea typeface="Calibri" panose="020F0502020204030204" pitchFamily="34" charset="0"/>
                <a:cs typeface="Vazirmatn" pitchFamily="2" charset="-78"/>
              </a:rPr>
              <a:t>استاد درس:</a:t>
            </a:r>
            <a:endParaRPr lang="en-US" sz="2000" kern="100" dirty="0">
              <a:solidFill>
                <a:schemeClr val="bg1"/>
              </a:solidFill>
              <a:effectLst/>
              <a:latin typeface="Vazirmatn" pitchFamily="2" charset="-78"/>
              <a:ea typeface="Calibri" panose="020F0502020204030204" pitchFamily="34" charset="0"/>
              <a:cs typeface="Vazirmatn" pitchFamily="2" charset="-78"/>
            </a:endParaRPr>
          </a:p>
          <a:p>
            <a:pPr algn="ctr" rtl="1">
              <a:lnSpc>
                <a:spcPct val="107000"/>
              </a:lnSpc>
              <a:spcAft>
                <a:spcPts val="800"/>
              </a:spcAft>
            </a:pPr>
            <a:r>
              <a:rPr lang="fa-IR" sz="1600" kern="100" dirty="0">
                <a:solidFill>
                  <a:schemeClr val="bg1"/>
                </a:solidFill>
                <a:effectLst/>
                <a:latin typeface="Vazirmatn" pitchFamily="2" charset="-78"/>
                <a:ea typeface="Calibri" panose="020F0502020204030204" pitchFamily="34" charset="0"/>
                <a:cs typeface="Vazirmatn" pitchFamily="2" charset="-78"/>
              </a:rPr>
              <a:t>دکتر زینب آقائی</a:t>
            </a:r>
          </a:p>
          <a:p>
            <a:pPr algn="ctr" rtl="1">
              <a:lnSpc>
                <a:spcPct val="107000"/>
              </a:lnSpc>
              <a:spcAft>
                <a:spcPts val="800"/>
              </a:spcAft>
            </a:pPr>
            <a:endParaRPr lang="en-US" sz="4400" kern="100" dirty="0">
              <a:solidFill>
                <a:schemeClr val="bg1"/>
              </a:solidFill>
              <a:effectLst/>
              <a:latin typeface="Vazirmatn" pitchFamily="2" charset="-78"/>
              <a:ea typeface="Calibri" panose="020F0502020204030204" pitchFamily="34" charset="0"/>
              <a:cs typeface="Vazirmatn" pitchFamily="2" charset="-78"/>
            </a:endParaRPr>
          </a:p>
          <a:p>
            <a:pPr algn="ctr" rtl="1">
              <a:lnSpc>
                <a:spcPct val="107000"/>
              </a:lnSpc>
              <a:spcAft>
                <a:spcPts val="800"/>
              </a:spcAft>
            </a:pPr>
            <a:r>
              <a:rPr lang="fa-IR" sz="1400" kern="100" dirty="0">
                <a:solidFill>
                  <a:schemeClr val="bg1"/>
                </a:solidFill>
                <a:effectLst/>
                <a:latin typeface="Vazirmatn" pitchFamily="2" charset="-78"/>
                <a:ea typeface="Calibri" panose="020F0502020204030204" pitchFamily="34" charset="0"/>
                <a:cs typeface="Vazirmatn" pitchFamily="2" charset="-78"/>
              </a:rPr>
              <a:t>تیرماه 1402</a:t>
            </a:r>
            <a:endParaRPr lang="en-US" sz="1400" kern="100" dirty="0">
              <a:solidFill>
                <a:schemeClr val="bg1"/>
              </a:solidFill>
              <a:effectLst/>
              <a:latin typeface="Vazirmatn" pitchFamily="2" charset="-78"/>
              <a:ea typeface="Calibri" panose="020F0502020204030204" pitchFamily="34" charset="0"/>
              <a:cs typeface="Vazirmatn" pitchFamily="2" charset="-78"/>
            </a:endParaRPr>
          </a:p>
          <a:p>
            <a:pPr algn="ctr"/>
            <a:endParaRPr lang="fa-IR" dirty="0"/>
          </a:p>
        </p:txBody>
      </p:sp>
    </p:spTree>
    <p:extLst>
      <p:ext uri="{BB962C8B-B14F-4D97-AF65-F5344CB8AC3E}">
        <p14:creationId xmlns:p14="http://schemas.microsoft.com/office/powerpoint/2010/main" val="3987419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6"/>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770554"/>
            <a:ext cx="8804895" cy="4326569"/>
          </a:xfrm>
          <a:prstGeom prst="rect">
            <a:avLst/>
          </a:prstGeom>
          <a:noFill/>
        </p:spPr>
        <p:txBody>
          <a:bodyPr wrap="square" rtlCol="1">
            <a:spAutoFit/>
          </a:bodyPr>
          <a:lstStyle/>
          <a:p>
            <a:pPr algn="just" rtl="1">
              <a:spcAft>
                <a:spcPts val="1000"/>
              </a:spcAft>
            </a:pPr>
            <a:r>
              <a:rPr lang="fa-IR" sz="1800" kern="0" dirty="0">
                <a:solidFill>
                  <a:srgbClr val="C00000"/>
                </a:solidFill>
                <a:effectLst/>
                <a:latin typeface="Vazirmatn" pitchFamily="2" charset="-78"/>
                <a:ea typeface="Calibri" panose="020F0502020204030204" pitchFamily="34" charset="0"/>
                <a:cs typeface="Vazirmatn" pitchFamily="2" charset="-78"/>
              </a:rPr>
              <a:t>حملات انجام شده با استفاده از </a:t>
            </a:r>
            <a:r>
              <a:rPr lang="en-US" sz="1800" kern="100" dirty="0">
                <a:solidFill>
                  <a:srgbClr val="C00000"/>
                </a:solidFill>
                <a:effectLst/>
                <a:latin typeface="Vazirmatn" pitchFamily="2" charset="-78"/>
                <a:ea typeface="Calibri" panose="020F0502020204030204" pitchFamily="34" charset="0"/>
                <a:cs typeface="Vazirmatn" pitchFamily="2" charset="-78"/>
              </a:rPr>
              <a:t>abuse case</a:t>
            </a:r>
            <a:r>
              <a:rPr lang="fa-IR" sz="1800" kern="0" dirty="0">
                <a:solidFill>
                  <a:srgbClr val="C00000"/>
                </a:solidFill>
                <a:effectLst/>
                <a:latin typeface="Vazirmatn" pitchFamily="2" charset="-78"/>
                <a:ea typeface="Calibri" panose="020F0502020204030204" pitchFamily="34" charset="0"/>
                <a:cs typeface="Vazirmatn" pitchFamily="2" charset="-78"/>
              </a:rPr>
              <a:t>  </a:t>
            </a:r>
          </a:p>
          <a:p>
            <a:pPr algn="just" rtl="1">
              <a:spcAft>
                <a:spcPts val="1000"/>
              </a:spcAft>
            </a:pPr>
            <a:endParaRPr lang="fa-IR" sz="600" kern="0" dirty="0">
              <a:solidFill>
                <a:schemeClr val="bg1"/>
              </a:solidFill>
              <a:effectLst/>
              <a:latin typeface="Vazirmatn" pitchFamily="2" charset="-78"/>
              <a:ea typeface="Calibri" panose="020F0502020204030204" pitchFamily="34" charset="0"/>
              <a:cs typeface="Vazirmatn" pitchFamily="2" charset="-78"/>
            </a:endParaRPr>
          </a:p>
          <a:p>
            <a:pPr algn="just" rtl="1">
              <a:lnSpc>
                <a:spcPct val="150000"/>
              </a:lnSpc>
              <a:spcAft>
                <a:spcPts val="1000"/>
              </a:spcAft>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حملات خاصی که با استفاده از </a:t>
            </a:r>
            <a:r>
              <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abuse case</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صورت گرفته‌اند، ممکن است موارد زیر را مشاهده کرد:</a:t>
            </a:r>
          </a:p>
          <a:p>
            <a:pPr marL="342900" indent="-342900" algn="just" rtl="1">
              <a:lnSpc>
                <a:spcPct val="150000"/>
              </a:lnSpc>
              <a:spcAft>
                <a:spcPts val="1000"/>
              </a:spcAft>
              <a:buFont typeface="+mj-lt"/>
              <a:buAutoNum type="arabicPeriod"/>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حملات نفوذ (</a:t>
            </a:r>
            <a:r>
              <a:rPr lang="en-US"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Intrusion Attacks</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a:t>
            </a:r>
            <a:endParaRPr lang="fa-IR" kern="0" dirty="0">
              <a:solidFill>
                <a:schemeClr val="bg1"/>
              </a:solidFill>
              <a:latin typeface="Arial" panose="020B0604020202020204" pitchFamily="34" charset="0"/>
              <a:ea typeface="Calibri" panose="020F0502020204030204" pitchFamily="34" charset="0"/>
              <a:cs typeface="B Nazanin" panose="00000400000000000000" pitchFamily="2" charset="-78"/>
            </a:endParaRPr>
          </a:p>
          <a:p>
            <a:pPr marL="342900" indent="-342900" algn="just" rtl="1">
              <a:lnSpc>
                <a:spcPct val="150000"/>
              </a:lnSpc>
              <a:spcAft>
                <a:spcPts val="1000"/>
              </a:spcAft>
              <a:buFont typeface="+mj-lt"/>
              <a:buAutoNum type="arabicPeriod"/>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حملات انکار سرویس (</a:t>
            </a:r>
            <a:r>
              <a:rPr lang="en-US"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Denial of Service, DoS</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a:t>
            </a:r>
          </a:p>
          <a:p>
            <a:pPr marL="342900" indent="-342900" algn="just" rtl="1">
              <a:lnSpc>
                <a:spcPct val="150000"/>
              </a:lnSpc>
              <a:spcAft>
                <a:spcPts val="1000"/>
              </a:spcAft>
              <a:buFont typeface="+mj-lt"/>
              <a:buAutoNum type="arabicPeriod"/>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حملات تقلب (</a:t>
            </a:r>
            <a:r>
              <a:rPr lang="en-US"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Fraud Attacks</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a:t>
            </a:r>
            <a:endParaRPr lang="fa-IR" kern="0" dirty="0">
              <a:solidFill>
                <a:schemeClr val="bg1"/>
              </a:solidFill>
              <a:latin typeface="Arial" panose="020B0604020202020204" pitchFamily="34" charset="0"/>
              <a:ea typeface="Calibri" panose="020F0502020204030204" pitchFamily="34" charset="0"/>
              <a:cs typeface="B Nazanin" panose="00000400000000000000" pitchFamily="2" charset="-78"/>
            </a:endParaRPr>
          </a:p>
          <a:p>
            <a:pPr marL="342900" indent="-342900" algn="just" rtl="1">
              <a:lnSpc>
                <a:spcPct val="150000"/>
              </a:lnSpc>
              <a:spcAft>
                <a:spcPts val="1000"/>
              </a:spcAft>
              <a:buFont typeface="+mj-lt"/>
              <a:buAutoNum type="arabicPeriod"/>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حملات خرابکارانه (</a:t>
            </a:r>
            <a:r>
              <a:rPr lang="en-US"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Malicious Attacks</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a:t>
            </a:r>
          </a:p>
          <a:p>
            <a:pPr marL="342900" indent="-342900" algn="just" rtl="1">
              <a:lnSpc>
                <a:spcPct val="150000"/>
              </a:lnSpc>
              <a:spcAft>
                <a:spcPts val="1000"/>
              </a:spcAft>
              <a:buFont typeface="+mj-lt"/>
              <a:buAutoNum type="arabicPeriod"/>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حملات جاسوسی (</a:t>
            </a:r>
            <a:r>
              <a:rPr lang="en-US"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Espionage Attacks</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a:t>
            </a:r>
            <a:endParaRPr lang="en-US" kern="0" dirty="0">
              <a:solidFill>
                <a:schemeClr val="bg1"/>
              </a:solidFill>
              <a:latin typeface="Arial" panose="020B0604020202020204" pitchFamily="34" charset="0"/>
              <a:ea typeface="Calibri" panose="020F0502020204030204" pitchFamily="34" charset="0"/>
              <a:cs typeface="B Nazanin" panose="00000400000000000000" pitchFamily="2" charset="-78"/>
            </a:endParaRPr>
          </a:p>
          <a:p>
            <a:pPr algn="just" rtl="1">
              <a:lnSpc>
                <a:spcPct val="115000"/>
              </a:lnSpc>
              <a:spcAft>
                <a:spcPts val="1000"/>
              </a:spcAft>
            </a:pPr>
            <a:endParaRPr lang="en-US"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 name="Callout: Line 1">
            <a:extLst>
              <a:ext uri="{FF2B5EF4-FFF2-40B4-BE49-F238E27FC236}">
                <a16:creationId xmlns:a16="http://schemas.microsoft.com/office/drawing/2014/main" id="{3AE1ABA7-A77C-8412-304F-532D63E57309}"/>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10</a:t>
            </a:r>
          </a:p>
        </p:txBody>
      </p:sp>
    </p:spTree>
    <p:extLst>
      <p:ext uri="{BB962C8B-B14F-4D97-AF65-F5344CB8AC3E}">
        <p14:creationId xmlns:p14="http://schemas.microsoft.com/office/powerpoint/2010/main" val="863663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8"/>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782944" y="717802"/>
            <a:ext cx="8804895" cy="5542286"/>
          </a:xfrm>
          <a:prstGeom prst="rect">
            <a:avLst/>
          </a:prstGeom>
          <a:noFill/>
        </p:spPr>
        <p:txBody>
          <a:bodyPr wrap="square" rtlCol="1">
            <a:spAutoFit/>
          </a:bodyPr>
          <a:lstStyle/>
          <a:p>
            <a:pPr algn="just" rtl="1">
              <a:lnSpc>
                <a:spcPct val="115000"/>
              </a:lnSpc>
              <a:spcAft>
                <a:spcPts val="1000"/>
              </a:spcAft>
            </a:pPr>
            <a:r>
              <a:rPr lang="fa-IR" sz="1800" kern="0" dirty="0">
                <a:solidFill>
                  <a:srgbClr val="C00000"/>
                </a:solidFill>
                <a:effectLst/>
                <a:latin typeface="Vazirmatn" pitchFamily="2" charset="-78"/>
                <a:ea typeface="Calibri" panose="020F0502020204030204" pitchFamily="34" charset="0"/>
                <a:cs typeface="Vazirmatn" pitchFamily="2" charset="-78"/>
              </a:rPr>
              <a:t>اشاره به مواردی غیر از </a:t>
            </a:r>
            <a:r>
              <a:rPr lang="en-US" sz="1800" kern="100" dirty="0">
                <a:solidFill>
                  <a:srgbClr val="C00000"/>
                </a:solidFill>
                <a:effectLst/>
                <a:latin typeface="Vazirmatn" pitchFamily="2" charset="-78"/>
                <a:ea typeface="Calibri" panose="020F0502020204030204" pitchFamily="34" charset="0"/>
                <a:cs typeface="Vazirmatn" pitchFamily="2" charset="-78"/>
              </a:rPr>
              <a:t>abuse case</a:t>
            </a:r>
            <a:r>
              <a:rPr lang="fa-IR" sz="1800" kern="0" dirty="0">
                <a:solidFill>
                  <a:srgbClr val="C00000"/>
                </a:solidFill>
                <a:effectLst/>
                <a:latin typeface="Vazirmatn" pitchFamily="2" charset="-78"/>
                <a:ea typeface="Calibri" panose="020F0502020204030204" pitchFamily="34" charset="0"/>
                <a:cs typeface="Vazirmatn" pitchFamily="2" charset="-78"/>
              </a:rPr>
              <a:t> در طراحی امن نرم افزار</a:t>
            </a:r>
          </a:p>
          <a:p>
            <a:pPr algn="just" rtl="1">
              <a:lnSpc>
                <a:spcPct val="115000"/>
              </a:lnSpc>
              <a:spcAft>
                <a:spcPts val="1000"/>
              </a:spcAft>
            </a:pPr>
            <a:endParaRPr lang="fa-IR" sz="400" kern="0" dirty="0">
              <a:solidFill>
                <a:srgbClr val="C00000"/>
              </a:solidFill>
              <a:effectLst/>
              <a:latin typeface="Vazirmatn" pitchFamily="2" charset="-78"/>
              <a:ea typeface="Calibri" panose="020F0502020204030204" pitchFamily="34" charset="0"/>
              <a:cs typeface="Vazirmatn" pitchFamily="2" charset="-78"/>
            </a:endParaRPr>
          </a:p>
          <a:p>
            <a:pPr algn="just" rtl="1">
              <a:lnSpc>
                <a:spcPct val="115000"/>
              </a:lnSpc>
              <a:spcAft>
                <a:spcPts val="1000"/>
              </a:spcAft>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علاوه بر </a:t>
            </a:r>
            <a:r>
              <a:rPr lang="en-AE"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abuse case</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در فرآیند طراحی امن نرم ‌افزار، موارد دیگری نیز مورد ملاحظه قرار می‌گیرند که عبارتند از:</a:t>
            </a:r>
            <a:endParaRPr lang="fa-IR" sz="16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endParaRPr>
          </a:p>
          <a:p>
            <a:pPr marL="342900" indent="-342900" algn="just" rtl="1">
              <a:lnSpc>
                <a:spcPct val="115000"/>
              </a:lnSpc>
              <a:spcAft>
                <a:spcPts val="1000"/>
              </a:spcAft>
              <a:buFont typeface="+mj-lt"/>
              <a:buAutoNum type="arabicPeriod"/>
            </a:pPr>
            <a:r>
              <a:rPr lang="en-AE"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Use Case</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(مورد استفاده)</a:t>
            </a:r>
          </a:p>
          <a:p>
            <a:pPr marL="342900" indent="-342900" algn="just" rtl="1">
              <a:lnSpc>
                <a:spcPct val="115000"/>
              </a:lnSpc>
              <a:spcAft>
                <a:spcPts val="1000"/>
              </a:spcAft>
              <a:buFont typeface="+mj-lt"/>
              <a:buAutoNum type="arabicPeriod"/>
            </a:pPr>
            <a:r>
              <a:rPr lang="en-AE"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Functional Requirements</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(نیازمندی‌ های کارکردی)</a:t>
            </a:r>
          </a:p>
          <a:p>
            <a:pPr marL="342900" indent="-342900" algn="just" rtl="1">
              <a:lnSpc>
                <a:spcPct val="115000"/>
              </a:lnSpc>
              <a:spcAft>
                <a:spcPts val="1000"/>
              </a:spcAft>
              <a:buFont typeface="+mj-lt"/>
              <a:buAutoNum type="arabicPeriod"/>
            </a:pPr>
            <a:r>
              <a:rPr lang="en-AE"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Non-functional Requirements</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(نیازمندی‌های غیرکارکردی)</a:t>
            </a:r>
            <a:endParaRPr lang="fa-IR" kern="0" dirty="0">
              <a:solidFill>
                <a:schemeClr val="bg1"/>
              </a:solidFill>
              <a:latin typeface="Arial" panose="020B0604020202020204" pitchFamily="34" charset="0"/>
              <a:ea typeface="Calibri" panose="020F0502020204030204" pitchFamily="34" charset="0"/>
              <a:cs typeface="B Nazanin" panose="00000400000000000000" pitchFamily="2" charset="-78"/>
            </a:endParaRPr>
          </a:p>
          <a:p>
            <a:pPr marL="342900" indent="-342900" algn="just" rtl="1">
              <a:lnSpc>
                <a:spcPct val="115000"/>
              </a:lnSpc>
              <a:spcAft>
                <a:spcPts val="1000"/>
              </a:spcAft>
              <a:buFont typeface="+mj-lt"/>
              <a:buAutoNum type="arabicPeriod"/>
            </a:pPr>
            <a:r>
              <a:rPr lang="en-AE"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User Stories</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(داستان کاربر)</a:t>
            </a:r>
          </a:p>
          <a:p>
            <a:pPr marL="342900" indent="-342900" algn="just" rtl="1">
              <a:lnSpc>
                <a:spcPct val="115000"/>
              </a:lnSpc>
              <a:spcAft>
                <a:spcPts val="1000"/>
              </a:spcAft>
              <a:buFont typeface="+mj-lt"/>
              <a:buAutoNum type="arabicPeriod"/>
            </a:pPr>
            <a:r>
              <a:rPr lang="en-AE"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Threat </a:t>
            </a:r>
            <a:r>
              <a:rPr lang="en-AE" sz="1800" kern="0" dirty="0" err="1">
                <a:solidFill>
                  <a:schemeClr val="bg1"/>
                </a:solidFill>
                <a:effectLst/>
                <a:latin typeface="Calibri" panose="020F0502020204030204" pitchFamily="34" charset="0"/>
                <a:ea typeface="Calibri" panose="020F0502020204030204" pitchFamily="34" charset="0"/>
                <a:cs typeface="B Nazanin" panose="00000400000000000000" pitchFamily="2" charset="-78"/>
              </a:rPr>
              <a:t>Modeling</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(مدل ‌سازی تهدید)</a:t>
            </a:r>
          </a:p>
          <a:p>
            <a:pPr marL="342900" indent="-342900" algn="just" rtl="1">
              <a:lnSpc>
                <a:spcPct val="115000"/>
              </a:lnSpc>
              <a:spcAft>
                <a:spcPts val="1000"/>
              </a:spcAft>
              <a:buFont typeface="+mj-lt"/>
              <a:buAutoNum type="arabicPeriod"/>
            </a:pPr>
            <a:r>
              <a:rPr lang="en-AE"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Risk Assessment</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(ارزیابی ریسک)</a:t>
            </a:r>
            <a:endParaRPr lang="fa-IR" kern="0" dirty="0">
              <a:solidFill>
                <a:schemeClr val="bg1"/>
              </a:solidFill>
              <a:latin typeface="Arial" panose="020B0604020202020204" pitchFamily="34" charset="0"/>
              <a:ea typeface="Calibri" panose="020F0502020204030204" pitchFamily="34" charset="0"/>
              <a:cs typeface="B Nazanin" panose="00000400000000000000" pitchFamily="2" charset="-78"/>
            </a:endParaRPr>
          </a:p>
          <a:p>
            <a:pPr marL="342900" indent="-342900" algn="just" rtl="1">
              <a:lnSpc>
                <a:spcPct val="115000"/>
              </a:lnSpc>
              <a:spcAft>
                <a:spcPts val="1000"/>
              </a:spcAft>
              <a:buFont typeface="+mj-lt"/>
              <a:buAutoNum type="arabicPeriod"/>
            </a:pPr>
            <a:r>
              <a:rPr lang="en-AE"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Security Controls</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(کنترل‌های امنیتی)</a:t>
            </a:r>
          </a:p>
          <a:p>
            <a:pPr marL="342900" indent="-342900" algn="just" rtl="1">
              <a:lnSpc>
                <a:spcPct val="115000"/>
              </a:lnSpc>
              <a:spcAft>
                <a:spcPts val="1000"/>
              </a:spcAft>
              <a:buFont typeface="+mj-lt"/>
              <a:buAutoNum type="arabicPeriod"/>
            </a:pPr>
            <a:r>
              <a:rPr lang="en-AE"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Secure Coding Practices</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(روش‌های کدنویسی امن)</a:t>
            </a:r>
            <a:endParaRPr lang="fa-IR" kern="0" dirty="0">
              <a:solidFill>
                <a:schemeClr val="bg1"/>
              </a:solidFill>
              <a:latin typeface="Arial" panose="020B0604020202020204" pitchFamily="34" charset="0"/>
              <a:ea typeface="Calibri" panose="020F0502020204030204" pitchFamily="34" charset="0"/>
              <a:cs typeface="B Nazanin" panose="00000400000000000000" pitchFamily="2" charset="-78"/>
            </a:endParaRPr>
          </a:p>
          <a:p>
            <a:pPr marL="342900" indent="-342900" algn="just" rtl="1">
              <a:lnSpc>
                <a:spcPct val="115000"/>
              </a:lnSpc>
              <a:spcAft>
                <a:spcPts val="1000"/>
              </a:spcAft>
              <a:buFont typeface="+mj-lt"/>
              <a:buAutoNum type="arabicPeriod"/>
            </a:pPr>
            <a:r>
              <a:rPr lang="en-AE"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Security Testing</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(آزمون امنیتی)</a:t>
            </a:r>
          </a:p>
          <a:p>
            <a:pPr algn="just" rtl="1">
              <a:lnSpc>
                <a:spcPct val="115000"/>
              </a:lnSpc>
              <a:spcAft>
                <a:spcPts val="1000"/>
              </a:spcAft>
            </a:pPr>
            <a:endParaRPr lang="fa-IR" kern="0" dirty="0">
              <a:solidFill>
                <a:schemeClr val="bg1"/>
              </a:solidFill>
              <a:latin typeface="Arial" panose="020B0604020202020204" pitchFamily="34" charset="0"/>
              <a:ea typeface="Calibri" panose="020F0502020204030204" pitchFamily="34" charset="0"/>
              <a:cs typeface="B Nazanin" panose="00000400000000000000" pitchFamily="2" charset="-78"/>
            </a:endParaRPr>
          </a:p>
        </p:txBody>
      </p:sp>
      <p:sp>
        <p:nvSpPr>
          <p:cNvPr id="2" name="Callout: Line 1">
            <a:extLst>
              <a:ext uri="{FF2B5EF4-FFF2-40B4-BE49-F238E27FC236}">
                <a16:creationId xmlns:a16="http://schemas.microsoft.com/office/drawing/2014/main" id="{B88EAF1A-D468-480E-11A0-6E06024B0ADF}"/>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11</a:t>
            </a:r>
          </a:p>
        </p:txBody>
      </p:sp>
    </p:spTree>
    <p:extLst>
      <p:ext uri="{BB962C8B-B14F-4D97-AF65-F5344CB8AC3E}">
        <p14:creationId xmlns:p14="http://schemas.microsoft.com/office/powerpoint/2010/main" val="3881190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7"/>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752970"/>
            <a:ext cx="8804895" cy="4341958"/>
          </a:xfrm>
          <a:prstGeom prst="rect">
            <a:avLst/>
          </a:prstGeom>
          <a:noFill/>
        </p:spPr>
        <p:txBody>
          <a:bodyPr wrap="square" rtlCol="1">
            <a:spAutoFit/>
          </a:bodyPr>
          <a:lstStyle/>
          <a:p>
            <a:pPr algn="just" rtl="1">
              <a:spcAft>
                <a:spcPts val="1000"/>
              </a:spcAft>
            </a:pPr>
            <a:r>
              <a:rPr lang="fa-IR" sz="1800" kern="0" dirty="0">
                <a:solidFill>
                  <a:srgbClr val="C00000"/>
                </a:solidFill>
                <a:effectLst/>
                <a:latin typeface="Vazirmatn" pitchFamily="2" charset="-78"/>
                <a:ea typeface="Calibri" panose="020F0502020204030204" pitchFamily="34" charset="0"/>
                <a:cs typeface="Vazirmatn" pitchFamily="2" charset="-78"/>
              </a:rPr>
              <a:t>آنچه از </a:t>
            </a:r>
            <a:r>
              <a:rPr lang="en-US" sz="1800" kern="100" dirty="0">
                <a:solidFill>
                  <a:srgbClr val="C00000"/>
                </a:solidFill>
                <a:effectLst/>
                <a:latin typeface="Vazirmatn" pitchFamily="2" charset="-78"/>
                <a:ea typeface="Calibri" panose="020F0502020204030204" pitchFamily="34" charset="0"/>
                <a:cs typeface="Vazirmatn" pitchFamily="2" charset="-78"/>
              </a:rPr>
              <a:t>abuse case</a:t>
            </a:r>
            <a:r>
              <a:rPr lang="fa-IR" sz="1800" kern="0" dirty="0">
                <a:solidFill>
                  <a:srgbClr val="C00000"/>
                </a:solidFill>
                <a:effectLst/>
                <a:latin typeface="Vazirmatn" pitchFamily="2" charset="-78"/>
                <a:ea typeface="Calibri" panose="020F0502020204030204" pitchFamily="34" charset="0"/>
                <a:cs typeface="Vazirmatn" pitchFamily="2" charset="-78"/>
              </a:rPr>
              <a:t> در آینده انتظار خواهیم داشت...</a:t>
            </a:r>
          </a:p>
          <a:p>
            <a:pPr algn="just" rtl="1">
              <a:spcAft>
                <a:spcPts val="1000"/>
              </a:spcAft>
            </a:pPr>
            <a:endParaRPr lang="fa-IR" sz="1000" kern="0" dirty="0">
              <a:solidFill>
                <a:srgbClr val="C00000"/>
              </a:solidFill>
              <a:effectLst/>
              <a:latin typeface="Arial" panose="020B0604020202020204" pitchFamily="34" charset="0"/>
              <a:ea typeface="Calibri" panose="020F0502020204030204" pitchFamily="34" charset="0"/>
              <a:cs typeface="B Nazanin" panose="00000400000000000000" pitchFamily="2" charset="-78"/>
            </a:endParaRPr>
          </a:p>
          <a:p>
            <a:pPr algn="just" rtl="1">
              <a:lnSpc>
                <a:spcPct val="150000"/>
              </a:lnSpc>
              <a:spcAft>
                <a:spcPts val="1000"/>
              </a:spcAft>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در آینده، انتظار می‌رود که استفاده از </a:t>
            </a:r>
            <a:r>
              <a:rPr lang="en-AE"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abuse case</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ها در طراحی نرم ‌افزار و تضمین امنیت آن به موارد زیر منجر شود:</a:t>
            </a:r>
          </a:p>
          <a:p>
            <a:pPr marL="342900" indent="-342900" algn="just" rtl="1">
              <a:lnSpc>
                <a:spcPct val="150000"/>
              </a:lnSpc>
              <a:spcAft>
                <a:spcPts val="1000"/>
              </a:spcAft>
              <a:buFont typeface="+mj-lt"/>
              <a:buAutoNum type="arabicPeriod"/>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توجه به تهدیدات جدید</a:t>
            </a:r>
            <a:endParaRPr lang="fa-IR" kern="0" dirty="0">
              <a:solidFill>
                <a:schemeClr val="bg1"/>
              </a:solidFill>
              <a:latin typeface="Arial" panose="020B0604020202020204" pitchFamily="34" charset="0"/>
              <a:ea typeface="Calibri" panose="020F0502020204030204" pitchFamily="34" charset="0"/>
              <a:cs typeface="B Nazanin" panose="00000400000000000000" pitchFamily="2" charset="-78"/>
            </a:endParaRPr>
          </a:p>
          <a:p>
            <a:pPr marL="342900" indent="-342900" algn="just" rtl="1">
              <a:lnSpc>
                <a:spcPct val="150000"/>
              </a:lnSpc>
              <a:spcAft>
                <a:spcPts val="1000"/>
              </a:spcAft>
              <a:buFont typeface="+mj-lt"/>
              <a:buAutoNum type="arabicPeriod"/>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امنیت بیشتر</a:t>
            </a:r>
          </a:p>
          <a:p>
            <a:pPr marL="342900" indent="-342900" algn="just" rtl="1">
              <a:lnSpc>
                <a:spcPct val="150000"/>
              </a:lnSpc>
              <a:spcAft>
                <a:spcPts val="1000"/>
              </a:spcAft>
              <a:buFont typeface="+mj-lt"/>
              <a:buAutoNum type="arabicPeriod"/>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آگاهی بیشتر از ریسک‌ها</a:t>
            </a:r>
            <a:endParaRPr lang="fa-IR" kern="0" dirty="0">
              <a:solidFill>
                <a:schemeClr val="bg1"/>
              </a:solidFill>
              <a:latin typeface="Arial" panose="020B0604020202020204" pitchFamily="34" charset="0"/>
              <a:ea typeface="Calibri" panose="020F0502020204030204" pitchFamily="34" charset="0"/>
              <a:cs typeface="B Nazanin" panose="00000400000000000000" pitchFamily="2" charset="-78"/>
            </a:endParaRPr>
          </a:p>
          <a:p>
            <a:pPr marL="342900" indent="-342900" algn="just" rtl="1">
              <a:lnSpc>
                <a:spcPct val="150000"/>
              </a:lnSpc>
              <a:spcAft>
                <a:spcPts val="1000"/>
              </a:spcAft>
              <a:buFont typeface="+mj-lt"/>
              <a:buAutoNum type="arabicPeriod"/>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اعتماد بهتر کاربران</a:t>
            </a:r>
          </a:p>
          <a:p>
            <a:pPr marL="342900" indent="-342900" algn="just" rtl="1">
              <a:lnSpc>
                <a:spcPct val="150000"/>
              </a:lnSpc>
              <a:spcAft>
                <a:spcPts val="1000"/>
              </a:spcAft>
              <a:buFont typeface="+mj-lt"/>
              <a:buAutoNum type="arabicPeriod"/>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تحقق تطابق با استانداردها و مقررات</a:t>
            </a:r>
            <a:endParaRPr lang="fa-IR" kern="0" dirty="0">
              <a:solidFill>
                <a:schemeClr val="bg1"/>
              </a:solidFill>
              <a:latin typeface="Arial" panose="020B0604020202020204" pitchFamily="34" charset="0"/>
              <a:ea typeface="Calibri" panose="020F0502020204030204" pitchFamily="34" charset="0"/>
              <a:cs typeface="B Nazanin" panose="00000400000000000000" pitchFamily="2" charset="-78"/>
            </a:endParaRPr>
          </a:p>
          <a:p>
            <a:pPr algn="just" rtl="1">
              <a:lnSpc>
                <a:spcPct val="115000"/>
              </a:lnSpc>
              <a:spcAft>
                <a:spcPts val="1000"/>
              </a:spcAft>
            </a:pPr>
            <a:endParaRPr lang="en-US"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 name="Callout: Line 1">
            <a:extLst>
              <a:ext uri="{FF2B5EF4-FFF2-40B4-BE49-F238E27FC236}">
                <a16:creationId xmlns:a16="http://schemas.microsoft.com/office/drawing/2014/main" id="{44675B51-AA8F-2DE6-9FD3-AA8E395A074A}"/>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12</a:t>
            </a:r>
          </a:p>
        </p:txBody>
      </p:sp>
    </p:spTree>
    <p:extLst>
      <p:ext uri="{BB962C8B-B14F-4D97-AF65-F5344CB8AC3E}">
        <p14:creationId xmlns:p14="http://schemas.microsoft.com/office/powerpoint/2010/main" val="2822579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7"/>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647466"/>
            <a:ext cx="8804895" cy="4932119"/>
          </a:xfrm>
          <a:prstGeom prst="rect">
            <a:avLst/>
          </a:prstGeom>
          <a:noFill/>
        </p:spPr>
        <p:txBody>
          <a:bodyPr wrap="square" rtlCol="1">
            <a:spAutoFit/>
          </a:bodyPr>
          <a:lstStyle/>
          <a:p>
            <a:pPr algn="just" rtl="1">
              <a:lnSpc>
                <a:spcPct val="200000"/>
              </a:lnSpc>
            </a:pPr>
            <a:r>
              <a:rPr lang="fa-IR" sz="1800" dirty="0">
                <a:solidFill>
                  <a:srgbClr val="C00000"/>
                </a:solidFill>
                <a:latin typeface="Vazirmatn" pitchFamily="2" charset="-78"/>
                <a:cs typeface="Vazirmatn" pitchFamily="2" charset="-78"/>
              </a:rPr>
              <a:t>معرفی</a:t>
            </a:r>
            <a:r>
              <a:rPr lang="en-AE" sz="1800" dirty="0">
                <a:solidFill>
                  <a:srgbClr val="C00000"/>
                </a:solidFill>
                <a:effectLst/>
                <a:latin typeface="Vazirmatn" pitchFamily="2" charset="-78"/>
                <a:ea typeface="Calibri" panose="020F0502020204030204" pitchFamily="34" charset="0"/>
                <a:cs typeface="Vazirmatn" pitchFamily="2" charset="-78"/>
              </a:rPr>
              <a:t>risk analysis</a:t>
            </a:r>
            <a:r>
              <a:rPr lang="en-AE" sz="1800" kern="0" dirty="0">
                <a:solidFill>
                  <a:srgbClr val="C00000"/>
                </a:solidFill>
                <a:effectLst/>
                <a:latin typeface="Vazirmatn" pitchFamily="2" charset="-78"/>
                <a:ea typeface="Calibri" panose="020F0502020204030204" pitchFamily="34" charset="0"/>
                <a:cs typeface="Vazirmatn" pitchFamily="2" charset="-78"/>
              </a:rPr>
              <a:t> </a:t>
            </a:r>
            <a:endParaRPr lang="fa-IR" sz="1800" kern="0" dirty="0">
              <a:solidFill>
                <a:srgbClr val="C00000"/>
              </a:solidFill>
              <a:effectLst/>
              <a:latin typeface="Vazirmatn" pitchFamily="2" charset="-78"/>
              <a:ea typeface="Calibri" panose="020F0502020204030204" pitchFamily="34" charset="0"/>
              <a:cs typeface="Vazirmatn" pitchFamily="2" charset="-78"/>
            </a:endParaRPr>
          </a:p>
          <a:p>
            <a:pPr algn="just" rtl="1">
              <a:lnSpc>
                <a:spcPct val="200000"/>
              </a:lnSpc>
            </a:pPr>
            <a:endParaRPr lang="fa-IR" sz="600" kern="0" dirty="0">
              <a:solidFill>
                <a:schemeClr val="bg1"/>
              </a:solidFill>
              <a:effectLst/>
              <a:latin typeface="Vazirmatn" pitchFamily="2" charset="-78"/>
              <a:ea typeface="Calibri" panose="020F0502020204030204" pitchFamily="34" charset="0"/>
              <a:cs typeface="Vazirmatn" pitchFamily="2" charset="-78"/>
            </a:endParaRPr>
          </a:p>
          <a:p>
            <a:pPr marL="285750" indent="-285750" algn="just" rtl="1">
              <a:lnSpc>
                <a:spcPct val="150000"/>
              </a:lnSpc>
              <a:buFont typeface="Arial" panose="020B0604020202020204" pitchFamily="34" charset="0"/>
              <a:buChar char="•"/>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اهمیت امنیت نرم افزار از زمانی کشف شد که اکثر حملات به سیستم های نرم افزاری توسط نرم افزارهایی که ضعیف طراحی شده اند، آشکار شد.</a:t>
            </a:r>
          </a:p>
          <a:p>
            <a:pPr marL="285750" indent="-285750" algn="just" rtl="1">
              <a:lnSpc>
                <a:spcPct val="150000"/>
              </a:lnSpc>
              <a:buFont typeface="Arial" panose="020B0604020202020204" pitchFamily="34" charset="0"/>
              <a:buChar char="•"/>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هر چه زودتر امنیت در یک سیستم نرم افزاری وارد شود، از نظر تلاش و هزینه بهتر خواهد بود بنابراین، در مقایسه با الگوهای طراحی، که هدف آنها ساختن نرم افزار به خوبی ساختار یافته و قابل استفاده مجدد است، الگوهای امنیتی پیشنهاد شده اند که هدفشان تحمیل یک مقداری از امنیت در مرحله طراحی است.</a:t>
            </a:r>
          </a:p>
          <a:p>
            <a:pPr marL="285750" indent="-285750" algn="just" rtl="1">
              <a:lnSpc>
                <a:spcPct val="150000"/>
              </a:lnSpc>
              <a:buFont typeface="Arial" panose="020B0604020202020204" pitchFamily="34" charset="0"/>
              <a:buChar char="•"/>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یکی از اهداف منطقی تحقیق تخمین امنیت تحمیل شده در یک سیستم نرم افزاری با بررسی اینکه کدام الگوهای امنیتی مورد استفاده قرار می گیرند و در کجای طراحی قرار دارند، خواهد بود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200000"/>
              </a:lnSpc>
            </a:pPr>
            <a:endParaRPr lang="fa-IR" sz="1800" kern="0" dirty="0">
              <a:solidFill>
                <a:schemeClr val="bg1"/>
              </a:solidFill>
              <a:effectLst/>
              <a:latin typeface="Vazirmatn" pitchFamily="2" charset="-78"/>
              <a:ea typeface="Calibri" panose="020F0502020204030204" pitchFamily="34" charset="0"/>
              <a:cs typeface="Vazirmatn" pitchFamily="2" charset="-78"/>
            </a:endParaRPr>
          </a:p>
          <a:p>
            <a:pPr algn="just" rtl="1">
              <a:lnSpc>
                <a:spcPct val="200000"/>
              </a:lnSpc>
            </a:pPr>
            <a:endParaRPr lang="en-AE" sz="1800" kern="0" dirty="0">
              <a:solidFill>
                <a:schemeClr val="bg1"/>
              </a:solidFill>
              <a:effectLst/>
              <a:latin typeface="Vazirmatn" pitchFamily="2" charset="-78"/>
              <a:ea typeface="Calibri" panose="020F0502020204030204" pitchFamily="34" charset="0"/>
              <a:cs typeface="Vazirmatn" pitchFamily="2" charset="-78"/>
            </a:endParaRPr>
          </a:p>
        </p:txBody>
      </p:sp>
      <p:sp>
        <p:nvSpPr>
          <p:cNvPr id="2" name="Callout: Line 1">
            <a:extLst>
              <a:ext uri="{FF2B5EF4-FFF2-40B4-BE49-F238E27FC236}">
                <a16:creationId xmlns:a16="http://schemas.microsoft.com/office/drawing/2014/main" id="{C7F44DB9-E383-7EB9-E104-5EE3610B6516}"/>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13</a:t>
            </a:r>
          </a:p>
        </p:txBody>
      </p:sp>
    </p:spTree>
    <p:extLst>
      <p:ext uri="{BB962C8B-B14F-4D97-AF65-F5344CB8AC3E}">
        <p14:creationId xmlns:p14="http://schemas.microsoft.com/office/powerpoint/2010/main" val="2169872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8"/>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779346"/>
            <a:ext cx="8804895" cy="3739485"/>
          </a:xfrm>
          <a:prstGeom prst="rect">
            <a:avLst/>
          </a:prstGeom>
          <a:noFill/>
        </p:spPr>
        <p:txBody>
          <a:bodyPr wrap="square" rtlCol="1">
            <a:spAutoFit/>
          </a:bodyPr>
          <a:lstStyle/>
          <a:p>
            <a:pPr algn="just" rtl="1"/>
            <a:r>
              <a:rPr lang="fa-IR" kern="0" dirty="0">
                <a:solidFill>
                  <a:srgbClr val="C00000"/>
                </a:solidFill>
                <a:latin typeface="Vazirmatn" pitchFamily="2" charset="-78"/>
                <a:ea typeface="Calibri" panose="020F0502020204030204" pitchFamily="34" charset="0"/>
                <a:cs typeface="Vazirmatn" pitchFamily="2" charset="-78"/>
              </a:rPr>
              <a:t>مراحل </a:t>
            </a:r>
            <a:r>
              <a:rPr lang="en-AE" sz="1800" kern="100" dirty="0">
                <a:solidFill>
                  <a:srgbClr val="C00000"/>
                </a:solidFill>
                <a:effectLst/>
                <a:latin typeface="Vazirmatn" pitchFamily="2" charset="-78"/>
                <a:ea typeface="Calibri" panose="020F0502020204030204" pitchFamily="34" charset="0"/>
                <a:cs typeface="Vazirmatn" pitchFamily="2" charset="-78"/>
              </a:rPr>
              <a:t>risk analysis</a:t>
            </a:r>
            <a:r>
              <a:rPr lang="fa-IR" kern="0" dirty="0">
                <a:solidFill>
                  <a:srgbClr val="C00000"/>
                </a:solidFill>
                <a:latin typeface="Vazirmatn" pitchFamily="2" charset="-78"/>
                <a:ea typeface="Calibri" panose="020F0502020204030204" pitchFamily="34" charset="0"/>
                <a:cs typeface="Vazirmatn" pitchFamily="2" charset="-78"/>
              </a:rPr>
              <a:t> در طراحی امن نرم افزار</a:t>
            </a:r>
          </a:p>
          <a:p>
            <a:pPr algn="just" rtl="1"/>
            <a:endParaRPr lang="fa-IR" sz="14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endParaRPr>
          </a:p>
          <a:p>
            <a:pPr algn="just" rtl="1">
              <a:lnSpc>
                <a:spcPct val="150000"/>
              </a:lnSpc>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مراحل اصلی </a:t>
            </a:r>
            <a:r>
              <a:rPr lang="en-AE"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risk analysis</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در طراحی امن نرم ‌افزار عبارتند از:</a:t>
            </a:r>
            <a:endParaRPr lang="fa-IR" kern="0" dirty="0">
              <a:solidFill>
                <a:schemeClr val="bg1"/>
              </a:solidFill>
              <a:effectLst/>
              <a:latin typeface="Vazirmatn" pitchFamily="2" charset="-78"/>
              <a:ea typeface="Calibri" panose="020F0502020204030204" pitchFamily="34" charset="0"/>
              <a:cs typeface="B Nazanin" panose="00000400000000000000" pitchFamily="2" charset="-78"/>
            </a:endParaRPr>
          </a:p>
          <a:p>
            <a:pPr marL="342900" indent="-342900" algn="just" rtl="1">
              <a:lnSpc>
                <a:spcPct val="150000"/>
              </a:lnSpc>
              <a:buFont typeface="+mj-lt"/>
              <a:buAutoNum type="arabicPeriod"/>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شناسایی ریسک ‌ها</a:t>
            </a:r>
            <a:endParaRPr lang="fa-IR" sz="1800" kern="0" dirty="0">
              <a:solidFill>
                <a:schemeClr val="bg1"/>
              </a:solidFill>
              <a:latin typeface="Vazirmatn" pitchFamily="2" charset="-78"/>
              <a:ea typeface="Calibri" panose="020F0502020204030204" pitchFamily="34" charset="0"/>
              <a:cs typeface="B Nazanin" panose="00000400000000000000" pitchFamily="2" charset="-78"/>
            </a:endParaRPr>
          </a:p>
          <a:p>
            <a:pPr marL="342900" indent="-342900" algn="just" rtl="1">
              <a:lnSpc>
                <a:spcPct val="150000"/>
              </a:lnSpc>
              <a:buFont typeface="+mj-lt"/>
              <a:buAutoNum type="arabicPeriod"/>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ارزیابی ریسک</a:t>
            </a:r>
            <a:endParaRPr lang="fa-IR" kern="0" dirty="0">
              <a:solidFill>
                <a:schemeClr val="bg1"/>
              </a:solidFill>
              <a:effectLst/>
              <a:latin typeface="Vazirmatn" pitchFamily="2" charset="-78"/>
              <a:ea typeface="Calibri" panose="020F0502020204030204" pitchFamily="34" charset="0"/>
              <a:cs typeface="B Nazanin" panose="00000400000000000000" pitchFamily="2" charset="-78"/>
            </a:endParaRPr>
          </a:p>
          <a:p>
            <a:pPr marL="342900" indent="-342900" algn="just" rtl="1">
              <a:lnSpc>
                <a:spcPct val="150000"/>
              </a:lnSpc>
              <a:buFont typeface="+mj-lt"/>
              <a:buAutoNum type="arabicPeriod"/>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مدیریت ریسک</a:t>
            </a:r>
            <a:endParaRPr lang="fa-IR" sz="1800" kern="0" dirty="0">
              <a:solidFill>
                <a:schemeClr val="bg1"/>
              </a:solidFill>
              <a:latin typeface="Vazirmatn" pitchFamily="2" charset="-78"/>
              <a:ea typeface="Calibri" panose="020F0502020204030204" pitchFamily="34" charset="0"/>
              <a:cs typeface="B Nazanin" panose="00000400000000000000" pitchFamily="2" charset="-78"/>
            </a:endParaRPr>
          </a:p>
          <a:p>
            <a:pPr marL="342900" indent="-342900" algn="just" rtl="1">
              <a:lnSpc>
                <a:spcPct val="150000"/>
              </a:lnSpc>
              <a:buFont typeface="+mj-lt"/>
              <a:buAutoNum type="arabicPeriod"/>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ثبت و پیگیری ریسک</a:t>
            </a:r>
          </a:p>
          <a:p>
            <a:pPr algn="r" rtl="1">
              <a:lnSpc>
                <a:spcPct val="150000"/>
              </a:lnSpc>
            </a:pPr>
            <a:endPar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endParaRPr>
          </a:p>
          <a:p>
            <a:pPr algn="r" rtl="1">
              <a:lnSpc>
                <a:spcPct val="150000"/>
              </a:lnSpc>
            </a:pPr>
            <a:endParaRPr lang="fa-IR" kern="0" dirty="0">
              <a:solidFill>
                <a:schemeClr val="bg1"/>
              </a:solidFill>
              <a:effectLst/>
              <a:latin typeface="Vazirmatn" pitchFamily="2" charset="-78"/>
              <a:ea typeface="Calibri" panose="020F0502020204030204" pitchFamily="34" charset="0"/>
              <a:cs typeface="Vazirmatn" pitchFamily="2" charset="-78"/>
            </a:endParaRPr>
          </a:p>
          <a:p>
            <a:pPr algn="r" rtl="1"/>
            <a:endParaRPr lang="en-AE" kern="0" dirty="0">
              <a:solidFill>
                <a:schemeClr val="bg1"/>
              </a:solidFill>
              <a:effectLst/>
              <a:latin typeface="Vazirmatn" pitchFamily="2" charset="-78"/>
              <a:ea typeface="Calibri" panose="020F0502020204030204" pitchFamily="34" charset="0"/>
              <a:cs typeface="Vazirmatn" pitchFamily="2" charset="-78"/>
            </a:endParaRPr>
          </a:p>
        </p:txBody>
      </p:sp>
      <p:sp>
        <p:nvSpPr>
          <p:cNvPr id="2" name="Callout: Line 1">
            <a:extLst>
              <a:ext uri="{FF2B5EF4-FFF2-40B4-BE49-F238E27FC236}">
                <a16:creationId xmlns:a16="http://schemas.microsoft.com/office/drawing/2014/main" id="{82086719-C59B-3D1E-8F56-C6890429F6F7}"/>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14</a:t>
            </a:r>
          </a:p>
        </p:txBody>
      </p:sp>
    </p:spTree>
    <p:extLst>
      <p:ext uri="{BB962C8B-B14F-4D97-AF65-F5344CB8AC3E}">
        <p14:creationId xmlns:p14="http://schemas.microsoft.com/office/powerpoint/2010/main" val="4235199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8"/>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691426"/>
            <a:ext cx="8804895" cy="6751848"/>
          </a:xfrm>
          <a:prstGeom prst="rect">
            <a:avLst/>
          </a:prstGeom>
          <a:noFill/>
        </p:spPr>
        <p:txBody>
          <a:bodyPr wrap="square" rtlCol="1">
            <a:spAutoFit/>
          </a:bodyPr>
          <a:lstStyle/>
          <a:p>
            <a:pPr algn="just" rtl="1">
              <a:lnSpc>
                <a:spcPct val="150000"/>
              </a:lnSpc>
            </a:pPr>
            <a:r>
              <a:rPr lang="fa-IR" sz="1800" kern="100" dirty="0">
                <a:solidFill>
                  <a:srgbClr val="C00000"/>
                </a:solidFill>
                <a:effectLst/>
                <a:latin typeface="Vazirmatn" pitchFamily="2" charset="-78"/>
                <a:ea typeface="Calibri" panose="020F0502020204030204" pitchFamily="34" charset="0"/>
                <a:cs typeface="Vazirmatn" pitchFamily="2" charset="-78"/>
              </a:rPr>
              <a:t>سناریوهای تحلیل شده در </a:t>
            </a:r>
            <a:r>
              <a:rPr lang="en-AE" sz="1800" kern="100" dirty="0">
                <a:solidFill>
                  <a:srgbClr val="C00000"/>
                </a:solidFill>
                <a:effectLst/>
                <a:latin typeface="Vazirmatn" pitchFamily="2" charset="-78"/>
                <a:ea typeface="Calibri" panose="020F0502020204030204" pitchFamily="34" charset="0"/>
                <a:cs typeface="Vazirmatn" pitchFamily="2" charset="-78"/>
              </a:rPr>
              <a:t>risk analysis</a:t>
            </a:r>
            <a:r>
              <a:rPr lang="fa-IR" sz="1800" kern="0" dirty="0">
                <a:solidFill>
                  <a:srgbClr val="C00000"/>
                </a:solidFill>
                <a:effectLst/>
                <a:latin typeface="Vazirmatn" pitchFamily="2" charset="-78"/>
                <a:ea typeface="Calibri" panose="020F0502020204030204" pitchFamily="34" charset="0"/>
                <a:cs typeface="Vazirmatn" pitchFamily="2" charset="-78"/>
              </a:rPr>
              <a:t> </a:t>
            </a:r>
          </a:p>
          <a:p>
            <a:pPr algn="just" rtl="1">
              <a:lnSpc>
                <a:spcPct val="150000"/>
              </a:lnSpc>
            </a:pPr>
            <a:endParaRPr lang="fa-IR" sz="10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در </a:t>
            </a:r>
            <a:r>
              <a:rPr lang="en-AE"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risk analysis</a:t>
            </a: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سناریوهای زیر تحلیل می شوند تا با رفع این موارد نرم افزار ایمنی داشته باشند:</a:t>
            </a:r>
          </a:p>
          <a:p>
            <a:pPr algn="just" rtl="1">
              <a:lnSpc>
                <a:spcPct val="150000"/>
              </a:lnSpc>
            </a:pPr>
            <a:endParaRPr lang="en-US" sz="10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50000"/>
              </a:lnSpc>
              <a:buFont typeface="+mj-lt"/>
              <a:buAutoNum type="arabicPeriod"/>
            </a:pPr>
            <a:r>
              <a:rPr lang="fa-IR" sz="1800" dirty="0">
                <a:solidFill>
                  <a:srgbClr val="7030A0"/>
                </a:solidFill>
                <a:effectLst/>
                <a:latin typeface="Calibri" panose="020F0502020204030204" pitchFamily="34" charset="0"/>
                <a:ea typeface="Calibri" panose="020F0502020204030204" pitchFamily="34" charset="0"/>
                <a:cs typeface="B Nazanin" panose="00000400000000000000" pitchFamily="2" charset="-78"/>
              </a:rPr>
              <a:t>حمله </a:t>
            </a:r>
            <a:r>
              <a:rPr lang="en-US" sz="1800" dirty="0">
                <a:solidFill>
                  <a:srgbClr val="7030A0"/>
                </a:solidFill>
                <a:effectLst/>
                <a:latin typeface="Calibri" panose="020F0502020204030204" pitchFamily="34" charset="0"/>
                <a:ea typeface="Calibri" panose="020F0502020204030204" pitchFamily="34" charset="0"/>
                <a:cs typeface="B Nazanin" panose="00000400000000000000" pitchFamily="2" charset="-78"/>
              </a:rPr>
              <a:t>Man-In-The-Middle</a:t>
            </a:r>
            <a:endParaRPr lang="en-US" dirty="0">
              <a:solidFill>
                <a:srgbClr val="7030A0"/>
              </a:solidFill>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امضای این حمله: این است که یک ارتباط ناامن بین دو سیستم وجود داشته باشد یا اگر سیستم ها در یک منطقه غیرقابل اعتماد (همانند </a:t>
            </a:r>
            <a:r>
              <a:rPr lang="en-US" sz="1800" kern="100" dirty="0" err="1">
                <a:solidFill>
                  <a:schemeClr val="bg1"/>
                </a:solidFill>
                <a:effectLst/>
                <a:latin typeface="Calibri" panose="020F0502020204030204" pitchFamily="34" charset="0"/>
                <a:ea typeface="Calibri" panose="020F0502020204030204" pitchFamily="34" charset="0"/>
                <a:cs typeface="B Nazanin" panose="00000400000000000000" pitchFamily="2" charset="-78"/>
              </a:rPr>
              <a:t>WiFi</a:t>
            </a: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های رایگان بدون رمز) ارتباط برقرار کنند.</a:t>
            </a:r>
          </a:p>
          <a:p>
            <a:pPr algn="just" rtl="1">
              <a:lnSpc>
                <a:spcPct val="150000"/>
              </a:lnSpc>
            </a:pPr>
            <a:endParaRPr lang="fa-IR" sz="10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50000"/>
              </a:lnSpc>
              <a:buFont typeface="+mj-lt"/>
              <a:buAutoNum type="arabicPeriod" startAt="2"/>
            </a:pPr>
            <a:r>
              <a:rPr lang="fa-IR" sz="1800" dirty="0">
                <a:solidFill>
                  <a:srgbClr val="7030A0"/>
                </a:solidFill>
                <a:effectLst/>
                <a:latin typeface="Calibri" panose="020F0502020204030204" pitchFamily="34" charset="0"/>
                <a:ea typeface="Calibri" panose="020F0502020204030204" pitchFamily="34" charset="0"/>
                <a:cs typeface="B Nazanin" panose="00000400000000000000" pitchFamily="2" charset="-78"/>
              </a:rPr>
              <a:t>حمله </a:t>
            </a:r>
            <a:r>
              <a:rPr lang="en-US" sz="1800" dirty="0">
                <a:solidFill>
                  <a:srgbClr val="7030A0"/>
                </a:solidFill>
                <a:effectLst/>
                <a:latin typeface="Calibri" panose="020F0502020204030204" pitchFamily="34" charset="0"/>
                <a:ea typeface="Calibri" panose="020F0502020204030204" pitchFamily="34" charset="0"/>
                <a:cs typeface="B Nazanin" panose="00000400000000000000" pitchFamily="2" charset="-78"/>
              </a:rPr>
              <a:t>Denial-Of-Service (DOS)</a:t>
            </a:r>
            <a:endParaRPr lang="en-US" dirty="0">
              <a:solidFill>
                <a:srgbClr val="7030A0"/>
              </a:solidFill>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امضای این حمله:</a:t>
            </a: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(الف) یک سیستم در دسترس عموم که از کنترل اعتبار سنجی ورودی (یا فایروال) برای تایید درخواست های دریافتی استفاده نمی کند یا </a:t>
            </a:r>
            <a:endParaRPr lang="fa-IR" kern="100"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(ب) یک فایروال که کنترل احراز هویت مناسب را برای فیلتر کردن درخواست ها اجرا نمی کند.</a:t>
            </a:r>
          </a:p>
          <a:p>
            <a:pPr algn="r" rtl="1">
              <a:lnSpc>
                <a:spcPct val="150000"/>
              </a:lnSpc>
            </a:pPr>
            <a:endPar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r" rtl="1">
              <a:lnSpc>
                <a:spcPct val="150000"/>
              </a:lnSpc>
            </a:pPr>
            <a:endPar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r" rtl="1">
              <a:lnSpc>
                <a:spcPct val="150000"/>
              </a:lnSpc>
            </a:pPr>
            <a:endParaRPr lang="en-US"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r" rtl="1">
              <a:lnSpc>
                <a:spcPct val="150000"/>
              </a:lnSpc>
            </a:pPr>
            <a:endParaRPr lang="fa-IR" kern="0" dirty="0">
              <a:solidFill>
                <a:schemeClr val="bg1"/>
              </a:solidFill>
              <a:effectLst/>
              <a:latin typeface="Arial" panose="020B0604020202020204" pitchFamily="34" charset="0"/>
              <a:ea typeface="Calibri" panose="020F0502020204030204" pitchFamily="34" charset="0"/>
              <a:cs typeface="B Nazanin" panose="00000400000000000000" pitchFamily="2" charset="-78"/>
            </a:endParaRPr>
          </a:p>
        </p:txBody>
      </p:sp>
      <p:sp>
        <p:nvSpPr>
          <p:cNvPr id="2" name="Callout: Line 1">
            <a:extLst>
              <a:ext uri="{FF2B5EF4-FFF2-40B4-BE49-F238E27FC236}">
                <a16:creationId xmlns:a16="http://schemas.microsoft.com/office/drawing/2014/main" id="{987CCED0-6165-05B7-CD2E-E625FC6DB341}"/>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15</a:t>
            </a:r>
          </a:p>
        </p:txBody>
      </p:sp>
    </p:spTree>
    <p:extLst>
      <p:ext uri="{BB962C8B-B14F-4D97-AF65-F5344CB8AC3E}">
        <p14:creationId xmlns:p14="http://schemas.microsoft.com/office/powerpoint/2010/main" val="187285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8"/>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691426"/>
            <a:ext cx="8804895" cy="4258858"/>
          </a:xfrm>
          <a:prstGeom prst="rect">
            <a:avLst/>
          </a:prstGeom>
          <a:noFill/>
        </p:spPr>
        <p:txBody>
          <a:bodyPr wrap="square" rtlCol="1">
            <a:spAutoFit/>
          </a:bodyPr>
          <a:lstStyle/>
          <a:p>
            <a:pPr algn="just" rtl="1">
              <a:lnSpc>
                <a:spcPct val="150000"/>
              </a:lnSpc>
            </a:pPr>
            <a:r>
              <a:rPr lang="fa-IR" sz="1800" kern="100" dirty="0">
                <a:solidFill>
                  <a:schemeClr val="tx1">
                    <a:lumMod val="65000"/>
                  </a:schemeClr>
                </a:solidFill>
                <a:effectLst/>
                <a:latin typeface="Vazirmatn" pitchFamily="2" charset="-78"/>
                <a:ea typeface="Calibri" panose="020F0502020204030204" pitchFamily="34" charset="0"/>
                <a:cs typeface="Vazirmatn" pitchFamily="2" charset="-78"/>
              </a:rPr>
              <a:t>ادامه سناریوهای تحلیل شده در </a:t>
            </a:r>
            <a:r>
              <a:rPr lang="en-AE" sz="1800" kern="100" dirty="0">
                <a:solidFill>
                  <a:schemeClr val="tx1">
                    <a:lumMod val="65000"/>
                  </a:schemeClr>
                </a:solidFill>
                <a:effectLst/>
                <a:latin typeface="Vazirmatn" pitchFamily="2" charset="-78"/>
                <a:ea typeface="Calibri" panose="020F0502020204030204" pitchFamily="34" charset="0"/>
                <a:cs typeface="Vazirmatn" pitchFamily="2" charset="-78"/>
              </a:rPr>
              <a:t>risk analysis</a:t>
            </a:r>
            <a:r>
              <a:rPr lang="fa-IR" sz="1800" kern="0" dirty="0">
                <a:solidFill>
                  <a:schemeClr val="tx1">
                    <a:lumMod val="65000"/>
                  </a:schemeClr>
                </a:solidFill>
                <a:effectLst/>
                <a:latin typeface="Vazirmatn" pitchFamily="2" charset="-78"/>
                <a:ea typeface="Calibri" panose="020F0502020204030204" pitchFamily="34" charset="0"/>
                <a:cs typeface="Vazirmatn" pitchFamily="2" charset="-78"/>
              </a:rPr>
              <a:t> </a:t>
            </a:r>
          </a:p>
          <a:p>
            <a:pPr algn="just" rtl="1">
              <a:lnSpc>
                <a:spcPct val="150000"/>
              </a:lnSpc>
            </a:pPr>
            <a:endParaRPr lang="fa-IR" sz="1000" dirty="0">
              <a:solidFill>
                <a:srgbClr val="7030A0"/>
              </a:solidFill>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50000"/>
              </a:lnSpc>
              <a:buFont typeface="+mj-lt"/>
              <a:buAutoNum type="arabicPeriod" startAt="3"/>
            </a:pPr>
            <a:r>
              <a:rPr lang="fa-IR" sz="1800" dirty="0">
                <a:solidFill>
                  <a:srgbClr val="7030A0"/>
                </a:solidFill>
                <a:effectLst/>
                <a:latin typeface="Calibri" panose="020F0502020204030204" pitchFamily="34" charset="0"/>
                <a:ea typeface="Calibri" panose="020F0502020204030204" pitchFamily="34" charset="0"/>
                <a:cs typeface="B Nazanin" panose="00000400000000000000" pitchFamily="2" charset="-78"/>
              </a:rPr>
              <a:t>حمله دستکاری داده ها</a:t>
            </a:r>
          </a:p>
          <a:p>
            <a:pPr algn="just" rtl="1">
              <a:lnSpc>
                <a:spcPct val="150000"/>
              </a:lnSpc>
            </a:pPr>
            <a:r>
              <a:rPr lang="fa-IR" kern="0" dirty="0">
                <a:solidFill>
                  <a:schemeClr val="bg1"/>
                </a:solidFill>
                <a:latin typeface="Calibri" panose="020F0502020204030204" pitchFamily="34" charset="0"/>
                <a:ea typeface="Calibri" panose="020F0502020204030204" pitchFamily="34" charset="0"/>
                <a:cs typeface="B Nazanin" panose="00000400000000000000" pitchFamily="2" charset="-78"/>
              </a:rPr>
              <a:t>امضای این حمله: </a:t>
            </a: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(الف) یک جز سیستم که در یک میزبان غیرقابل اعتماد عمل می کند (خودی مخرب) یا</a:t>
            </a:r>
            <a:endParaRPr lang="fa-IR" kern="100"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(ب) ارسال داده ها به صورت متن ساده بین سیستم ها یا </a:t>
            </a:r>
            <a:endParaRPr lang="fa-IR" kern="100"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(ج) عدم وجود رمزنگاری مناسب</a:t>
            </a:r>
          </a:p>
          <a:p>
            <a:pPr algn="just" rtl="1">
              <a:lnSpc>
                <a:spcPct val="150000"/>
              </a:lnSpc>
            </a:pPr>
            <a:endParaRPr lang="fa-IR" sz="1000" kern="0" dirty="0">
              <a:solidFill>
                <a:schemeClr val="bg1"/>
              </a:solidFill>
              <a:latin typeface="Arial" panose="020B0604020202020204" pitchFamily="34" charset="0"/>
              <a:ea typeface="Calibri" panose="020F0502020204030204" pitchFamily="34" charset="0"/>
              <a:cs typeface="B Nazanin" panose="00000400000000000000" pitchFamily="2" charset="-78"/>
            </a:endParaRPr>
          </a:p>
          <a:p>
            <a:pPr marL="342900" indent="-342900" algn="just" rtl="1">
              <a:lnSpc>
                <a:spcPct val="150000"/>
              </a:lnSpc>
              <a:buFont typeface="+mj-lt"/>
              <a:buAutoNum type="arabicPeriod" startAt="4"/>
            </a:pPr>
            <a:r>
              <a:rPr lang="fa-IR" sz="1800" dirty="0">
                <a:solidFill>
                  <a:srgbClr val="7030A0"/>
                </a:solidFill>
                <a:effectLst/>
                <a:latin typeface="Calibri" panose="020F0502020204030204" pitchFamily="34" charset="0"/>
                <a:ea typeface="Calibri" panose="020F0502020204030204" pitchFamily="34" charset="0"/>
                <a:cs typeface="B Nazanin" panose="00000400000000000000" pitchFamily="2" charset="-78"/>
              </a:rPr>
              <a:t>حمله تزریقی</a:t>
            </a:r>
          </a:p>
          <a:p>
            <a:pPr algn="just" rtl="1">
              <a:lnSpc>
                <a:spcPct val="150000"/>
              </a:lnSpc>
            </a:pPr>
            <a:r>
              <a:rPr lang="fa-IR" kern="0" dirty="0">
                <a:solidFill>
                  <a:schemeClr val="bg1"/>
                </a:solidFill>
                <a:latin typeface="Calibri" panose="020F0502020204030204" pitchFamily="34" charset="0"/>
                <a:ea typeface="Calibri" panose="020F0502020204030204" pitchFamily="34" charset="0"/>
                <a:cs typeface="B Nazanin" panose="00000400000000000000" pitchFamily="2" charset="-78"/>
              </a:rPr>
              <a:t>امضای این حمله: </a:t>
            </a: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این است که سیستم، فیلتر ورودی مناسبی را روی ورودی ‌های کاربر یا ورودی ‌های سایر اجزای غیرقابل اعتماد، اعمال نمی‌کند.</a:t>
            </a:r>
            <a:endParaRPr lang="fa-IR" kern="0" dirty="0">
              <a:solidFill>
                <a:schemeClr val="bg1"/>
              </a:solidFill>
              <a:effectLst/>
              <a:latin typeface="Arial" panose="020B0604020202020204" pitchFamily="34" charset="0"/>
              <a:ea typeface="Calibri" panose="020F0502020204030204" pitchFamily="34" charset="0"/>
              <a:cs typeface="B Nazanin" panose="00000400000000000000" pitchFamily="2" charset="-78"/>
            </a:endParaRPr>
          </a:p>
        </p:txBody>
      </p:sp>
      <p:sp>
        <p:nvSpPr>
          <p:cNvPr id="2" name="Callout: Line 1">
            <a:extLst>
              <a:ext uri="{FF2B5EF4-FFF2-40B4-BE49-F238E27FC236}">
                <a16:creationId xmlns:a16="http://schemas.microsoft.com/office/drawing/2014/main" id="{CC408812-6475-A658-456A-F6AE6A550E7D}"/>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16</a:t>
            </a:r>
          </a:p>
        </p:txBody>
      </p:sp>
    </p:spTree>
    <p:extLst>
      <p:ext uri="{BB962C8B-B14F-4D97-AF65-F5344CB8AC3E}">
        <p14:creationId xmlns:p14="http://schemas.microsoft.com/office/powerpoint/2010/main" val="1291652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6"/>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691426"/>
            <a:ext cx="8804895" cy="3924151"/>
          </a:xfrm>
          <a:prstGeom prst="rect">
            <a:avLst/>
          </a:prstGeom>
          <a:noFill/>
        </p:spPr>
        <p:txBody>
          <a:bodyPr wrap="square" rtlCol="1">
            <a:spAutoFit/>
          </a:bodyPr>
          <a:lstStyle/>
          <a:p>
            <a:pPr algn="r" rtl="1">
              <a:lnSpc>
                <a:spcPct val="150000"/>
              </a:lnSpc>
            </a:pPr>
            <a:r>
              <a:rPr lang="fa-IR" sz="1800" dirty="0">
                <a:solidFill>
                  <a:srgbClr val="C00000"/>
                </a:solidFill>
                <a:effectLst/>
                <a:latin typeface="Vazirmatn" pitchFamily="2" charset="-78"/>
                <a:ea typeface="Calibri" panose="020F0502020204030204" pitchFamily="34" charset="0"/>
                <a:cs typeface="Vazirmatn" pitchFamily="2" charset="-78"/>
              </a:rPr>
              <a:t>معیارهای امنیتی</a:t>
            </a:r>
          </a:p>
          <a:p>
            <a:pPr algn="r" rtl="1">
              <a:lnSpc>
                <a:spcPct val="150000"/>
              </a:lnSpc>
            </a:pPr>
            <a:endParaRPr lang="fa-IR" sz="10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50000"/>
              </a:lnSpc>
              <a:buFont typeface="Arial" panose="020B0604020202020204" pitchFamily="34" charset="0"/>
              <a:buChar char="•"/>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توسعه معیارهای امنیتی برای استفاده در ارزیابی معماری نرم افزار نیز یک کار بسیار پیچیده است.</a:t>
            </a:r>
          </a:p>
          <a:p>
            <a:pPr marL="285750" indent="-285750" algn="just" rtl="1">
              <a:lnSpc>
                <a:spcPct val="150000"/>
              </a:lnSpc>
              <a:buFont typeface="Arial" panose="020B0604020202020204" pitchFamily="34" charset="0"/>
              <a:buChar char="•"/>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معیارهای امنیتی مختلف با دامنه کاربرد متفاوت وجود دارد.</a:t>
            </a:r>
          </a:p>
          <a:p>
            <a:pPr marL="285750" indent="-285750" algn="just" rtl="1">
              <a:lnSpc>
                <a:spcPct val="150000"/>
              </a:lnSpc>
              <a:buFont typeface="Arial" panose="020B0604020202020204" pitchFamily="34" charset="0"/>
              <a:buChar char="•"/>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این موارد عبارتند از: معیارهای تجزیه و تحلیل آسیب پذیری استاتیک، معیارهای تجزیه و تحلیل آسیب پذیری پویا، معیارهای امنیتی معماری استاتیک، و معیارهای امنیتی زمان اجرا. </a:t>
            </a:r>
            <a:endParaRPr lang="fa-IR"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50000"/>
              </a:lnSpc>
              <a:buFont typeface="Arial" panose="020B0604020202020204" pitchFamily="34" charset="0"/>
              <a:buChar char="•"/>
            </a:pPr>
            <a:r>
              <a:rPr lang="fa-IR"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برخی از معیارهای شناخته شده مورد استفاده در ارزیابی امنیت معماری مورد بحث قرار می گیرند که عبارتند از:</a:t>
            </a:r>
          </a:p>
          <a:p>
            <a:pPr marL="800100" lvl="1" indent="-342900" algn="just" rtl="1">
              <a:lnSpc>
                <a:spcPct val="150000"/>
              </a:lnSpc>
              <a:buFont typeface="+mj-lt"/>
              <a:buAutoNum type="arabicPeriod"/>
            </a:pPr>
            <a:r>
              <a:rPr lang="fa-IR" dirty="0">
                <a:solidFill>
                  <a:srgbClr val="7030A0"/>
                </a:solidFill>
                <a:effectLst/>
                <a:latin typeface="Calibri" panose="020F0502020204030204" pitchFamily="34" charset="0"/>
                <a:ea typeface="Calibri" panose="020F0502020204030204" pitchFamily="34" charset="0"/>
                <a:cs typeface="B Nazanin" panose="00000400000000000000" pitchFamily="2" charset="-78"/>
              </a:rPr>
              <a:t>معیارهای امنیتی معماری سیستم</a:t>
            </a:r>
            <a:endParaRPr lang="fa-IR" kern="100"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marL="800100" lvl="1" indent="-342900" algn="just" rtl="1">
              <a:lnSpc>
                <a:spcPct val="150000"/>
              </a:lnSpc>
              <a:buFont typeface="+mj-lt"/>
              <a:buAutoNum type="arabicPeriod" startAt="2"/>
            </a:pPr>
            <a:r>
              <a:rPr lang="fa-IR" dirty="0">
                <a:solidFill>
                  <a:srgbClr val="7030A0"/>
                </a:solidFill>
                <a:effectLst/>
                <a:latin typeface="Calibri" panose="020F0502020204030204" pitchFamily="34" charset="0"/>
                <a:ea typeface="Calibri" panose="020F0502020204030204" pitchFamily="34" charset="0"/>
                <a:cs typeface="B Nazanin" panose="00000400000000000000" pitchFamily="2" charset="-78"/>
              </a:rPr>
              <a:t>معیارهای معماری امنیتی</a:t>
            </a:r>
            <a:endParaRPr lang="en-US" kern="100" dirty="0">
              <a:solidFill>
                <a:srgbClr val="7030A0"/>
              </a:solidFill>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a:t>
            </a:r>
            <a:endParaRPr lang="en-AE" kern="0" dirty="0">
              <a:solidFill>
                <a:schemeClr val="bg1"/>
              </a:solidFill>
              <a:effectLst/>
              <a:latin typeface="Vazirmatn" pitchFamily="2" charset="-78"/>
              <a:ea typeface="Calibri" panose="020F0502020204030204" pitchFamily="34" charset="0"/>
              <a:cs typeface="Vazirmatn" pitchFamily="2" charset="-78"/>
            </a:endParaRPr>
          </a:p>
        </p:txBody>
      </p:sp>
      <p:sp>
        <p:nvSpPr>
          <p:cNvPr id="2" name="Callout: Line 1">
            <a:extLst>
              <a:ext uri="{FF2B5EF4-FFF2-40B4-BE49-F238E27FC236}">
                <a16:creationId xmlns:a16="http://schemas.microsoft.com/office/drawing/2014/main" id="{3CDEAD81-1225-0F90-47CD-7E4FBC2080FD}"/>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17</a:t>
            </a:r>
          </a:p>
        </p:txBody>
      </p:sp>
    </p:spTree>
    <p:extLst>
      <p:ext uri="{BB962C8B-B14F-4D97-AF65-F5344CB8AC3E}">
        <p14:creationId xmlns:p14="http://schemas.microsoft.com/office/powerpoint/2010/main" val="697272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6"/>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700218"/>
            <a:ext cx="8804895" cy="4443524"/>
          </a:xfrm>
          <a:prstGeom prst="rect">
            <a:avLst/>
          </a:prstGeom>
          <a:noFill/>
        </p:spPr>
        <p:txBody>
          <a:bodyPr wrap="square" rtlCol="1">
            <a:spAutoFit/>
          </a:bodyPr>
          <a:lstStyle/>
          <a:p>
            <a:pPr algn="just" rtl="1">
              <a:lnSpc>
                <a:spcPct val="150000"/>
              </a:lnSpc>
            </a:pPr>
            <a:r>
              <a:rPr lang="fa-IR" dirty="0">
                <a:solidFill>
                  <a:schemeClr val="tx1">
                    <a:lumMod val="65000"/>
                  </a:schemeClr>
                </a:solidFill>
                <a:latin typeface="Vazirmatn" pitchFamily="2" charset="-78"/>
                <a:ea typeface="Calibri" panose="020F0502020204030204" pitchFamily="34" charset="0"/>
                <a:cs typeface="Vazirmatn" pitchFamily="2" charset="-78"/>
              </a:rPr>
              <a:t>ادامه </a:t>
            </a:r>
            <a:r>
              <a:rPr lang="fa-IR" sz="1800" dirty="0">
                <a:solidFill>
                  <a:schemeClr val="tx1">
                    <a:lumMod val="65000"/>
                  </a:schemeClr>
                </a:solidFill>
                <a:effectLst/>
                <a:latin typeface="Vazirmatn" pitchFamily="2" charset="-78"/>
                <a:ea typeface="Calibri" panose="020F0502020204030204" pitchFamily="34" charset="0"/>
                <a:cs typeface="Vazirmatn" pitchFamily="2" charset="-78"/>
              </a:rPr>
              <a:t>معیارهای امنیتی</a:t>
            </a:r>
          </a:p>
          <a:p>
            <a:pPr algn="just" rtl="1">
              <a:lnSpc>
                <a:spcPct val="150000"/>
              </a:lnSpc>
            </a:pPr>
            <a:endParaRPr lang="fa-IR" sz="1000" dirty="0">
              <a:solidFill>
                <a:srgbClr val="7030A0"/>
              </a:solidFill>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50000"/>
              </a:lnSpc>
              <a:buFont typeface="+mj-lt"/>
              <a:buAutoNum type="arabicPeriod"/>
            </a:pPr>
            <a:r>
              <a:rPr lang="fa-IR" dirty="0">
                <a:solidFill>
                  <a:srgbClr val="7030A0"/>
                </a:solidFill>
                <a:effectLst/>
                <a:latin typeface="Calibri" panose="020F0502020204030204" pitchFamily="34" charset="0"/>
                <a:ea typeface="Calibri" panose="020F0502020204030204" pitchFamily="34" charset="0"/>
                <a:cs typeface="B Nazanin" panose="00000400000000000000" pitchFamily="2" charset="-78"/>
              </a:rPr>
              <a:t>معیارهای امنیتی معماری سیستم</a:t>
            </a:r>
          </a:p>
          <a:p>
            <a:pPr marL="285750" indent="-285750" algn="just" rtl="1">
              <a:lnSpc>
                <a:spcPct val="150000"/>
              </a:lnSpc>
              <a:buFont typeface="Arial" panose="020B0604020202020204" pitchFamily="34" charset="0"/>
              <a:buChar char="•"/>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این معیارها به ارزیابی سلامت امنیت معماری نرم افزار کمک می کنند.</a:t>
            </a:r>
          </a:p>
          <a:p>
            <a:pPr marL="285750" indent="-285750" algn="just" rtl="1">
              <a:lnSpc>
                <a:spcPct val="150000"/>
              </a:lnSpc>
              <a:buFont typeface="Arial" panose="020B0604020202020204" pitchFamily="34" charset="0"/>
              <a:buChar char="•"/>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این معیارها را می توان برای ارزیابی قرار گرفتن سیستم در معرض حمله با توجه به معماری و جزئیات کد نرم افزار استفاده کرد.</a:t>
            </a:r>
            <a:endParaRPr lang="fa-IR" sz="1800"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50000"/>
              </a:lnSpc>
              <a:buFont typeface="Arial" panose="020B0604020202020204" pitchFamily="34" charset="0"/>
              <a:buChar char="•"/>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این معیارها عبارتند از:</a:t>
            </a:r>
          </a:p>
          <a:p>
            <a:pPr marL="742950" lvl="1" indent="-285750" algn="just" rtl="1">
              <a:lnSpc>
                <a:spcPct val="150000"/>
              </a:lnSpc>
              <a:buFont typeface="Wingdings" panose="05000000000000000000" pitchFamily="2" charset="2"/>
              <a:buChar char="§"/>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معیار سطح حمله</a:t>
            </a:r>
            <a:endParaRPr lang="fa-IR"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marL="742950" lvl="1" indent="-285750" algn="just" rtl="1">
              <a:lnSpc>
                <a:spcPct val="150000"/>
              </a:lnSpc>
              <a:buFont typeface="Wingdings" panose="05000000000000000000" pitchFamily="2" charset="2"/>
              <a:buChar char="§"/>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معیار تقسیم بندی</a:t>
            </a:r>
          </a:p>
          <a:p>
            <a:pPr marL="742950" lvl="1" indent="-285750" algn="just" rtl="1">
              <a:lnSpc>
                <a:spcPct val="150000"/>
              </a:lnSpc>
              <a:buFont typeface="Wingdings" panose="05000000000000000000" pitchFamily="2" charset="2"/>
              <a:buChar char="§"/>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معیار حداقل امتیاز</a:t>
            </a:r>
            <a:endParaRPr lang="fa-IR"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marL="742950" lvl="1" indent="-285750" algn="just" rtl="1">
              <a:lnSpc>
                <a:spcPct val="150000"/>
              </a:lnSpc>
              <a:buFont typeface="Wingdings" panose="05000000000000000000" pitchFamily="2" charset="2"/>
              <a:buChar char="§"/>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معیار شکست ایمن</a:t>
            </a:r>
          </a:p>
        </p:txBody>
      </p:sp>
      <p:sp>
        <p:nvSpPr>
          <p:cNvPr id="2" name="Callout: Line 1">
            <a:extLst>
              <a:ext uri="{FF2B5EF4-FFF2-40B4-BE49-F238E27FC236}">
                <a16:creationId xmlns:a16="http://schemas.microsoft.com/office/drawing/2014/main" id="{CC408812-6475-A658-456A-F6AE6A550E7D}"/>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18</a:t>
            </a:r>
          </a:p>
        </p:txBody>
      </p:sp>
    </p:spTree>
    <p:extLst>
      <p:ext uri="{BB962C8B-B14F-4D97-AF65-F5344CB8AC3E}">
        <p14:creationId xmlns:p14="http://schemas.microsoft.com/office/powerpoint/2010/main" val="2303879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4"/>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700218"/>
            <a:ext cx="8804895" cy="3612527"/>
          </a:xfrm>
          <a:prstGeom prst="rect">
            <a:avLst/>
          </a:prstGeom>
          <a:noFill/>
        </p:spPr>
        <p:txBody>
          <a:bodyPr wrap="square" rtlCol="1">
            <a:spAutoFit/>
          </a:bodyPr>
          <a:lstStyle/>
          <a:p>
            <a:pPr algn="just" rtl="1">
              <a:lnSpc>
                <a:spcPct val="150000"/>
              </a:lnSpc>
            </a:pPr>
            <a:r>
              <a:rPr lang="fa-IR" dirty="0">
                <a:solidFill>
                  <a:schemeClr val="tx1">
                    <a:lumMod val="65000"/>
                  </a:schemeClr>
                </a:solidFill>
                <a:latin typeface="Vazirmatn" pitchFamily="2" charset="-78"/>
                <a:ea typeface="Calibri" panose="020F0502020204030204" pitchFamily="34" charset="0"/>
                <a:cs typeface="Vazirmatn" pitchFamily="2" charset="-78"/>
              </a:rPr>
              <a:t>ادامه </a:t>
            </a:r>
            <a:r>
              <a:rPr lang="fa-IR" sz="1800" dirty="0">
                <a:solidFill>
                  <a:schemeClr val="tx1">
                    <a:lumMod val="65000"/>
                  </a:schemeClr>
                </a:solidFill>
                <a:effectLst/>
                <a:latin typeface="Vazirmatn" pitchFamily="2" charset="-78"/>
                <a:ea typeface="Calibri" panose="020F0502020204030204" pitchFamily="34" charset="0"/>
                <a:cs typeface="Vazirmatn" pitchFamily="2" charset="-78"/>
              </a:rPr>
              <a:t>معیارهای امنیتی</a:t>
            </a:r>
          </a:p>
          <a:p>
            <a:pPr algn="just" rtl="1">
              <a:lnSpc>
                <a:spcPct val="150000"/>
              </a:lnSpc>
            </a:pPr>
            <a:endParaRPr lang="fa-IR" sz="1000" dirty="0">
              <a:solidFill>
                <a:srgbClr val="7030A0"/>
              </a:solidFill>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50000"/>
              </a:lnSpc>
              <a:buFont typeface="+mj-lt"/>
              <a:buAutoNum type="arabicPeriod" startAt="2"/>
            </a:pPr>
            <a:r>
              <a:rPr lang="fa-IR" dirty="0">
                <a:solidFill>
                  <a:srgbClr val="7030A0"/>
                </a:solidFill>
                <a:effectLst/>
                <a:latin typeface="Calibri" panose="020F0502020204030204" pitchFamily="34" charset="0"/>
                <a:ea typeface="Calibri" panose="020F0502020204030204" pitchFamily="34" charset="0"/>
                <a:cs typeface="B Nazanin" panose="00000400000000000000" pitchFamily="2" charset="-78"/>
              </a:rPr>
              <a:t>معیارهای معماری امنیتی</a:t>
            </a:r>
            <a:endParaRPr lang="en-US" kern="100" dirty="0">
              <a:solidFill>
                <a:srgbClr val="7030A0"/>
              </a:solidFill>
              <a:effectLst/>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50000"/>
              </a:lnSpc>
              <a:buFont typeface="Arial" panose="020B0604020202020204" pitchFamily="34" charset="0"/>
              <a:buChar char="•"/>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این معیارها به ارزیابی سلامت معماری و مکانیسم های امنیتی سیستم کمک میکند</a:t>
            </a:r>
          </a:p>
          <a:p>
            <a:pPr marL="285750" indent="-285750" algn="just" rtl="1">
              <a:lnSpc>
                <a:spcPct val="150000"/>
              </a:lnSpc>
              <a:buFont typeface="Arial" panose="020B0604020202020204" pitchFamily="34" charset="0"/>
              <a:buChar char="•"/>
            </a:pPr>
            <a:r>
              <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NIST (National Institute of Standards and Technology)</a:t>
            </a: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مجموعه ای از اصول طراحی را معرفی می کند که باید در توسعه سیستم های ایمن اتخاذ شوند.</a:t>
            </a:r>
          </a:p>
          <a:p>
            <a:pPr marL="285750" indent="-285750" algn="just" rtl="1">
              <a:lnSpc>
                <a:spcPct val="150000"/>
              </a:lnSpc>
              <a:buFont typeface="Arial" panose="020B0604020202020204" pitchFamily="34" charset="0"/>
              <a:buChar char="•"/>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این موارد عبارتند از: استفاده از امنیت لایه ای، سادگی طراحی امنیتی، حفاظت از اطلاعات در حین پردازش، حمل و نقل و ذخیره سازی و عدم اعتماد به ورودی های خارجی. </a:t>
            </a:r>
            <a:endParaRPr lang="fa-IR" sz="1800"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50000"/>
              </a:lnSpc>
              <a:buFont typeface="Arial" panose="020B0604020202020204" pitchFamily="34" charset="0"/>
              <a:buChar char="•"/>
            </a:pPr>
            <a:r>
              <a:rPr lang="fa-IR"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کل اصل های امنیتی </a:t>
            </a:r>
            <a:r>
              <a:rPr lang="en-US"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NIST</a:t>
            </a: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33 تا می باشند.</a:t>
            </a:r>
            <a:endParaRPr lang="en-AE" kern="0" dirty="0">
              <a:solidFill>
                <a:schemeClr val="bg1"/>
              </a:solidFill>
              <a:effectLst/>
              <a:latin typeface="Vazirmatn" pitchFamily="2" charset="-78"/>
              <a:ea typeface="Calibri" panose="020F0502020204030204" pitchFamily="34" charset="0"/>
              <a:cs typeface="B Nazanin" panose="00000400000000000000" pitchFamily="2" charset="-78"/>
            </a:endParaRPr>
          </a:p>
        </p:txBody>
      </p:sp>
      <p:sp>
        <p:nvSpPr>
          <p:cNvPr id="2" name="Callout: Line 1">
            <a:extLst>
              <a:ext uri="{FF2B5EF4-FFF2-40B4-BE49-F238E27FC236}">
                <a16:creationId xmlns:a16="http://schemas.microsoft.com/office/drawing/2014/main" id="{CC408812-6475-A658-456A-F6AE6A550E7D}"/>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19</a:t>
            </a:r>
          </a:p>
        </p:txBody>
      </p:sp>
    </p:spTree>
    <p:extLst>
      <p:ext uri="{BB962C8B-B14F-4D97-AF65-F5344CB8AC3E}">
        <p14:creationId xmlns:p14="http://schemas.microsoft.com/office/powerpoint/2010/main" val="3596391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13340" y="0"/>
            <a:ext cx="10137528" cy="685800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369716" y="23211"/>
            <a:ext cx="8804895" cy="6412012"/>
          </a:xfrm>
          <a:prstGeom prst="rect">
            <a:avLst/>
          </a:prstGeom>
          <a:noFill/>
        </p:spPr>
        <p:txBody>
          <a:bodyPr wrap="square" rtlCol="1">
            <a:spAutoFit/>
          </a:bodyPr>
          <a:lstStyle/>
          <a:p>
            <a:pPr algn="r" rtl="1"/>
            <a:r>
              <a:rPr lang="fa-IR" sz="2000" dirty="0">
                <a:solidFill>
                  <a:srgbClr val="C00000"/>
                </a:solidFill>
                <a:latin typeface="Vazirmatn" pitchFamily="2" charset="-78"/>
                <a:cs typeface="Vazirmatn" pitchFamily="2" charset="-78"/>
              </a:rPr>
              <a:t>رئوس مطالب</a:t>
            </a:r>
          </a:p>
          <a:p>
            <a:pPr algn="r" rtl="1"/>
            <a:endParaRPr lang="fa-IR" sz="1050" dirty="0">
              <a:solidFill>
                <a:srgbClr val="C00000"/>
              </a:solidFill>
              <a:latin typeface="Vazirmatn" pitchFamily="2" charset="-78"/>
              <a:cs typeface="Vazirmatn" pitchFamily="2" charset="-78"/>
            </a:endParaRPr>
          </a:p>
          <a:p>
            <a:pPr marL="285750" indent="-285750" algn="r" rtl="1">
              <a:spcBef>
                <a:spcPts val="800"/>
              </a:spcBef>
              <a:spcAft>
                <a:spcPts val="100"/>
              </a:spcAft>
              <a:buFont typeface="Arial" panose="020B0604020202020204" pitchFamily="34" charset="0"/>
              <a:buChar char="•"/>
            </a:pPr>
            <a:r>
              <a:rPr lang="fa-IR" sz="1500" dirty="0">
                <a:solidFill>
                  <a:schemeClr val="bg1"/>
                </a:solidFill>
                <a:latin typeface="Vazirmatn" pitchFamily="2" charset="-78"/>
                <a:cs typeface="Vazirmatn" pitchFamily="2" charset="-78"/>
              </a:rPr>
              <a:t>مقدمه</a:t>
            </a:r>
          </a:p>
          <a:p>
            <a:pPr marL="285750" indent="-285750" algn="r" rtl="1">
              <a:spcBef>
                <a:spcPts val="800"/>
              </a:spcBef>
              <a:spcAft>
                <a:spcPts val="100"/>
              </a:spcAft>
              <a:buFont typeface="Arial" panose="020B0604020202020204" pitchFamily="34" charset="0"/>
              <a:buChar char="•"/>
            </a:pPr>
            <a:r>
              <a:rPr lang="fa-IR" sz="1500" dirty="0">
                <a:solidFill>
                  <a:schemeClr val="bg1"/>
                </a:solidFill>
                <a:latin typeface="Vazirmatn" pitchFamily="2" charset="-78"/>
                <a:cs typeface="Vazirmatn" pitchFamily="2" charset="-78"/>
              </a:rPr>
              <a:t>چرخه عمر توسعه نرم افزار</a:t>
            </a:r>
          </a:p>
          <a:p>
            <a:pPr marL="285750" indent="-285750" algn="r" rtl="1">
              <a:spcBef>
                <a:spcPts val="800"/>
              </a:spcBef>
              <a:spcAft>
                <a:spcPts val="100"/>
              </a:spcAft>
              <a:buFont typeface="Arial" panose="020B0604020202020204" pitchFamily="34" charset="0"/>
              <a:buChar char="•"/>
            </a:pPr>
            <a:r>
              <a:rPr lang="fa-IR" sz="1500" dirty="0">
                <a:solidFill>
                  <a:schemeClr val="bg1"/>
                </a:solidFill>
                <a:latin typeface="Vazirmatn" pitchFamily="2" charset="-78"/>
                <a:cs typeface="Vazirmatn" pitchFamily="2" charset="-78"/>
              </a:rPr>
              <a:t>معرفی </a:t>
            </a:r>
            <a:r>
              <a:rPr lang="en-US" sz="1500" dirty="0">
                <a:solidFill>
                  <a:schemeClr val="bg1"/>
                </a:solidFill>
                <a:effectLst/>
                <a:latin typeface="Vazirmatn" pitchFamily="2" charset="-78"/>
                <a:ea typeface="Calibri" panose="020F0502020204030204" pitchFamily="34" charset="0"/>
                <a:cs typeface="Vazirmatn" pitchFamily="2" charset="-78"/>
              </a:rPr>
              <a:t>abuse case</a:t>
            </a:r>
          </a:p>
          <a:p>
            <a:pPr marL="742950" lvl="1" indent="-285750" algn="r" rtl="1">
              <a:spcBef>
                <a:spcPts val="800"/>
              </a:spcBef>
              <a:spcAft>
                <a:spcPts val="100"/>
              </a:spcAft>
              <a:buSzPct val="50000"/>
              <a:buFont typeface="Wingdings" panose="05000000000000000000" pitchFamily="2" charset="2"/>
              <a:buChar char="q"/>
            </a:pPr>
            <a:r>
              <a:rPr lang="fa-IR" sz="1300" dirty="0">
                <a:solidFill>
                  <a:srgbClr val="7030A0"/>
                </a:solidFill>
                <a:effectLst/>
                <a:latin typeface="Vazirmatn" pitchFamily="2" charset="-78"/>
                <a:ea typeface="Calibri" panose="020F0502020204030204" pitchFamily="34" charset="0"/>
                <a:cs typeface="Vazirmatn" pitchFamily="2" charset="-78"/>
              </a:rPr>
              <a:t>مراحل </a:t>
            </a:r>
            <a:r>
              <a:rPr lang="en-US" sz="1300" dirty="0">
                <a:solidFill>
                  <a:srgbClr val="7030A0"/>
                </a:solidFill>
                <a:effectLst/>
                <a:latin typeface="Vazirmatn" pitchFamily="2" charset="-78"/>
                <a:ea typeface="Calibri" panose="020F0502020204030204" pitchFamily="34" charset="0"/>
                <a:cs typeface="Vazirmatn" pitchFamily="2" charset="-78"/>
              </a:rPr>
              <a:t>abuse case</a:t>
            </a:r>
            <a:r>
              <a:rPr lang="fa-IR" sz="1300" dirty="0">
                <a:solidFill>
                  <a:srgbClr val="7030A0"/>
                </a:solidFill>
                <a:effectLst/>
                <a:latin typeface="Vazirmatn" pitchFamily="2" charset="-78"/>
                <a:ea typeface="Calibri" panose="020F0502020204030204" pitchFamily="34" charset="0"/>
                <a:cs typeface="Vazirmatn" pitchFamily="2" charset="-78"/>
              </a:rPr>
              <a:t> در طراحی امن نرم افزار</a:t>
            </a:r>
          </a:p>
          <a:p>
            <a:pPr marL="742950" lvl="1" indent="-285750" algn="r" rtl="1">
              <a:spcBef>
                <a:spcPts val="800"/>
              </a:spcBef>
              <a:spcAft>
                <a:spcPts val="100"/>
              </a:spcAft>
              <a:buSzPct val="50000"/>
              <a:buFont typeface="Wingdings" panose="05000000000000000000" pitchFamily="2" charset="2"/>
              <a:buChar char="q"/>
            </a:pPr>
            <a:r>
              <a:rPr lang="fa-IR" sz="1300" dirty="0">
                <a:solidFill>
                  <a:srgbClr val="7030A0"/>
                </a:solidFill>
                <a:effectLst/>
                <a:latin typeface="Vazirmatn" pitchFamily="2" charset="-78"/>
                <a:ea typeface="Calibri" panose="020F0502020204030204" pitchFamily="34" charset="0"/>
                <a:cs typeface="Vazirmatn" pitchFamily="2" charset="-78"/>
              </a:rPr>
              <a:t>حملات </a:t>
            </a:r>
            <a:r>
              <a:rPr lang="fa-IR" sz="1300" dirty="0">
                <a:solidFill>
                  <a:srgbClr val="7030A0"/>
                </a:solidFill>
                <a:latin typeface="Vazirmatn" pitchFamily="2" charset="-78"/>
                <a:ea typeface="Calibri" panose="020F0502020204030204" pitchFamily="34" charset="0"/>
                <a:cs typeface="Vazirmatn" pitchFamily="2" charset="-78"/>
              </a:rPr>
              <a:t>انجام شده با استفاده از </a:t>
            </a:r>
            <a:r>
              <a:rPr lang="en-US" sz="1300" dirty="0">
                <a:solidFill>
                  <a:srgbClr val="7030A0"/>
                </a:solidFill>
                <a:effectLst/>
                <a:latin typeface="Vazirmatn" pitchFamily="2" charset="-78"/>
                <a:ea typeface="Calibri" panose="020F0502020204030204" pitchFamily="34" charset="0"/>
                <a:cs typeface="Vazirmatn" pitchFamily="2" charset="-78"/>
              </a:rPr>
              <a:t>abuse case</a:t>
            </a:r>
          </a:p>
          <a:p>
            <a:pPr marL="742950" lvl="1" indent="-285750" algn="r" rtl="1">
              <a:spcBef>
                <a:spcPts val="800"/>
              </a:spcBef>
              <a:spcAft>
                <a:spcPts val="100"/>
              </a:spcAft>
              <a:buSzPct val="50000"/>
              <a:buFont typeface="Wingdings" panose="05000000000000000000" pitchFamily="2" charset="2"/>
              <a:buChar char="q"/>
            </a:pPr>
            <a:r>
              <a:rPr lang="fa-IR" sz="1300" dirty="0">
                <a:solidFill>
                  <a:srgbClr val="7030A0"/>
                </a:solidFill>
                <a:latin typeface="Vazirmatn" pitchFamily="2" charset="-78"/>
                <a:ea typeface="Calibri" panose="020F0502020204030204" pitchFamily="34" charset="0"/>
                <a:cs typeface="Vazirmatn" pitchFamily="2" charset="-78"/>
              </a:rPr>
              <a:t>اشاره به مواردی غیر از </a:t>
            </a:r>
            <a:r>
              <a:rPr lang="en-US" sz="1300" dirty="0">
                <a:solidFill>
                  <a:srgbClr val="7030A0"/>
                </a:solidFill>
                <a:effectLst/>
                <a:latin typeface="Vazirmatn" pitchFamily="2" charset="-78"/>
                <a:ea typeface="Calibri" panose="020F0502020204030204" pitchFamily="34" charset="0"/>
                <a:cs typeface="Vazirmatn" pitchFamily="2" charset="-78"/>
              </a:rPr>
              <a:t>abuse case</a:t>
            </a:r>
            <a:r>
              <a:rPr lang="fa-IR" sz="1300" dirty="0">
                <a:solidFill>
                  <a:srgbClr val="7030A0"/>
                </a:solidFill>
                <a:effectLst/>
                <a:latin typeface="Vazirmatn" pitchFamily="2" charset="-78"/>
                <a:ea typeface="Calibri" panose="020F0502020204030204" pitchFamily="34" charset="0"/>
                <a:cs typeface="Vazirmatn" pitchFamily="2" charset="-78"/>
              </a:rPr>
              <a:t> در طراحی امن نرم افزار</a:t>
            </a:r>
          </a:p>
          <a:p>
            <a:pPr marL="742950" lvl="1" indent="-285750" algn="r" rtl="1">
              <a:spcBef>
                <a:spcPts val="800"/>
              </a:spcBef>
              <a:spcAft>
                <a:spcPts val="100"/>
              </a:spcAft>
              <a:buSzPct val="50000"/>
              <a:buFont typeface="Wingdings" panose="05000000000000000000" pitchFamily="2" charset="2"/>
              <a:buChar char="q"/>
            </a:pPr>
            <a:r>
              <a:rPr lang="fa-IR" sz="1300" dirty="0">
                <a:solidFill>
                  <a:srgbClr val="7030A0"/>
                </a:solidFill>
                <a:latin typeface="Vazirmatn" pitchFamily="2" charset="-78"/>
                <a:ea typeface="Calibri" panose="020F0502020204030204" pitchFamily="34" charset="0"/>
                <a:cs typeface="Vazirmatn" pitchFamily="2" charset="-78"/>
              </a:rPr>
              <a:t>آنچه از </a:t>
            </a:r>
            <a:r>
              <a:rPr lang="en-US" sz="1300" dirty="0">
                <a:solidFill>
                  <a:srgbClr val="7030A0"/>
                </a:solidFill>
                <a:effectLst/>
                <a:latin typeface="Vazirmatn" pitchFamily="2" charset="-78"/>
                <a:ea typeface="Calibri" panose="020F0502020204030204" pitchFamily="34" charset="0"/>
                <a:cs typeface="Vazirmatn" pitchFamily="2" charset="-78"/>
              </a:rPr>
              <a:t>abuse case</a:t>
            </a:r>
            <a:r>
              <a:rPr lang="fa-IR" sz="1300" dirty="0">
                <a:solidFill>
                  <a:srgbClr val="7030A0"/>
                </a:solidFill>
                <a:effectLst/>
                <a:latin typeface="Vazirmatn" pitchFamily="2" charset="-78"/>
                <a:ea typeface="Calibri" panose="020F0502020204030204" pitchFamily="34" charset="0"/>
                <a:cs typeface="Vazirmatn" pitchFamily="2" charset="-78"/>
              </a:rPr>
              <a:t> در آینده انتظار خواهیم داشت...</a:t>
            </a:r>
          </a:p>
          <a:p>
            <a:pPr marL="285750" indent="-285750" algn="r" rtl="1">
              <a:spcBef>
                <a:spcPts val="800"/>
              </a:spcBef>
              <a:spcAft>
                <a:spcPts val="100"/>
              </a:spcAft>
              <a:buFont typeface="Arial" panose="020B0604020202020204" pitchFamily="34" charset="0"/>
              <a:buChar char="•"/>
            </a:pPr>
            <a:r>
              <a:rPr lang="fa-IR" sz="1500" dirty="0">
                <a:solidFill>
                  <a:schemeClr val="bg1"/>
                </a:solidFill>
                <a:latin typeface="Vazirmatn" pitchFamily="2" charset="-78"/>
                <a:cs typeface="Vazirmatn" pitchFamily="2" charset="-78"/>
              </a:rPr>
              <a:t>معرفی</a:t>
            </a:r>
            <a:r>
              <a:rPr lang="en-AE" sz="1500" dirty="0">
                <a:solidFill>
                  <a:schemeClr val="bg1"/>
                </a:solidFill>
                <a:effectLst/>
                <a:latin typeface="Vazirmatn" pitchFamily="2" charset="-78"/>
                <a:ea typeface="Calibri" panose="020F0502020204030204" pitchFamily="34" charset="0"/>
                <a:cs typeface="Vazirmatn" pitchFamily="2" charset="-78"/>
              </a:rPr>
              <a:t>risk analysis</a:t>
            </a:r>
            <a:r>
              <a:rPr lang="en-AE" sz="1500" kern="0" dirty="0">
                <a:solidFill>
                  <a:schemeClr val="bg1"/>
                </a:solidFill>
                <a:effectLst/>
                <a:latin typeface="Vazirmatn" pitchFamily="2" charset="-78"/>
                <a:ea typeface="Calibri" panose="020F0502020204030204" pitchFamily="34" charset="0"/>
                <a:cs typeface="Vazirmatn" pitchFamily="2" charset="-78"/>
              </a:rPr>
              <a:t> </a:t>
            </a:r>
            <a:endParaRPr lang="fa-IR" sz="1500" kern="0" dirty="0">
              <a:solidFill>
                <a:schemeClr val="bg1"/>
              </a:solidFill>
              <a:effectLst/>
              <a:latin typeface="Vazirmatn" pitchFamily="2" charset="-78"/>
              <a:ea typeface="Calibri" panose="020F0502020204030204" pitchFamily="34" charset="0"/>
              <a:cs typeface="Vazirmatn" pitchFamily="2" charset="-78"/>
            </a:endParaRPr>
          </a:p>
          <a:p>
            <a:pPr marL="742950" lvl="1" indent="-285750" algn="r" rtl="1">
              <a:spcBef>
                <a:spcPts val="800"/>
              </a:spcBef>
              <a:spcAft>
                <a:spcPts val="100"/>
              </a:spcAft>
              <a:buSzPct val="50000"/>
              <a:buFont typeface="Wingdings" panose="05000000000000000000" pitchFamily="2" charset="2"/>
              <a:buChar char="q"/>
            </a:pPr>
            <a:r>
              <a:rPr lang="fa-IR" sz="1300" kern="0" dirty="0">
                <a:solidFill>
                  <a:srgbClr val="7030A0"/>
                </a:solidFill>
                <a:latin typeface="Vazirmatn" pitchFamily="2" charset="-78"/>
                <a:ea typeface="Calibri" panose="020F0502020204030204" pitchFamily="34" charset="0"/>
                <a:cs typeface="Vazirmatn" pitchFamily="2" charset="-78"/>
              </a:rPr>
              <a:t>مراحل </a:t>
            </a:r>
            <a:r>
              <a:rPr lang="en-US" sz="1300" kern="100" dirty="0">
                <a:solidFill>
                  <a:srgbClr val="7030A0"/>
                </a:solidFill>
                <a:latin typeface="Vazirmatn" pitchFamily="2" charset="-78"/>
                <a:cs typeface="Vazirmatn" pitchFamily="2" charset="-78"/>
              </a:rPr>
              <a:t>risk analysis</a:t>
            </a:r>
            <a:r>
              <a:rPr lang="fa-IR" sz="1300" kern="1200" dirty="0">
                <a:solidFill>
                  <a:srgbClr val="7030A0"/>
                </a:solidFill>
                <a:latin typeface="Vazirmatn" pitchFamily="2" charset="-78"/>
                <a:cs typeface="Vazirmatn" pitchFamily="2" charset="-78"/>
              </a:rPr>
              <a:t> </a:t>
            </a:r>
            <a:r>
              <a:rPr lang="fa-IR" sz="1300" kern="0" dirty="0">
                <a:solidFill>
                  <a:srgbClr val="7030A0"/>
                </a:solidFill>
                <a:latin typeface="Vazirmatn" pitchFamily="2" charset="-78"/>
                <a:cs typeface="Vazirmatn" pitchFamily="2" charset="-78"/>
              </a:rPr>
              <a:t>در طراحی امن نرم افزار</a:t>
            </a:r>
          </a:p>
          <a:p>
            <a:pPr marL="742950" lvl="1" indent="-285750" algn="r" rtl="1">
              <a:spcBef>
                <a:spcPts val="800"/>
              </a:spcBef>
              <a:spcAft>
                <a:spcPts val="100"/>
              </a:spcAft>
              <a:buSzPct val="50000"/>
              <a:buFont typeface="Wingdings" panose="05000000000000000000" pitchFamily="2" charset="2"/>
              <a:buChar char="q"/>
            </a:pPr>
            <a:r>
              <a:rPr lang="fa-IR" sz="1300" kern="0" dirty="0">
                <a:solidFill>
                  <a:srgbClr val="7030A0"/>
                </a:solidFill>
                <a:effectLst/>
                <a:latin typeface="Vazirmatn" pitchFamily="2" charset="-78"/>
                <a:ea typeface="Calibri" panose="020F0502020204030204" pitchFamily="34" charset="0"/>
                <a:cs typeface="Vazirmatn" pitchFamily="2" charset="-78"/>
              </a:rPr>
              <a:t>سناریوهای تحلیل شده در </a:t>
            </a:r>
            <a:r>
              <a:rPr lang="en-US" sz="1300" kern="100" dirty="0">
                <a:solidFill>
                  <a:srgbClr val="7030A0"/>
                </a:solidFill>
                <a:latin typeface="Vazirmatn" pitchFamily="2" charset="-78"/>
                <a:cs typeface="Vazirmatn" pitchFamily="2" charset="-78"/>
              </a:rPr>
              <a:t>risk analysis</a:t>
            </a:r>
            <a:r>
              <a:rPr lang="fa-IR" sz="1300" kern="1200" dirty="0">
                <a:solidFill>
                  <a:srgbClr val="7030A0"/>
                </a:solidFill>
                <a:latin typeface="Vazirmatn" pitchFamily="2" charset="-78"/>
                <a:cs typeface="Vazirmatn" pitchFamily="2" charset="-78"/>
              </a:rPr>
              <a:t> </a:t>
            </a:r>
            <a:endParaRPr lang="fa-IR" sz="1300" kern="0" dirty="0">
              <a:solidFill>
                <a:srgbClr val="7030A0"/>
              </a:solidFill>
              <a:latin typeface="Vazirmatn" pitchFamily="2" charset="-78"/>
              <a:cs typeface="Vazirmatn" pitchFamily="2" charset="-78"/>
            </a:endParaRPr>
          </a:p>
          <a:p>
            <a:pPr marL="742950" lvl="1" indent="-285750" algn="r" rtl="1">
              <a:spcBef>
                <a:spcPts val="800"/>
              </a:spcBef>
              <a:spcAft>
                <a:spcPts val="100"/>
              </a:spcAft>
              <a:buSzPct val="50000"/>
              <a:buFont typeface="Wingdings" panose="05000000000000000000" pitchFamily="2" charset="2"/>
              <a:buChar char="q"/>
            </a:pPr>
            <a:r>
              <a:rPr lang="fa-IR" sz="1300" kern="0" dirty="0">
                <a:solidFill>
                  <a:srgbClr val="7030A0"/>
                </a:solidFill>
                <a:effectLst/>
                <a:latin typeface="Vazirmatn" pitchFamily="2" charset="-78"/>
                <a:ea typeface="Calibri" panose="020F0502020204030204" pitchFamily="34" charset="0"/>
                <a:cs typeface="Vazirmatn" pitchFamily="2" charset="-78"/>
              </a:rPr>
              <a:t>م</a:t>
            </a:r>
            <a:r>
              <a:rPr lang="fa-IR" sz="1300" kern="0" dirty="0">
                <a:solidFill>
                  <a:srgbClr val="7030A0"/>
                </a:solidFill>
                <a:latin typeface="Vazirmatn" pitchFamily="2" charset="-78"/>
                <a:ea typeface="Calibri" panose="020F0502020204030204" pitchFamily="34" charset="0"/>
                <a:cs typeface="Vazirmatn" pitchFamily="2" charset="-78"/>
              </a:rPr>
              <a:t>عیارهای امنیتی</a:t>
            </a:r>
          </a:p>
          <a:p>
            <a:pPr marL="742950" lvl="1" indent="-285750" algn="r" rtl="1">
              <a:spcBef>
                <a:spcPts val="800"/>
              </a:spcBef>
              <a:spcAft>
                <a:spcPts val="100"/>
              </a:spcAft>
              <a:buSzPct val="50000"/>
              <a:buFont typeface="Wingdings" panose="05000000000000000000" pitchFamily="2" charset="2"/>
              <a:buChar char="q"/>
            </a:pPr>
            <a:r>
              <a:rPr lang="fa-IR" sz="1300" kern="0" dirty="0">
                <a:solidFill>
                  <a:srgbClr val="7030A0"/>
                </a:solidFill>
                <a:effectLst/>
                <a:latin typeface="Vazirmatn" pitchFamily="2" charset="-78"/>
                <a:ea typeface="Calibri" panose="020F0502020204030204" pitchFamily="34" charset="0"/>
                <a:cs typeface="Vazirmatn" pitchFamily="2" charset="-78"/>
              </a:rPr>
              <a:t>اصل های امنیتی </a:t>
            </a:r>
            <a:r>
              <a:rPr lang="en-US" sz="1300" kern="0" dirty="0">
                <a:solidFill>
                  <a:srgbClr val="7030A0"/>
                </a:solidFill>
                <a:effectLst/>
                <a:latin typeface="Vazirmatn" pitchFamily="2" charset="-78"/>
                <a:ea typeface="Calibri" panose="020F0502020204030204" pitchFamily="34" charset="0"/>
                <a:cs typeface="Vazirmatn" pitchFamily="2" charset="-78"/>
              </a:rPr>
              <a:t>NIST</a:t>
            </a:r>
            <a:endParaRPr lang="fa-IR" sz="1300" kern="0" dirty="0">
              <a:solidFill>
                <a:srgbClr val="7030A0"/>
              </a:solidFill>
              <a:effectLst/>
              <a:latin typeface="Vazirmatn" pitchFamily="2" charset="-78"/>
              <a:ea typeface="Calibri" panose="020F0502020204030204" pitchFamily="34" charset="0"/>
              <a:cs typeface="Vazirmatn" pitchFamily="2" charset="-78"/>
            </a:endParaRPr>
          </a:p>
          <a:p>
            <a:pPr marL="742950" lvl="1" indent="-285750" algn="r" rtl="1">
              <a:spcBef>
                <a:spcPts val="800"/>
              </a:spcBef>
              <a:spcAft>
                <a:spcPts val="100"/>
              </a:spcAft>
              <a:buSzPct val="50000"/>
              <a:buFont typeface="Wingdings" panose="05000000000000000000" pitchFamily="2" charset="2"/>
              <a:buChar char="q"/>
            </a:pPr>
            <a:r>
              <a:rPr lang="fa-IR" sz="1300" kern="0" dirty="0">
                <a:solidFill>
                  <a:srgbClr val="7030A0"/>
                </a:solidFill>
                <a:latin typeface="Vazirmatn" pitchFamily="2" charset="-78"/>
                <a:ea typeface="Calibri" panose="020F0502020204030204" pitchFamily="34" charset="0"/>
                <a:cs typeface="Vazirmatn" pitchFamily="2" charset="-78"/>
              </a:rPr>
              <a:t>جایگاه استفاده از </a:t>
            </a:r>
            <a:r>
              <a:rPr lang="en-US" sz="1300" kern="100" dirty="0">
                <a:solidFill>
                  <a:srgbClr val="7030A0"/>
                </a:solidFill>
                <a:effectLst/>
                <a:latin typeface="Vazirmatn" pitchFamily="2" charset="-78"/>
                <a:ea typeface="Calibri" panose="020F0502020204030204" pitchFamily="34" charset="0"/>
                <a:cs typeface="Vazirmatn" pitchFamily="2" charset="-78"/>
              </a:rPr>
              <a:t>risk analysis</a:t>
            </a:r>
            <a:r>
              <a:rPr lang="fa-IR" sz="1300" kern="100" dirty="0">
                <a:solidFill>
                  <a:srgbClr val="7030A0"/>
                </a:solidFill>
                <a:effectLst/>
                <a:latin typeface="Vazirmatn" pitchFamily="2" charset="-78"/>
                <a:ea typeface="Calibri" panose="020F0502020204030204" pitchFamily="34" charset="0"/>
                <a:cs typeface="Vazirmatn" pitchFamily="2" charset="-78"/>
              </a:rPr>
              <a:t> </a:t>
            </a:r>
            <a:endParaRPr lang="fa-IR" sz="1300" kern="0" dirty="0">
              <a:solidFill>
                <a:srgbClr val="7030A0"/>
              </a:solidFill>
              <a:latin typeface="Vazirmatn" pitchFamily="2" charset="-78"/>
              <a:ea typeface="Calibri" panose="020F0502020204030204" pitchFamily="34" charset="0"/>
              <a:cs typeface="Vazirmatn" pitchFamily="2" charset="-78"/>
            </a:endParaRPr>
          </a:p>
          <a:p>
            <a:pPr marL="742950" lvl="1" indent="-285750" algn="r" rtl="1">
              <a:spcBef>
                <a:spcPts val="800"/>
              </a:spcBef>
              <a:spcAft>
                <a:spcPts val="100"/>
              </a:spcAft>
              <a:buSzPct val="50000"/>
              <a:buFont typeface="Wingdings" panose="05000000000000000000" pitchFamily="2" charset="2"/>
              <a:buChar char="q"/>
            </a:pPr>
            <a:r>
              <a:rPr lang="fa-IR" sz="1300" kern="0" dirty="0">
                <a:solidFill>
                  <a:srgbClr val="7030A0"/>
                </a:solidFill>
                <a:effectLst/>
                <a:latin typeface="Vazirmatn" pitchFamily="2" charset="-78"/>
                <a:ea typeface="Calibri" panose="020F0502020204030204" pitchFamily="34" charset="0"/>
                <a:cs typeface="Vazirmatn" pitchFamily="2" charset="-78"/>
              </a:rPr>
              <a:t>حملات انجام شده با استفاده از </a:t>
            </a:r>
            <a:r>
              <a:rPr lang="en-US" sz="1300" kern="100" dirty="0">
                <a:solidFill>
                  <a:srgbClr val="7030A0"/>
                </a:solidFill>
                <a:latin typeface="Vazirmatn" pitchFamily="2" charset="-78"/>
                <a:cs typeface="Vazirmatn" pitchFamily="2" charset="-78"/>
              </a:rPr>
              <a:t>risk analysis</a:t>
            </a:r>
            <a:r>
              <a:rPr lang="fa-IR" sz="1300" kern="1200" dirty="0">
                <a:solidFill>
                  <a:srgbClr val="7030A0"/>
                </a:solidFill>
                <a:latin typeface="Vazirmatn" pitchFamily="2" charset="-78"/>
                <a:cs typeface="Vazirmatn" pitchFamily="2" charset="-78"/>
              </a:rPr>
              <a:t> </a:t>
            </a:r>
            <a:endParaRPr lang="fa-IR" sz="1300" kern="0" dirty="0">
              <a:solidFill>
                <a:srgbClr val="7030A0"/>
              </a:solidFill>
              <a:latin typeface="Vazirmatn" pitchFamily="2" charset="-78"/>
              <a:cs typeface="Vazirmatn" pitchFamily="2" charset="-78"/>
            </a:endParaRPr>
          </a:p>
          <a:p>
            <a:pPr marL="742950" lvl="1" indent="-285750" algn="r" rtl="1">
              <a:spcBef>
                <a:spcPts val="800"/>
              </a:spcBef>
              <a:spcAft>
                <a:spcPts val="100"/>
              </a:spcAft>
              <a:buSzPct val="50000"/>
              <a:buFont typeface="Wingdings" panose="05000000000000000000" pitchFamily="2" charset="2"/>
              <a:buChar char="q"/>
            </a:pPr>
            <a:r>
              <a:rPr lang="fa-IR" sz="1300" kern="0" dirty="0">
                <a:solidFill>
                  <a:srgbClr val="7030A0"/>
                </a:solidFill>
                <a:effectLst/>
                <a:latin typeface="Vazirmatn" pitchFamily="2" charset="-78"/>
                <a:ea typeface="Calibri" panose="020F0502020204030204" pitchFamily="34" charset="0"/>
                <a:cs typeface="Vazirmatn" pitchFamily="2" charset="-78"/>
              </a:rPr>
              <a:t>اشاره به مواردی غیر از </a:t>
            </a:r>
            <a:r>
              <a:rPr lang="en-US" sz="1300" kern="100" dirty="0">
                <a:solidFill>
                  <a:srgbClr val="7030A0"/>
                </a:solidFill>
                <a:latin typeface="Vazirmatn" pitchFamily="2" charset="-78"/>
                <a:cs typeface="Vazirmatn" pitchFamily="2" charset="-78"/>
              </a:rPr>
              <a:t>risk analysis</a:t>
            </a:r>
            <a:r>
              <a:rPr lang="fa-IR" sz="1300" kern="1200" dirty="0">
                <a:solidFill>
                  <a:srgbClr val="7030A0"/>
                </a:solidFill>
                <a:latin typeface="Vazirmatn" pitchFamily="2" charset="-78"/>
                <a:cs typeface="Vazirmatn" pitchFamily="2" charset="-78"/>
              </a:rPr>
              <a:t> </a:t>
            </a:r>
            <a:r>
              <a:rPr lang="fa-IR" sz="1300" kern="0" dirty="0">
                <a:solidFill>
                  <a:srgbClr val="7030A0"/>
                </a:solidFill>
                <a:latin typeface="Vazirmatn" pitchFamily="2" charset="-78"/>
                <a:cs typeface="Vazirmatn" pitchFamily="2" charset="-78"/>
              </a:rPr>
              <a:t>در طراحی امن نرم افزار</a:t>
            </a:r>
          </a:p>
          <a:p>
            <a:pPr marL="742950" lvl="1" indent="-285750" algn="r" rtl="1">
              <a:spcBef>
                <a:spcPts val="800"/>
              </a:spcBef>
              <a:spcAft>
                <a:spcPts val="100"/>
              </a:spcAft>
              <a:buSzPct val="50000"/>
              <a:buFont typeface="Wingdings" panose="05000000000000000000" pitchFamily="2" charset="2"/>
              <a:buChar char="q"/>
            </a:pPr>
            <a:r>
              <a:rPr lang="fa-IR" sz="1300" kern="0" dirty="0">
                <a:solidFill>
                  <a:srgbClr val="7030A0"/>
                </a:solidFill>
                <a:effectLst/>
                <a:latin typeface="Vazirmatn" pitchFamily="2" charset="-78"/>
                <a:ea typeface="Calibri" panose="020F0502020204030204" pitchFamily="34" charset="0"/>
                <a:cs typeface="Vazirmatn" pitchFamily="2" charset="-78"/>
              </a:rPr>
              <a:t>آنچه از </a:t>
            </a:r>
            <a:r>
              <a:rPr lang="en-US" sz="1300" kern="100" dirty="0">
                <a:solidFill>
                  <a:srgbClr val="7030A0"/>
                </a:solidFill>
                <a:latin typeface="Vazirmatn" pitchFamily="2" charset="-78"/>
                <a:cs typeface="Vazirmatn" pitchFamily="2" charset="-78"/>
              </a:rPr>
              <a:t>risk analysis</a:t>
            </a:r>
            <a:r>
              <a:rPr lang="fa-IR" sz="1300" kern="1200" dirty="0">
                <a:solidFill>
                  <a:srgbClr val="7030A0"/>
                </a:solidFill>
                <a:latin typeface="Vazirmatn" pitchFamily="2" charset="-78"/>
                <a:cs typeface="Vazirmatn" pitchFamily="2" charset="-78"/>
              </a:rPr>
              <a:t> </a:t>
            </a:r>
            <a:r>
              <a:rPr lang="fa-IR" sz="1300" kern="0" dirty="0">
                <a:solidFill>
                  <a:srgbClr val="7030A0"/>
                </a:solidFill>
                <a:latin typeface="Vazirmatn" pitchFamily="2" charset="-78"/>
                <a:cs typeface="Vazirmatn" pitchFamily="2" charset="-78"/>
              </a:rPr>
              <a:t>در آینده انتظار خواهیم داشت...</a:t>
            </a:r>
            <a:endParaRPr lang="fa-IR" sz="1300" kern="0" dirty="0">
              <a:solidFill>
                <a:srgbClr val="7030A0"/>
              </a:solidFill>
              <a:effectLst/>
              <a:latin typeface="Vazirmatn" pitchFamily="2" charset="-78"/>
              <a:ea typeface="Calibri" panose="020F0502020204030204" pitchFamily="34" charset="0"/>
              <a:cs typeface="Vazirmatn" pitchFamily="2" charset="-78"/>
            </a:endParaRPr>
          </a:p>
          <a:p>
            <a:pPr marL="285750" indent="-285750" algn="r" rtl="1">
              <a:spcBef>
                <a:spcPts val="800"/>
              </a:spcBef>
              <a:spcAft>
                <a:spcPts val="100"/>
              </a:spcAft>
              <a:buFont typeface="Arial" panose="020B0604020202020204" pitchFamily="34" charset="0"/>
              <a:buChar char="•"/>
            </a:pPr>
            <a:r>
              <a:rPr lang="fa-IR" sz="1500" kern="0" dirty="0">
                <a:solidFill>
                  <a:schemeClr val="bg1"/>
                </a:solidFill>
                <a:latin typeface="Vazirmatn" pitchFamily="2" charset="-78"/>
                <a:ea typeface="Calibri" panose="020F0502020204030204" pitchFamily="34" charset="0"/>
                <a:cs typeface="Vazirmatn" pitchFamily="2" charset="-78"/>
              </a:rPr>
              <a:t>تفاوت بین </a:t>
            </a:r>
            <a:r>
              <a:rPr lang="en-AE" sz="1500" dirty="0">
                <a:solidFill>
                  <a:schemeClr val="bg1"/>
                </a:solidFill>
                <a:effectLst/>
                <a:latin typeface="Vazirmatn" pitchFamily="2" charset="-78"/>
                <a:ea typeface="Calibri" panose="020F0502020204030204" pitchFamily="34" charset="0"/>
                <a:cs typeface="Vazirmatn" pitchFamily="2" charset="-78"/>
              </a:rPr>
              <a:t>risk analysis</a:t>
            </a:r>
            <a:r>
              <a:rPr lang="fa-IR" sz="1500" dirty="0">
                <a:solidFill>
                  <a:schemeClr val="bg1"/>
                </a:solidFill>
                <a:effectLst/>
                <a:latin typeface="Vazirmatn" pitchFamily="2" charset="-78"/>
                <a:ea typeface="Calibri" panose="020F0502020204030204" pitchFamily="34" charset="0"/>
                <a:cs typeface="Vazirmatn" pitchFamily="2" charset="-78"/>
              </a:rPr>
              <a:t> و </a:t>
            </a:r>
            <a:r>
              <a:rPr lang="en-US" sz="1500" dirty="0">
                <a:solidFill>
                  <a:schemeClr val="bg1"/>
                </a:solidFill>
                <a:effectLst/>
                <a:latin typeface="Vazirmatn" pitchFamily="2" charset="-78"/>
                <a:ea typeface="Calibri" panose="020F0502020204030204" pitchFamily="34" charset="0"/>
                <a:cs typeface="Vazirmatn" pitchFamily="2" charset="-78"/>
              </a:rPr>
              <a:t>abuse case</a:t>
            </a:r>
            <a:r>
              <a:rPr lang="fa-IR" sz="1500" dirty="0">
                <a:solidFill>
                  <a:schemeClr val="bg1"/>
                </a:solidFill>
                <a:effectLst/>
                <a:latin typeface="Vazirmatn" pitchFamily="2" charset="-78"/>
                <a:ea typeface="Calibri" panose="020F0502020204030204" pitchFamily="34" charset="0"/>
                <a:cs typeface="Vazirmatn" pitchFamily="2" charset="-78"/>
              </a:rPr>
              <a:t> </a:t>
            </a:r>
            <a:endParaRPr lang="en-AE" sz="1500" kern="0" dirty="0">
              <a:solidFill>
                <a:schemeClr val="bg1"/>
              </a:solidFill>
              <a:effectLst/>
              <a:latin typeface="Vazirmatn" pitchFamily="2" charset="-78"/>
              <a:ea typeface="Calibri" panose="020F0502020204030204" pitchFamily="34" charset="0"/>
              <a:cs typeface="Vazirmatn" pitchFamily="2" charset="-78"/>
            </a:endParaRPr>
          </a:p>
          <a:p>
            <a:pPr marL="285750" indent="-285750" algn="r" rtl="1">
              <a:spcBef>
                <a:spcPts val="800"/>
              </a:spcBef>
              <a:spcAft>
                <a:spcPts val="100"/>
              </a:spcAft>
              <a:buFont typeface="Arial" panose="020B0604020202020204" pitchFamily="34" charset="0"/>
              <a:buChar char="•"/>
            </a:pPr>
            <a:r>
              <a:rPr lang="fa-IR" sz="1500" kern="0" dirty="0">
                <a:solidFill>
                  <a:schemeClr val="bg1"/>
                </a:solidFill>
                <a:latin typeface="Vazirmatn" pitchFamily="2" charset="-78"/>
                <a:ea typeface="Calibri" panose="020F0502020204030204" pitchFamily="34" charset="0"/>
                <a:cs typeface="Vazirmatn" pitchFamily="2" charset="-78"/>
              </a:rPr>
              <a:t>نتیجه گیری</a:t>
            </a:r>
            <a:endParaRPr lang="en-AE" sz="1500" kern="0" dirty="0">
              <a:solidFill>
                <a:schemeClr val="bg1"/>
              </a:solidFill>
              <a:effectLst/>
              <a:latin typeface="Vazirmatn" pitchFamily="2" charset="-78"/>
              <a:ea typeface="Calibri" panose="020F0502020204030204" pitchFamily="34" charset="0"/>
              <a:cs typeface="Vazirmatn" pitchFamily="2" charset="-78"/>
            </a:endParaRPr>
          </a:p>
        </p:txBody>
      </p:sp>
    </p:spTree>
    <p:extLst>
      <p:ext uri="{BB962C8B-B14F-4D97-AF65-F5344CB8AC3E}">
        <p14:creationId xmlns:p14="http://schemas.microsoft.com/office/powerpoint/2010/main" val="1133911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8"/>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700218"/>
            <a:ext cx="8804895" cy="4909036"/>
          </a:xfrm>
          <a:prstGeom prst="rect">
            <a:avLst/>
          </a:prstGeom>
          <a:noFill/>
        </p:spPr>
        <p:txBody>
          <a:bodyPr wrap="square" rtlCol="1">
            <a:spAutoFit/>
          </a:bodyPr>
          <a:lstStyle/>
          <a:p>
            <a:pPr algn="r" rtl="1"/>
            <a:r>
              <a:rPr lang="fa-IR" sz="1800" dirty="0">
                <a:solidFill>
                  <a:srgbClr val="C00000"/>
                </a:solidFill>
                <a:effectLst/>
                <a:latin typeface="Vazirmatn" pitchFamily="2" charset="-78"/>
                <a:ea typeface="Calibri" panose="020F0502020204030204" pitchFamily="34" charset="0"/>
                <a:cs typeface="Vazirmatn" pitchFamily="2" charset="-78"/>
              </a:rPr>
              <a:t>اصل های امنیتی </a:t>
            </a:r>
            <a:r>
              <a:rPr lang="en-US" sz="1800" dirty="0">
                <a:solidFill>
                  <a:srgbClr val="C00000"/>
                </a:solidFill>
                <a:effectLst/>
                <a:latin typeface="Vazirmatn" pitchFamily="2" charset="-78"/>
                <a:ea typeface="Calibri" panose="020F0502020204030204" pitchFamily="34" charset="0"/>
                <a:cs typeface="Vazirmatn" pitchFamily="2" charset="-78"/>
              </a:rPr>
              <a:t>NIST</a:t>
            </a:r>
            <a:endParaRPr lang="fa-IR" sz="1800" dirty="0">
              <a:solidFill>
                <a:srgbClr val="C00000"/>
              </a:solidFill>
              <a:effectLst/>
              <a:latin typeface="Vazirmatn" pitchFamily="2" charset="-78"/>
              <a:ea typeface="Calibri" panose="020F0502020204030204" pitchFamily="34" charset="0"/>
              <a:cs typeface="Vazirmatn" pitchFamily="2" charset="-78"/>
            </a:endParaRPr>
          </a:p>
          <a:p>
            <a:pPr algn="r" rtl="1"/>
            <a:endParaRPr lang="fa-IR" sz="1600" dirty="0">
              <a:solidFill>
                <a:schemeClr val="bg1"/>
              </a:solidFill>
              <a:effectLst/>
              <a:latin typeface="Vazirmatn" pitchFamily="2" charset="-78"/>
              <a:ea typeface="Calibri" panose="020F0502020204030204" pitchFamily="34" charset="0"/>
              <a:cs typeface="Vazirmatn" pitchFamily="2" charset="-78"/>
            </a:endParaRPr>
          </a:p>
          <a:p>
            <a:pPr algn="r" rtl="1"/>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های امنیتی </a:t>
            </a:r>
            <a:r>
              <a:rPr lang="en-US"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NIST</a:t>
            </a: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عبارتند از:</a:t>
            </a:r>
            <a:endParaRPr lang="fa-IR" sz="10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1. یک خط مشی امنیتی صحیح به عنوان بنیاد امنیتی ایجاد کنید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2. امنیت را به عنوان بخشی جدایی ناپذیر از طراحی کلی سیستم در نظر بگیرید</a:t>
            </a:r>
            <a:endParaRPr lang="fa-IR" kern="0"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3. مرزهای امنیتی فیزیکی و منطقی که توسط سیاست های امنیتی مرتبط کنترل می شوند را به وضوح مشخص کنید </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4. اطمینان حاصل کنید که توسعه دهندگان در مورد چگونگی توسعه نرم افزار ایمن آموزش دیده اند</a:t>
            </a:r>
            <a:endParaRPr lang="fa-IR" kern="0" dirty="0">
              <a:solidFill>
                <a:schemeClr val="bg1"/>
              </a:solidFill>
              <a:latin typeface="Vazirmatn" pitchFamily="2" charset="-78"/>
              <a:ea typeface="Calibri" panose="020F0502020204030204" pitchFamily="34" charset="0"/>
              <a:cs typeface="B Nazanin" panose="00000400000000000000"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5. ریسک را تا حد قابل قبولی کاهش دهید</a:t>
            </a:r>
            <a:endParaRPr lang="fa-IR" kern="100"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lvl="1" algn="just" rtl="1">
              <a:lnSpc>
                <a:spcPct val="150000"/>
              </a:lnSpc>
            </a:pPr>
            <a:r>
              <a:rPr lang="fa-IR"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ریسک به عنوان ترکیبی از:</a:t>
            </a:r>
          </a:p>
          <a:p>
            <a:pPr lvl="1" algn="just" rtl="1">
              <a:lnSpc>
                <a:spcPct val="150000"/>
              </a:lnSpc>
            </a:pPr>
            <a:r>
              <a:rPr lang="fa-IR"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(الف) احتمال اینکه یک منبع تهدید خاص اعمال شود (به طور عمدی یا ناخواسته یک آسیب پذیری سیستم دستورات خاصی را اعمال کند) و </a:t>
            </a: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(ب) تاثیر نامطلوب ناشی از آن، بر عملیات سازمانی، دارایی های سازمانی یا افراد تعریف میشود. </a:t>
            </a: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6. فرض کنید سیستم های خارجی ناامن هستند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Callout: Line 1">
            <a:extLst>
              <a:ext uri="{FF2B5EF4-FFF2-40B4-BE49-F238E27FC236}">
                <a16:creationId xmlns:a16="http://schemas.microsoft.com/office/drawing/2014/main" id="{CC408812-6475-A658-456A-F6AE6A550E7D}"/>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20</a:t>
            </a:r>
          </a:p>
        </p:txBody>
      </p:sp>
    </p:spTree>
    <p:extLst>
      <p:ext uri="{BB962C8B-B14F-4D97-AF65-F5344CB8AC3E}">
        <p14:creationId xmlns:p14="http://schemas.microsoft.com/office/powerpoint/2010/main" val="1914481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8"/>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700218"/>
            <a:ext cx="8804895" cy="5866350"/>
          </a:xfrm>
          <a:prstGeom prst="rect">
            <a:avLst/>
          </a:prstGeom>
          <a:noFill/>
        </p:spPr>
        <p:txBody>
          <a:bodyPr wrap="square" rtlCol="1">
            <a:spAutoFit/>
          </a:bodyPr>
          <a:lstStyle/>
          <a:p>
            <a:pPr algn="just" rtl="1"/>
            <a:r>
              <a:rPr lang="fa-IR" sz="1800" dirty="0">
                <a:solidFill>
                  <a:schemeClr val="tx1">
                    <a:lumMod val="65000"/>
                  </a:schemeClr>
                </a:solidFill>
                <a:effectLst/>
                <a:latin typeface="Vazirmatn" pitchFamily="2" charset="-78"/>
                <a:ea typeface="Calibri" panose="020F0502020204030204" pitchFamily="34" charset="0"/>
                <a:cs typeface="Vazirmatn" pitchFamily="2" charset="-78"/>
              </a:rPr>
              <a:t>ادامه اصل های امنیتی </a:t>
            </a:r>
            <a:r>
              <a:rPr lang="en-US" sz="1800" dirty="0">
                <a:solidFill>
                  <a:schemeClr val="tx1">
                    <a:lumMod val="65000"/>
                  </a:schemeClr>
                </a:solidFill>
                <a:effectLst/>
                <a:latin typeface="Vazirmatn" pitchFamily="2" charset="-78"/>
                <a:ea typeface="Calibri" panose="020F0502020204030204" pitchFamily="34" charset="0"/>
                <a:cs typeface="Vazirmatn" pitchFamily="2" charset="-78"/>
              </a:rPr>
              <a:t>NIST</a:t>
            </a:r>
            <a:endParaRPr lang="fa-IR" sz="1800" dirty="0">
              <a:solidFill>
                <a:schemeClr val="tx1">
                  <a:lumMod val="65000"/>
                </a:schemeClr>
              </a:solidFill>
              <a:effectLst/>
              <a:latin typeface="Vazirmatn" pitchFamily="2" charset="-78"/>
              <a:ea typeface="Calibri" panose="020F0502020204030204" pitchFamily="34" charset="0"/>
              <a:cs typeface="Vazirmatn" pitchFamily="2" charset="-78"/>
            </a:endParaRPr>
          </a:p>
          <a:p>
            <a:pPr algn="just" rtl="1"/>
            <a:endParaRPr lang="fa-IR" sz="1000" dirty="0">
              <a:solidFill>
                <a:schemeClr val="tx1">
                  <a:lumMod val="65000"/>
                </a:schemeClr>
              </a:solidFill>
              <a:effectLst/>
              <a:latin typeface="Vazirmatn" pitchFamily="2" charset="-78"/>
              <a:ea typeface="Calibri" panose="020F0502020204030204" pitchFamily="34" charset="0"/>
              <a:cs typeface="Vazirmatn" pitchFamily="2" charset="-78"/>
            </a:endParaRPr>
          </a:p>
          <a:p>
            <a:pPr algn="just" rtl="1"/>
            <a:endParaRPr lang="fa-IR" sz="9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7. معاوضه های بالقوه بین کاهش ریسک و افزایش هزینه ها و کاهش سایر جنبه های اثربخشی عملیاتی را شناسایی کنید</a:t>
            </a: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8. اجرای تدابیر امنیتی مناسب برای دستیابی به اهداف امنیتی سازمانی</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9. از اطلاعات در حین پردازش، حمل و نقل و ذخیره سازی محافظت کنید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10. برای دستیابی به امنیت کافی، محصولات سفارشی را در نظر بگیرید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11. در برابر تمام حملات احتمالی از سیستم محافظت کنید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12. در صورت امکان، امنیت را بر اساس استانداردهای از پیش تعریف شده قرار دهید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13. از زبان مشترک در توسعه الزامات امنیتی استفاده کنید</a:t>
            </a: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14. اقدامات امنیتی طراحی کنید تا امکان پذیرش منظم فناوری جدید، از جمله فرآیند ارتقای فناوری امن و منطقی را فراهم کند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15. استفاده از کنترل امنیتی ایجاد شده راحت باشد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endParaRPr lang="en-US"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rtl="1">
              <a:lnSpc>
                <a:spcPct val="150000"/>
              </a:lnSpc>
            </a:pPr>
            <a:endParaRPr lang="en-US"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 name="Callout: Line 1">
            <a:extLst>
              <a:ext uri="{FF2B5EF4-FFF2-40B4-BE49-F238E27FC236}">
                <a16:creationId xmlns:a16="http://schemas.microsoft.com/office/drawing/2014/main" id="{CC408812-6475-A658-456A-F6AE6A550E7D}"/>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21</a:t>
            </a:r>
          </a:p>
        </p:txBody>
      </p:sp>
    </p:spTree>
    <p:extLst>
      <p:ext uri="{BB962C8B-B14F-4D97-AF65-F5344CB8AC3E}">
        <p14:creationId xmlns:p14="http://schemas.microsoft.com/office/powerpoint/2010/main" val="126536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8"/>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700218"/>
            <a:ext cx="8804895" cy="6281848"/>
          </a:xfrm>
          <a:prstGeom prst="rect">
            <a:avLst/>
          </a:prstGeom>
          <a:noFill/>
        </p:spPr>
        <p:txBody>
          <a:bodyPr wrap="square" rtlCol="1">
            <a:spAutoFit/>
          </a:bodyPr>
          <a:lstStyle/>
          <a:p>
            <a:pPr algn="just" rtl="1">
              <a:spcAft>
                <a:spcPts val="800"/>
              </a:spcAft>
            </a:pPr>
            <a:r>
              <a:rPr lang="fa-IR" sz="1800" dirty="0">
                <a:solidFill>
                  <a:schemeClr val="tx1">
                    <a:lumMod val="65000"/>
                  </a:schemeClr>
                </a:solidFill>
                <a:effectLst/>
                <a:latin typeface="Vazirmatn" pitchFamily="2" charset="-78"/>
                <a:ea typeface="Calibri" panose="020F0502020204030204" pitchFamily="34" charset="0"/>
                <a:cs typeface="Vazirmatn" pitchFamily="2" charset="-78"/>
              </a:rPr>
              <a:t>ادامه اصل های امنیتی </a:t>
            </a:r>
            <a:r>
              <a:rPr lang="en-US" sz="1800" dirty="0">
                <a:solidFill>
                  <a:schemeClr val="tx1">
                    <a:lumMod val="65000"/>
                  </a:schemeClr>
                </a:solidFill>
                <a:effectLst/>
                <a:latin typeface="Vazirmatn" pitchFamily="2" charset="-78"/>
                <a:ea typeface="Calibri" panose="020F0502020204030204" pitchFamily="34" charset="0"/>
                <a:cs typeface="Vazirmatn" pitchFamily="2" charset="-78"/>
              </a:rPr>
              <a:t>NIST</a:t>
            </a:r>
            <a:endParaRPr lang="en-US" dirty="0">
              <a:solidFill>
                <a:schemeClr val="tx1">
                  <a:lumMod val="65000"/>
                </a:schemeClr>
              </a:solidFill>
              <a:latin typeface="Vazirmatn" pitchFamily="2" charset="-78"/>
              <a:ea typeface="Calibri" panose="020F0502020204030204" pitchFamily="34" charset="0"/>
              <a:cs typeface="Vazirmatn" pitchFamily="2" charset="-78"/>
            </a:endParaRPr>
          </a:p>
          <a:p>
            <a:pPr algn="just" rtl="1">
              <a:spcAft>
                <a:spcPts val="800"/>
              </a:spcAft>
            </a:pPr>
            <a:endParaRPr lang="fa-IR" sz="7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lvl="0" algn="just" rtl="1">
              <a:lnSpc>
                <a:spcPct val="150000"/>
              </a:lnSpc>
              <a:spcAft>
                <a:spcPts val="800"/>
              </a:spcAft>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16. امنیت لایه‌ای را پیاده‌سازی کنید (مطمئن شوید که هیچ نقطه آسیب‌پذیری وجود ندارد)</a:t>
            </a:r>
          </a:p>
          <a:p>
            <a:pPr algn="just" rtl="1">
              <a:lnSpc>
                <a:spcPct val="150000"/>
              </a:lnSpc>
              <a:spcAft>
                <a:spcPts val="800"/>
              </a:spcAft>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17. طراحی و راه اندازی یک سیستم فناوری اطلاعات برای محدود کردن آسیب و انعطاف پذیری در پاسخ</a:t>
            </a:r>
          </a:p>
          <a:p>
            <a:pPr algn="just" rtl="1">
              <a:lnSpc>
                <a:spcPct val="150000"/>
              </a:lnSpc>
              <a:spcAft>
                <a:spcPts val="800"/>
              </a:spcAft>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18. اطمینان حاصل کنید که سیستم مقاوم است و مقاوم می ماند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spcAft>
                <a:spcPts val="800"/>
              </a:spcAft>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19. آسیب‌پذیری ‌ها را محدود کنید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spcAft>
                <a:spcPts val="800"/>
              </a:spcAft>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20. سیستم های دسترسی عمومی را از منابع حیاتی ماموریت (مانند داده ها، فرآیند ها و...) جدا کنید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spcAft>
                <a:spcPts val="800"/>
              </a:spcAft>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21. از مکانیسم های مرزی برای جداسازی سیستم های محاسباتی و زیرساخت های شبکه استفاده کنید </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spcAft>
                <a:spcPts val="800"/>
              </a:spcAft>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22. طراحی و اجرای مکانیزم های حسابرسی برای تشخیص استفاده غیرمجاز</a:t>
            </a:r>
            <a:endParaRPr lang="fa-IR" kern="100"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spcAft>
                <a:spcPts val="800"/>
              </a:spcAft>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23. برای اطمینان از در دسترس بودن مناسب، روش‌های بازیابی اضطراری را توسعه و اعمال کنید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spcAft>
                <a:spcPts val="800"/>
              </a:spcAft>
            </a:pPr>
            <a:endParaRPr lang="en-US"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just" rtl="1">
              <a:lnSpc>
                <a:spcPct val="150000"/>
              </a:lnSpc>
              <a:spcAft>
                <a:spcPts val="800"/>
              </a:spcAft>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a:t>
            </a:r>
            <a:endParaRPr lang="en-US"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rtl="1">
              <a:lnSpc>
                <a:spcPct val="150000"/>
              </a:lnSpc>
              <a:spcAft>
                <a:spcPts val="800"/>
              </a:spcAft>
              <a:buFont typeface="Wingdings" panose="05000000000000000000" pitchFamily="2" charset="2"/>
              <a:buChar char=""/>
            </a:pPr>
            <a:endParaRPr lang="en-US"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 name="Callout: Line 1">
            <a:extLst>
              <a:ext uri="{FF2B5EF4-FFF2-40B4-BE49-F238E27FC236}">
                <a16:creationId xmlns:a16="http://schemas.microsoft.com/office/drawing/2014/main" id="{CC408812-6475-A658-456A-F6AE6A550E7D}"/>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22</a:t>
            </a:r>
          </a:p>
        </p:txBody>
      </p:sp>
    </p:spTree>
    <p:extLst>
      <p:ext uri="{BB962C8B-B14F-4D97-AF65-F5344CB8AC3E}">
        <p14:creationId xmlns:p14="http://schemas.microsoft.com/office/powerpoint/2010/main" val="2798847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6"/>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691426"/>
            <a:ext cx="8804895" cy="4982133"/>
          </a:xfrm>
          <a:prstGeom prst="rect">
            <a:avLst/>
          </a:prstGeom>
          <a:noFill/>
        </p:spPr>
        <p:txBody>
          <a:bodyPr wrap="square" rtlCol="1">
            <a:spAutoFit/>
          </a:bodyPr>
          <a:lstStyle/>
          <a:p>
            <a:pPr algn="just" rtl="1">
              <a:spcAft>
                <a:spcPts val="800"/>
              </a:spcAft>
            </a:pPr>
            <a:r>
              <a:rPr lang="fa-IR" sz="1800" dirty="0">
                <a:solidFill>
                  <a:schemeClr val="tx1">
                    <a:lumMod val="65000"/>
                  </a:schemeClr>
                </a:solidFill>
                <a:effectLst/>
                <a:latin typeface="Vazirmatn" pitchFamily="2" charset="-78"/>
                <a:ea typeface="Calibri" panose="020F0502020204030204" pitchFamily="34" charset="0"/>
                <a:cs typeface="Vazirmatn" pitchFamily="2" charset="-78"/>
              </a:rPr>
              <a:t>ادامه اصل های امنیتی </a:t>
            </a:r>
            <a:r>
              <a:rPr lang="en-US" sz="1800" dirty="0">
                <a:solidFill>
                  <a:schemeClr val="tx1">
                    <a:lumMod val="65000"/>
                  </a:schemeClr>
                </a:solidFill>
                <a:effectLst/>
                <a:latin typeface="Vazirmatn" pitchFamily="2" charset="-78"/>
                <a:ea typeface="Calibri" panose="020F0502020204030204" pitchFamily="34" charset="0"/>
                <a:cs typeface="Vazirmatn" pitchFamily="2" charset="-78"/>
              </a:rPr>
              <a:t>NIST</a:t>
            </a:r>
            <a:endParaRPr lang="en-US" dirty="0">
              <a:solidFill>
                <a:schemeClr val="tx1">
                  <a:lumMod val="65000"/>
                </a:schemeClr>
              </a:solidFill>
              <a:latin typeface="Vazirmatn" pitchFamily="2" charset="-78"/>
              <a:ea typeface="Calibri" panose="020F0502020204030204" pitchFamily="34" charset="0"/>
              <a:cs typeface="Vazirmatn" pitchFamily="2" charset="-78"/>
            </a:endParaRPr>
          </a:p>
          <a:p>
            <a:pPr algn="just" rtl="1">
              <a:spcAft>
                <a:spcPts val="800"/>
              </a:spcAft>
            </a:pPr>
            <a:endParaRPr lang="fa-IR" sz="10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spcAft>
                <a:spcPts val="800"/>
              </a:spcAft>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24. برای سادگی تلاش کنید </a:t>
            </a:r>
          </a:p>
          <a:p>
            <a:pPr algn="just" rtl="1">
              <a:spcAft>
                <a:spcPts val="800"/>
              </a:spcAft>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25. عناصر سیستم مورد اعتماد را به حداقل برسانید</a:t>
            </a:r>
          </a:p>
          <a:p>
            <a:pPr algn="just" rtl="1">
              <a:spcAft>
                <a:spcPts val="800"/>
              </a:spcAft>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26. کمترین امتیاز را اجرا کنید</a:t>
            </a:r>
            <a:endParaRPr lang="fa-IR" kern="100"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algn="just" rtl="1">
              <a:spcAft>
                <a:spcPts val="800"/>
              </a:spcAft>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27. مکانیسم های امنیتی غیر ضروری را اجرا نکنید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28. از امنیت مناسب در خاموش کردن یا دفع یک سیستم اطمینان حاصل کنید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29. شناسایی و جلوگیری از خطا ها و آسیب پذیری های رایج</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30. امنیت را از طریق ترکیبی از اقدامات توزیع شده به صورت فیزیکی و منطقی اجرا کنید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31. تدابیر امنیتی را برای رسیدگی به حوزه های اطلاعاتی متعددی که همپوشانی دارند، تدوین کنید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32. احراز هویت کاربران و فرآیند ها برای اطمینان از تصمیمات کنترل دسترسی مناسب در داخل و بین دامنه ها</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اصل 33. برای اطمینان از مسئولیت پذیری از هویت های منحصر به فرد استفاده کنید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endParaRPr lang="en-AE" kern="0" dirty="0">
              <a:solidFill>
                <a:schemeClr val="bg1"/>
              </a:solidFill>
              <a:effectLst/>
              <a:latin typeface="Vazirmatn" pitchFamily="2" charset="-78"/>
              <a:ea typeface="Calibri" panose="020F0502020204030204" pitchFamily="34" charset="0"/>
              <a:cs typeface="Vazirmatn" pitchFamily="2" charset="-78"/>
            </a:endParaRPr>
          </a:p>
        </p:txBody>
      </p:sp>
      <p:sp>
        <p:nvSpPr>
          <p:cNvPr id="2" name="Callout: Line 1">
            <a:extLst>
              <a:ext uri="{FF2B5EF4-FFF2-40B4-BE49-F238E27FC236}">
                <a16:creationId xmlns:a16="http://schemas.microsoft.com/office/drawing/2014/main" id="{CC408812-6475-A658-456A-F6AE6A550E7D}"/>
              </a:ext>
            </a:extLst>
          </p:cNvPr>
          <p:cNvSpPr/>
          <p:nvPr/>
        </p:nvSpPr>
        <p:spPr>
          <a:xfrm>
            <a:off x="189035" y="6392001"/>
            <a:ext cx="475273"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23</a:t>
            </a:r>
          </a:p>
        </p:txBody>
      </p:sp>
    </p:spTree>
    <p:extLst>
      <p:ext uri="{BB962C8B-B14F-4D97-AF65-F5344CB8AC3E}">
        <p14:creationId xmlns:p14="http://schemas.microsoft.com/office/powerpoint/2010/main" val="1887782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8"/>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673842"/>
            <a:ext cx="8804895" cy="5727850"/>
          </a:xfrm>
          <a:prstGeom prst="rect">
            <a:avLst/>
          </a:prstGeom>
          <a:noFill/>
        </p:spPr>
        <p:txBody>
          <a:bodyPr wrap="square" rtlCol="1">
            <a:spAutoFit/>
          </a:bodyPr>
          <a:lstStyle/>
          <a:p>
            <a:pPr algn="just" rtl="1">
              <a:lnSpc>
                <a:spcPct val="150000"/>
              </a:lnSpc>
              <a:spcAft>
                <a:spcPts val="800"/>
              </a:spcAft>
            </a:pPr>
            <a:r>
              <a:rPr lang="fa-IR" kern="100" dirty="0">
                <a:solidFill>
                  <a:srgbClr val="C00000"/>
                </a:solidFill>
                <a:latin typeface="Vazirmatn" pitchFamily="2" charset="-78"/>
                <a:ea typeface="Calibri" panose="020F0502020204030204" pitchFamily="34" charset="0"/>
                <a:cs typeface="Vazirmatn" pitchFamily="2" charset="-78"/>
              </a:rPr>
              <a:t>جایگاه استفاده از </a:t>
            </a:r>
            <a:r>
              <a:rPr lang="en-US" sz="1800" kern="100" dirty="0">
                <a:solidFill>
                  <a:srgbClr val="C00000"/>
                </a:solidFill>
                <a:effectLst/>
                <a:latin typeface="Vazirmatn" pitchFamily="2" charset="-78"/>
                <a:ea typeface="Calibri" panose="020F0502020204030204" pitchFamily="34" charset="0"/>
                <a:cs typeface="Vazirmatn" pitchFamily="2" charset="-78"/>
              </a:rPr>
              <a:t>risk analysis</a:t>
            </a:r>
            <a:r>
              <a:rPr lang="fa-IR" sz="1800" kern="100" dirty="0">
                <a:solidFill>
                  <a:srgbClr val="C00000"/>
                </a:solidFill>
                <a:effectLst/>
                <a:latin typeface="Vazirmatn" pitchFamily="2" charset="-78"/>
                <a:ea typeface="Calibri" panose="020F0502020204030204" pitchFamily="34" charset="0"/>
                <a:cs typeface="Vazirmatn" pitchFamily="2" charset="-78"/>
              </a:rPr>
              <a:t> </a:t>
            </a:r>
          </a:p>
          <a:p>
            <a:pPr algn="just" rtl="1">
              <a:lnSpc>
                <a:spcPct val="150000"/>
              </a:lnSpc>
              <a:spcAft>
                <a:spcPts val="800"/>
              </a:spcAft>
            </a:pPr>
            <a:endParaRPr lang="en-US" sz="100" kern="100" dirty="0">
              <a:solidFill>
                <a:srgbClr val="C00000"/>
              </a:solidFill>
              <a:effectLst/>
              <a:latin typeface="Vazirmatn" pitchFamily="2" charset="-78"/>
              <a:ea typeface="Calibri" panose="020F0502020204030204" pitchFamily="34" charset="0"/>
              <a:cs typeface="Vazirmatn" pitchFamily="2" charset="-78"/>
            </a:endParaRPr>
          </a:p>
          <a:p>
            <a:pPr algn="just" rtl="1">
              <a:lnSpc>
                <a:spcPct val="150000"/>
              </a:lnSpc>
              <a:spcAft>
                <a:spcPts val="800"/>
              </a:spcAft>
            </a:pPr>
            <a:r>
              <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risk analysis</a:t>
            </a: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در طراحی امن نرم ‌افزار در موارد زیر می‌تواند مورد استفاده قرار بگیرد:</a:t>
            </a:r>
          </a:p>
          <a:p>
            <a:pPr marL="342900" indent="-342900" algn="just" rtl="1">
              <a:lnSpc>
                <a:spcPct val="150000"/>
              </a:lnSpc>
              <a:spcAft>
                <a:spcPts val="800"/>
              </a:spcAft>
              <a:buFont typeface="+mj-lt"/>
              <a:buAutoNum type="arabicPeriod"/>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در مرحله طراحی اولیه</a:t>
            </a:r>
            <a:endParaRPr lang="fa-IR" kern="100"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50000"/>
              </a:lnSpc>
              <a:spcAft>
                <a:spcPts val="800"/>
              </a:spcAft>
              <a:buFont typeface="+mj-lt"/>
              <a:buAutoNum type="arabicPeriod"/>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در مرحله ارزیابی امنیت</a:t>
            </a:r>
            <a:endPar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50000"/>
              </a:lnSpc>
              <a:spcAft>
                <a:spcPts val="800"/>
              </a:spcAft>
              <a:buFont typeface="+mj-lt"/>
              <a:buAutoNum type="arabicPeriod"/>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در صورت تغییرات</a:t>
            </a:r>
            <a:endParaRPr lang="fa-IR" kern="100"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50000"/>
              </a:lnSpc>
              <a:spcAft>
                <a:spcPts val="800"/>
              </a:spcAft>
              <a:buFont typeface="+mj-lt"/>
              <a:buAutoNum type="arabicPeriod"/>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در واکنش به رویداد های امنیتی</a:t>
            </a:r>
          </a:p>
          <a:p>
            <a:pPr algn="just" rtl="1">
              <a:lnSpc>
                <a:spcPct val="150000"/>
              </a:lnSpc>
              <a:spcAft>
                <a:spcPts val="800"/>
              </a:spcAft>
            </a:pPr>
            <a:r>
              <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risk analysis</a:t>
            </a: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در واقع یک روش برای شناسایی و ارزیابی ریسک‌ های امنیتی است و به طور مستقیم حملات را انجام نمی‌دهد. به عبارتی، </a:t>
            </a:r>
            <a:r>
              <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risk analysis</a:t>
            </a: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در حد ارزیابی ریسک ‌های امنیتی و تعیین اقدامات امنیتی برای کاهش آنها مورد استفاده قرار می‌گیرد.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spcAft>
                <a:spcPts val="800"/>
              </a:spcAft>
            </a:pPr>
            <a:endPar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spcAft>
                <a:spcPts val="800"/>
              </a:spcAft>
            </a:pPr>
            <a:endParaRPr lang="en-US"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 name="Callout: Line 1">
            <a:extLst>
              <a:ext uri="{FF2B5EF4-FFF2-40B4-BE49-F238E27FC236}">
                <a16:creationId xmlns:a16="http://schemas.microsoft.com/office/drawing/2014/main" id="{CC408812-6475-A658-456A-F6AE6A550E7D}"/>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24</a:t>
            </a:r>
          </a:p>
        </p:txBody>
      </p:sp>
    </p:spTree>
    <p:extLst>
      <p:ext uri="{BB962C8B-B14F-4D97-AF65-F5344CB8AC3E}">
        <p14:creationId xmlns:p14="http://schemas.microsoft.com/office/powerpoint/2010/main" val="2030471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8"/>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752970"/>
            <a:ext cx="8804895" cy="4453783"/>
          </a:xfrm>
          <a:prstGeom prst="rect">
            <a:avLst/>
          </a:prstGeom>
          <a:noFill/>
        </p:spPr>
        <p:txBody>
          <a:bodyPr wrap="square" rtlCol="1">
            <a:spAutoFit/>
          </a:bodyPr>
          <a:lstStyle/>
          <a:p>
            <a:pPr algn="just" rtl="1">
              <a:spcAft>
                <a:spcPts val="800"/>
              </a:spcAft>
            </a:pPr>
            <a:r>
              <a:rPr lang="fa-IR" kern="100" dirty="0">
                <a:solidFill>
                  <a:srgbClr val="C00000"/>
                </a:solidFill>
                <a:latin typeface="Vazirmatn" pitchFamily="2" charset="-78"/>
                <a:ea typeface="Calibri" panose="020F0502020204030204" pitchFamily="34" charset="0"/>
                <a:cs typeface="Vazirmatn" pitchFamily="2" charset="-78"/>
              </a:rPr>
              <a:t>حملات انجام شده با استفاده از </a:t>
            </a:r>
            <a:r>
              <a:rPr lang="en-US" sz="1800" kern="100" dirty="0">
                <a:solidFill>
                  <a:srgbClr val="C00000"/>
                </a:solidFill>
                <a:effectLst/>
                <a:latin typeface="Vazirmatn" pitchFamily="2" charset="-78"/>
                <a:ea typeface="Calibri" panose="020F0502020204030204" pitchFamily="34" charset="0"/>
                <a:cs typeface="Vazirmatn" pitchFamily="2" charset="-78"/>
              </a:rPr>
              <a:t>risk analysis</a:t>
            </a:r>
            <a:r>
              <a:rPr lang="fa-IR" sz="1800" kern="100" dirty="0">
                <a:solidFill>
                  <a:srgbClr val="C00000"/>
                </a:solidFill>
                <a:effectLst/>
                <a:latin typeface="Vazirmatn" pitchFamily="2" charset="-78"/>
                <a:ea typeface="Calibri" panose="020F0502020204030204" pitchFamily="34" charset="0"/>
                <a:cs typeface="Vazirmatn" pitchFamily="2" charset="-78"/>
              </a:rPr>
              <a:t> </a:t>
            </a:r>
          </a:p>
          <a:p>
            <a:pPr algn="just" rtl="1">
              <a:spcAft>
                <a:spcPts val="800"/>
              </a:spcAft>
            </a:pPr>
            <a:endParaRPr lang="fa-IR" sz="100" kern="100" dirty="0">
              <a:solidFill>
                <a:srgbClr val="C00000"/>
              </a:solidFill>
              <a:effectLst/>
              <a:latin typeface="Vazirmatn" pitchFamily="2" charset="-78"/>
              <a:ea typeface="Calibri" panose="020F0502020204030204" pitchFamily="34" charset="0"/>
              <a:cs typeface="Vazirmatn" pitchFamily="2" charset="-78"/>
            </a:endParaRPr>
          </a:p>
          <a:p>
            <a:pPr algn="just" rtl="1">
              <a:lnSpc>
                <a:spcPct val="150000"/>
              </a:lnSpc>
              <a:spcAft>
                <a:spcPts val="800"/>
              </a:spcAft>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حملات معروف که می‌توانند براساس نقاط ضعف و ریسک ‌های امنیتی شناسایی شده از روش </a:t>
            </a:r>
            <a:r>
              <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risk analysis</a:t>
            </a: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برنامه‌ریزی شوند، عبارتند از:</a:t>
            </a:r>
          </a:p>
          <a:p>
            <a:pPr marL="342900" indent="-342900" algn="just" rtl="1">
              <a:lnSpc>
                <a:spcPct val="150000"/>
              </a:lnSpc>
              <a:spcAft>
                <a:spcPts val="800"/>
              </a:spcAft>
              <a:buFont typeface="+mj-lt"/>
              <a:buAutoNum type="arabicPeriod"/>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حملات نفوذ (</a:t>
            </a:r>
            <a:r>
              <a:rPr lang="en-US"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Intrusion Attacks</a:t>
            </a: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a:t>
            </a:r>
            <a:endParaRPr lang="fa-IR" kern="100"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50000"/>
              </a:lnSpc>
              <a:spcAft>
                <a:spcPts val="800"/>
              </a:spcAft>
              <a:buFont typeface="+mj-lt"/>
              <a:buAutoNum type="arabicPeriod"/>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حملات ردپاگذاری (</a:t>
            </a:r>
            <a:r>
              <a:rPr lang="en-US"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Reconnaissance Attacks</a:t>
            </a: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a:t>
            </a:r>
            <a:endPar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50000"/>
              </a:lnSpc>
              <a:spcAft>
                <a:spcPts val="800"/>
              </a:spcAft>
              <a:buFont typeface="+mj-lt"/>
              <a:buAutoNum type="arabicPeriod"/>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حملات رمزگشایی (</a:t>
            </a:r>
            <a:r>
              <a:rPr lang="en-US"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Cryptanalysis Attacks</a:t>
            </a: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a:t>
            </a:r>
            <a:endParaRPr lang="fa-IR" kern="100"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50000"/>
              </a:lnSpc>
              <a:spcAft>
                <a:spcPts val="800"/>
              </a:spcAft>
              <a:buFont typeface="+mj-lt"/>
              <a:buAutoNum type="arabicPeriod"/>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حملات ردیابی (</a:t>
            </a:r>
            <a:r>
              <a:rPr lang="en-US"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Tracking Attacks</a:t>
            </a: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a:t>
            </a:r>
            <a:endPar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spcAft>
                <a:spcPts val="800"/>
              </a:spcAft>
            </a:pPr>
            <a:r>
              <a:rPr lang="fa-IR" sz="1800" dirty="0">
                <a:solidFill>
                  <a:srgbClr val="FF0000"/>
                </a:solidFill>
                <a:effectLst/>
                <a:latin typeface="Calibri" panose="020F0502020204030204" pitchFamily="34" charset="0"/>
                <a:ea typeface="Calibri" panose="020F0502020204030204" pitchFamily="34" charset="0"/>
                <a:cs typeface="B Nazanin" panose="00000400000000000000" pitchFamily="2" charset="-78"/>
              </a:rPr>
              <a:t>توجه: روش </a:t>
            </a:r>
            <a:r>
              <a:rPr lang="en-US" sz="1800" dirty="0">
                <a:solidFill>
                  <a:srgbClr val="FF0000"/>
                </a:solidFill>
                <a:effectLst/>
                <a:latin typeface="Calibri" panose="020F0502020204030204" pitchFamily="34" charset="0"/>
                <a:ea typeface="Calibri" panose="020F0502020204030204" pitchFamily="34" charset="0"/>
                <a:cs typeface="B Nazanin" panose="00000400000000000000" pitchFamily="2" charset="-78"/>
              </a:rPr>
              <a:t>risk analysis</a:t>
            </a:r>
            <a:r>
              <a:rPr lang="fa-IR" sz="1800" dirty="0">
                <a:solidFill>
                  <a:srgbClr val="FF0000"/>
                </a:solidFill>
                <a:effectLst/>
                <a:latin typeface="Calibri" panose="020F0502020204030204" pitchFamily="34" charset="0"/>
                <a:ea typeface="Calibri" panose="020F0502020204030204" pitchFamily="34" charset="0"/>
                <a:cs typeface="B Nazanin" panose="00000400000000000000" pitchFamily="2" charset="-78"/>
              </a:rPr>
              <a:t> به منظور شناسایی ریسک‌ها و برنامه‌ریزی برای مقابله با آنها استفاده می‌شود و حملات خاص را مستقیما انجام نمی‌دهد.</a:t>
            </a:r>
            <a:endParaRPr lang="en-US" sz="1800" kern="100" dirty="0">
              <a:solidFill>
                <a:srgbClr val="FF0000"/>
              </a:solidFill>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Callout: Line 1">
            <a:extLst>
              <a:ext uri="{FF2B5EF4-FFF2-40B4-BE49-F238E27FC236}">
                <a16:creationId xmlns:a16="http://schemas.microsoft.com/office/drawing/2014/main" id="{CC408812-6475-A658-456A-F6AE6A550E7D}"/>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25</a:t>
            </a:r>
          </a:p>
        </p:txBody>
      </p:sp>
    </p:spTree>
    <p:extLst>
      <p:ext uri="{BB962C8B-B14F-4D97-AF65-F5344CB8AC3E}">
        <p14:creationId xmlns:p14="http://schemas.microsoft.com/office/powerpoint/2010/main" val="3943067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8"/>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700218"/>
            <a:ext cx="8804895" cy="4835939"/>
          </a:xfrm>
          <a:prstGeom prst="rect">
            <a:avLst/>
          </a:prstGeom>
          <a:noFill/>
        </p:spPr>
        <p:txBody>
          <a:bodyPr wrap="square" rtlCol="1">
            <a:spAutoFit/>
          </a:bodyPr>
          <a:lstStyle/>
          <a:p>
            <a:pPr algn="just" rtl="1">
              <a:lnSpc>
                <a:spcPct val="150000"/>
              </a:lnSpc>
            </a:pPr>
            <a:r>
              <a:rPr lang="fa-IR" sz="1800" kern="0" dirty="0">
                <a:solidFill>
                  <a:srgbClr val="C00000"/>
                </a:solidFill>
                <a:effectLst/>
                <a:latin typeface="Vazirmatn" pitchFamily="2" charset="-78"/>
                <a:ea typeface="Calibri" panose="020F0502020204030204" pitchFamily="34" charset="0"/>
                <a:cs typeface="Vazirmatn" pitchFamily="2" charset="-78"/>
              </a:rPr>
              <a:t>اشاره به مواردی غیر از </a:t>
            </a:r>
            <a:r>
              <a:rPr lang="en-US" sz="1800" kern="100" dirty="0">
                <a:solidFill>
                  <a:srgbClr val="C00000"/>
                </a:solidFill>
                <a:effectLst/>
                <a:latin typeface="Vazirmatn" pitchFamily="2" charset="-78"/>
                <a:ea typeface="Calibri" panose="020F0502020204030204" pitchFamily="34" charset="0"/>
                <a:cs typeface="Vazirmatn" pitchFamily="2" charset="-78"/>
              </a:rPr>
              <a:t>risk analysis</a:t>
            </a:r>
            <a:r>
              <a:rPr lang="fa-IR" sz="1800" kern="100" dirty="0">
                <a:solidFill>
                  <a:srgbClr val="C00000"/>
                </a:solidFill>
                <a:effectLst/>
                <a:latin typeface="Vazirmatn" pitchFamily="2" charset="-78"/>
                <a:ea typeface="Calibri" panose="020F0502020204030204" pitchFamily="34" charset="0"/>
                <a:cs typeface="Vazirmatn" pitchFamily="2" charset="-78"/>
              </a:rPr>
              <a:t> در طراحی امن نرم افزار</a:t>
            </a:r>
          </a:p>
          <a:p>
            <a:pPr algn="just" rtl="1">
              <a:lnSpc>
                <a:spcPct val="150000"/>
              </a:lnSpc>
            </a:pPr>
            <a:endParaRPr lang="fa-IR" sz="900" kern="0" dirty="0">
              <a:solidFill>
                <a:srgbClr val="C00000"/>
              </a:solidFill>
              <a:effectLst/>
              <a:latin typeface="Vazirmatn" pitchFamily="2" charset="-78"/>
              <a:ea typeface="Calibri" panose="020F0502020204030204" pitchFamily="34" charset="0"/>
              <a:cs typeface="Vazirmatn" pitchFamily="2" charset="-78"/>
            </a:endParaRPr>
          </a:p>
          <a:p>
            <a:pPr algn="just" rtl="1">
              <a:lnSpc>
                <a:spcPct val="150000"/>
              </a:lnSpc>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به جز </a:t>
            </a:r>
            <a:r>
              <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risk analysis</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استفاده از موارد زیر می‌تواند به بهبود امنیت مربوط به طراحی نرم‌ افزار کمک کند: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50000"/>
              </a:lnSpc>
              <a:buFont typeface="+mj-lt"/>
              <a:buAutoNum type="arabicPeriod"/>
            </a:pPr>
            <a:r>
              <a:rPr lang="en-US"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Threat Modeling</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(مدل‌ سازی تهدیدات) </a:t>
            </a:r>
          </a:p>
          <a:p>
            <a:pPr marL="342900" indent="-342900" algn="just" rtl="1">
              <a:lnSpc>
                <a:spcPct val="150000"/>
              </a:lnSpc>
              <a:buFont typeface="+mj-lt"/>
              <a:buAutoNum type="arabicPeriod"/>
            </a:pPr>
            <a:r>
              <a:rPr lang="en-US"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Secure Coding Practices</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(روش‌ های برنامه ‌نویسی امن)</a:t>
            </a:r>
            <a:endParaRPr lang="fa-IR" kern="0" dirty="0">
              <a:solidFill>
                <a:schemeClr val="bg1"/>
              </a:solidFill>
              <a:latin typeface="Arial" panose="020B0604020202020204" pitchFamily="34" charset="0"/>
              <a:ea typeface="Calibri" panose="020F0502020204030204" pitchFamily="34" charset="0"/>
              <a:cs typeface="B Nazanin" panose="00000400000000000000" pitchFamily="2" charset="-78"/>
            </a:endParaRPr>
          </a:p>
          <a:p>
            <a:pPr marL="342900" indent="-342900" algn="just" rtl="1">
              <a:lnSpc>
                <a:spcPct val="150000"/>
              </a:lnSpc>
              <a:buFont typeface="+mj-lt"/>
              <a:buAutoNum type="arabicPeriod"/>
            </a:pPr>
            <a:r>
              <a:rPr lang="en-US"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Security Testing</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(آزمون امنیتی)</a:t>
            </a:r>
          </a:p>
          <a:p>
            <a:pPr marL="342900" indent="-342900" algn="just" rtl="1">
              <a:lnSpc>
                <a:spcPct val="150000"/>
              </a:lnSpc>
              <a:buFont typeface="+mj-lt"/>
              <a:buAutoNum type="arabicPeriod"/>
            </a:pPr>
            <a:r>
              <a:rPr lang="en-US"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Security Awareness Training</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(آموزش آگاهی امنیتی)</a:t>
            </a:r>
            <a:endParaRPr lang="fa-IR" kern="0" dirty="0">
              <a:solidFill>
                <a:schemeClr val="bg1"/>
              </a:solidFill>
              <a:latin typeface="Arial" panose="020B0604020202020204" pitchFamily="34" charset="0"/>
              <a:ea typeface="Calibri" panose="020F0502020204030204" pitchFamily="34" charset="0"/>
              <a:cs typeface="B Nazanin" panose="00000400000000000000" pitchFamily="2" charset="-78"/>
            </a:endParaRPr>
          </a:p>
          <a:p>
            <a:pPr marL="342900" indent="-342900" algn="just" rtl="1">
              <a:lnSpc>
                <a:spcPct val="150000"/>
              </a:lnSpc>
              <a:buFont typeface="+mj-lt"/>
              <a:buAutoNum type="arabicPeriod"/>
            </a:pPr>
            <a:r>
              <a:rPr lang="en-US"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Security Governance</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(حاکمیت امنیتی)</a:t>
            </a:r>
          </a:p>
          <a:p>
            <a:pPr marL="342900" indent="-342900" algn="just" rtl="1">
              <a:lnSpc>
                <a:spcPct val="150000"/>
              </a:lnSpc>
              <a:buFont typeface="+mj-lt"/>
              <a:buAutoNum type="arabicPeriod"/>
            </a:pPr>
            <a:r>
              <a:rPr lang="en-US"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Secure Development Lifecycle</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(چرخه توسعه امن)</a:t>
            </a:r>
            <a:endParaRPr lang="fa-IR" kern="0" dirty="0">
              <a:solidFill>
                <a:schemeClr val="bg1"/>
              </a:solidFill>
              <a:latin typeface="Arial" panose="020B0604020202020204" pitchFamily="34" charset="0"/>
              <a:ea typeface="Calibri" panose="020F0502020204030204" pitchFamily="34" charset="0"/>
              <a:cs typeface="B Nazanin" panose="00000400000000000000" pitchFamily="2" charset="-78"/>
            </a:endParaRPr>
          </a:p>
          <a:p>
            <a:pPr algn="just" rtl="1">
              <a:lnSpc>
                <a:spcPct val="150000"/>
              </a:lnSpc>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استفاده مشترک از </a:t>
            </a:r>
            <a:r>
              <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risk analysis</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و موارد فوق می‌تواند به طراحان نرم ‌افزار، در بهبود امنیت محصولات و حفاظت از آنها در برابر تهدیدات امنیتی کمک کند.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endParaRPr lang="en-AE" kern="0" dirty="0">
              <a:solidFill>
                <a:schemeClr val="bg1"/>
              </a:solidFill>
              <a:effectLst/>
              <a:latin typeface="Vazirmatn" pitchFamily="2" charset="-78"/>
              <a:ea typeface="Calibri" panose="020F0502020204030204" pitchFamily="34" charset="0"/>
              <a:cs typeface="Vazirmatn" pitchFamily="2" charset="-78"/>
            </a:endParaRPr>
          </a:p>
        </p:txBody>
      </p:sp>
      <p:sp>
        <p:nvSpPr>
          <p:cNvPr id="2" name="Callout: Line 1">
            <a:extLst>
              <a:ext uri="{FF2B5EF4-FFF2-40B4-BE49-F238E27FC236}">
                <a16:creationId xmlns:a16="http://schemas.microsoft.com/office/drawing/2014/main" id="{CC408812-6475-A658-456A-F6AE6A550E7D}"/>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26</a:t>
            </a:r>
          </a:p>
        </p:txBody>
      </p:sp>
    </p:spTree>
    <p:extLst>
      <p:ext uri="{BB962C8B-B14F-4D97-AF65-F5344CB8AC3E}">
        <p14:creationId xmlns:p14="http://schemas.microsoft.com/office/powerpoint/2010/main" val="3903938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8"/>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709010"/>
            <a:ext cx="8804895" cy="3612527"/>
          </a:xfrm>
          <a:prstGeom prst="rect">
            <a:avLst/>
          </a:prstGeom>
          <a:noFill/>
        </p:spPr>
        <p:txBody>
          <a:bodyPr wrap="square" rtlCol="1">
            <a:spAutoFit/>
          </a:bodyPr>
          <a:lstStyle/>
          <a:p>
            <a:pPr algn="just" rtl="1">
              <a:lnSpc>
                <a:spcPct val="150000"/>
              </a:lnSpc>
            </a:pPr>
            <a:r>
              <a:rPr lang="fa-IR" sz="1800" kern="100" dirty="0">
                <a:solidFill>
                  <a:srgbClr val="C00000"/>
                </a:solidFill>
                <a:effectLst/>
                <a:latin typeface="Vazirmatn" pitchFamily="2" charset="-78"/>
                <a:ea typeface="Calibri" panose="020F0502020204030204" pitchFamily="34" charset="0"/>
                <a:cs typeface="Vazirmatn" pitchFamily="2" charset="-78"/>
              </a:rPr>
              <a:t>آنچه از </a:t>
            </a:r>
            <a:r>
              <a:rPr lang="en-US" sz="1800" kern="100" dirty="0">
                <a:solidFill>
                  <a:srgbClr val="C00000"/>
                </a:solidFill>
                <a:effectLst/>
                <a:latin typeface="Vazirmatn" pitchFamily="2" charset="-78"/>
                <a:ea typeface="Calibri" panose="020F0502020204030204" pitchFamily="34" charset="0"/>
                <a:cs typeface="Vazirmatn" pitchFamily="2" charset="-78"/>
              </a:rPr>
              <a:t>risk analysis</a:t>
            </a:r>
            <a:r>
              <a:rPr lang="fa-IR" sz="1800" kern="100" dirty="0">
                <a:solidFill>
                  <a:srgbClr val="C00000"/>
                </a:solidFill>
                <a:effectLst/>
                <a:latin typeface="Vazirmatn" pitchFamily="2" charset="-78"/>
                <a:ea typeface="Calibri" panose="020F0502020204030204" pitchFamily="34" charset="0"/>
                <a:cs typeface="Vazirmatn" pitchFamily="2" charset="-78"/>
              </a:rPr>
              <a:t> در آینده انتظار خواهیم داشت...</a:t>
            </a:r>
          </a:p>
          <a:p>
            <a:pPr algn="just" rtl="1">
              <a:lnSpc>
                <a:spcPct val="150000"/>
              </a:lnSpc>
            </a:pPr>
            <a:endParaRPr lang="fa-IR" sz="700" kern="100" dirty="0">
              <a:solidFill>
                <a:srgbClr val="C00000"/>
              </a:solidFill>
              <a:effectLst/>
              <a:latin typeface="Vazirmatn" pitchFamily="2" charset="-78"/>
              <a:ea typeface="Calibri" panose="020F0502020204030204" pitchFamily="34" charset="0"/>
              <a:cs typeface="Vazirmatn"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از </a:t>
            </a:r>
            <a:r>
              <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risk analysis</a:t>
            </a: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برای کارهای آینده می توان انتظارات زیر را داشت:</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50000"/>
              </a:lnSpc>
              <a:buFont typeface="+mj-lt"/>
              <a:buAutoNum type="arabicPeriod"/>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شناسایی ریسک‌ های جدید</a:t>
            </a:r>
          </a:p>
          <a:p>
            <a:pPr marL="342900" indent="-342900" algn="just" rtl="1">
              <a:lnSpc>
                <a:spcPct val="150000"/>
              </a:lnSpc>
              <a:buFont typeface="+mj-lt"/>
              <a:buAutoNum type="arabicPeriod"/>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تحلیل عمیق‌تر ریسک ‌ها</a:t>
            </a:r>
            <a:endParaRPr lang="fa-IR"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50000"/>
              </a:lnSpc>
              <a:buFont typeface="+mj-lt"/>
              <a:buAutoNum type="arabicPeriod"/>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ارتقا استراتژی‌ ها و راهکارها</a:t>
            </a:r>
          </a:p>
          <a:p>
            <a:pPr marL="342900" indent="-342900" algn="just" rtl="1">
              <a:lnSpc>
                <a:spcPct val="150000"/>
              </a:lnSpc>
              <a:buFont typeface="+mj-lt"/>
              <a:buAutoNum type="arabicPeriod"/>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مدیریت بهتر ریسک‌ ها</a:t>
            </a:r>
            <a:endParaRPr lang="fa-IR"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50000"/>
              </a:lnSpc>
              <a:buFont typeface="+mj-lt"/>
              <a:buAutoNum type="arabicPeriod"/>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پیشگیری و پاسخگویی به حملات</a:t>
            </a:r>
          </a:p>
          <a:p>
            <a:pPr algn="just" rtl="1">
              <a:lnSpc>
                <a:spcPct val="150000"/>
              </a:lnSpc>
            </a:pPr>
            <a:endParaRPr lang="en-AE" kern="0" dirty="0">
              <a:solidFill>
                <a:schemeClr val="bg1"/>
              </a:solidFill>
              <a:effectLst/>
              <a:latin typeface="Vazirmatn" pitchFamily="2" charset="-78"/>
              <a:ea typeface="Calibri" panose="020F0502020204030204" pitchFamily="34" charset="0"/>
              <a:cs typeface="Vazirmatn" pitchFamily="2" charset="-78"/>
            </a:endParaRPr>
          </a:p>
        </p:txBody>
      </p:sp>
      <p:sp>
        <p:nvSpPr>
          <p:cNvPr id="2" name="Callout: Line 1">
            <a:extLst>
              <a:ext uri="{FF2B5EF4-FFF2-40B4-BE49-F238E27FC236}">
                <a16:creationId xmlns:a16="http://schemas.microsoft.com/office/drawing/2014/main" id="{CC408812-6475-A658-456A-F6AE6A550E7D}"/>
              </a:ext>
            </a:extLst>
          </p:cNvPr>
          <p:cNvSpPr/>
          <p:nvPr/>
        </p:nvSpPr>
        <p:spPr>
          <a:xfrm>
            <a:off x="189036" y="6392001"/>
            <a:ext cx="49871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27</a:t>
            </a:r>
          </a:p>
        </p:txBody>
      </p:sp>
    </p:spTree>
    <p:extLst>
      <p:ext uri="{BB962C8B-B14F-4D97-AF65-F5344CB8AC3E}">
        <p14:creationId xmlns:p14="http://schemas.microsoft.com/office/powerpoint/2010/main" val="1262007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7"/>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700218"/>
            <a:ext cx="8804895" cy="5228354"/>
          </a:xfrm>
          <a:prstGeom prst="rect">
            <a:avLst/>
          </a:prstGeom>
          <a:noFill/>
        </p:spPr>
        <p:txBody>
          <a:bodyPr wrap="square" rtlCol="1">
            <a:spAutoFit/>
          </a:bodyPr>
          <a:lstStyle/>
          <a:p>
            <a:pPr algn="just" rtl="1">
              <a:lnSpc>
                <a:spcPct val="150000"/>
              </a:lnSpc>
            </a:pPr>
            <a:r>
              <a:rPr lang="fa-IR" kern="100" dirty="0">
                <a:solidFill>
                  <a:srgbClr val="C00000"/>
                </a:solidFill>
                <a:latin typeface="Vazirmatn" pitchFamily="2" charset="-78"/>
                <a:ea typeface="Calibri" panose="020F0502020204030204" pitchFamily="34" charset="0"/>
                <a:cs typeface="Vazirmatn" pitchFamily="2" charset="-78"/>
              </a:rPr>
              <a:t>تفاوت بین </a:t>
            </a:r>
            <a:r>
              <a:rPr lang="en-US" sz="1800" kern="100" dirty="0">
                <a:solidFill>
                  <a:srgbClr val="C00000"/>
                </a:solidFill>
                <a:effectLst/>
                <a:latin typeface="Vazirmatn" pitchFamily="2" charset="-78"/>
                <a:ea typeface="Calibri" panose="020F0502020204030204" pitchFamily="34" charset="0"/>
                <a:cs typeface="Vazirmatn" pitchFamily="2" charset="-78"/>
              </a:rPr>
              <a:t>risk analysis</a:t>
            </a:r>
            <a:r>
              <a:rPr lang="fa-IR" sz="1800" kern="100" dirty="0">
                <a:solidFill>
                  <a:srgbClr val="C00000"/>
                </a:solidFill>
                <a:effectLst/>
                <a:latin typeface="Vazirmatn" pitchFamily="2" charset="-78"/>
                <a:ea typeface="Calibri" panose="020F0502020204030204" pitchFamily="34" charset="0"/>
                <a:cs typeface="Vazirmatn" pitchFamily="2" charset="-78"/>
              </a:rPr>
              <a:t> و </a:t>
            </a:r>
            <a:r>
              <a:rPr lang="en-AE" sz="1800" kern="0" dirty="0">
                <a:solidFill>
                  <a:srgbClr val="C00000"/>
                </a:solidFill>
                <a:effectLst/>
                <a:latin typeface="Vazirmatn" pitchFamily="2" charset="-78"/>
                <a:ea typeface="Calibri" panose="020F0502020204030204" pitchFamily="34" charset="0"/>
                <a:cs typeface="Vazirmatn" pitchFamily="2" charset="-78"/>
              </a:rPr>
              <a:t>abuse case</a:t>
            </a:r>
            <a:endParaRPr lang="fa-IR" sz="1800" kern="0" dirty="0">
              <a:solidFill>
                <a:srgbClr val="C00000"/>
              </a:solidFill>
              <a:effectLst/>
              <a:latin typeface="Vazirmatn" pitchFamily="2" charset="-78"/>
              <a:ea typeface="Calibri" panose="020F0502020204030204" pitchFamily="34" charset="0"/>
              <a:cs typeface="Vazirmatn" pitchFamily="2" charset="-78"/>
            </a:endParaRPr>
          </a:p>
          <a:p>
            <a:pPr algn="just" rtl="1">
              <a:lnSpc>
                <a:spcPct val="150000"/>
              </a:lnSpc>
            </a:pPr>
            <a:endParaRPr lang="fa-IR" sz="800" kern="100" dirty="0">
              <a:solidFill>
                <a:srgbClr val="C00000"/>
              </a:solidFill>
              <a:effectLst/>
              <a:latin typeface="Vazirmatn" pitchFamily="2" charset="-78"/>
              <a:ea typeface="Calibri" panose="020F0502020204030204" pitchFamily="34" charset="0"/>
              <a:cs typeface="Vazirmatn"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در آخر به تفاوت بین </a:t>
            </a:r>
            <a:r>
              <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risk analysis</a:t>
            </a: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و</a:t>
            </a:r>
            <a:r>
              <a:rPr lang="en-AE"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a:t>
            </a:r>
            <a:r>
              <a:rPr lang="en-AE"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abuse case</a:t>
            </a:r>
            <a:r>
              <a:rPr lang="en-AE" sz="1800" kern="100" dirty="0">
                <a:solidFill>
                  <a:schemeClr val="bg1"/>
                </a:solidFill>
                <a:effectLst/>
                <a:latin typeface="B Nazanin" panose="00000400000000000000" pitchFamily="2" charset="-78"/>
                <a:ea typeface="Calibri" panose="020F0502020204030204" pitchFamily="34" charset="0"/>
                <a:cs typeface="B Nazanin" panose="00000400000000000000" pitchFamily="2" charset="-78"/>
              </a:rPr>
              <a:t> </a:t>
            </a: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اشاره می شود که در زمینه مورد استفاده، تمرکز و هدف آنها است:</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50000"/>
              </a:lnSpc>
              <a:buFont typeface="+mj-lt"/>
              <a:buAutoNum type="arabicPeriod"/>
            </a:pPr>
            <a:r>
              <a:rPr lang="fa-IR" sz="1800" kern="100" dirty="0">
                <a:solidFill>
                  <a:srgbClr val="7030A0"/>
                </a:solidFill>
                <a:effectLst/>
                <a:latin typeface="Calibri" panose="020F0502020204030204" pitchFamily="34" charset="0"/>
                <a:ea typeface="Calibri" panose="020F0502020204030204" pitchFamily="34" charset="0"/>
                <a:cs typeface="B Nazanin" panose="00000400000000000000" pitchFamily="2" charset="-78"/>
              </a:rPr>
              <a:t>استفاده</a:t>
            </a:r>
          </a:p>
          <a:p>
            <a:pPr lvl="1" algn="just" rtl="1">
              <a:lnSpc>
                <a:spcPct val="150000"/>
              </a:lnSpc>
            </a:pPr>
            <a:r>
              <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risk analysis</a:t>
            </a: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برای شناسایی، ارزیابی و مدیریت ریسک‌های امنیتی در سیستم ‌ها و نرم ‌افزارها استفاده می‌شود.</a:t>
            </a:r>
            <a:endParaRPr lang="fa-IR" kern="100"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lvl="1" algn="just" rtl="1">
              <a:lnSpc>
                <a:spcPct val="150000"/>
              </a:lnSpc>
            </a:pPr>
            <a:r>
              <a:rPr lang="en-AE"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abuse case</a:t>
            </a: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برای شناسایی و توصیف سناریوهای سواستفاده از نرم ‌افزار توسط بازیگران خطرناک استفاده می‌شود.</a:t>
            </a:r>
            <a:endParaRPr lang="en-US"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50000"/>
              </a:lnSpc>
              <a:buFont typeface="+mj-lt"/>
              <a:buAutoNum type="arabicPeriod" startAt="2"/>
            </a:pPr>
            <a:r>
              <a:rPr lang="fa-IR" sz="1800" dirty="0">
                <a:solidFill>
                  <a:srgbClr val="7030A0"/>
                </a:solidFill>
                <a:effectLst/>
                <a:latin typeface="Calibri" panose="020F0502020204030204" pitchFamily="34" charset="0"/>
                <a:ea typeface="Calibri" panose="020F0502020204030204" pitchFamily="34" charset="0"/>
                <a:cs typeface="B Nazanin" panose="00000400000000000000" pitchFamily="2" charset="-78"/>
              </a:rPr>
              <a:t>تمرکز</a:t>
            </a:r>
          </a:p>
          <a:p>
            <a:pPr lvl="1" algn="just" rtl="1">
              <a:lnSpc>
                <a:spcPct val="150000"/>
              </a:lnSpc>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در </a:t>
            </a:r>
            <a:r>
              <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risk analysis</a:t>
            </a: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تمرکز اصلی بر شناسایی و ارزیابی ریسک ‌های امنیتی است. </a:t>
            </a:r>
          </a:p>
          <a:p>
            <a:pPr lvl="1" algn="just" rtl="1">
              <a:lnSpc>
                <a:spcPct val="150000"/>
              </a:lnSpc>
            </a:pPr>
            <a:r>
              <a:rPr lang="en-AE"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abuse case</a:t>
            </a: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متمرکز بر شناسایی و توصیف سناریوهای سواستفاده است.</a:t>
            </a:r>
          </a:p>
          <a:p>
            <a:pPr marL="342900" indent="-342900" algn="just" rtl="1">
              <a:lnSpc>
                <a:spcPct val="150000"/>
              </a:lnSpc>
              <a:buFont typeface="+mj-lt"/>
              <a:buAutoNum type="arabicPeriod" startAt="3"/>
            </a:pPr>
            <a:r>
              <a:rPr lang="fa-IR" sz="1800" dirty="0">
                <a:solidFill>
                  <a:srgbClr val="7030A0"/>
                </a:solidFill>
                <a:effectLst/>
                <a:latin typeface="Calibri" panose="020F0502020204030204" pitchFamily="34" charset="0"/>
                <a:ea typeface="Calibri" panose="020F0502020204030204" pitchFamily="34" charset="0"/>
                <a:cs typeface="B Nazanin" panose="00000400000000000000" pitchFamily="2" charset="-78"/>
              </a:rPr>
              <a:t>هدف</a:t>
            </a:r>
          </a:p>
          <a:p>
            <a:pPr lvl="1" algn="just" rtl="1">
              <a:lnSpc>
                <a:spcPct val="150000"/>
              </a:lnSpc>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هدف اصلی</a:t>
            </a:r>
            <a:r>
              <a:rPr lang="en-US"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risk analysis</a:t>
            </a:r>
            <a:r>
              <a:rPr lang="en-US" dirty="0">
                <a:solidFill>
                  <a:schemeClr val="bg1"/>
                </a:solidFill>
                <a:effectLst/>
                <a:latin typeface="B Nazanin" panose="00000400000000000000" pitchFamily="2" charset="-78"/>
                <a:ea typeface="Calibri" panose="020F0502020204030204" pitchFamily="34" charset="0"/>
                <a:cs typeface="B Nazanin" panose="00000400000000000000" pitchFamily="2" charset="-78"/>
              </a:rPr>
              <a:t> </a:t>
            </a:r>
            <a:r>
              <a:rPr lang="fa-IR" dirty="0">
                <a:solidFill>
                  <a:schemeClr val="bg1"/>
                </a:solidFill>
                <a:effectLst/>
                <a:latin typeface="B Nazanin" panose="00000400000000000000" pitchFamily="2" charset="-78"/>
                <a:ea typeface="Calibri" panose="020F0502020204030204" pitchFamily="34" charset="0"/>
                <a:cs typeface="B Nazanin" panose="00000400000000000000" pitchFamily="2" charset="-78"/>
              </a:rPr>
              <a:t>، کاهش ریسک ‌های امنیتی و بهبود امنیت نرم ‌افزار است. </a:t>
            </a:r>
            <a:endParaRPr lang="fa-IR"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lvl="1" algn="just" rtl="1">
              <a:lnSpc>
                <a:spcPct val="150000"/>
              </a:lnSpc>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هدف </a:t>
            </a:r>
            <a:r>
              <a:rPr lang="en-AE"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abuse case</a:t>
            </a: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توصیف و درک بهتر از رفتارها و فعالیت ‌هایی است که بازیگران خرابکار ممکن است در سیستم انجام دهند. </a:t>
            </a:r>
            <a:endParaRPr lang="en-AE" kern="0" dirty="0">
              <a:solidFill>
                <a:schemeClr val="bg1"/>
              </a:solidFill>
              <a:effectLst/>
              <a:latin typeface="Vazirmatn" pitchFamily="2" charset="-78"/>
              <a:ea typeface="Calibri" panose="020F0502020204030204" pitchFamily="34" charset="0"/>
              <a:cs typeface="B Nazanin" panose="00000400000000000000" pitchFamily="2" charset="-78"/>
            </a:endParaRPr>
          </a:p>
        </p:txBody>
      </p:sp>
      <p:sp>
        <p:nvSpPr>
          <p:cNvPr id="2" name="Callout: Line 1">
            <a:extLst>
              <a:ext uri="{FF2B5EF4-FFF2-40B4-BE49-F238E27FC236}">
                <a16:creationId xmlns:a16="http://schemas.microsoft.com/office/drawing/2014/main" id="{CC408812-6475-A658-456A-F6AE6A550E7D}"/>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28</a:t>
            </a:r>
          </a:p>
        </p:txBody>
      </p:sp>
    </p:spTree>
    <p:extLst>
      <p:ext uri="{BB962C8B-B14F-4D97-AF65-F5344CB8AC3E}">
        <p14:creationId xmlns:p14="http://schemas.microsoft.com/office/powerpoint/2010/main" val="21472940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2"/>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691426"/>
            <a:ext cx="8804895" cy="3140603"/>
          </a:xfrm>
          <a:prstGeom prst="rect">
            <a:avLst/>
          </a:prstGeom>
          <a:noFill/>
        </p:spPr>
        <p:txBody>
          <a:bodyPr wrap="square" rtlCol="1">
            <a:spAutoFit/>
          </a:bodyPr>
          <a:lstStyle/>
          <a:p>
            <a:pPr algn="just" rtl="1">
              <a:lnSpc>
                <a:spcPct val="150000"/>
              </a:lnSpc>
              <a:spcBef>
                <a:spcPts val="1200"/>
              </a:spcBef>
            </a:pPr>
            <a:r>
              <a:rPr lang="fa-IR" sz="1800" kern="100" dirty="0">
                <a:solidFill>
                  <a:srgbClr val="C00000"/>
                </a:solidFill>
                <a:effectLst/>
                <a:latin typeface="Vazirmatn" pitchFamily="2" charset="-78"/>
                <a:ea typeface="Times New Roman" panose="02020603050405020304" pitchFamily="18" charset="0"/>
                <a:cs typeface="Vazirmatn" pitchFamily="2" charset="-78"/>
              </a:rPr>
              <a:t>نتیجه گیری</a:t>
            </a:r>
          </a:p>
          <a:p>
            <a:pPr algn="just" rtl="1">
              <a:lnSpc>
                <a:spcPct val="150000"/>
              </a:lnSpc>
              <a:spcBef>
                <a:spcPts val="1200"/>
              </a:spcBef>
            </a:pPr>
            <a:endParaRPr lang="en-US" sz="500" kern="100" dirty="0">
              <a:solidFill>
                <a:schemeClr val="bg1"/>
              </a:solidFill>
              <a:effectLst/>
              <a:latin typeface="Vazirmatn" pitchFamily="2" charset="-78"/>
              <a:ea typeface="Times New Roman" panose="02020603050405020304" pitchFamily="18" charset="0"/>
              <a:cs typeface="Vazirmatn" pitchFamily="2" charset="-78"/>
            </a:endParaRPr>
          </a:p>
          <a:p>
            <a:pPr marL="285750" indent="-285750" algn="just" rtl="1">
              <a:lnSpc>
                <a:spcPct val="150000"/>
              </a:lnSpc>
              <a:spcAft>
                <a:spcPts val="800"/>
              </a:spcAft>
              <a:buFont typeface="Arial" panose="020B0604020202020204" pitchFamily="34" charset="0"/>
              <a:buChar char="•"/>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استفاده از نرم افزارهای ایمن، باعث افزایش قابلیت بهره وری و اطمینان سیستم می شود و همچنان از هزینه های از کار افتادن سیستم به علت اختلال در امنیت و دزدی داده ها می کاهد. </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50000"/>
              </a:lnSpc>
              <a:spcAft>
                <a:spcPts val="800"/>
              </a:spcAft>
              <a:buFont typeface="Arial" panose="020B0604020202020204" pitchFamily="34" charset="0"/>
              <a:buChar char="•"/>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از </a:t>
            </a:r>
            <a:r>
              <a:rPr lang="en-AE"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abuse case</a:t>
            </a: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در ابتدای ایمن سازی نرم افزار برای جلوگیری از مواردی که باعث سواستفاده میشود، استفاده می کنند. </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50000"/>
              </a:lnSpc>
              <a:spcAft>
                <a:spcPts val="800"/>
              </a:spcAft>
              <a:buFont typeface="Arial" panose="020B0604020202020204" pitchFamily="34" charset="0"/>
              <a:buChar char="•"/>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از </a:t>
            </a:r>
            <a:r>
              <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risk analysis</a:t>
            </a: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در مراحل مختلف ساخت نرم افزار استفاده میشود تا امنیت آن افزایش پیدا کند همچنین در فاز به روزرسانی و توسعه نرم افزار نیز برای افزایش کارایی و امنیت، باید به کار گرفته شود.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Callout: Line 1">
            <a:extLst>
              <a:ext uri="{FF2B5EF4-FFF2-40B4-BE49-F238E27FC236}">
                <a16:creationId xmlns:a16="http://schemas.microsoft.com/office/drawing/2014/main" id="{CC408812-6475-A658-456A-F6AE6A550E7D}"/>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29</a:t>
            </a:r>
          </a:p>
        </p:txBody>
      </p:sp>
    </p:spTree>
    <p:extLst>
      <p:ext uri="{BB962C8B-B14F-4D97-AF65-F5344CB8AC3E}">
        <p14:creationId xmlns:p14="http://schemas.microsoft.com/office/powerpoint/2010/main" val="1767837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8"/>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691426"/>
            <a:ext cx="8804895" cy="5078826"/>
          </a:xfrm>
          <a:prstGeom prst="rect">
            <a:avLst/>
          </a:prstGeom>
          <a:noFill/>
        </p:spPr>
        <p:txBody>
          <a:bodyPr wrap="square" rtlCol="1">
            <a:spAutoFit/>
          </a:bodyPr>
          <a:lstStyle/>
          <a:p>
            <a:pPr algn="r" rtl="1"/>
            <a:r>
              <a:rPr lang="fa-IR" dirty="0">
                <a:solidFill>
                  <a:srgbClr val="C00000"/>
                </a:solidFill>
                <a:latin typeface="Vazirmatn" pitchFamily="2" charset="-78"/>
                <a:cs typeface="Vazirmatn" pitchFamily="2" charset="-78"/>
              </a:rPr>
              <a:t>مقدمه</a:t>
            </a:r>
          </a:p>
          <a:p>
            <a:pPr algn="r" rtl="1"/>
            <a:endParaRPr lang="fa-IR" sz="1000" dirty="0">
              <a:solidFill>
                <a:schemeClr val="bg1"/>
              </a:solidFill>
              <a:latin typeface="Vazirmatn" pitchFamily="2" charset="-78"/>
              <a:cs typeface="Vazirmatn" pitchFamily="2" charset="-78"/>
            </a:endParaRPr>
          </a:p>
          <a:p>
            <a:pPr marL="285750" indent="-285750" algn="just" rtl="1">
              <a:lnSpc>
                <a:spcPct val="150000"/>
              </a:lnSpc>
              <a:buFont typeface="Arial" panose="020B0604020202020204" pitchFamily="34" charset="0"/>
              <a:buChar char="•"/>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یک فرآیند مهندسی امنیتی معتبر، همانطور که توسط معیارهای مشترک مشخص می‌شود، یک فعالیت پیچیده است که شامل بسیاری از محصولات کاری خاص است.</a:t>
            </a:r>
          </a:p>
          <a:p>
            <a:pPr marL="285750" indent="-285750" algn="just" rtl="1">
              <a:lnSpc>
                <a:spcPct val="150000"/>
              </a:lnSpc>
              <a:buFont typeface="Arial" panose="020B0604020202020204" pitchFamily="34" charset="0"/>
              <a:buChar char="•"/>
            </a:pPr>
            <a:r>
              <a:rPr lang="fa-IR"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تجزیه و تحلیل ریسک مجموعه ای از تکنیک ها است که برای بررسی مشکلات ایجاد شده توسط عدم قطعیت و ارزیابی اثرات آنها استفاده می شود. تا به امروز در بسیاری از مناطقی استفاده شده که ایمنی بسیار مهم است.</a:t>
            </a:r>
          </a:p>
          <a:p>
            <a:pPr marL="285750" indent="-285750" algn="just" rtl="1">
              <a:lnSpc>
                <a:spcPct val="150000"/>
              </a:lnSpc>
              <a:spcAft>
                <a:spcPts val="800"/>
              </a:spcAft>
              <a:buFont typeface="Arial" panose="020B0604020202020204" pitchFamily="34" charset="0"/>
              <a:buChar char="•"/>
            </a:pPr>
            <a:r>
              <a:rPr lang="fa-IR"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توسعه نرم افزار حوزه دیگری است که نویسندگان معتقدند تکنیک های تجزیه و تحلیل ریسک را می توان در آن به کار برد. با گسترش این حوزه، استفاده از رایانه در شرایط بحرانی ایمنی گسترش یافته است.</a:t>
            </a:r>
            <a:endParaRPr lang="en-US"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50000"/>
              </a:lnSpc>
              <a:spcAft>
                <a:spcPts val="1000"/>
              </a:spcAft>
              <a:buFont typeface="Arial" panose="020B0604020202020204" pitchFamily="34" charset="0"/>
              <a:buChar char="•"/>
            </a:pPr>
            <a:r>
              <a:rPr lang="fa-IR"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همچنین دشمنان و بازیگران خرابکار نیز ممکن است از روش‌ های مختلف برای شناسایی ضعف ‌ها و نقاط ضعف امنیتی در سیستم ‌ها استفاده کنند. در اینجا استفاده دشمنان از </a:t>
            </a:r>
            <a:r>
              <a:rPr lang="en-AE"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risk analysis</a:t>
            </a:r>
            <a:r>
              <a:rPr lang="fa-IR"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و </a:t>
            </a:r>
            <a:r>
              <a:rPr lang="en-US"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abuse case</a:t>
            </a:r>
            <a:r>
              <a:rPr lang="fa-IR"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است.</a:t>
            </a:r>
          </a:p>
          <a:p>
            <a:pPr algn="just" rtl="1">
              <a:lnSpc>
                <a:spcPct val="115000"/>
              </a:lnSpc>
              <a:spcAft>
                <a:spcPts val="1000"/>
              </a:spcAft>
            </a:pPr>
            <a:endParaRPr lang="en-US"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solidFill>
                <a:schemeClr val="bg1"/>
              </a:solidFill>
              <a:latin typeface="Vazirmatn" pitchFamily="2" charset="-78"/>
              <a:cs typeface="Vazirmatn" pitchFamily="2" charset="-78"/>
            </a:endParaRPr>
          </a:p>
          <a:p>
            <a:pPr algn="r" rtl="1"/>
            <a:endParaRPr lang="en-AE" kern="0" dirty="0">
              <a:solidFill>
                <a:schemeClr val="bg1"/>
              </a:solidFill>
              <a:effectLst/>
              <a:latin typeface="Vazirmatn" pitchFamily="2" charset="-78"/>
              <a:ea typeface="Calibri" panose="020F0502020204030204" pitchFamily="34" charset="0"/>
              <a:cs typeface="Vazirmatn" pitchFamily="2" charset="-78"/>
            </a:endParaRPr>
          </a:p>
        </p:txBody>
      </p:sp>
      <p:sp>
        <p:nvSpPr>
          <p:cNvPr id="2" name="Callout: Line 1">
            <a:extLst>
              <a:ext uri="{FF2B5EF4-FFF2-40B4-BE49-F238E27FC236}">
                <a16:creationId xmlns:a16="http://schemas.microsoft.com/office/drawing/2014/main" id="{44688C66-C641-4880-C806-EB7DB2DAFB52}"/>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3</a:t>
            </a:r>
          </a:p>
        </p:txBody>
      </p:sp>
    </p:spTree>
    <p:extLst>
      <p:ext uri="{BB962C8B-B14F-4D97-AF65-F5344CB8AC3E}">
        <p14:creationId xmlns:p14="http://schemas.microsoft.com/office/powerpoint/2010/main" val="8796402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D322E4-9AC5-DFEE-C5C6-509EC1B1B1CA}"/>
              </a:ext>
            </a:extLst>
          </p:cNvPr>
          <p:cNvSpPr txBox="1"/>
          <p:nvPr/>
        </p:nvSpPr>
        <p:spPr>
          <a:xfrm>
            <a:off x="1879656" y="2835444"/>
            <a:ext cx="8804895" cy="830997"/>
          </a:xfrm>
          <a:prstGeom prst="rect">
            <a:avLst/>
          </a:prstGeom>
          <a:noFill/>
        </p:spPr>
        <p:txBody>
          <a:bodyPr wrap="square" rtlCol="1">
            <a:spAutoFit/>
          </a:bodyPr>
          <a:lstStyle/>
          <a:p>
            <a:pPr algn="ctr" rtl="1"/>
            <a:r>
              <a:rPr lang="fa-IR" sz="4800" b="1" i="0" u="none" strike="noStrike" baseline="0" dirty="0">
                <a:latin typeface="Vazirmatn" pitchFamily="2" charset="-78"/>
                <a:cs typeface="Vazirmatn" pitchFamily="2" charset="-78"/>
              </a:rPr>
              <a:t>با تشکر از حسن توجه شما</a:t>
            </a:r>
            <a:endParaRPr lang="en-AE" sz="7200" b="1" kern="0" dirty="0">
              <a:effectLst/>
              <a:latin typeface="Vazirmatn" pitchFamily="2" charset="-78"/>
              <a:ea typeface="Calibri" panose="020F0502020204030204" pitchFamily="34" charset="0"/>
              <a:cs typeface="Vazirmatn" pitchFamily="2" charset="-78"/>
            </a:endParaRPr>
          </a:p>
        </p:txBody>
      </p:sp>
    </p:spTree>
    <p:extLst>
      <p:ext uri="{BB962C8B-B14F-4D97-AF65-F5344CB8AC3E}">
        <p14:creationId xmlns:p14="http://schemas.microsoft.com/office/powerpoint/2010/main" val="182705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8"/>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691426"/>
            <a:ext cx="8804895" cy="5846472"/>
          </a:xfrm>
          <a:prstGeom prst="rect">
            <a:avLst/>
          </a:prstGeom>
          <a:noFill/>
        </p:spPr>
        <p:txBody>
          <a:bodyPr wrap="square" rtlCol="1">
            <a:spAutoFit/>
          </a:bodyPr>
          <a:lstStyle/>
          <a:p>
            <a:pPr algn="just" rtl="1">
              <a:lnSpc>
                <a:spcPct val="150000"/>
              </a:lnSpc>
            </a:pPr>
            <a:r>
              <a:rPr lang="fa-IR" sz="1800" dirty="0">
                <a:solidFill>
                  <a:srgbClr val="C00000"/>
                </a:solidFill>
                <a:latin typeface="Vazirmatn" pitchFamily="2" charset="-78"/>
                <a:cs typeface="Vazirmatn" pitchFamily="2" charset="-78"/>
              </a:rPr>
              <a:t>چرخه عمر توسعه نرم افزار</a:t>
            </a:r>
          </a:p>
          <a:p>
            <a:pPr algn="just" rtl="1">
              <a:lnSpc>
                <a:spcPct val="150000"/>
              </a:lnSpc>
            </a:pPr>
            <a:endParaRPr lang="fa-IR" sz="1000" dirty="0">
              <a:solidFill>
                <a:schemeClr val="bg1"/>
              </a:solidFill>
              <a:latin typeface="Vazirmatn" pitchFamily="2" charset="-78"/>
              <a:cs typeface="Vazirmatn" pitchFamily="2" charset="-78"/>
            </a:endParaRPr>
          </a:p>
          <a:p>
            <a:pPr marL="285750" indent="-285750" algn="just" rtl="1">
              <a:lnSpc>
                <a:spcPct val="150000"/>
              </a:lnSpc>
              <a:buFont typeface="Arial" panose="020B0604020202020204" pitchFamily="34" charset="0"/>
              <a:buChar char="•"/>
            </a:pPr>
            <a:r>
              <a:rPr lang="fa-IR"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چرخه عمر توسعه نرم‌ افزار، یک مدل فرایندی است که مراحل مختلف توسعه نرم ‌افزار را به ترتیب مشخصی تعریف می‌کند. این مدل ‌ها به طور کلی، مراحلی مانند تحلیل نیازمندی ‌ها، طراحی، پیاده ‌سازی، تست و نگهداری را شامل می‌شوند. </a:t>
            </a:r>
          </a:p>
          <a:p>
            <a:pPr marL="285750" indent="-285750" algn="just" rtl="1">
              <a:lnSpc>
                <a:spcPct val="150000"/>
              </a:lnSpc>
              <a:buFont typeface="Arial" panose="020B0604020202020204" pitchFamily="34" charset="0"/>
              <a:buChar char="•"/>
            </a:pPr>
            <a:r>
              <a:rPr lang="fa-IR"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هر مدل ممکن است دارای مراحل بیشتر یا کمتری باشد و ممکن است با توجه به نوع پروژه و رویکردها توسعه متفاوتی داشته باشد.</a:t>
            </a:r>
            <a:endParaRPr lang="en-US"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50000"/>
              </a:lnSpc>
              <a:buFont typeface="Arial" panose="020B0604020202020204" pitchFamily="34" charset="0"/>
              <a:buChar char="•"/>
            </a:pPr>
            <a:r>
              <a:rPr lang="fa-IR"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به طور کلی، چرخه عمر توسعه نرم ‌افزار می‌تواند به مراحل زیر تقسیم شود:</a:t>
            </a:r>
          </a:p>
          <a:p>
            <a:pPr marL="800100" lvl="1" indent="-342900" algn="just" rtl="1">
              <a:lnSpc>
                <a:spcPct val="115000"/>
              </a:lnSpc>
              <a:spcAft>
                <a:spcPts val="1000"/>
              </a:spcAft>
              <a:buFont typeface="+mj-lt"/>
              <a:buAutoNum type="arabicPeriod"/>
            </a:pPr>
            <a:r>
              <a:rPr lang="fa-IR"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تحلیل نیازمندی ‌ها</a:t>
            </a:r>
          </a:p>
          <a:p>
            <a:pPr marL="800100" lvl="1" indent="-342900" algn="just" rtl="1">
              <a:lnSpc>
                <a:spcPct val="115000"/>
              </a:lnSpc>
              <a:spcAft>
                <a:spcPts val="1000"/>
              </a:spcAft>
              <a:buFont typeface="+mj-lt"/>
              <a:buAutoNum type="arabicPeriod"/>
            </a:pPr>
            <a:r>
              <a:rPr lang="fa-IR"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طراحی</a:t>
            </a:r>
            <a:endParaRPr lang="en-US"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800100" lvl="1" indent="-342900" algn="just" rtl="1">
              <a:lnSpc>
                <a:spcPct val="115000"/>
              </a:lnSpc>
              <a:spcAft>
                <a:spcPts val="1000"/>
              </a:spcAft>
              <a:buFont typeface="+mj-lt"/>
              <a:buAutoNum type="arabicPeriod"/>
            </a:pPr>
            <a:r>
              <a:rPr lang="fa-IR"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پیاده ‌سازی</a:t>
            </a:r>
            <a:endParaRPr lang="en-US"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800100" lvl="1" indent="-342900" algn="just" rtl="1">
              <a:lnSpc>
                <a:spcPct val="115000"/>
              </a:lnSpc>
              <a:spcAft>
                <a:spcPts val="1000"/>
              </a:spcAft>
              <a:buFont typeface="+mj-lt"/>
              <a:buAutoNum type="arabicPeriod"/>
            </a:pPr>
            <a:r>
              <a:rPr lang="fa-IR"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تست</a:t>
            </a:r>
          </a:p>
          <a:p>
            <a:pPr marL="800100" lvl="1" indent="-342900" algn="just" rtl="1">
              <a:lnSpc>
                <a:spcPct val="115000"/>
              </a:lnSpc>
              <a:spcAft>
                <a:spcPts val="1000"/>
              </a:spcAft>
              <a:buFont typeface="+mj-lt"/>
              <a:buAutoNum type="arabicPeriod"/>
            </a:pPr>
            <a:r>
              <a:rPr lang="fa-IR"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نگهداری</a:t>
            </a:r>
          </a:p>
          <a:p>
            <a:pPr algn="r" rtl="1">
              <a:lnSpc>
                <a:spcPct val="150000"/>
              </a:lnSpc>
            </a:pPr>
            <a:endParaRPr lang="fa-IR" sz="1800" dirty="0">
              <a:solidFill>
                <a:schemeClr val="bg1"/>
              </a:solidFill>
              <a:latin typeface="Vazirmatn" pitchFamily="2" charset="-78"/>
              <a:cs typeface="Vazirmatn" pitchFamily="2" charset="-78"/>
            </a:endParaRPr>
          </a:p>
        </p:txBody>
      </p:sp>
      <p:sp>
        <p:nvSpPr>
          <p:cNvPr id="2" name="Callout: Line 1">
            <a:extLst>
              <a:ext uri="{FF2B5EF4-FFF2-40B4-BE49-F238E27FC236}">
                <a16:creationId xmlns:a16="http://schemas.microsoft.com/office/drawing/2014/main" id="{92C98A85-B331-15E7-D396-BF501DDA0F53}"/>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4</a:t>
            </a:r>
          </a:p>
        </p:txBody>
      </p:sp>
    </p:spTree>
    <p:extLst>
      <p:ext uri="{BB962C8B-B14F-4D97-AF65-F5344CB8AC3E}">
        <p14:creationId xmlns:p14="http://schemas.microsoft.com/office/powerpoint/2010/main" val="1276442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8"/>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691426"/>
            <a:ext cx="8804895" cy="4468659"/>
          </a:xfrm>
          <a:prstGeom prst="rect">
            <a:avLst/>
          </a:prstGeom>
          <a:noFill/>
        </p:spPr>
        <p:txBody>
          <a:bodyPr wrap="square" rtlCol="1">
            <a:spAutoFit/>
          </a:bodyPr>
          <a:lstStyle/>
          <a:p>
            <a:pPr algn="just" rtl="1">
              <a:lnSpc>
                <a:spcPct val="115000"/>
              </a:lnSpc>
              <a:spcAft>
                <a:spcPts val="1000"/>
              </a:spcAft>
            </a:pPr>
            <a:r>
              <a:rPr lang="fa-IR" dirty="0">
                <a:solidFill>
                  <a:schemeClr val="tx1">
                    <a:lumMod val="65000"/>
                  </a:schemeClr>
                </a:solidFill>
                <a:latin typeface="Vazirmatn" pitchFamily="2" charset="-78"/>
                <a:cs typeface="Vazirmatn" pitchFamily="2" charset="-78"/>
              </a:rPr>
              <a:t>ادامه </a:t>
            </a:r>
            <a:r>
              <a:rPr lang="fa-IR" sz="1800" dirty="0">
                <a:solidFill>
                  <a:schemeClr val="tx1">
                    <a:lumMod val="65000"/>
                  </a:schemeClr>
                </a:solidFill>
                <a:latin typeface="Vazirmatn" pitchFamily="2" charset="-78"/>
                <a:cs typeface="Vazirmatn" pitchFamily="2" charset="-78"/>
              </a:rPr>
              <a:t>چرخه عمر توسعه نرم افزار</a:t>
            </a:r>
          </a:p>
          <a:p>
            <a:pPr algn="just" rtl="1">
              <a:lnSpc>
                <a:spcPct val="115000"/>
              </a:lnSpc>
              <a:spcAft>
                <a:spcPts val="1000"/>
              </a:spcAft>
            </a:pPr>
            <a:endParaRPr lang="fa-IR" sz="1000" kern="100" dirty="0">
              <a:solidFill>
                <a:schemeClr val="tx1">
                  <a:lumMod val="65000"/>
                </a:schemeClr>
              </a:solidFill>
              <a:latin typeface="Calibri" panose="020F0502020204030204" pitchFamily="34" charset="0"/>
              <a:cs typeface="B Nazanin" panose="00000400000000000000" pitchFamily="2" charset="-78"/>
            </a:endParaRPr>
          </a:p>
          <a:p>
            <a:pPr algn="just" rtl="1">
              <a:lnSpc>
                <a:spcPct val="115000"/>
              </a:lnSpc>
              <a:spcAft>
                <a:spcPts val="1000"/>
              </a:spcAft>
            </a:pPr>
            <a:r>
              <a:rPr lang="en-AE"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risk analysis</a:t>
            </a:r>
            <a:r>
              <a:rPr lang="fa-IR" sz="1800" kern="0" dirty="0">
                <a:solidFill>
                  <a:schemeClr val="bg1"/>
                </a:solidFill>
                <a:effectLst/>
                <a:latin typeface="B Nazanin" panose="00000400000000000000" pitchFamily="2" charset="-78"/>
                <a:ea typeface="Calibri" panose="020F0502020204030204" pitchFamily="34" charset="0"/>
                <a:cs typeface="B Nazanin" panose="00000400000000000000" pitchFamily="2" charset="-78"/>
              </a:rPr>
              <a:t> </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و </a:t>
            </a:r>
            <a:r>
              <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abuse case</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در تمام مراحل چرخه عمر توسعه نرم‌ افزار قابل شناسایی و مدیریت هستند: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50000"/>
              </a:lnSpc>
              <a:spcAft>
                <a:spcPts val="1000"/>
              </a:spcAft>
              <a:buFont typeface="Arial" panose="020B0604020202020204" pitchFamily="34" charset="0"/>
              <a:buChar char="•"/>
            </a:pPr>
            <a:r>
              <a:rPr lang="en-AE"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risk analysis</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در ابتدای پروژه، تحلیل ریسک به منظور شناسایی و ارزیابی ممکن‌ترین ریسک‌های موجود در پروژه انجام می‌شود. </a:t>
            </a:r>
          </a:p>
          <a:p>
            <a:pPr marL="285750" indent="-285750" algn="just" rtl="1">
              <a:lnSpc>
                <a:spcPct val="150000"/>
              </a:lnSpc>
              <a:spcAft>
                <a:spcPts val="1000"/>
              </a:spcAft>
              <a:buFont typeface="Arial" panose="020B0604020202020204" pitchFamily="34" charset="0"/>
              <a:buChar char="•"/>
            </a:pPr>
            <a:r>
              <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abuse case</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در طول فرایند توسعه نرم ‌افزار، مواردی را که می‌توان به عنوان سواستفاده تلقی کرد، باید شناسایی و مدیریت کرد.</a:t>
            </a:r>
          </a:p>
          <a:p>
            <a:pPr algn="just" rtl="1">
              <a:lnSpc>
                <a:spcPct val="150000"/>
              </a:lnSpc>
              <a:spcAft>
                <a:spcPts val="1000"/>
              </a:spcAft>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برای موفقیت پروژه، مدیریت ریسک و موارد سواستفاده باید به صورت مداوم در طول چرخه عمر توسعه نرم ‌افزار توسط تیم توسعه و مدیران پروژه رصد و مدیریت شود.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15000"/>
              </a:lnSpc>
              <a:spcAft>
                <a:spcPts val="1000"/>
              </a:spcAft>
            </a:pPr>
            <a:endParaRPr lang="en-US"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 name="Callout: Line 1">
            <a:extLst>
              <a:ext uri="{FF2B5EF4-FFF2-40B4-BE49-F238E27FC236}">
                <a16:creationId xmlns:a16="http://schemas.microsoft.com/office/drawing/2014/main" id="{F5B46DD3-8667-BA8C-3D3E-5BE0C42CABDF}"/>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5</a:t>
            </a:r>
          </a:p>
        </p:txBody>
      </p:sp>
    </p:spTree>
    <p:extLst>
      <p:ext uri="{BB962C8B-B14F-4D97-AF65-F5344CB8AC3E}">
        <p14:creationId xmlns:p14="http://schemas.microsoft.com/office/powerpoint/2010/main" val="572687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8"/>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691426"/>
            <a:ext cx="8804895" cy="1231106"/>
          </a:xfrm>
          <a:prstGeom prst="rect">
            <a:avLst/>
          </a:prstGeom>
          <a:noFill/>
        </p:spPr>
        <p:txBody>
          <a:bodyPr wrap="square" rtlCol="1">
            <a:spAutoFit/>
          </a:bodyPr>
          <a:lstStyle/>
          <a:p>
            <a:pPr algn="r" rtl="1"/>
            <a:r>
              <a:rPr lang="fa-IR" dirty="0">
                <a:solidFill>
                  <a:schemeClr val="tx1">
                    <a:lumMod val="65000"/>
                  </a:schemeClr>
                </a:solidFill>
                <a:latin typeface="Vazirmatn" pitchFamily="2" charset="-78"/>
                <a:cs typeface="Vazirmatn" pitchFamily="2" charset="-78"/>
              </a:rPr>
              <a:t>ادامه </a:t>
            </a:r>
            <a:r>
              <a:rPr lang="fa-IR" sz="1800" dirty="0">
                <a:solidFill>
                  <a:schemeClr val="tx1">
                    <a:lumMod val="65000"/>
                  </a:schemeClr>
                </a:solidFill>
                <a:latin typeface="Vazirmatn" pitchFamily="2" charset="-78"/>
                <a:cs typeface="Vazirmatn" pitchFamily="2" charset="-78"/>
              </a:rPr>
              <a:t>چرخه عمر توسعه نرم افزار</a:t>
            </a:r>
          </a:p>
          <a:p>
            <a:pPr algn="r" rtl="1"/>
            <a:endParaRPr lang="fa-IR" sz="1000" dirty="0">
              <a:solidFill>
                <a:schemeClr val="tx1">
                  <a:lumMod val="65000"/>
                </a:schemeClr>
              </a:solidFill>
              <a:latin typeface="Vazirmatn" pitchFamily="2" charset="-78"/>
              <a:cs typeface="Vazirmatn" pitchFamily="2" charset="-78"/>
            </a:endParaRPr>
          </a:p>
          <a:p>
            <a:pPr algn="r" rtl="1"/>
            <a:endParaRPr lang="fa-IR" sz="10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endParaRPr>
          </a:p>
          <a:p>
            <a:pPr algn="r" rtl="1"/>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یک نمایی از چرخه عمر توسعه نرم افزار: </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r" rtl="1"/>
            <a:endParaRPr lang="en-AE" kern="0" dirty="0">
              <a:solidFill>
                <a:schemeClr val="bg1"/>
              </a:solidFill>
              <a:effectLst/>
              <a:latin typeface="Vazirmatn" pitchFamily="2" charset="-78"/>
              <a:ea typeface="Calibri" panose="020F0502020204030204" pitchFamily="34" charset="0"/>
              <a:cs typeface="Vazirmatn" pitchFamily="2" charset="-78"/>
            </a:endParaRPr>
          </a:p>
        </p:txBody>
      </p:sp>
      <p:pic>
        <p:nvPicPr>
          <p:cNvPr id="2" name="Picture 1">
            <a:extLst>
              <a:ext uri="{FF2B5EF4-FFF2-40B4-BE49-F238E27FC236}">
                <a16:creationId xmlns:a16="http://schemas.microsoft.com/office/drawing/2014/main" id="{0B5BC844-27AD-BEBA-2901-A55A030698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08044" y="2120273"/>
            <a:ext cx="7165702" cy="2425351"/>
          </a:xfrm>
          <a:prstGeom prst="rect">
            <a:avLst/>
          </a:prstGeom>
          <a:noFill/>
          <a:ln>
            <a:noFill/>
          </a:ln>
        </p:spPr>
      </p:pic>
      <p:sp>
        <p:nvSpPr>
          <p:cNvPr id="3" name="Callout: Line 2">
            <a:extLst>
              <a:ext uri="{FF2B5EF4-FFF2-40B4-BE49-F238E27FC236}">
                <a16:creationId xmlns:a16="http://schemas.microsoft.com/office/drawing/2014/main" id="{DD607981-AC63-C164-3FF5-5EC5A68225A3}"/>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6</a:t>
            </a:r>
          </a:p>
        </p:txBody>
      </p:sp>
    </p:spTree>
    <p:extLst>
      <p:ext uri="{BB962C8B-B14F-4D97-AF65-F5344CB8AC3E}">
        <p14:creationId xmlns:p14="http://schemas.microsoft.com/office/powerpoint/2010/main" val="2771184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7"/>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673842"/>
            <a:ext cx="8804895" cy="5584349"/>
          </a:xfrm>
          <a:prstGeom prst="rect">
            <a:avLst/>
          </a:prstGeom>
          <a:noFill/>
        </p:spPr>
        <p:txBody>
          <a:bodyPr wrap="square" rtlCol="1">
            <a:spAutoFit/>
          </a:bodyPr>
          <a:lstStyle/>
          <a:p>
            <a:pPr algn="just" rtl="1">
              <a:lnSpc>
                <a:spcPct val="150000"/>
              </a:lnSpc>
            </a:pPr>
            <a:r>
              <a:rPr lang="fa-IR" sz="1800" dirty="0">
                <a:solidFill>
                  <a:srgbClr val="C00000"/>
                </a:solidFill>
                <a:latin typeface="Vazirmatn" pitchFamily="2" charset="-78"/>
                <a:cs typeface="Vazirmatn" pitchFamily="2" charset="-78"/>
              </a:rPr>
              <a:t>معرفی </a:t>
            </a:r>
            <a:r>
              <a:rPr lang="en-US" sz="1800" dirty="0">
                <a:solidFill>
                  <a:srgbClr val="C00000"/>
                </a:solidFill>
                <a:effectLst/>
                <a:latin typeface="Vazirmatn" pitchFamily="2" charset="-78"/>
                <a:ea typeface="Calibri" panose="020F0502020204030204" pitchFamily="34" charset="0"/>
                <a:cs typeface="Vazirmatn" pitchFamily="2" charset="-78"/>
              </a:rPr>
              <a:t>abuse case</a:t>
            </a:r>
          </a:p>
          <a:p>
            <a:pPr algn="just" rtl="1">
              <a:lnSpc>
                <a:spcPct val="150000"/>
              </a:lnSpc>
            </a:pPr>
            <a:endParaRPr lang="en-US" sz="1000" dirty="0">
              <a:solidFill>
                <a:schemeClr val="bg1"/>
              </a:solidFill>
              <a:effectLst/>
              <a:latin typeface="Vazirmatn" pitchFamily="2" charset="-78"/>
              <a:ea typeface="Calibri" panose="020F0502020204030204" pitchFamily="34" charset="0"/>
              <a:cs typeface="Vazirmatn" pitchFamily="2" charset="-78"/>
            </a:endParaRPr>
          </a:p>
          <a:p>
            <a:pPr marL="285750" indent="-285750" algn="just" rtl="1">
              <a:lnSpc>
                <a:spcPct val="150000"/>
              </a:lnSpc>
              <a:buFont typeface="Arial" panose="020B0604020202020204" pitchFamily="34" charset="0"/>
              <a:buChar char="•"/>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برای ایمن سازی فضای مجازی، ساختن نرم افزارهای ایمن بسیار مهم است. </a:t>
            </a:r>
          </a:p>
          <a:p>
            <a:pPr marL="285750" indent="-285750" algn="just" rtl="1">
              <a:lnSpc>
                <a:spcPct val="150000"/>
              </a:lnSpc>
              <a:buFont typeface="Arial" panose="020B0604020202020204" pitchFamily="34" charset="0"/>
              <a:buChar char="•"/>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فعالیت ها و محصولات مرتبط با امنیت باید در هر یک از مراحل چرخه عمر توسعه نرم افزار ادغام شوند.</a:t>
            </a:r>
            <a:endParaRPr lang="fa-IR"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50000"/>
              </a:lnSpc>
              <a:buFont typeface="Arial" panose="020B0604020202020204" pitchFamily="34" charset="0"/>
              <a:buChar char="•"/>
            </a:pPr>
            <a:r>
              <a:rPr lang="en-US"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abuse case</a:t>
            </a:r>
            <a:r>
              <a:rPr lang="fa-IR" sz="1800" dirty="0">
                <a:solidFill>
                  <a:schemeClr val="bg1"/>
                </a:solidFill>
                <a:effectLst/>
                <a:latin typeface="B Nazanin" panose="00000400000000000000" pitchFamily="2" charset="-78"/>
                <a:ea typeface="Calibri" panose="020F0502020204030204" pitchFamily="34" charset="0"/>
                <a:cs typeface="B Nazanin" panose="00000400000000000000" pitchFamily="2" charset="-78"/>
              </a:rPr>
              <a:t>یک مورد استفاده از دیدگاه مهاجم با هدف آسیب رساندن به سیستم است.</a:t>
            </a:r>
            <a:endParaRPr lang="en-US"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50000"/>
              </a:lnSpc>
              <a:buFont typeface="Arial" panose="020B0604020202020204" pitchFamily="34" charset="0"/>
              <a:buChar char="•"/>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توسعه </a:t>
            </a:r>
            <a:r>
              <a:rPr lang="en-US"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abuse case</a:t>
            </a: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به مهندسان نرم افزار اجازه می دهد تا از دیدگاه مهاجمان فکر کنند و تصمیم بگیرند و مستند کنند که نرم افزار چگونه باید در برابر استفاده نامشروع واکنش نشان دهد.</a:t>
            </a:r>
          </a:p>
          <a:p>
            <a:pPr marL="285750" indent="-285750" algn="just" rtl="1">
              <a:lnSpc>
                <a:spcPct val="150000"/>
              </a:lnSpc>
              <a:spcAft>
                <a:spcPts val="1000"/>
              </a:spcAft>
              <a:buFont typeface="Arial" panose="020B0604020202020204" pitchFamily="34" charset="0"/>
              <a:buChar char="•"/>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همین طور ساختار عمومی یک</a:t>
            </a:r>
            <a:r>
              <a:rPr lang="en-AE"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abuse case</a:t>
            </a:r>
            <a:r>
              <a:rPr lang="en-AE" sz="1800" kern="0" dirty="0">
                <a:solidFill>
                  <a:schemeClr val="bg1"/>
                </a:solidFill>
                <a:effectLst/>
                <a:latin typeface="B Nazanin" panose="00000400000000000000" pitchFamily="2" charset="-78"/>
                <a:ea typeface="Calibri" panose="020F0502020204030204" pitchFamily="34" charset="0"/>
                <a:cs typeface="B Nazanin" panose="00000400000000000000" pitchFamily="2" charset="-78"/>
              </a:rPr>
              <a:t> </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شامل سه عنصر اصلی است: </a:t>
            </a:r>
          </a:p>
          <a:p>
            <a:pPr marL="342900" indent="-342900" algn="just" rtl="1">
              <a:lnSpc>
                <a:spcPct val="115000"/>
              </a:lnSpc>
              <a:spcAft>
                <a:spcPts val="1000"/>
              </a:spcAft>
              <a:buFont typeface="+mj-lt"/>
              <a:buAutoNum type="arabicPeriod"/>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بازیگر (</a:t>
            </a:r>
            <a:r>
              <a:rPr lang="en-AE"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Actor</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a:t>
            </a:r>
          </a:p>
          <a:p>
            <a:pPr marL="342900" indent="-342900" algn="just" rtl="1">
              <a:lnSpc>
                <a:spcPct val="115000"/>
              </a:lnSpc>
              <a:spcAft>
                <a:spcPts val="1000"/>
              </a:spcAft>
              <a:buFont typeface="+mj-lt"/>
              <a:buAutoNum type="arabicPeriod"/>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 سناریو (</a:t>
            </a:r>
            <a:r>
              <a:rPr lang="en-AE"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Scenario</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a:t>
            </a:r>
          </a:p>
          <a:p>
            <a:pPr marL="342900" indent="-342900" algn="just" rtl="1">
              <a:lnSpc>
                <a:spcPct val="115000"/>
              </a:lnSpc>
              <a:spcAft>
                <a:spcPts val="1000"/>
              </a:spcAft>
              <a:buFont typeface="+mj-lt"/>
              <a:buAutoNum type="arabicPeriod"/>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ریسک (</a:t>
            </a:r>
            <a:r>
              <a:rPr lang="en-AE" sz="1800" kern="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Risk</a:t>
            </a: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50000"/>
              </a:lnSpc>
              <a:buFont typeface="Arial" panose="020B0604020202020204" pitchFamily="34" charset="0"/>
              <a:buChar char="•"/>
            </a:pPr>
            <a:endPar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endParaRPr lang="fa-IR" dirty="0">
              <a:solidFill>
                <a:schemeClr val="bg1"/>
              </a:solidFill>
              <a:effectLst/>
              <a:latin typeface="Vazirmatn" pitchFamily="2" charset="-78"/>
              <a:ea typeface="Calibri" panose="020F0502020204030204" pitchFamily="34" charset="0"/>
              <a:cs typeface="Vazirmatn" pitchFamily="2" charset="-78"/>
            </a:endParaRPr>
          </a:p>
        </p:txBody>
      </p:sp>
      <p:sp>
        <p:nvSpPr>
          <p:cNvPr id="2" name="Callout: Line 1">
            <a:extLst>
              <a:ext uri="{FF2B5EF4-FFF2-40B4-BE49-F238E27FC236}">
                <a16:creationId xmlns:a16="http://schemas.microsoft.com/office/drawing/2014/main" id="{9628902E-A2F4-E88A-2B29-B9E02DED8D54}"/>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7</a:t>
            </a:r>
          </a:p>
        </p:txBody>
      </p:sp>
    </p:spTree>
    <p:extLst>
      <p:ext uri="{BB962C8B-B14F-4D97-AF65-F5344CB8AC3E}">
        <p14:creationId xmlns:p14="http://schemas.microsoft.com/office/powerpoint/2010/main" val="2026368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78065"/>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717802"/>
            <a:ext cx="8804895" cy="4057521"/>
          </a:xfrm>
          <a:prstGeom prst="rect">
            <a:avLst/>
          </a:prstGeom>
          <a:noFill/>
        </p:spPr>
        <p:txBody>
          <a:bodyPr wrap="square" rtlCol="1">
            <a:spAutoFit/>
          </a:bodyPr>
          <a:lstStyle/>
          <a:p>
            <a:pPr algn="just" rtl="1">
              <a:spcAft>
                <a:spcPts val="1000"/>
              </a:spcAft>
            </a:pPr>
            <a:r>
              <a:rPr lang="fa-IR" kern="100" dirty="0">
                <a:solidFill>
                  <a:schemeClr val="tx1">
                    <a:lumMod val="65000"/>
                  </a:schemeClr>
                </a:solidFill>
                <a:latin typeface="Vazirmatn" pitchFamily="2" charset="-78"/>
                <a:ea typeface="Calibri" panose="020F0502020204030204" pitchFamily="34" charset="0"/>
                <a:cs typeface="Vazirmatn" pitchFamily="2" charset="-78"/>
              </a:rPr>
              <a:t>ادامه </a:t>
            </a:r>
            <a:r>
              <a:rPr lang="fa-IR" sz="1800" dirty="0">
                <a:solidFill>
                  <a:schemeClr val="tx1">
                    <a:lumMod val="65000"/>
                  </a:schemeClr>
                </a:solidFill>
                <a:latin typeface="Vazirmatn" pitchFamily="2" charset="-78"/>
                <a:cs typeface="Vazirmatn" pitchFamily="2" charset="-78"/>
              </a:rPr>
              <a:t>معرفی </a:t>
            </a:r>
            <a:r>
              <a:rPr lang="en-US" sz="1800" dirty="0">
                <a:solidFill>
                  <a:schemeClr val="tx1">
                    <a:lumMod val="65000"/>
                  </a:schemeClr>
                </a:solidFill>
                <a:effectLst/>
                <a:latin typeface="Vazirmatn" pitchFamily="2" charset="-78"/>
                <a:ea typeface="Calibri" panose="020F0502020204030204" pitchFamily="34" charset="0"/>
                <a:cs typeface="Vazirmatn" pitchFamily="2" charset="-78"/>
              </a:rPr>
              <a:t>abuse case</a:t>
            </a:r>
          </a:p>
          <a:p>
            <a:pPr algn="just" rtl="1">
              <a:spcAft>
                <a:spcPts val="1000"/>
              </a:spcAft>
            </a:pPr>
            <a:endParaRPr lang="en-US" sz="1000" kern="100" dirty="0">
              <a:solidFill>
                <a:schemeClr val="tx1">
                  <a:lumMod val="65000"/>
                </a:schemeClr>
              </a:solidFill>
              <a:latin typeface="Vazirmatn" pitchFamily="2" charset="-78"/>
              <a:ea typeface="Calibri" panose="020F0502020204030204" pitchFamily="34" charset="0"/>
              <a:cs typeface="Vazirmatn" pitchFamily="2" charset="-78"/>
            </a:endParaRPr>
          </a:p>
          <a:p>
            <a:pPr algn="just" rtl="1">
              <a:spcAft>
                <a:spcPts val="1000"/>
              </a:spcAft>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موارد زیر جز </a:t>
            </a:r>
            <a:r>
              <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abuse case</a:t>
            </a: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ها محسوب می شود: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342900" lvl="0" indent="-342900" algn="just" rtl="1">
              <a:lnSpc>
                <a:spcPct val="150000"/>
              </a:lnSpc>
              <a:buFont typeface="Symbol" panose="05050102010706020507" pitchFamily="18" charset="2"/>
              <a:buChar char=""/>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گروهی از تراکنش های کامل بین یک یا چند کاربر و یک سیستم که باعث آسیب زایی میشود.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342900" lvl="0" indent="-342900" algn="just" rtl="1">
              <a:lnSpc>
                <a:spcPct val="150000"/>
              </a:lnSpc>
              <a:buFont typeface="Symbol" panose="05050102010706020507" pitchFamily="18" charset="2"/>
              <a:buChar char=""/>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نمودار های مورد استفاده مبتنی بر </a:t>
            </a:r>
            <a:r>
              <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UML</a:t>
            </a:r>
          </a:p>
          <a:p>
            <a:pPr marL="342900" lvl="0" indent="-342900" algn="just" rtl="1">
              <a:lnSpc>
                <a:spcPct val="150000"/>
              </a:lnSpc>
              <a:buFont typeface="Symbol" panose="05050102010706020507" pitchFamily="18" charset="2"/>
              <a:buChar char=""/>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معمولا با استفاده از زبان طبیعی توصیف میشود همچین ممکن است از نمودار </a:t>
            </a:r>
            <a:r>
              <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Tree/DAG</a:t>
            </a: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استفاده شود.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342900" lvl="0" indent="-342900" algn="just" rtl="1">
              <a:lnSpc>
                <a:spcPct val="150000"/>
              </a:lnSpc>
              <a:buFont typeface="Symbol" panose="05050102010706020507" pitchFamily="18" charset="2"/>
              <a:buChar char=""/>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یک عضو از سیستم که از آن می توان برای امتیاز گیری و سپس سواستفاده، استفاده کرد.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342900" lvl="0" indent="-342900" algn="just" rtl="1">
              <a:lnSpc>
                <a:spcPct val="150000"/>
              </a:lnSpc>
              <a:buFont typeface="Symbol" panose="05050102010706020507" pitchFamily="18" charset="2"/>
              <a:buChar char=""/>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شامل طیفی از امتیازات امنیتی است که ممکن است مورد سواستفاده قرار گیرد.</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342900" lvl="0" indent="-342900" algn="just" rtl="1">
              <a:lnSpc>
                <a:spcPct val="150000"/>
              </a:lnSpc>
              <a:spcAft>
                <a:spcPts val="800"/>
              </a:spcAft>
              <a:buFont typeface="Symbol" panose="05050102010706020507" pitchFamily="18" charset="2"/>
              <a:buChar char=""/>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شامل آسیب ناشی از یک پرونده </a:t>
            </a:r>
            <a:r>
              <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abuse case</a:t>
            </a: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است.</a:t>
            </a:r>
            <a:endPar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r" rtl="1"/>
            <a:endParaRPr lang="en-AE" kern="0" dirty="0">
              <a:solidFill>
                <a:schemeClr val="bg1"/>
              </a:solidFill>
              <a:effectLst/>
              <a:latin typeface="Vazirmatn" pitchFamily="2" charset="-78"/>
              <a:ea typeface="Calibri" panose="020F0502020204030204" pitchFamily="34" charset="0"/>
              <a:cs typeface="Vazirmatn" pitchFamily="2" charset="-78"/>
            </a:endParaRPr>
          </a:p>
        </p:txBody>
      </p:sp>
      <p:sp>
        <p:nvSpPr>
          <p:cNvPr id="2" name="Callout: Line 1">
            <a:extLst>
              <a:ext uri="{FF2B5EF4-FFF2-40B4-BE49-F238E27FC236}">
                <a16:creationId xmlns:a16="http://schemas.microsoft.com/office/drawing/2014/main" id="{F2F5B6EE-AAE1-53B4-358F-8B99D4C8AF84}"/>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8</a:t>
            </a:r>
          </a:p>
        </p:txBody>
      </p:sp>
    </p:spTree>
    <p:extLst>
      <p:ext uri="{BB962C8B-B14F-4D97-AF65-F5344CB8AC3E}">
        <p14:creationId xmlns:p14="http://schemas.microsoft.com/office/powerpoint/2010/main" val="4083233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948C9199-704D-4253-CF35-76ACDAD6B859}"/>
              </a:ext>
            </a:extLst>
          </p:cNvPr>
          <p:cNvSpPr/>
          <p:nvPr/>
        </p:nvSpPr>
        <p:spPr>
          <a:xfrm>
            <a:off x="1222132" y="386858"/>
            <a:ext cx="10137528" cy="5978770"/>
          </a:xfrm>
          <a:prstGeom prst="foldedCorner">
            <a:avLst>
              <a:gd name="adj" fmla="val 17747"/>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fa-IR" dirty="0">
              <a:latin typeface="Vazirmatn" pitchFamily="2" charset="-78"/>
              <a:cs typeface="Vazirmatn" pitchFamily="2" charset="-78"/>
            </a:endParaRPr>
          </a:p>
        </p:txBody>
      </p:sp>
      <p:sp>
        <p:nvSpPr>
          <p:cNvPr id="5" name="TextBox 4">
            <a:extLst>
              <a:ext uri="{FF2B5EF4-FFF2-40B4-BE49-F238E27FC236}">
                <a16:creationId xmlns:a16="http://schemas.microsoft.com/office/drawing/2014/main" id="{3CD322E4-9AC5-DFEE-C5C6-509EC1B1B1CA}"/>
              </a:ext>
            </a:extLst>
          </p:cNvPr>
          <p:cNvSpPr txBox="1"/>
          <p:nvPr/>
        </p:nvSpPr>
        <p:spPr>
          <a:xfrm>
            <a:off x="1888448" y="752970"/>
            <a:ext cx="8804895" cy="5678478"/>
          </a:xfrm>
          <a:prstGeom prst="rect">
            <a:avLst/>
          </a:prstGeom>
          <a:noFill/>
        </p:spPr>
        <p:txBody>
          <a:bodyPr wrap="square" rtlCol="1">
            <a:spAutoFit/>
          </a:bodyPr>
          <a:lstStyle/>
          <a:p>
            <a:pPr algn="r" rtl="1"/>
            <a:r>
              <a:rPr lang="fa-IR" sz="1800" kern="100" dirty="0">
                <a:solidFill>
                  <a:srgbClr val="C00000"/>
                </a:solidFill>
                <a:effectLst/>
                <a:latin typeface="Vazirmatn" pitchFamily="2" charset="-78"/>
                <a:ea typeface="Calibri" panose="020F0502020204030204" pitchFamily="34" charset="0"/>
                <a:cs typeface="Vazirmatn" pitchFamily="2" charset="-78"/>
              </a:rPr>
              <a:t>مراحل </a:t>
            </a:r>
            <a:r>
              <a:rPr lang="en-US" sz="1800" kern="100" dirty="0">
                <a:solidFill>
                  <a:srgbClr val="C00000"/>
                </a:solidFill>
                <a:effectLst/>
                <a:latin typeface="Vazirmatn" pitchFamily="2" charset="-78"/>
                <a:ea typeface="Calibri" panose="020F0502020204030204" pitchFamily="34" charset="0"/>
                <a:cs typeface="Vazirmatn" pitchFamily="2" charset="-78"/>
              </a:rPr>
              <a:t>abuse case</a:t>
            </a:r>
            <a:r>
              <a:rPr lang="fa-IR" sz="1800" kern="0" dirty="0">
                <a:solidFill>
                  <a:srgbClr val="C00000"/>
                </a:solidFill>
                <a:effectLst/>
                <a:latin typeface="Vazirmatn" pitchFamily="2" charset="-78"/>
                <a:ea typeface="Calibri" panose="020F0502020204030204" pitchFamily="34" charset="0"/>
                <a:cs typeface="Vazirmatn" pitchFamily="2" charset="-78"/>
              </a:rPr>
              <a:t> </a:t>
            </a:r>
            <a:r>
              <a:rPr lang="fa-IR" sz="1800" kern="100" dirty="0">
                <a:solidFill>
                  <a:srgbClr val="C00000"/>
                </a:solidFill>
                <a:effectLst/>
                <a:latin typeface="Vazirmatn" pitchFamily="2" charset="-78"/>
                <a:ea typeface="Calibri" panose="020F0502020204030204" pitchFamily="34" charset="0"/>
                <a:cs typeface="Vazirmatn" pitchFamily="2" charset="-78"/>
              </a:rPr>
              <a:t>در طراحی امن نرم افزار</a:t>
            </a:r>
            <a:endParaRPr lang="en-US" sz="1800" dirty="0">
              <a:solidFill>
                <a:srgbClr val="C00000"/>
              </a:solidFill>
              <a:effectLst/>
              <a:latin typeface="Vazirmatn" pitchFamily="2" charset="-78"/>
              <a:ea typeface="Calibri" panose="020F0502020204030204" pitchFamily="34" charset="0"/>
              <a:cs typeface="Vazirmatn" pitchFamily="2" charset="-78"/>
            </a:endParaRPr>
          </a:p>
          <a:p>
            <a:pPr algn="r" rtl="1"/>
            <a:endParaRPr lang="fa-IR" sz="1200" kern="0" dirty="0">
              <a:solidFill>
                <a:schemeClr val="bg1"/>
              </a:solidFill>
              <a:effectLst/>
              <a:latin typeface="Vazirmatn" pitchFamily="2" charset="-78"/>
              <a:ea typeface="Calibri" panose="020F0502020204030204" pitchFamily="34" charset="0"/>
              <a:cs typeface="Vazirmatn"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استفاده از </a:t>
            </a:r>
            <a:r>
              <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abuse case</a:t>
            </a: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در طراحی امن نرم افزار شامل مراحل زیر است:</a:t>
            </a:r>
          </a:p>
          <a:p>
            <a:pPr marL="342900" indent="-342900" algn="just" rtl="1">
              <a:lnSpc>
                <a:spcPct val="150000"/>
              </a:lnSpc>
              <a:buFont typeface="+mj-lt"/>
              <a:buAutoNum type="arabicPeriod"/>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شناسایی بازیگران</a:t>
            </a:r>
            <a:endParaRPr lang="fa-IR" kern="100"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marL="342900" indent="-342900" algn="just" rtl="1">
              <a:buFont typeface="+mj-lt"/>
              <a:buAutoNum type="arabicPeriod"/>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شناسایی موارد سواستفاده</a:t>
            </a:r>
            <a:endPar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buFont typeface="+mj-lt"/>
              <a:buAutoNum type="arabicPeriod"/>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تعریف موارد سواستفاده</a:t>
            </a:r>
            <a:endParaRPr lang="fa-IR" kern="100"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marL="342900" indent="-342900" algn="just" rtl="1">
              <a:buFont typeface="+mj-lt"/>
              <a:buAutoNum type="arabicPeriod"/>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بررسی دانه بندی</a:t>
            </a:r>
            <a:endPar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buFont typeface="+mj-lt"/>
              <a:buAutoNum type="arabicPeriod"/>
            </a:pPr>
            <a:r>
              <a:rPr lang="fa-IR" sz="18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بررسی کامل بودن و حداقل بودن</a:t>
            </a:r>
            <a:endParaRPr lang="fa-IR" kern="100"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algn="just" rtl="1"/>
            <a:endParaRPr lang="fa-IR" sz="11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50000"/>
              </a:lnSpc>
            </a:pP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همچنین به صورت دیگری نیز از </a:t>
            </a:r>
            <a:r>
              <a:rPr lang="en-US"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abuse case</a:t>
            </a:r>
            <a:r>
              <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rPr>
              <a:t> در طراحی امن نرم افزار استفاده میشود که شامل مراحل زیر می باشد:</a:t>
            </a:r>
          </a:p>
          <a:p>
            <a:pPr marL="342900" indent="-342900" algn="just" rtl="1">
              <a:lnSpc>
                <a:spcPct val="150000"/>
              </a:lnSpc>
              <a:buFont typeface="+mj-lt"/>
              <a:buAutoNum type="arabicPeriod"/>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شناختن فرضیات</a:t>
            </a:r>
            <a:endParaRPr lang="fa-IR" kern="100"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marL="342900" indent="-342900" algn="just" rtl="1">
              <a:buFont typeface="+mj-lt"/>
              <a:buAutoNum type="arabicPeriod"/>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شناسایی حملات محتمل</a:t>
            </a:r>
            <a:endPar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buFont typeface="+mj-lt"/>
              <a:buAutoNum type="arabicPeriod"/>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توصیف حملات سواستفاده</a:t>
            </a:r>
            <a:endParaRPr lang="fa-IR" kern="100"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marL="342900" indent="-342900" algn="just" rtl="1">
              <a:buFont typeface="+mj-lt"/>
              <a:buAutoNum type="arabicPeriod"/>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تحلیل اثر</a:t>
            </a:r>
            <a:endPar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buFont typeface="+mj-lt"/>
              <a:buAutoNum type="arabicPeriod"/>
            </a:pPr>
            <a:r>
              <a:rPr lang="fa-IR" sz="1800" kern="0" dirty="0">
                <a:solidFill>
                  <a:schemeClr val="bg1"/>
                </a:solidFill>
                <a:effectLst/>
                <a:latin typeface="Arial" panose="020B0604020202020204" pitchFamily="34" charset="0"/>
                <a:ea typeface="Calibri" panose="020F0502020204030204" pitchFamily="34" charset="0"/>
                <a:cs typeface="B Nazanin" panose="00000400000000000000" pitchFamily="2" charset="-78"/>
              </a:rPr>
              <a:t>پیشگیری و محافظت</a:t>
            </a:r>
            <a:endParaRPr lang="fa-IR" kern="100" dirty="0">
              <a:solidFill>
                <a:schemeClr val="bg1"/>
              </a:solidFill>
              <a:latin typeface="Calibri" panose="020F0502020204030204" pitchFamily="34" charset="0"/>
              <a:ea typeface="Calibri" panose="020F0502020204030204" pitchFamily="34" charset="0"/>
              <a:cs typeface="B Nazanin" panose="00000400000000000000" pitchFamily="2" charset="-78"/>
            </a:endParaRPr>
          </a:p>
          <a:p>
            <a:pPr marL="342900" indent="-342900" algn="r" rtl="1">
              <a:buFont typeface="+mj-lt"/>
              <a:buAutoNum type="arabicPeriod"/>
            </a:pPr>
            <a:endParaRPr lang="fa-IR" sz="1800" kern="100" dirty="0">
              <a:solidFill>
                <a:schemeClr val="bg1"/>
              </a:solidFill>
              <a:effectLst/>
              <a:latin typeface="Calibri" panose="020F0502020204030204" pitchFamily="34" charset="0"/>
              <a:ea typeface="Calibri" panose="020F0502020204030204" pitchFamily="34" charset="0"/>
              <a:cs typeface="B Nazanin" panose="00000400000000000000" pitchFamily="2" charset="-78"/>
            </a:endParaRPr>
          </a:p>
          <a:p>
            <a:pPr marL="342900" indent="-342900" algn="r" rtl="1">
              <a:buFont typeface="+mj-lt"/>
              <a:buAutoNum type="arabicPeriod"/>
            </a:pPr>
            <a:endParaRPr lang="en-US"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indent="-342900" algn="r" rtl="1">
              <a:buFont typeface="+mj-lt"/>
              <a:buAutoNum type="arabicPeriod"/>
            </a:pPr>
            <a:endParaRPr lang="en-US"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r" rtl="1"/>
            <a:endParaRPr lang="en-AE" kern="0" dirty="0">
              <a:solidFill>
                <a:schemeClr val="bg1"/>
              </a:solidFill>
              <a:effectLst/>
              <a:latin typeface="Vazirmatn" pitchFamily="2" charset="-78"/>
              <a:ea typeface="Calibri" panose="020F0502020204030204" pitchFamily="34" charset="0"/>
              <a:cs typeface="Vazirmatn" pitchFamily="2" charset="-78"/>
            </a:endParaRPr>
          </a:p>
        </p:txBody>
      </p:sp>
      <p:sp>
        <p:nvSpPr>
          <p:cNvPr id="2" name="Callout: Line 1">
            <a:extLst>
              <a:ext uri="{FF2B5EF4-FFF2-40B4-BE49-F238E27FC236}">
                <a16:creationId xmlns:a16="http://schemas.microsoft.com/office/drawing/2014/main" id="{0FBE2928-6FB6-8C01-6A7B-1D5BCF05A9BA}"/>
              </a:ext>
            </a:extLst>
          </p:cNvPr>
          <p:cNvSpPr/>
          <p:nvPr/>
        </p:nvSpPr>
        <p:spPr>
          <a:xfrm>
            <a:off x="189036" y="6392001"/>
            <a:ext cx="448408" cy="404446"/>
          </a:xfrm>
          <a:prstGeom prst="borderCallout1">
            <a:avLst/>
          </a:prstGeom>
        </p:spPr>
        <p:style>
          <a:lnRef idx="2">
            <a:schemeClr val="dk1"/>
          </a:lnRef>
          <a:fillRef idx="1">
            <a:schemeClr val="lt1"/>
          </a:fillRef>
          <a:effectRef idx="0">
            <a:schemeClr val="dk1"/>
          </a:effectRef>
          <a:fontRef idx="minor">
            <a:schemeClr val="dk1"/>
          </a:fontRef>
        </p:style>
        <p:txBody>
          <a:bodyPr rtlCol="1" anchor="ctr"/>
          <a:lstStyle/>
          <a:p>
            <a:pPr algn="ctr"/>
            <a:r>
              <a:rPr lang="fa-IR" dirty="0">
                <a:solidFill>
                  <a:schemeClr val="bg1"/>
                </a:solidFill>
                <a:latin typeface="Estedad" panose="02000203000000000000" pitchFamily="2" charset="-78"/>
                <a:cs typeface="Estedad" panose="02000203000000000000" pitchFamily="2" charset="-78"/>
              </a:rPr>
              <a:t>9</a:t>
            </a:r>
          </a:p>
        </p:txBody>
      </p:sp>
    </p:spTree>
    <p:extLst>
      <p:ext uri="{BB962C8B-B14F-4D97-AF65-F5344CB8AC3E}">
        <p14:creationId xmlns:p14="http://schemas.microsoft.com/office/powerpoint/2010/main" val="42790331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3004</TotalTime>
  <Words>2810</Words>
  <Application>Microsoft Office PowerPoint</Application>
  <PresentationFormat>Widescreen</PresentationFormat>
  <Paragraphs>311</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B Nazanin</vt:lpstr>
      <vt:lpstr>Calibri</vt:lpstr>
      <vt:lpstr>Estedad</vt:lpstr>
      <vt:lpstr>Symbol</vt:lpstr>
      <vt:lpstr>Tw Cen MT</vt:lpstr>
      <vt:lpstr>Vazirmatn</vt:lpstr>
      <vt:lpstr>Wingdings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hoori dahesh</dc:creator>
  <cp:lastModifiedBy>hoori dahesh</cp:lastModifiedBy>
  <cp:revision>94</cp:revision>
  <dcterms:created xsi:type="dcterms:W3CDTF">2023-07-18T17:33:32Z</dcterms:created>
  <dcterms:modified xsi:type="dcterms:W3CDTF">2023-07-21T15:52:41Z</dcterms:modified>
</cp:coreProperties>
</file>