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28E7FE-A513-4E43-90ED-E073F35E64A2}"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4872D-0A4A-4E56-BC54-919134C9D98D}" type="slidenum">
              <a:rPr lang="en-US" smtClean="0"/>
              <a:t>‹#›</a:t>
            </a:fld>
            <a:endParaRPr lang="en-US"/>
          </a:p>
        </p:txBody>
      </p:sp>
    </p:spTree>
    <p:extLst>
      <p:ext uri="{BB962C8B-B14F-4D97-AF65-F5344CB8AC3E}">
        <p14:creationId xmlns:p14="http://schemas.microsoft.com/office/powerpoint/2010/main" val="336974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chose developer? We </a:t>
            </a:r>
            <a:r>
              <a:rPr lang="en-US" dirty="0" err="1"/>
              <a:t>we</a:t>
            </a:r>
            <a:r>
              <a:rPr lang="en-US" dirty="0"/>
              <a:t> don’t chose another job.</a:t>
            </a:r>
          </a:p>
          <a:p>
            <a:r>
              <a:rPr lang="en-US" dirty="0"/>
              <a:t>Why we want be programmer and what is different between programmer and coder?</a:t>
            </a:r>
          </a:p>
          <a:p>
            <a:r>
              <a:rPr lang="en-US" dirty="0"/>
              <a:t>Why this is our goal?</a:t>
            </a:r>
          </a:p>
        </p:txBody>
      </p:sp>
      <p:sp>
        <p:nvSpPr>
          <p:cNvPr id="4" name="Slide Number Placeholder 3"/>
          <p:cNvSpPr>
            <a:spLocks noGrp="1"/>
          </p:cNvSpPr>
          <p:nvPr>
            <p:ph type="sldNum" sz="quarter" idx="5"/>
          </p:nvPr>
        </p:nvSpPr>
        <p:spPr/>
        <p:txBody>
          <a:bodyPr/>
          <a:lstStyle/>
          <a:p>
            <a:fld id="{BCE4872D-0A4A-4E56-BC54-919134C9D98D}" type="slidenum">
              <a:rPr lang="en-US" smtClean="0"/>
              <a:t>2</a:t>
            </a:fld>
            <a:endParaRPr lang="en-US"/>
          </a:p>
        </p:txBody>
      </p:sp>
    </p:spTree>
    <p:extLst>
      <p:ext uri="{BB962C8B-B14F-4D97-AF65-F5344CB8AC3E}">
        <p14:creationId xmlns:p14="http://schemas.microsoft.com/office/powerpoint/2010/main" val="2508509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tolls like </a:t>
            </a:r>
            <a:r>
              <a:rPr lang="en-US" dirty="0" err="1"/>
              <a:t>jupyter</a:t>
            </a:r>
            <a:r>
              <a:rPr lang="en-US" dirty="0"/>
              <a:t> notebook</a:t>
            </a:r>
          </a:p>
          <a:p>
            <a:r>
              <a:rPr lang="en-US" dirty="0"/>
              <a:t>We need bring our code and our important note together.</a:t>
            </a:r>
            <a:br>
              <a:rPr lang="en-US" dirty="0"/>
            </a:br>
            <a:r>
              <a:rPr lang="en-US" dirty="0"/>
              <a:t>What is .NET interactive notebooks?</a:t>
            </a:r>
          </a:p>
          <a:p>
            <a:endParaRPr lang="en-US" dirty="0"/>
          </a:p>
        </p:txBody>
      </p:sp>
      <p:sp>
        <p:nvSpPr>
          <p:cNvPr id="4" name="Slide Number Placeholder 3"/>
          <p:cNvSpPr>
            <a:spLocks noGrp="1"/>
          </p:cNvSpPr>
          <p:nvPr>
            <p:ph type="sldNum" sz="quarter" idx="5"/>
          </p:nvPr>
        </p:nvSpPr>
        <p:spPr/>
        <p:txBody>
          <a:bodyPr/>
          <a:lstStyle/>
          <a:p>
            <a:fld id="{BCE4872D-0A4A-4E56-BC54-919134C9D98D}" type="slidenum">
              <a:rPr lang="en-US" smtClean="0"/>
              <a:t>4</a:t>
            </a:fld>
            <a:endParaRPr lang="en-US"/>
          </a:p>
        </p:txBody>
      </p:sp>
    </p:spTree>
    <p:extLst>
      <p:ext uri="{BB962C8B-B14F-4D97-AF65-F5344CB8AC3E}">
        <p14:creationId xmlns:p14="http://schemas.microsoft.com/office/powerpoint/2010/main" val="492957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4/3/2022</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472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50772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4/3/2022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9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91682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4/3/2022</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78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3370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4/3/2022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800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4/3/2022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87478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4/3/2022</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1697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4/3/2022</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62421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4/3/2022</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1737002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4/3/2022</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55826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Video 3">
            <a:extLst>
              <a:ext uri="{FF2B5EF4-FFF2-40B4-BE49-F238E27FC236}">
                <a16:creationId xmlns:a16="http://schemas.microsoft.com/office/drawing/2014/main" id="{8767B9B9-8B2C-2EF0-8B43-DB5689CA798E}"/>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t="284" r="-1" b="-1"/>
          <a:stretch/>
        </p:blipFill>
        <p:spPr>
          <a:xfrm>
            <a:off x="20" y="-2"/>
            <a:ext cx="12191980" cy="6858002"/>
          </a:xfrm>
          <a:prstGeom prst="rect">
            <a:avLst/>
          </a:prstGeom>
        </p:spPr>
      </p:pic>
      <p:sp>
        <p:nvSpPr>
          <p:cNvPr id="11" name="Rectangle 10">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1"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EEEED-6C5B-46C9-818D-20BC9C79913D}"/>
              </a:ext>
            </a:extLst>
          </p:cNvPr>
          <p:cNvSpPr>
            <a:spLocks noGrp="1"/>
          </p:cNvSpPr>
          <p:nvPr>
            <p:ph type="ctrTitle"/>
          </p:nvPr>
        </p:nvSpPr>
        <p:spPr>
          <a:xfrm>
            <a:off x="8107680" y="30099"/>
            <a:ext cx="4048474" cy="2384041"/>
          </a:xfrm>
        </p:spPr>
        <p:txBody>
          <a:bodyPr anchor="b">
            <a:normAutofit fontScale="90000"/>
          </a:bodyPr>
          <a:lstStyle/>
          <a:p>
            <a:pPr algn="ctr"/>
            <a:r>
              <a:rPr lang="en-US" dirty="0">
                <a:solidFill>
                  <a:schemeClr val="bg1"/>
                </a:solidFill>
                <a:latin typeface="Jokerman" panose="04090605060D06020702" pitchFamily="82" charset="0"/>
              </a:rPr>
              <a:t>Hootan Hemmati</a:t>
            </a:r>
          </a:p>
        </p:txBody>
      </p:sp>
      <p:pic>
        <p:nvPicPr>
          <p:cNvPr id="1026" name="Picture 2" descr="20 Years Anniversary of C# Programming Language. What the Future Holds. -  Avenga">
            <a:extLst>
              <a:ext uri="{FF2B5EF4-FFF2-40B4-BE49-F238E27FC236}">
                <a16:creationId xmlns:a16="http://schemas.microsoft.com/office/drawing/2014/main" id="{85705EDE-DC98-4F77-83D2-24D03040D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4013" y="2444239"/>
            <a:ext cx="3195808" cy="179764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B5AC336E-7BD1-4D3C-B380-15599C0D7747}"/>
              </a:ext>
            </a:extLst>
          </p:cNvPr>
          <p:cNvSpPr txBox="1">
            <a:spLocks/>
          </p:cNvSpPr>
          <p:nvPr/>
        </p:nvSpPr>
        <p:spPr>
          <a:xfrm>
            <a:off x="8107680" y="4443861"/>
            <a:ext cx="4048474" cy="1162614"/>
          </a:xfrm>
          <a:prstGeom prst="rect">
            <a:avLst/>
          </a:prstGeom>
        </p:spPr>
        <p:txBody>
          <a:bodyPr vert="horz" lIns="109728" tIns="109728" rIns="109728" bIns="91440" rtlCol="0" anchor="b">
            <a:normAutofit fontScale="90000" lnSpcReduction="10000"/>
          </a:bodyPr>
          <a:lstStyle>
            <a:lvl1pPr algn="l" defTabSz="914400" rtl="0" eaLnBrk="1" latinLnBrk="0" hangingPunct="1">
              <a:lnSpc>
                <a:spcPct val="125000"/>
              </a:lnSpc>
              <a:spcBef>
                <a:spcPct val="0"/>
              </a:spcBef>
              <a:buNone/>
              <a:defRPr sz="6000" b="0" kern="1200" cap="all" spc="150" baseline="0">
                <a:solidFill>
                  <a:schemeClr val="tx1">
                    <a:lumMod val="75000"/>
                    <a:lumOff val="25000"/>
                  </a:schemeClr>
                </a:solidFill>
                <a:latin typeface="+mj-lt"/>
                <a:ea typeface="+mj-ea"/>
                <a:cs typeface="+mj-cs"/>
              </a:defRPr>
            </a:lvl1pPr>
          </a:lstStyle>
          <a:p>
            <a:pPr algn="ctr"/>
            <a:r>
              <a:rPr lang="en-US" dirty="0">
                <a:solidFill>
                  <a:schemeClr val="bg1"/>
                </a:solidFill>
                <a:latin typeface="Jokerman" panose="04090605060D06020702" pitchFamily="82" charset="0"/>
              </a:rPr>
              <a:t>Step 1</a:t>
            </a:r>
          </a:p>
        </p:txBody>
      </p:sp>
    </p:spTree>
    <p:extLst>
      <p:ext uri="{BB962C8B-B14F-4D97-AF65-F5344CB8AC3E}">
        <p14:creationId xmlns:p14="http://schemas.microsoft.com/office/powerpoint/2010/main" val="424516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31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mute="1">
                <p:cTn id="12" repeatCount="indefinite" fill="hold" display="0">
                  <p:stCondLst>
                    <p:cond delay="indefinite"/>
                  </p:stCondLst>
                </p:cTn>
                <p:tgtEl>
                  <p:spTgt spid="4"/>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D2E6-855C-4F5A-8F8A-4E079DFF7A76}"/>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Start With Why</a:t>
            </a:r>
          </a:p>
        </p:txBody>
      </p:sp>
      <p:sp>
        <p:nvSpPr>
          <p:cNvPr id="3" name="Content Placeholder 2">
            <a:extLst>
              <a:ext uri="{FF2B5EF4-FFF2-40B4-BE49-F238E27FC236}">
                <a16:creationId xmlns:a16="http://schemas.microsoft.com/office/drawing/2014/main" id="{D4A7EB27-D3F0-4CC8-A7CE-0DA35A1A0033}"/>
              </a:ext>
            </a:extLst>
          </p:cNvPr>
          <p:cNvSpPr>
            <a:spLocks noGrp="1"/>
          </p:cNvSpPr>
          <p:nvPr>
            <p:ph idx="1"/>
          </p:nvPr>
        </p:nvSpPr>
        <p:spPr/>
        <p:txBody>
          <a:bodyPr/>
          <a:lstStyle/>
          <a:p>
            <a:r>
              <a:rPr lang="en-US" dirty="0"/>
              <a:t>1.Why we want be developer?</a:t>
            </a:r>
          </a:p>
          <a:p>
            <a:r>
              <a:rPr lang="en-US" dirty="0"/>
              <a:t>2.Why programmer?</a:t>
            </a:r>
          </a:p>
          <a:p>
            <a:endParaRPr lang="en-US" dirty="0"/>
          </a:p>
        </p:txBody>
      </p:sp>
    </p:spTree>
    <p:extLst>
      <p:ext uri="{BB962C8B-B14F-4D97-AF65-F5344CB8AC3E}">
        <p14:creationId xmlns:p14="http://schemas.microsoft.com/office/powerpoint/2010/main" val="391640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5" name="Rectangle 154">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a:extLst>
              <a:ext uri="{FF2B5EF4-FFF2-40B4-BE49-F238E27FC236}">
                <a16:creationId xmlns:a16="http://schemas.microsoft.com/office/drawing/2014/main" id="{C3FEC850-D70F-4F53-AFB0-352FEA945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8C93236-E275-45F1-9D85-64C17B7191F8}"/>
              </a:ext>
            </a:extLst>
          </p:cNvPr>
          <p:cNvSpPr>
            <a:spLocks noGrp="1"/>
          </p:cNvSpPr>
          <p:nvPr>
            <p:ph type="title"/>
          </p:nvPr>
        </p:nvSpPr>
        <p:spPr>
          <a:xfrm>
            <a:off x="1434622" y="1113327"/>
            <a:ext cx="4862811" cy="2019488"/>
          </a:xfrm>
        </p:spPr>
        <p:txBody>
          <a:bodyPr vert="horz" lIns="109728" tIns="109728" rIns="109728" bIns="91440" rtlCol="0" anchor="ctr">
            <a:normAutofit/>
          </a:bodyPr>
          <a:lstStyle/>
          <a:p>
            <a:pPr algn="ctr">
              <a:lnSpc>
                <a:spcPct val="140000"/>
              </a:lnSpc>
            </a:pPr>
            <a:r>
              <a:rPr lang="en-US" sz="2800" cap="all" dirty="0">
                <a:solidFill>
                  <a:schemeClr val="bg1"/>
                </a:solidFill>
              </a:rPr>
              <a:t>Programmer</a:t>
            </a:r>
            <a:br>
              <a:rPr lang="en-US" sz="2800" cap="all" dirty="0">
                <a:solidFill>
                  <a:schemeClr val="bg1"/>
                </a:solidFill>
              </a:rPr>
            </a:br>
            <a:r>
              <a:rPr lang="en-US" sz="2800" cap="all" dirty="0">
                <a:solidFill>
                  <a:schemeClr val="bg1"/>
                </a:solidFill>
              </a:rPr>
              <a:t>vs</a:t>
            </a:r>
            <a:br>
              <a:rPr lang="en-US" sz="2800" cap="all" dirty="0">
                <a:solidFill>
                  <a:schemeClr val="bg1"/>
                </a:solidFill>
              </a:rPr>
            </a:br>
            <a:r>
              <a:rPr lang="en-US" sz="2800" cap="all" dirty="0">
                <a:solidFill>
                  <a:schemeClr val="bg1"/>
                </a:solidFill>
              </a:rPr>
              <a:t>Coder</a:t>
            </a:r>
          </a:p>
        </p:txBody>
      </p:sp>
      <p:sp>
        <p:nvSpPr>
          <p:cNvPr id="159" name="Rectangle 158">
            <a:extLst>
              <a:ext uri="{FF2B5EF4-FFF2-40B4-BE49-F238E27FC236}">
                <a16:creationId xmlns:a16="http://schemas.microsoft.com/office/drawing/2014/main" id="{98928BEC-981A-4B8F-98FA-839975C5F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15114E9F-2A15-431C-9EF8-E5F1FFEE1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4E8B9C70-F708-443B-82A0-80E311A0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Programming concept illustration Free Vector">
            <a:extLst>
              <a:ext uri="{FF2B5EF4-FFF2-40B4-BE49-F238E27FC236}">
                <a16:creationId xmlns:a16="http://schemas.microsoft.com/office/drawing/2014/main" id="{953B60A2-815D-430C-85A9-C94B45FCA78F}"/>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7745" b="28570"/>
          <a:stretch/>
        </p:blipFill>
        <p:spPr bwMode="auto">
          <a:xfrm>
            <a:off x="6858023" y="-2"/>
            <a:ext cx="5333976" cy="33969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pp development illustration Free Vector">
            <a:extLst>
              <a:ext uri="{FF2B5EF4-FFF2-40B4-BE49-F238E27FC236}">
                <a16:creationId xmlns:a16="http://schemas.microsoft.com/office/drawing/2014/main" id="{16C5E8F6-1B08-4B36-ABA6-FEF099CB04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846" r="2" b="1272"/>
          <a:stretch/>
        </p:blipFill>
        <p:spPr bwMode="auto">
          <a:xfrm>
            <a:off x="1067712" y="3435496"/>
            <a:ext cx="5790310" cy="3422504"/>
          </a:xfrm>
          <a:prstGeom prst="rect">
            <a:avLst/>
          </a:prstGeom>
          <a:noFill/>
          <a:extLst>
            <a:ext uri="{909E8E84-426E-40DD-AFC4-6F175D3DCCD1}">
              <a14:hiddenFill xmlns:a14="http://schemas.microsoft.com/office/drawing/2010/main">
                <a:solidFill>
                  <a:srgbClr val="FFFFFF"/>
                </a:solidFill>
              </a14:hiddenFill>
            </a:ext>
          </a:extLst>
        </p:spPr>
      </p:pic>
      <p:sp>
        <p:nvSpPr>
          <p:cNvPr id="165" name="Rectangle 164">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5D7B94B2-D9B6-4EAC-8CD9-3961D1784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EA6FE760-E70F-4EB9-BCB1-D7795F04B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609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77" name="Rectangle 76">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7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6" name="Picture 4" descr="A person using a computer&#10;&#10;Description automatically generated with low confidence">
            <a:extLst>
              <a:ext uri="{FF2B5EF4-FFF2-40B4-BE49-F238E27FC236}">
                <a16:creationId xmlns:a16="http://schemas.microsoft.com/office/drawing/2014/main" id="{CC83D32D-EEFC-47B9-9E8B-F3790C3FBA9A}"/>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4598" r="7402" b="-1"/>
          <a:stretch/>
        </p:blipFill>
        <p:spPr bwMode="auto">
          <a:xfrm>
            <a:off x="20" y="-2"/>
            <a:ext cx="12191980" cy="6858002"/>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133D5-EF22-4272-9817-9683796822B5}"/>
              </a:ext>
            </a:extLst>
          </p:cNvPr>
          <p:cNvSpPr>
            <a:spLocks noGrp="1"/>
          </p:cNvSpPr>
          <p:nvPr>
            <p:ph type="title"/>
          </p:nvPr>
        </p:nvSpPr>
        <p:spPr>
          <a:xfrm>
            <a:off x="855663" y="863600"/>
            <a:ext cx="6007100" cy="3366494"/>
          </a:xfrm>
        </p:spPr>
        <p:txBody>
          <a:bodyPr vert="horz" lIns="109728" tIns="109728" rIns="109728" bIns="91440" rtlCol="0" anchor="b">
            <a:normAutofit/>
          </a:bodyPr>
          <a:lstStyle/>
          <a:p>
            <a:pPr>
              <a:lnSpc>
                <a:spcPct val="115000"/>
              </a:lnSpc>
            </a:pPr>
            <a:r>
              <a:rPr lang="en-US" sz="6000" b="0" cap="all">
                <a:solidFill>
                  <a:schemeClr val="bg1"/>
                </a:solidFill>
              </a:rPr>
              <a:t>.net interactive notebooks</a:t>
            </a:r>
          </a:p>
        </p:txBody>
      </p:sp>
    </p:spTree>
    <p:extLst>
      <p:ext uri="{BB962C8B-B14F-4D97-AF65-F5344CB8AC3E}">
        <p14:creationId xmlns:p14="http://schemas.microsoft.com/office/powerpoint/2010/main" val="2010989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65" name="Rectangle 12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7" name="Rectangle 126">
            <a:extLst>
              <a:ext uri="{FF2B5EF4-FFF2-40B4-BE49-F238E27FC236}">
                <a16:creationId xmlns:a16="http://schemas.microsoft.com/office/drawing/2014/main" id="{4F63D497-0210-4FF1-ABD0-8D0DDBFBD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28">
            <a:extLst>
              <a:ext uri="{FF2B5EF4-FFF2-40B4-BE49-F238E27FC236}">
                <a16:creationId xmlns:a16="http://schemas.microsoft.com/office/drawing/2014/main" id="{91DED2AF-86BC-49AA-AA91-878F7B60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8"/>
            <a:ext cx="1009935" cy="26033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ding Free Vector">
            <a:extLst>
              <a:ext uri="{FF2B5EF4-FFF2-40B4-BE49-F238E27FC236}">
                <a16:creationId xmlns:a16="http://schemas.microsoft.com/office/drawing/2014/main" id="{15DE5EDA-8702-431F-A628-3741A839BD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90" r="1" b="13194"/>
          <a:stretch/>
        </p:blipFill>
        <p:spPr bwMode="auto">
          <a:xfrm>
            <a:off x="1070774" y="889694"/>
            <a:ext cx="5728321" cy="25302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Different people asking questions Free Vector">
            <a:extLst>
              <a:ext uri="{FF2B5EF4-FFF2-40B4-BE49-F238E27FC236}">
                <a16:creationId xmlns:a16="http://schemas.microsoft.com/office/drawing/2014/main" id="{F48B746F-202E-4D5F-9C7D-ABC00D401C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4" r="6820" b="-2"/>
          <a:stretch/>
        </p:blipFill>
        <p:spPr bwMode="auto">
          <a:xfrm>
            <a:off x="6816704" y="10"/>
            <a:ext cx="5375296" cy="34376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Pensive people thinking on crossroad with direction sign. vector flat set of doubt, confused and puzzled characters making decision or choice. men and women choose way near road post with arrow signs Free Vector">
            <a:extLst>
              <a:ext uri="{FF2B5EF4-FFF2-40B4-BE49-F238E27FC236}">
                <a16:creationId xmlns:a16="http://schemas.microsoft.com/office/drawing/2014/main" id="{A91EFA47-E844-4D32-B3F4-9BFB724052F3}"/>
              </a:ext>
            </a:extLst>
          </p:cNvPr>
          <p:cNvPicPr>
            <a:picLocks noGrp="1" noChangeAspect="1" noChangeArrowheads="1"/>
          </p:cNvPicPr>
          <p:nvPr>
            <p:ph sz="half" idx="2"/>
          </p:nvPr>
        </p:nvPicPr>
        <p:blipFill rotWithShape="1">
          <a:blip r:embed="rId4">
            <a:extLst>
              <a:ext uri="{28A0092B-C50C-407E-A947-70E740481C1C}">
                <a14:useLocalDpi xmlns:a14="http://schemas.microsoft.com/office/drawing/2010/main" val="0"/>
              </a:ext>
            </a:extLst>
          </a:blip>
          <a:srcRect t="5212" r="-3" b="8248"/>
          <a:stretch/>
        </p:blipFill>
        <p:spPr bwMode="auto">
          <a:xfrm>
            <a:off x="1070774" y="3437667"/>
            <a:ext cx="5748977" cy="3420334"/>
          </a:xfrm>
          <a:prstGeom prst="rect">
            <a:avLst/>
          </a:prstGeom>
          <a:noFill/>
          <a:extLst>
            <a:ext uri="{909E8E84-426E-40DD-AFC4-6F175D3DCCD1}">
              <a14:hiddenFill xmlns:a14="http://schemas.microsoft.com/office/drawing/2010/main">
                <a:solidFill>
                  <a:srgbClr val="FFFFFF"/>
                </a:solidFill>
              </a14:hiddenFill>
            </a:ext>
          </a:extLst>
        </p:spPr>
      </p:pic>
      <p:sp>
        <p:nvSpPr>
          <p:cNvPr id="171" name="Rectangle 130">
            <a:extLst>
              <a:ext uri="{FF2B5EF4-FFF2-40B4-BE49-F238E27FC236}">
                <a16:creationId xmlns:a16="http://schemas.microsoft.com/office/drawing/2014/main" id="{43E9F331-5F10-4308-8012-10285B6BD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2798" y="3438099"/>
            <a:ext cx="5369202" cy="26339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539F5-4F83-43CA-A1CE-28A934EE0091}"/>
              </a:ext>
            </a:extLst>
          </p:cNvPr>
          <p:cNvSpPr>
            <a:spLocks noGrp="1"/>
          </p:cNvSpPr>
          <p:nvPr>
            <p:ph type="title"/>
          </p:nvPr>
        </p:nvSpPr>
        <p:spPr>
          <a:xfrm>
            <a:off x="7352793" y="3649649"/>
            <a:ext cx="4367429" cy="1381449"/>
          </a:xfrm>
        </p:spPr>
        <p:txBody>
          <a:bodyPr vert="horz" lIns="109728" tIns="109728" rIns="109728" bIns="91440" rtlCol="0" anchor="ctr">
            <a:normAutofit/>
          </a:bodyPr>
          <a:lstStyle/>
          <a:p>
            <a:pPr>
              <a:lnSpc>
                <a:spcPct val="125000"/>
              </a:lnSpc>
            </a:pPr>
            <a:r>
              <a:rPr lang="en-US" b="0" cap="all">
                <a:solidFill>
                  <a:schemeClr val="bg1"/>
                </a:solidFill>
              </a:rPr>
              <a:t>New Project</a:t>
            </a:r>
          </a:p>
        </p:txBody>
      </p:sp>
      <p:sp>
        <p:nvSpPr>
          <p:cNvPr id="172" name="Rectangle 132">
            <a:extLst>
              <a:ext uri="{FF2B5EF4-FFF2-40B4-BE49-F238E27FC236}">
                <a16:creationId xmlns:a16="http://schemas.microsoft.com/office/drawing/2014/main" id="{ED65A3A7-4368-4D89-B82E-0E7393F23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9809BFEA-209F-421D-80D2-58DB8AADE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419907"/>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7C157EA4-3AC3-4EE0-9300-622272F93D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2F52E303-91FC-43F3-8DF0-B9924F28E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5686"/>
            <a:ext cx="6858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0863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75" name="Rectangle 7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and coding concept illustration Free Vector">
            <a:extLst>
              <a:ext uri="{FF2B5EF4-FFF2-40B4-BE49-F238E27FC236}">
                <a16:creationId xmlns:a16="http://schemas.microsoft.com/office/drawing/2014/main" id="{14D26DDB-66A6-4617-AA9D-D7551626A2A9}"/>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4110" b="11304"/>
          <a:stretch/>
        </p:blipFill>
        <p:spPr bwMode="auto">
          <a:xfrm>
            <a:off x="20" y="-2"/>
            <a:ext cx="12191980" cy="6858002"/>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B1614-1221-4C39-80A5-1118EF60DC3C}"/>
              </a:ext>
            </a:extLst>
          </p:cNvPr>
          <p:cNvSpPr>
            <a:spLocks noGrp="1"/>
          </p:cNvSpPr>
          <p:nvPr>
            <p:ph type="title"/>
          </p:nvPr>
        </p:nvSpPr>
        <p:spPr>
          <a:xfrm>
            <a:off x="855663" y="863600"/>
            <a:ext cx="6007100" cy="3366494"/>
          </a:xfrm>
        </p:spPr>
        <p:txBody>
          <a:bodyPr vert="horz" lIns="109728" tIns="109728" rIns="109728" bIns="91440" rtlCol="0" anchor="b">
            <a:normAutofit/>
          </a:bodyPr>
          <a:lstStyle/>
          <a:p>
            <a:pPr>
              <a:lnSpc>
                <a:spcPct val="125000"/>
              </a:lnSpc>
            </a:pPr>
            <a:r>
              <a:rPr lang="en-US" sz="6000" b="0" cap="all">
                <a:solidFill>
                  <a:schemeClr val="bg1"/>
                </a:solidFill>
              </a:rPr>
              <a:t>Sync NameSpace</a:t>
            </a:r>
          </a:p>
        </p:txBody>
      </p:sp>
    </p:spTree>
    <p:extLst>
      <p:ext uri="{BB962C8B-B14F-4D97-AF65-F5344CB8AC3E}">
        <p14:creationId xmlns:p14="http://schemas.microsoft.com/office/powerpoint/2010/main" val="3439985097"/>
      </p:ext>
    </p:extLst>
  </p:cSld>
  <p:clrMapOvr>
    <a:masterClrMapping/>
  </p:clrMapOvr>
</p:sld>
</file>

<file path=ppt/theme/theme1.xml><?xml version="1.0" encoding="utf-8"?>
<a:theme xmlns:a="http://schemas.openxmlformats.org/drawingml/2006/main" name="ShojiVTI">
  <a:themeElements>
    <a:clrScheme name="AnalogousFromLightSeedRightStep">
      <a:dk1>
        <a:srgbClr val="000000"/>
      </a:dk1>
      <a:lt1>
        <a:srgbClr val="FFFFFF"/>
      </a:lt1>
      <a:dk2>
        <a:srgbClr val="412439"/>
      </a:dk2>
      <a:lt2>
        <a:srgbClr val="E2E8E4"/>
      </a:lt2>
      <a:accent1>
        <a:srgbClr val="EE6ECD"/>
      </a:accent1>
      <a:accent2>
        <a:srgbClr val="EB4E81"/>
      </a:accent2>
      <a:accent3>
        <a:srgbClr val="EE7A6E"/>
      </a:accent3>
      <a:accent4>
        <a:srgbClr val="E88F33"/>
      </a:accent4>
      <a:accent5>
        <a:srgbClr val="ACA54F"/>
      </a:accent5>
      <a:accent6>
        <a:srgbClr val="87AE3A"/>
      </a:accent6>
      <a:hlink>
        <a:srgbClr val="568E64"/>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93</Words>
  <Application>Microsoft Office PowerPoint</Application>
  <PresentationFormat>Widescreen</PresentationFormat>
  <Paragraphs>16</Paragraphs>
  <Slides>6</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Meiryo</vt:lpstr>
      <vt:lpstr>Arial</vt:lpstr>
      <vt:lpstr>Calibri</vt:lpstr>
      <vt:lpstr>Corbel</vt:lpstr>
      <vt:lpstr>Jokerman</vt:lpstr>
      <vt:lpstr>ShojiVTI</vt:lpstr>
      <vt:lpstr>Hootan Hemmati</vt:lpstr>
      <vt:lpstr>Start With Why</vt:lpstr>
      <vt:lpstr>Programmer vs Coder</vt:lpstr>
      <vt:lpstr>.net interactive notebooks</vt:lpstr>
      <vt:lpstr>New Project</vt:lpstr>
      <vt:lpstr>Sync NameSpace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Hootan Hemmati</dc:title>
  <dc:creator>Hootan Hemmati</dc:creator>
  <cp:lastModifiedBy>Hootan Hemmati</cp:lastModifiedBy>
  <cp:revision>3</cp:revision>
  <dcterms:created xsi:type="dcterms:W3CDTF">2022-04-01T11:33:58Z</dcterms:created>
  <dcterms:modified xsi:type="dcterms:W3CDTF">2022-04-03T09:58:09Z</dcterms:modified>
</cp:coreProperties>
</file>