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70"/>
  </p:notesMasterIdLst>
  <p:handoutMasterIdLst>
    <p:handoutMasterId r:id="rId71"/>
  </p:handoutMasterIdLst>
  <p:sldIdLst>
    <p:sldId id="256" r:id="rId5"/>
    <p:sldId id="257" r:id="rId6"/>
    <p:sldId id="258" r:id="rId7"/>
    <p:sldId id="300" r:id="rId8"/>
    <p:sldId id="273" r:id="rId9"/>
    <p:sldId id="274" r:id="rId10"/>
    <p:sldId id="276" r:id="rId11"/>
    <p:sldId id="279" r:id="rId12"/>
    <p:sldId id="280" r:id="rId13"/>
    <p:sldId id="289" r:id="rId14"/>
    <p:sldId id="290" r:id="rId15"/>
    <p:sldId id="277" r:id="rId16"/>
    <p:sldId id="278" r:id="rId17"/>
    <p:sldId id="259" r:id="rId18"/>
    <p:sldId id="311" r:id="rId19"/>
    <p:sldId id="260" r:id="rId20"/>
    <p:sldId id="312" r:id="rId21"/>
    <p:sldId id="313" r:id="rId22"/>
    <p:sldId id="314" r:id="rId23"/>
    <p:sldId id="315" r:id="rId24"/>
    <p:sldId id="261" r:id="rId25"/>
    <p:sldId id="262" r:id="rId26"/>
    <p:sldId id="263" r:id="rId27"/>
    <p:sldId id="264" r:id="rId28"/>
    <p:sldId id="265" r:id="rId29"/>
    <p:sldId id="266" r:id="rId30"/>
    <p:sldId id="267" r:id="rId31"/>
    <p:sldId id="268" r:id="rId32"/>
    <p:sldId id="269" r:id="rId33"/>
    <p:sldId id="287" r:id="rId34"/>
    <p:sldId id="288" r:id="rId35"/>
    <p:sldId id="281" r:id="rId36"/>
    <p:sldId id="282" r:id="rId37"/>
    <p:sldId id="283" r:id="rId38"/>
    <p:sldId id="284" r:id="rId39"/>
    <p:sldId id="291" r:id="rId40"/>
    <p:sldId id="292" r:id="rId41"/>
    <p:sldId id="293" r:id="rId42"/>
    <p:sldId id="294" r:id="rId43"/>
    <p:sldId id="295" r:id="rId44"/>
    <p:sldId id="296" r:id="rId45"/>
    <p:sldId id="297" r:id="rId46"/>
    <p:sldId id="298" r:id="rId47"/>
    <p:sldId id="270" r:id="rId48"/>
    <p:sldId id="271" r:id="rId49"/>
    <p:sldId id="272" r:id="rId50"/>
    <p:sldId id="285" r:id="rId51"/>
    <p:sldId id="286" r:id="rId52"/>
    <p:sldId id="302" r:id="rId53"/>
    <p:sldId id="301" r:id="rId54"/>
    <p:sldId id="316" r:id="rId55"/>
    <p:sldId id="303" r:id="rId56"/>
    <p:sldId id="304" r:id="rId57"/>
    <p:sldId id="305" r:id="rId58"/>
    <p:sldId id="306" r:id="rId59"/>
    <p:sldId id="307" r:id="rId60"/>
    <p:sldId id="308" r:id="rId61"/>
    <p:sldId id="309" r:id="rId62"/>
    <p:sldId id="317" r:id="rId63"/>
    <p:sldId id="318" r:id="rId64"/>
    <p:sldId id="319" r:id="rId65"/>
    <p:sldId id="320" r:id="rId66"/>
    <p:sldId id="322" r:id="rId67"/>
    <p:sldId id="321" r:id="rId68"/>
    <p:sldId id="310" r:id="rId69"/>
  </p:sldIdLst>
  <p:sldSz cx="18288000" cy="10287000"/>
  <p:notesSz cx="6858000" cy="9144000"/>
  <p:embeddedFontLst>
    <p:embeddedFont>
      <p:font typeface="Hagrid Heavy" panose="020B0604020202020204" charset="0"/>
      <p:regular r:id="rId72"/>
    </p:embeddedFont>
    <p:embeddedFont>
      <p:font typeface="Hagrid Ultra-Bold" panose="020B0604020202020204" charset="0"/>
      <p:regular r:id="rId73"/>
    </p:embeddedFont>
    <p:embeddedFont>
      <p:font typeface="Roboto" panose="02000000000000000000" pitchFamily="2" charset="0"/>
      <p:regular r:id="rId74"/>
      <p:bold r:id="rId75"/>
      <p:italic r:id="rId76"/>
      <p:boldItalic r:id="rId77"/>
    </p:embeddedFont>
    <p:embeddedFont>
      <p:font typeface="Roboto Italics" panose="020B0604020202020204" charset="0"/>
      <p:regular r:id="rId78"/>
    </p:embeddedFont>
    <p:embeddedFont>
      <p:font typeface="Roboto Slab" pitchFamily="2" charset="0"/>
      <p:regular r:id="rId79"/>
      <p:bold r:id="rId8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53F"/>
    <a:srgbClr val="F5E6CA"/>
    <a:srgbClr val="3E4044"/>
    <a:srgbClr val="61B045"/>
    <a:srgbClr val="1C334E"/>
    <a:srgbClr val="343F56"/>
    <a:srgbClr val="DF6EA6"/>
    <a:srgbClr val="7D7E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72066-852F-44DB-B098-3343AE346131}" v="4" dt="2024-09-25T05:53:27.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94053" autoAdjust="0"/>
  </p:normalViewPr>
  <p:slideViewPr>
    <p:cSldViewPr>
      <p:cViewPr varScale="1">
        <p:scale>
          <a:sx n="70" d="100"/>
          <a:sy n="70" d="100"/>
        </p:scale>
        <p:origin x="408" y="-6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6.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fntdata"/><Relationship Id="rId80" Type="http://schemas.openxmlformats.org/officeDocument/2006/relationships/font" Target="fonts/font9.fntdata"/><Relationship Id="rId85"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font" Target="fonts/font4.fntdata"/><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5.fntdata"/><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976F6B30-4E06-75C1-B9EC-17AC2658DF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a:extLst>
              <a:ext uri="{FF2B5EF4-FFF2-40B4-BE49-F238E27FC236}">
                <a16:creationId xmlns:a16="http://schemas.microsoft.com/office/drawing/2014/main" id="{9C892F0B-46C9-B9EA-E666-9DBB0636E4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44CDD3-26DB-4401-AC13-D5DC192D53D7}" type="datetimeFigureOut">
              <a:rPr lang="en-US" smtClean="0"/>
              <a:t>9/26/2024</a:t>
            </a:fld>
            <a:endParaRPr lang="en-US"/>
          </a:p>
        </p:txBody>
      </p:sp>
      <p:sp>
        <p:nvSpPr>
          <p:cNvPr id="4" name="Alt Bilgi Yer Tutucusu 3">
            <a:extLst>
              <a:ext uri="{FF2B5EF4-FFF2-40B4-BE49-F238E27FC236}">
                <a16:creationId xmlns:a16="http://schemas.microsoft.com/office/drawing/2014/main" id="{7695355D-59C1-855D-1801-7DA747D121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ayt Numarası Yer Tutucusu 4">
            <a:extLst>
              <a:ext uri="{FF2B5EF4-FFF2-40B4-BE49-F238E27FC236}">
                <a16:creationId xmlns:a16="http://schemas.microsoft.com/office/drawing/2014/main" id="{2758D638-A45E-CA75-8CA1-2C5576341E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3B3CBE-E818-4C2B-89D7-3076C1F2DD7D}" type="slidenum">
              <a:rPr lang="en-US" smtClean="0"/>
              <a:t>‹#›</a:t>
            </a:fld>
            <a:endParaRPr lang="en-US"/>
          </a:p>
        </p:txBody>
      </p:sp>
    </p:spTree>
    <p:extLst>
      <p:ext uri="{BB962C8B-B14F-4D97-AF65-F5344CB8AC3E}">
        <p14:creationId xmlns:p14="http://schemas.microsoft.com/office/powerpoint/2010/main" val="37054594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AF732-E5CF-4537-9B79-A0EED959D7C9}" type="datetimeFigureOut">
              <a:rPr lang="en-US" smtClean="0"/>
              <a:t>9/26/2024</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5BC6E-E570-479F-BFE7-2CB71FFE1F76}" type="slidenum">
              <a:rPr lang="en-US" smtClean="0"/>
              <a:t>‹#›</a:t>
            </a:fld>
            <a:endParaRPr lang="en-US"/>
          </a:p>
        </p:txBody>
      </p:sp>
    </p:spTree>
    <p:extLst>
      <p:ext uri="{BB962C8B-B14F-4D97-AF65-F5344CB8AC3E}">
        <p14:creationId xmlns:p14="http://schemas.microsoft.com/office/powerpoint/2010/main" val="33388831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0075BC6E-E570-479F-BFE7-2CB71FFE1F76}" type="slidenum">
              <a:rPr lang="en-US" smtClean="0"/>
              <a:t>37</a:t>
            </a:fld>
            <a:endParaRPr lang="en-US"/>
          </a:p>
        </p:txBody>
      </p:sp>
    </p:spTree>
    <p:extLst>
      <p:ext uri="{BB962C8B-B14F-4D97-AF65-F5344CB8AC3E}">
        <p14:creationId xmlns:p14="http://schemas.microsoft.com/office/powerpoint/2010/main" val="3736338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scm.com/docs"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git-scm.com/docs/git-clon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git-scm.com/docs/git-clon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git-scm.com/docs/git-clon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git-scm.com/docs/git-clon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ad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git-scm.com/docs/git-clon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git-scm.com/docs/git-clon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git-scm.com/docs/git-clon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git-scm.com/docs/git-clon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git-scm.com/docs/git-clone"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44.xml"/><Relationship Id="rId13" Type="http://schemas.openxmlformats.org/officeDocument/2006/relationships/image" Target="../media/image4.svg"/><Relationship Id="rId18" Type="http://schemas.openxmlformats.org/officeDocument/2006/relationships/slide" Target="slide42.xml"/><Relationship Id="rId3" Type="http://schemas.openxmlformats.org/officeDocument/2006/relationships/slide" Target="slide4.xml"/><Relationship Id="rId21" Type="http://schemas.openxmlformats.org/officeDocument/2006/relationships/slide" Target="slide38.xml"/><Relationship Id="rId7" Type="http://schemas.openxmlformats.org/officeDocument/2006/relationships/slide" Target="slide14.xml"/><Relationship Id="rId12" Type="http://schemas.openxmlformats.org/officeDocument/2006/relationships/image" Target="../media/image3.png"/><Relationship Id="rId17" Type="http://schemas.openxmlformats.org/officeDocument/2006/relationships/slide" Target="slide40.xml"/><Relationship Id="rId2" Type="http://schemas.openxmlformats.org/officeDocument/2006/relationships/slide" Target="slide3.xml"/><Relationship Id="rId16" Type="http://schemas.openxmlformats.org/officeDocument/2006/relationships/slide" Target="slide36.xml"/><Relationship Id="rId20" Type="http://schemas.openxmlformats.org/officeDocument/2006/relationships/slide" Target="slide52.xml"/><Relationship Id="rId1" Type="http://schemas.openxmlformats.org/officeDocument/2006/relationships/slideLayout" Target="../slideLayouts/slideLayout7.xml"/><Relationship Id="rId6" Type="http://schemas.openxmlformats.org/officeDocument/2006/relationships/slide" Target="slide34.xml"/><Relationship Id="rId11" Type="http://schemas.openxmlformats.org/officeDocument/2006/relationships/slide" Target="slide47.xml"/><Relationship Id="rId5" Type="http://schemas.openxmlformats.org/officeDocument/2006/relationships/slide" Target="slide8.xml"/><Relationship Id="rId15" Type="http://schemas.openxmlformats.org/officeDocument/2006/relationships/slide" Target="slide30.xml"/><Relationship Id="rId23" Type="http://schemas.openxmlformats.org/officeDocument/2006/relationships/slide" Target="slide60.xml"/><Relationship Id="rId10" Type="http://schemas.openxmlformats.org/officeDocument/2006/relationships/slide" Target="slide32.xml"/><Relationship Id="rId19" Type="http://schemas.openxmlformats.org/officeDocument/2006/relationships/slide" Target="slide49.xml"/><Relationship Id="rId4" Type="http://schemas.openxmlformats.org/officeDocument/2006/relationships/slide" Target="slide5.xml"/><Relationship Id="rId9" Type="http://schemas.openxmlformats.org/officeDocument/2006/relationships/slide" Target="slide12.xml"/><Relationship Id="rId14" Type="http://schemas.openxmlformats.org/officeDocument/2006/relationships/slide" Target="slide10.xml"/><Relationship Id="rId22" Type="http://schemas.openxmlformats.org/officeDocument/2006/relationships/slide" Target="slide59.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git-scm.com/docs/git-clon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branch"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branch"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branch"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branch"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branch"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branch"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git-scm.com/docs/git-clon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git-scm.com/docs/git-clone"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git-scm.com/docs/git-clon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git-scm.com/docs/git-clon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git-scm.com/docs/git-clon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rese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rese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rever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revert"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fetch" TargetMode="External"/></Relationships>
</file>

<file path=ppt/slides/_rels/slide3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git-scm.com/docs/git-clone" TargetMode="External"/><Relationship Id="rId5" Type="http://schemas.openxmlformats.org/officeDocument/2006/relationships/hyperlink" Target="https://git-scm.com/docs/git-fetch" TargetMode="Externa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pul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pul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sv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git-scm.com/docs/git-clone" TargetMode="External"/><Relationship Id="rId5" Type="http://schemas.openxmlformats.org/officeDocument/2006/relationships/hyperlink" Target="https://git-scm.com/docs/git-switch" TargetMode="External"/><Relationship Id="rId4" Type="http://schemas.openxmlformats.org/officeDocument/2006/relationships/hyperlink" Target="https://git-scm.com/docs/git-checkout"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push"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push"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diff"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diff"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rebase"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rebase"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rebase"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cherry-pick"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cherry-pick"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reflo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git-scm.com/docs/git-clone"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reflog" TargetMode="External"/></Relationships>
</file>

<file path=ppt/slides/_rels/slide5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sv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git-scm.com/docs/git-log" TargetMode="External"/><Relationship Id="rId5" Type="http://schemas.openxmlformats.org/officeDocument/2006/relationships/hyperlink" Target="https://git-scm.com/docs/git-clone" TargetMode="External"/><Relationship Id="rId4" Type="http://schemas.openxmlformats.org/officeDocument/2006/relationships/hyperlink" Target="https://git-scm.com/docs/git-reflog"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stash"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stash"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stash"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stash"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stash"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stash"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git-clone" TargetMode="External"/><Relationship Id="rId4" Type="http://schemas.openxmlformats.org/officeDocument/2006/relationships/hyperlink" Target="https://git-scm.com/docs/git-stash"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git-scm.com/docs/git-clon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git-scm.com/docs/git-clone"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git-scm.com/docs/git-clon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git-scm.com/docs/git-clone"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merge-strategies" TargetMode="External"/><Relationship Id="rId4" Type="http://schemas.openxmlformats.org/officeDocument/2006/relationships/hyperlink" Target="https://git-scm.com/docs/git-clone"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merge-strategies" TargetMode="External"/><Relationship Id="rId4" Type="http://schemas.openxmlformats.org/officeDocument/2006/relationships/hyperlink" Target="https://git-scm.com/docs/git-clone"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git-scm.com/docs/merge-strategies" TargetMode="External"/><Relationship Id="rId4" Type="http://schemas.openxmlformats.org/officeDocument/2006/relationships/hyperlink" Target="https://git-scm.com/docs/git-clone"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scm.com/docs"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git-scm.com/docs/git-clon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git-scm.com/docs/git-clon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git-scm.com/docs/git-clo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031218" y="7934949"/>
            <a:ext cx="16228082" cy="1323351"/>
            <a:chOff x="0" y="0"/>
            <a:chExt cx="3964388" cy="323284"/>
          </a:xfrm>
        </p:grpSpPr>
        <p:sp>
          <p:nvSpPr>
            <p:cNvPr id="3" name="Freeform 3"/>
            <p:cNvSpPr/>
            <p:nvPr/>
          </p:nvSpPr>
          <p:spPr>
            <a:xfrm>
              <a:off x="0" y="0"/>
              <a:ext cx="3964388" cy="323284"/>
            </a:xfrm>
            <a:custGeom>
              <a:avLst/>
              <a:gdLst/>
              <a:ahLst/>
              <a:cxnLst/>
              <a:rect l="l" t="t" r="r" b="b"/>
              <a:pathLst>
                <a:path w="3964388" h="323284">
                  <a:moveTo>
                    <a:pt x="0" y="0"/>
                  </a:moveTo>
                  <a:lnTo>
                    <a:pt x="3964388" y="0"/>
                  </a:lnTo>
                  <a:lnTo>
                    <a:pt x="3964388" y="323284"/>
                  </a:lnTo>
                  <a:lnTo>
                    <a:pt x="0" y="323284"/>
                  </a:lnTo>
                  <a:close/>
                </a:path>
              </a:pathLst>
            </a:custGeom>
            <a:solidFill>
              <a:srgbClr val="F5E6CA"/>
            </a:solidFill>
          </p:spPr>
          <p:txBody>
            <a:bodyPr/>
            <a:lstStyle/>
            <a:p>
              <a:endParaRPr lang="en-US" dirty="0"/>
            </a:p>
          </p:txBody>
        </p:sp>
        <p:sp>
          <p:nvSpPr>
            <p:cNvPr id="4" name="TextBox 4"/>
            <p:cNvSpPr txBox="1"/>
            <p:nvPr/>
          </p:nvSpPr>
          <p:spPr>
            <a:xfrm>
              <a:off x="0" y="-38100"/>
              <a:ext cx="3964388" cy="361384"/>
            </a:xfrm>
            <a:prstGeom prst="rect">
              <a:avLst/>
            </a:prstGeom>
          </p:spPr>
          <p:txBody>
            <a:bodyPr lIns="50800" tIns="50800" rIns="50800" bIns="50800" rtlCol="0" anchor="ctr"/>
            <a:lstStyle/>
            <a:p>
              <a:pPr algn="ctr">
                <a:lnSpc>
                  <a:spcPts val="2659"/>
                </a:lnSpc>
              </a:pPr>
              <a:endParaRPr dirty="0"/>
            </a:p>
          </p:txBody>
        </p:sp>
      </p:grpSp>
      <p:sp>
        <p:nvSpPr>
          <p:cNvPr id="5" name="Freeform 5"/>
          <p:cNvSpPr/>
          <p:nvPr/>
        </p:nvSpPr>
        <p:spPr>
          <a:xfrm>
            <a:off x="1383596" y="8415502"/>
            <a:ext cx="334644" cy="334644"/>
          </a:xfrm>
          <a:custGeom>
            <a:avLst/>
            <a:gdLst/>
            <a:ahLst/>
            <a:cxnLst/>
            <a:rect l="l" t="t" r="r" b="b"/>
            <a:pathLst>
              <a:path w="334644" h="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6" name="Freeform 6"/>
          <p:cNvSpPr/>
          <p:nvPr/>
        </p:nvSpPr>
        <p:spPr>
          <a:xfrm>
            <a:off x="10000917" y="3714211"/>
            <a:ext cx="1161215" cy="1161215"/>
          </a:xfrm>
          <a:custGeom>
            <a:avLst/>
            <a:gdLst/>
            <a:ahLst/>
            <a:cxnLst/>
            <a:rect l="l" t="t" r="r" b="b"/>
            <a:pathLst>
              <a:path w="1161215" h="1161215">
                <a:moveTo>
                  <a:pt x="0" y="0"/>
                </a:moveTo>
                <a:lnTo>
                  <a:pt x="1161214" y="0"/>
                </a:lnTo>
                <a:lnTo>
                  <a:pt x="1161214" y="1161215"/>
                </a:lnTo>
                <a:lnTo>
                  <a:pt x="0" y="11612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7" name="TextBox 7"/>
          <p:cNvSpPr txBox="1"/>
          <p:nvPr/>
        </p:nvSpPr>
        <p:spPr>
          <a:xfrm>
            <a:off x="7125869" y="3227062"/>
            <a:ext cx="2875048" cy="1916438"/>
          </a:xfrm>
          <a:prstGeom prst="rect">
            <a:avLst/>
          </a:prstGeom>
        </p:spPr>
        <p:txBody>
          <a:bodyPr lIns="0" tIns="0" rIns="0" bIns="0" rtlCol="0" anchor="t">
            <a:spAutoFit/>
          </a:bodyPr>
          <a:lstStyle/>
          <a:p>
            <a:pPr algn="ctr">
              <a:lnSpc>
                <a:spcPts val="15119"/>
              </a:lnSpc>
            </a:pPr>
            <a:r>
              <a:rPr lang="en-US" sz="10799" b="1" dirty="0">
                <a:solidFill>
                  <a:srgbClr val="F5E6CA"/>
                </a:solidFill>
                <a:latin typeface="Hagrid Heavy"/>
                <a:ea typeface="Hagrid Heavy"/>
                <a:cs typeface="Hagrid Heavy"/>
                <a:sym typeface="Hagrid Heavy"/>
              </a:rPr>
              <a:t>GIT</a:t>
            </a:r>
          </a:p>
        </p:txBody>
      </p:sp>
      <p:sp>
        <p:nvSpPr>
          <p:cNvPr id="8" name="TextBox 8"/>
          <p:cNvSpPr txBox="1"/>
          <p:nvPr/>
        </p:nvSpPr>
        <p:spPr>
          <a:xfrm>
            <a:off x="2010392" y="8374057"/>
            <a:ext cx="3295829" cy="387032"/>
          </a:xfrm>
          <a:prstGeom prst="rect">
            <a:avLst/>
          </a:prstGeom>
        </p:spPr>
        <p:txBody>
          <a:bodyPr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rPr>
              <a:t>EMIR YORGUN</a:t>
            </a:r>
          </a:p>
        </p:txBody>
      </p:sp>
      <p:sp>
        <p:nvSpPr>
          <p:cNvPr id="9" name="TextBox 9"/>
          <p:cNvSpPr txBox="1"/>
          <p:nvPr/>
        </p:nvSpPr>
        <p:spPr>
          <a:xfrm>
            <a:off x="13939018" y="8381677"/>
            <a:ext cx="2965385" cy="368691"/>
          </a:xfrm>
          <a:prstGeom prst="rect">
            <a:avLst/>
          </a:prstGeom>
        </p:spPr>
        <p:txBody>
          <a:bodyPr wrap="square" lIns="0" tIns="0" rIns="0" bIns="0" rtlCol="0" anchor="t">
            <a:spAutoFit/>
          </a:bodyPr>
          <a:lstStyle/>
          <a:p>
            <a:pPr algn="l">
              <a:lnSpc>
                <a:spcPts val="3080"/>
              </a:lnSpc>
            </a:pPr>
            <a:r>
              <a:rPr lang="en-US" sz="2200" u="sng" dirty="0">
                <a:solidFill>
                  <a:srgbClr val="3E4044"/>
                </a:solidFill>
                <a:latin typeface="Roboto"/>
                <a:ea typeface="Roboto"/>
                <a:cs typeface="Roboto"/>
                <a:sym typeface="Roboto"/>
                <a:hlinkClick r:id="rId6" tooltip="https://git-scm.com/docs">
                  <a:extLst>
                    <a:ext uri="{A12FA001-AC4F-418D-AE19-62706E023703}">
                      <ahyp:hlinkClr xmlns:ahyp="http://schemas.microsoft.com/office/drawing/2018/hyperlinkcolor" val="tx"/>
                    </a:ext>
                  </a:extLst>
                </a:hlinkClick>
              </a:rPr>
              <a:t>Click for GIT Reference</a:t>
            </a:r>
          </a:p>
        </p:txBody>
      </p:sp>
      <p:sp>
        <p:nvSpPr>
          <p:cNvPr id="10" name="TextBox 10"/>
          <p:cNvSpPr txBox="1"/>
          <p:nvPr/>
        </p:nvSpPr>
        <p:spPr>
          <a:xfrm>
            <a:off x="17259300" y="646431"/>
            <a:ext cx="257780" cy="382269"/>
          </a:xfrm>
          <a:prstGeom prst="rect">
            <a:avLst/>
          </a:prstGeom>
        </p:spPr>
        <p:txBody>
          <a:bodyPr lIns="0" tIns="0" rIns="0" bIns="0" rtlCol="0" anchor="t">
            <a:spAutoFit/>
          </a:bodyPr>
          <a:lstStyle/>
          <a:p>
            <a:pPr algn="l">
              <a:lnSpc>
                <a:spcPts val="3080"/>
              </a:lnSpc>
            </a:pPr>
            <a:r>
              <a:rPr lang="en-US" sz="2200" dirty="0">
                <a:solidFill>
                  <a:srgbClr val="F5E6CA"/>
                </a:solidFill>
                <a:latin typeface="Roboto"/>
                <a:ea typeface="Roboto"/>
                <a:cs typeface="Roboto"/>
                <a:sym typeface="Roboto"/>
              </a:rPr>
              <a:t>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GIT REMOTES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rPr>
              <a:t>R</a:t>
            </a:r>
            <a:r>
              <a:rPr lang="en-US" sz="2200" b="0" i="0" dirty="0">
                <a:solidFill>
                  <a:srgbClr val="3E4044"/>
                </a:solidFill>
                <a:effectLst/>
                <a:latin typeface="Roboto" panose="02000000000000000000" pitchFamily="2" charset="0"/>
                <a:ea typeface="Roboto" panose="02000000000000000000" pitchFamily="2" charset="0"/>
              </a:rPr>
              <a:t>emote branches also have a (required) naming convention.</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rPr>
              <a:t>What is origin/</a:t>
            </a:r>
            <a:endPar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10</a:t>
            </a:r>
          </a:p>
        </p:txBody>
      </p:sp>
      <p:sp>
        <p:nvSpPr>
          <p:cNvPr id="27" name="Oval 26">
            <a:extLst>
              <a:ext uri="{FF2B5EF4-FFF2-40B4-BE49-F238E27FC236}">
                <a16:creationId xmlns:a16="http://schemas.microsoft.com/office/drawing/2014/main" id="{9E63EC8B-2BE0-ECA7-4D3C-CC859B20E826}"/>
              </a:ext>
            </a:extLst>
          </p:cNvPr>
          <p:cNvSpPr/>
          <p:nvPr/>
        </p:nvSpPr>
        <p:spPr>
          <a:xfrm>
            <a:off x="11438936" y="422922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1438936" y="556780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3936438" y="1126754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1858036" y="500044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p:cNvCxnSpPr>
          <p:nvPr/>
        </p:nvCxnSpPr>
        <p:spPr>
          <a:xfrm flipV="1">
            <a:off x="14355538" y="1070018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 branches also have a (required) naming convention -- they are displayed in the format of:</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5" name="Düz Ok Bağlayıcısı 24">
            <a:extLst>
              <a:ext uri="{FF2B5EF4-FFF2-40B4-BE49-F238E27FC236}">
                <a16:creationId xmlns:a16="http://schemas.microsoft.com/office/drawing/2014/main" id="{1FE9AEE6-F50F-D953-E635-73A075F22994}"/>
              </a:ext>
            </a:extLst>
          </p:cNvPr>
          <p:cNvCxnSpPr>
            <a:cxnSpLocks/>
            <a:stCxn id="20" idx="0"/>
            <a:endCxn id="8" idx="4"/>
          </p:cNvCxnSpPr>
          <p:nvPr/>
        </p:nvCxnSpPr>
        <p:spPr>
          <a:xfrm flipV="1">
            <a:off x="14355538" y="12038768"/>
            <a:ext cx="0" cy="45701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2205853" y="5012006"/>
            <a:ext cx="1918238" cy="966734"/>
            <a:chOff x="13169358" y="4929154"/>
            <a:chExt cx="19182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5" y="4929154"/>
              <a:ext cx="1395601"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a:p>
              <a:pPr algn="ctr"/>
              <a:r>
                <a:rPr lang="en-US" dirty="0">
                  <a:solidFill>
                    <a:srgbClr val="F5E6CA"/>
                  </a:solidFill>
                </a:rPr>
                <a:t>origin/main</a:t>
              </a:r>
            </a:p>
          </p:txBody>
        </p:sp>
      </p:grpSp>
      <p:sp>
        <p:nvSpPr>
          <p:cNvPr id="11" name="TextBox 17">
            <a:extLst>
              <a:ext uri="{FF2B5EF4-FFF2-40B4-BE49-F238E27FC236}">
                <a16:creationId xmlns:a16="http://schemas.microsoft.com/office/drawing/2014/main" id="{B06EA492-DA3D-015A-C94A-9C86A1D0DBF1}"/>
              </a:ext>
            </a:extLst>
          </p:cNvPr>
          <p:cNvSpPr txBox="1"/>
          <p:nvPr/>
        </p:nvSpPr>
        <p:spPr>
          <a:xfrm>
            <a:off x="2472743" y="4381527"/>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&lt;remote-name&gt;/&lt;branch name&gt;</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22026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4475246" y="422922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4475246" y="556780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4894346" y="500044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5242162" y="5014184"/>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33" name="AutoShape 5">
            <a:extLst>
              <a:ext uri="{FF2B5EF4-FFF2-40B4-BE49-F238E27FC236}">
                <a16:creationId xmlns:a16="http://schemas.microsoft.com/office/drawing/2014/main" id="{F8475A61-1E07-59C0-29B0-0ADA24825CDA}"/>
              </a:ext>
            </a:extLst>
          </p:cNvPr>
          <p:cNvSpPr/>
          <p:nvPr/>
        </p:nvSpPr>
        <p:spPr>
          <a:xfrm>
            <a:off x="2472743" y="495274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5" name="TextBox 26">
            <a:extLst>
              <a:ext uri="{FF2B5EF4-FFF2-40B4-BE49-F238E27FC236}">
                <a16:creationId xmlns:a16="http://schemas.microsoft.com/office/drawing/2014/main" id="{3B4A058C-F01D-5E28-50CA-06C4F9E61A73}"/>
              </a:ext>
            </a:extLst>
          </p:cNvPr>
          <p:cNvSpPr txBox="1"/>
          <p:nvPr/>
        </p:nvSpPr>
        <p:spPr>
          <a:xfrm>
            <a:off x="2489309" y="5148577"/>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Hence, if you look at a branch named origin/main, the branch name is main and the name of the remote is origin.</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TextBox 26">
            <a:extLst>
              <a:ext uri="{FF2B5EF4-FFF2-40B4-BE49-F238E27FC236}">
                <a16:creationId xmlns:a16="http://schemas.microsoft.com/office/drawing/2014/main" id="{2E4185A6-301C-3C81-16AC-B72B37B7FB67}"/>
              </a:ext>
            </a:extLst>
          </p:cNvPr>
          <p:cNvSpPr txBox="1"/>
          <p:nvPr/>
        </p:nvSpPr>
        <p:spPr>
          <a:xfrm>
            <a:off x="14237837" y="675248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Upstream Repo</a:t>
            </a:r>
          </a:p>
        </p:txBody>
      </p:sp>
      <p:sp>
        <p:nvSpPr>
          <p:cNvPr id="17" name="TextBox 26">
            <a:extLst>
              <a:ext uri="{FF2B5EF4-FFF2-40B4-BE49-F238E27FC236}">
                <a16:creationId xmlns:a16="http://schemas.microsoft.com/office/drawing/2014/main" id="{4389E292-3F41-A6C9-34F7-558080713B41}"/>
              </a:ext>
            </a:extLst>
          </p:cNvPr>
          <p:cNvSpPr txBox="1"/>
          <p:nvPr/>
        </p:nvSpPr>
        <p:spPr>
          <a:xfrm>
            <a:off x="11216375" y="675248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880238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GIT REMOTES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rPr>
              <a:t>R</a:t>
            </a:r>
            <a:r>
              <a:rPr lang="en-US" sz="2200" b="0" i="0" dirty="0">
                <a:solidFill>
                  <a:srgbClr val="3E4044"/>
                </a:solidFill>
                <a:effectLst/>
                <a:latin typeface="Roboto" panose="02000000000000000000" pitchFamily="2" charset="0"/>
                <a:ea typeface="Roboto" panose="02000000000000000000" pitchFamily="2" charset="0"/>
              </a:rPr>
              <a:t>emote branches also have a (required) naming convention.</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rPr>
              <a:t>What is origin/</a:t>
            </a:r>
            <a:endPar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11</a:t>
            </a:r>
          </a:p>
        </p:txBody>
      </p:sp>
      <p:sp>
        <p:nvSpPr>
          <p:cNvPr id="27" name="Oval 26">
            <a:extLst>
              <a:ext uri="{FF2B5EF4-FFF2-40B4-BE49-F238E27FC236}">
                <a16:creationId xmlns:a16="http://schemas.microsoft.com/office/drawing/2014/main" id="{9E63EC8B-2BE0-ECA7-4D3C-CC859B20E826}"/>
              </a:ext>
            </a:extLst>
          </p:cNvPr>
          <p:cNvSpPr/>
          <p:nvPr/>
        </p:nvSpPr>
        <p:spPr>
          <a:xfrm>
            <a:off x="11438936" y="422922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1438936" y="556780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1438936" y="6901078"/>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1858036" y="500044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1858036" y="6339031"/>
            <a:ext cx="0" cy="56204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 branches also have a (required) naming convention -- they are displayed in the format of:</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9753600" y="7321001"/>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grpSp>
        <p:nvGrpSpPr>
          <p:cNvPr id="32" name="Grup 31">
            <a:extLst>
              <a:ext uri="{FF2B5EF4-FFF2-40B4-BE49-F238E27FC236}">
                <a16:creationId xmlns:a16="http://schemas.microsoft.com/office/drawing/2014/main" id="{A475F586-716C-A4DB-C0D6-4E4BD95C3AB7}"/>
              </a:ext>
            </a:extLst>
          </p:cNvPr>
          <p:cNvGrpSpPr/>
          <p:nvPr/>
        </p:nvGrpSpPr>
        <p:grpSpPr>
          <a:xfrm>
            <a:off x="12205853" y="5012006"/>
            <a:ext cx="1918238" cy="966734"/>
            <a:chOff x="13169358" y="4929154"/>
            <a:chExt cx="19182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5" y="4929154"/>
              <a:ext cx="1395601"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a:p>
              <a:pPr algn="ctr"/>
              <a:r>
                <a:rPr lang="en-US" dirty="0">
                  <a:solidFill>
                    <a:srgbClr val="F5E6CA"/>
                  </a:solidFill>
                </a:rPr>
                <a:t>origin/main</a:t>
              </a:r>
            </a:p>
          </p:txBody>
        </p:sp>
      </p:grpSp>
      <p:sp>
        <p:nvSpPr>
          <p:cNvPr id="11" name="TextBox 17">
            <a:extLst>
              <a:ext uri="{FF2B5EF4-FFF2-40B4-BE49-F238E27FC236}">
                <a16:creationId xmlns:a16="http://schemas.microsoft.com/office/drawing/2014/main" id="{B06EA492-DA3D-015A-C94A-9C86A1D0DBF1}"/>
              </a:ext>
            </a:extLst>
          </p:cNvPr>
          <p:cNvSpPr txBox="1"/>
          <p:nvPr/>
        </p:nvSpPr>
        <p:spPr>
          <a:xfrm>
            <a:off x="2472743" y="4381527"/>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&lt;remote-name&gt;/&lt;branch name&gt;</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22026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4475246" y="422922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4475246" y="556780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4894346" y="500044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5242162" y="5014184"/>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33" name="AutoShape 5">
            <a:extLst>
              <a:ext uri="{FF2B5EF4-FFF2-40B4-BE49-F238E27FC236}">
                <a16:creationId xmlns:a16="http://schemas.microsoft.com/office/drawing/2014/main" id="{F8475A61-1E07-59C0-29B0-0ADA24825CDA}"/>
              </a:ext>
            </a:extLst>
          </p:cNvPr>
          <p:cNvSpPr/>
          <p:nvPr/>
        </p:nvSpPr>
        <p:spPr>
          <a:xfrm>
            <a:off x="2472743" y="495274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5" name="TextBox 26">
            <a:extLst>
              <a:ext uri="{FF2B5EF4-FFF2-40B4-BE49-F238E27FC236}">
                <a16:creationId xmlns:a16="http://schemas.microsoft.com/office/drawing/2014/main" id="{3B4A058C-F01D-5E28-50CA-06C4F9E61A73}"/>
              </a:ext>
            </a:extLst>
          </p:cNvPr>
          <p:cNvSpPr txBox="1"/>
          <p:nvPr/>
        </p:nvSpPr>
        <p:spPr>
          <a:xfrm>
            <a:off x="2489309" y="5148577"/>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Hence, if you look at a branch named origin/main, the branch name is main and the name of the remote is origin.</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481025" y="5967128"/>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489309" y="581488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3" name="TextBox 26">
            <a:extLst>
              <a:ext uri="{FF2B5EF4-FFF2-40B4-BE49-F238E27FC236}">
                <a16:creationId xmlns:a16="http://schemas.microsoft.com/office/drawing/2014/main" id="{5072067C-B7D3-89E6-C27E-533EDD118BBA}"/>
              </a:ext>
            </a:extLst>
          </p:cNvPr>
          <p:cNvSpPr txBox="1"/>
          <p:nvPr/>
        </p:nvSpPr>
        <p:spPr>
          <a:xfrm>
            <a:off x="2481025" y="6465045"/>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As you can see, git put us into detached HEAD mode and then did not update origin/main when we added a new commit. This is because origin/main will only update when the remote updates.</a:t>
            </a:r>
          </a:p>
        </p:txBody>
      </p:sp>
      <p:sp>
        <p:nvSpPr>
          <p:cNvPr id="17" name="TextBox 26">
            <a:extLst>
              <a:ext uri="{FF2B5EF4-FFF2-40B4-BE49-F238E27FC236}">
                <a16:creationId xmlns:a16="http://schemas.microsoft.com/office/drawing/2014/main" id="{7EC3B442-D9D8-7DED-3EEE-9B85F573CED5}"/>
              </a:ext>
            </a:extLst>
          </p:cNvPr>
          <p:cNvSpPr txBox="1"/>
          <p:nvPr/>
        </p:nvSpPr>
        <p:spPr>
          <a:xfrm>
            <a:off x="14237837" y="675248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Upstream Repo</a:t>
            </a:r>
          </a:p>
        </p:txBody>
      </p:sp>
      <p:sp>
        <p:nvSpPr>
          <p:cNvPr id="25" name="TextBox 26">
            <a:extLst>
              <a:ext uri="{FF2B5EF4-FFF2-40B4-BE49-F238E27FC236}">
                <a16:creationId xmlns:a16="http://schemas.microsoft.com/office/drawing/2014/main" id="{43672214-2A3F-8BB8-53F1-0292865F268E}"/>
              </a:ext>
            </a:extLst>
          </p:cNvPr>
          <p:cNvSpPr txBox="1"/>
          <p:nvPr/>
        </p:nvSpPr>
        <p:spPr>
          <a:xfrm>
            <a:off x="11216375" y="8021659"/>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169458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81720" y="623229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766235"/>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Moving around in Git by specifying commit hashes can get a bit tedious. In the real world you won't have a nice commit tree visualization next to your terminal, so you'll have to use git log to see hashes.</a:t>
            </a:r>
          </a:p>
        </p:txBody>
      </p:sp>
      <p:sp>
        <p:nvSpPr>
          <p:cNvPr id="17" name="TextBox 17"/>
          <p:cNvSpPr txBox="1"/>
          <p:nvPr/>
        </p:nvSpPr>
        <p:spPr>
          <a:xfrm>
            <a:off x="2472743" y="8328212"/>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main^</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462976" cy="341567"/>
          </a:xfrm>
          <a:prstGeom prst="rect">
            <a:avLst/>
          </a:prstGeom>
        </p:spPr>
        <p:txBody>
          <a:bodyPr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rPr>
              <a:t>Relative Refs</a:t>
            </a:r>
            <a:endPar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12</a:t>
            </a:r>
          </a:p>
        </p:txBody>
      </p:sp>
      <p:sp>
        <p:nvSpPr>
          <p:cNvPr id="27" name="Oval 26">
            <a:extLst>
              <a:ext uri="{FF2B5EF4-FFF2-40B4-BE49-F238E27FC236}">
                <a16:creationId xmlns:a16="http://schemas.microsoft.com/office/drawing/2014/main" id="{9E63EC8B-2BE0-ECA7-4D3C-CC859B20E826}"/>
              </a:ext>
            </a:extLst>
          </p:cNvPr>
          <p:cNvSpPr/>
          <p:nvPr/>
        </p:nvSpPr>
        <p:spPr>
          <a:xfrm>
            <a:off x="13563600" y="410212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563600" y="544070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3563600" y="677929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82700" y="487335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3982700" y="6211935"/>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332156" y="6157510"/>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475322" y="4084598"/>
            <a:ext cx="8944467" cy="1939634"/>
          </a:xfrm>
          <a:prstGeom prst="rect">
            <a:avLst/>
          </a:prstGeom>
        </p:spPr>
        <p:txBody>
          <a:bodyPr wrap="square" lIns="0" tIns="0" rIns="0" bIns="0" rtlCol="0" anchor="t">
            <a:spAutoFit/>
          </a:bodyPr>
          <a:lstStyle/>
          <a:p>
            <a:pPr algn="l">
              <a:lnSpc>
                <a:spcPts val="3080"/>
              </a:lnSpc>
            </a:pPr>
            <a:r>
              <a:rPr lang="en-US" sz="1600" i="1" dirty="0">
                <a:solidFill>
                  <a:srgbClr val="3E4044"/>
                </a:solidFill>
                <a:latin typeface="Roboto"/>
                <a:ea typeface="Roboto"/>
                <a:cs typeface="Roboto"/>
                <a:sym typeface="Roboto"/>
              </a:rPr>
              <a:t>Furthermore, hashes are usually a lot longer in the real Git world as well. For instance, the hash of the commit that introduced the previous level is fed2da64c0efc5293610bdd892f82a58e8cbc5d8. Doesn't exactly roll off the tongue...</a:t>
            </a:r>
          </a:p>
          <a:p>
            <a:pPr algn="l">
              <a:lnSpc>
                <a:spcPts val="3080"/>
              </a:lnSpc>
            </a:pPr>
            <a:r>
              <a:rPr lang="en-US" sz="1600" i="1" dirty="0">
                <a:solidFill>
                  <a:srgbClr val="3E4044"/>
                </a:solidFill>
                <a:latin typeface="Roboto"/>
                <a:ea typeface="Roboto"/>
                <a:cs typeface="Roboto"/>
                <a:sym typeface="Roboto"/>
              </a:rPr>
              <a:t>The upside is that Git is smart about hashes. It only requires you to specify enough characters of the hash until it uniquely identifies the commit. So I can type fed2 instead of the long string above.</a:t>
            </a: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0744200" y="10953435"/>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6" name="TextBox 26">
            <a:extLst>
              <a:ext uri="{FF2B5EF4-FFF2-40B4-BE49-F238E27FC236}">
                <a16:creationId xmlns:a16="http://schemas.microsoft.com/office/drawing/2014/main" id="{4F528242-C01D-F1F0-DF0E-E049B6EC02D7}"/>
              </a:ext>
            </a:extLst>
          </p:cNvPr>
          <p:cNvSpPr txBox="1"/>
          <p:nvPr/>
        </p:nvSpPr>
        <p:spPr>
          <a:xfrm>
            <a:off x="2472743" y="6401755"/>
            <a:ext cx="8944467" cy="746999"/>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a:ea typeface="Roboto"/>
                <a:cs typeface="Roboto"/>
                <a:sym typeface="Roboto"/>
              </a:rPr>
              <a:t>Caret (^) operator, each time you append that to a ref name, you are telling Git to find the parent of the specified commit.</a:t>
            </a:r>
          </a:p>
        </p:txBody>
      </p:sp>
      <p:sp>
        <p:nvSpPr>
          <p:cNvPr id="33" name="TextBox 26">
            <a:extLst>
              <a:ext uri="{FF2B5EF4-FFF2-40B4-BE49-F238E27FC236}">
                <a16:creationId xmlns:a16="http://schemas.microsoft.com/office/drawing/2014/main" id="{CD8FF28E-3EE7-A486-DC75-11229D6CC6D5}"/>
              </a:ext>
            </a:extLst>
          </p:cNvPr>
          <p:cNvSpPr txBox="1"/>
          <p:nvPr/>
        </p:nvSpPr>
        <p:spPr>
          <a:xfrm>
            <a:off x="2472743" y="7133690"/>
            <a:ext cx="894446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a:ea typeface="Roboto"/>
                <a:cs typeface="Roboto"/>
                <a:sym typeface="Roboto"/>
              </a:rPr>
              <a:t>So saying main^ is equivalent to "the first parent of main".</a:t>
            </a:r>
          </a:p>
        </p:txBody>
      </p:sp>
      <p:sp>
        <p:nvSpPr>
          <p:cNvPr id="35" name="TextBox 26">
            <a:extLst>
              <a:ext uri="{FF2B5EF4-FFF2-40B4-BE49-F238E27FC236}">
                <a16:creationId xmlns:a16="http://schemas.microsoft.com/office/drawing/2014/main" id="{E9ACE857-1D33-954A-A4CF-2D10E4E08578}"/>
              </a:ext>
            </a:extLst>
          </p:cNvPr>
          <p:cNvSpPr txBox="1"/>
          <p:nvPr/>
        </p:nvSpPr>
        <p:spPr>
          <a:xfrm>
            <a:off x="2479567" y="7552405"/>
            <a:ext cx="894446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a:ea typeface="Roboto"/>
                <a:cs typeface="Roboto"/>
                <a:sym typeface="Roboto"/>
              </a:rPr>
              <a:t>main^^ is the grandparent (second-generation ancestor) of main.</a:t>
            </a:r>
          </a:p>
        </p:txBody>
      </p:sp>
      <p:sp>
        <p:nvSpPr>
          <p:cNvPr id="36" name="AutoShape 5">
            <a:extLst>
              <a:ext uri="{FF2B5EF4-FFF2-40B4-BE49-F238E27FC236}">
                <a16:creationId xmlns:a16="http://schemas.microsoft.com/office/drawing/2014/main" id="{5A9259D1-1FD3-CADB-F0AE-4278A7A8B0E0}"/>
              </a:ext>
            </a:extLst>
          </p:cNvPr>
          <p:cNvSpPr/>
          <p:nvPr/>
        </p:nvSpPr>
        <p:spPr>
          <a:xfrm>
            <a:off x="2481720" y="8115300"/>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TextBox 26">
            <a:extLst>
              <a:ext uri="{FF2B5EF4-FFF2-40B4-BE49-F238E27FC236}">
                <a16:creationId xmlns:a16="http://schemas.microsoft.com/office/drawing/2014/main" id="{89F38B67-D45E-F243-A7DD-24A1261DF303}"/>
              </a:ext>
            </a:extLst>
          </p:cNvPr>
          <p:cNvSpPr txBox="1"/>
          <p:nvPr/>
        </p:nvSpPr>
        <p:spPr>
          <a:xfrm>
            <a:off x="11807380" y="11214735"/>
            <a:ext cx="4350639" cy="1144544"/>
          </a:xfrm>
          <a:prstGeom prst="rect">
            <a:avLst/>
          </a:prstGeom>
        </p:spPr>
        <p:txBody>
          <a:bodyPr wrap="square" lIns="0" tIns="0" rIns="0" bIns="0" rtlCol="0" anchor="t">
            <a:spAutoFit/>
          </a:bodyPr>
          <a:lstStyle/>
          <a:p>
            <a:pPr algn="ctr">
              <a:lnSpc>
                <a:spcPts val="3080"/>
              </a:lnSpc>
            </a:pPr>
            <a:r>
              <a:rPr lang="en-US" sz="1600" dirty="0">
                <a:solidFill>
                  <a:srgbClr val="343F56"/>
                </a:solidFill>
                <a:latin typeface="Roboto"/>
                <a:ea typeface="Roboto"/>
                <a:cs typeface="Roboto"/>
                <a:sym typeface="Roboto"/>
              </a:rPr>
              <a:t>Done.</a:t>
            </a:r>
            <a:br>
              <a:rPr lang="en-US" sz="1600" dirty="0">
                <a:solidFill>
                  <a:srgbClr val="343F56"/>
                </a:solidFill>
                <a:latin typeface="Roboto"/>
                <a:ea typeface="Roboto"/>
                <a:cs typeface="Roboto"/>
                <a:sym typeface="Roboto"/>
              </a:rPr>
            </a:br>
            <a:r>
              <a:rPr lang="en-US" sz="1600" dirty="0">
                <a:solidFill>
                  <a:srgbClr val="343F56"/>
                </a:solidFill>
                <a:latin typeface="Roboto"/>
                <a:ea typeface="Roboto"/>
                <a:cs typeface="Roboto"/>
                <a:sym typeface="Roboto"/>
              </a:rPr>
              <a:t>Also you can use HEAD as a relative ref.</a:t>
            </a:r>
            <a:br>
              <a:rPr lang="en-US" sz="1600" dirty="0">
                <a:solidFill>
                  <a:srgbClr val="343F56"/>
                </a:solidFill>
                <a:latin typeface="Roboto"/>
                <a:ea typeface="Roboto"/>
                <a:cs typeface="Roboto"/>
                <a:sym typeface="Roboto"/>
              </a:rPr>
            </a:br>
            <a:r>
              <a:rPr lang="en-US" sz="1600" dirty="0">
                <a:solidFill>
                  <a:srgbClr val="343F56"/>
                </a:solidFill>
                <a:latin typeface="Roboto"/>
                <a:ea typeface="Roboto"/>
                <a:cs typeface="Roboto"/>
                <a:sym typeface="Roboto"/>
              </a:rPr>
              <a:t>$ git checkout HEAD^ </a:t>
            </a:r>
          </a:p>
        </p:txBody>
      </p:sp>
    </p:spTree>
    <p:extLst>
      <p:ext uri="{BB962C8B-B14F-4D97-AF65-F5344CB8AC3E}">
        <p14:creationId xmlns:p14="http://schemas.microsoft.com/office/powerpoint/2010/main" val="3167578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81720" y="623229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766235"/>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Moving around in Git by specifying commit hashes can get a bit tedious. In the real world you won't have a nice commit tree visualization next to your terminal, so you'll have to use git log to see hashes.</a:t>
            </a:r>
          </a:p>
        </p:txBody>
      </p:sp>
      <p:sp>
        <p:nvSpPr>
          <p:cNvPr id="17" name="TextBox 17"/>
          <p:cNvSpPr txBox="1"/>
          <p:nvPr/>
        </p:nvSpPr>
        <p:spPr>
          <a:xfrm>
            <a:off x="2472743" y="8328212"/>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main^</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462976" cy="341567"/>
          </a:xfrm>
          <a:prstGeom prst="rect">
            <a:avLst/>
          </a:prstGeom>
        </p:spPr>
        <p:txBody>
          <a:bodyPr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rPr>
              <a:t>Relative Refs</a:t>
            </a:r>
            <a:endPar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82269"/>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13</a:t>
            </a:r>
          </a:p>
        </p:txBody>
      </p:sp>
      <p:sp>
        <p:nvSpPr>
          <p:cNvPr id="27" name="Oval 26">
            <a:extLst>
              <a:ext uri="{FF2B5EF4-FFF2-40B4-BE49-F238E27FC236}">
                <a16:creationId xmlns:a16="http://schemas.microsoft.com/office/drawing/2014/main" id="{9E63EC8B-2BE0-ECA7-4D3C-CC859B20E826}"/>
              </a:ext>
            </a:extLst>
          </p:cNvPr>
          <p:cNvSpPr/>
          <p:nvPr/>
        </p:nvSpPr>
        <p:spPr>
          <a:xfrm>
            <a:off x="13563600" y="410212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563600" y="544070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3563600" y="677929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82700" y="487335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3982700" y="6211935"/>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332156" y="6157510"/>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475322" y="4084598"/>
            <a:ext cx="8944467" cy="1939634"/>
          </a:xfrm>
          <a:prstGeom prst="rect">
            <a:avLst/>
          </a:prstGeom>
        </p:spPr>
        <p:txBody>
          <a:bodyPr wrap="square" lIns="0" tIns="0" rIns="0" bIns="0" rtlCol="0" anchor="t">
            <a:spAutoFit/>
          </a:bodyPr>
          <a:lstStyle/>
          <a:p>
            <a:pPr algn="l">
              <a:lnSpc>
                <a:spcPts val="3080"/>
              </a:lnSpc>
            </a:pPr>
            <a:r>
              <a:rPr lang="en-US" sz="1600" i="1" dirty="0">
                <a:solidFill>
                  <a:srgbClr val="3E4044"/>
                </a:solidFill>
                <a:latin typeface="Roboto"/>
                <a:ea typeface="Roboto"/>
                <a:cs typeface="Roboto"/>
                <a:sym typeface="Roboto"/>
              </a:rPr>
              <a:t>Furthermore, hashes are usually a lot longer in the real Git world as well. For instance, the hash of the commit that introduced the previous level is fed2da64c0efc5293610bdd892f82a58e8cbc5d8. Doesn't exactly roll off the tongue...</a:t>
            </a:r>
          </a:p>
          <a:p>
            <a:pPr algn="l">
              <a:lnSpc>
                <a:spcPts val="3080"/>
              </a:lnSpc>
            </a:pPr>
            <a:r>
              <a:rPr lang="en-US" sz="1600" i="1" dirty="0">
                <a:solidFill>
                  <a:srgbClr val="3E4044"/>
                </a:solidFill>
                <a:latin typeface="Roboto"/>
                <a:ea typeface="Roboto"/>
                <a:cs typeface="Roboto"/>
                <a:sym typeface="Roboto"/>
              </a:rPr>
              <a:t>The upside is that Git is smart about hashes. It only requires you to specify enough characters of the hash until it uniquely identifies the commit. So I can type fed2 instead of the long string above.</a:t>
            </a: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836310" y="5826322"/>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6" name="TextBox 26">
            <a:extLst>
              <a:ext uri="{FF2B5EF4-FFF2-40B4-BE49-F238E27FC236}">
                <a16:creationId xmlns:a16="http://schemas.microsoft.com/office/drawing/2014/main" id="{4F528242-C01D-F1F0-DF0E-E049B6EC02D7}"/>
              </a:ext>
            </a:extLst>
          </p:cNvPr>
          <p:cNvSpPr txBox="1"/>
          <p:nvPr/>
        </p:nvSpPr>
        <p:spPr>
          <a:xfrm>
            <a:off x="2472743" y="6401755"/>
            <a:ext cx="8944467" cy="746999"/>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a:ea typeface="Roboto"/>
                <a:cs typeface="Roboto"/>
                <a:sym typeface="Roboto"/>
              </a:rPr>
              <a:t>Caret (^) operator, each time you append that to a ref name, you are telling Git to find the parent of the specified commit.</a:t>
            </a:r>
          </a:p>
        </p:txBody>
      </p:sp>
      <p:sp>
        <p:nvSpPr>
          <p:cNvPr id="33" name="TextBox 26">
            <a:extLst>
              <a:ext uri="{FF2B5EF4-FFF2-40B4-BE49-F238E27FC236}">
                <a16:creationId xmlns:a16="http://schemas.microsoft.com/office/drawing/2014/main" id="{CD8FF28E-3EE7-A486-DC75-11229D6CC6D5}"/>
              </a:ext>
            </a:extLst>
          </p:cNvPr>
          <p:cNvSpPr txBox="1"/>
          <p:nvPr/>
        </p:nvSpPr>
        <p:spPr>
          <a:xfrm>
            <a:off x="2472743" y="7133690"/>
            <a:ext cx="894446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a:ea typeface="Roboto"/>
                <a:cs typeface="Roboto"/>
                <a:sym typeface="Roboto"/>
              </a:rPr>
              <a:t>So saying main^ is equivalent to "the first parent of main".</a:t>
            </a:r>
          </a:p>
        </p:txBody>
      </p:sp>
      <p:sp>
        <p:nvSpPr>
          <p:cNvPr id="35" name="TextBox 26">
            <a:extLst>
              <a:ext uri="{FF2B5EF4-FFF2-40B4-BE49-F238E27FC236}">
                <a16:creationId xmlns:a16="http://schemas.microsoft.com/office/drawing/2014/main" id="{E9ACE857-1D33-954A-A4CF-2D10E4E08578}"/>
              </a:ext>
            </a:extLst>
          </p:cNvPr>
          <p:cNvSpPr txBox="1"/>
          <p:nvPr/>
        </p:nvSpPr>
        <p:spPr>
          <a:xfrm>
            <a:off x="2479567" y="7552405"/>
            <a:ext cx="894446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a:ea typeface="Roboto"/>
                <a:cs typeface="Roboto"/>
                <a:sym typeface="Roboto"/>
              </a:rPr>
              <a:t>main^^ is the grandparent (second-generation ancestor) of main.</a:t>
            </a:r>
          </a:p>
        </p:txBody>
      </p:sp>
      <p:sp>
        <p:nvSpPr>
          <p:cNvPr id="36" name="AutoShape 5">
            <a:extLst>
              <a:ext uri="{FF2B5EF4-FFF2-40B4-BE49-F238E27FC236}">
                <a16:creationId xmlns:a16="http://schemas.microsoft.com/office/drawing/2014/main" id="{5A9259D1-1FD3-CADB-F0AE-4278A7A8B0E0}"/>
              </a:ext>
            </a:extLst>
          </p:cNvPr>
          <p:cNvSpPr/>
          <p:nvPr/>
        </p:nvSpPr>
        <p:spPr>
          <a:xfrm>
            <a:off x="2481720" y="8115300"/>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1" name="TextBox 26">
            <a:extLst>
              <a:ext uri="{FF2B5EF4-FFF2-40B4-BE49-F238E27FC236}">
                <a16:creationId xmlns:a16="http://schemas.microsoft.com/office/drawing/2014/main" id="{62B339C5-8D55-CE0B-F78C-5A75F61A718C}"/>
              </a:ext>
            </a:extLst>
          </p:cNvPr>
          <p:cNvSpPr txBox="1"/>
          <p:nvPr/>
        </p:nvSpPr>
        <p:spPr>
          <a:xfrm>
            <a:off x="11812426" y="7694117"/>
            <a:ext cx="4350639" cy="1144544"/>
          </a:xfrm>
          <a:prstGeom prst="rect">
            <a:avLst/>
          </a:prstGeom>
        </p:spPr>
        <p:txBody>
          <a:bodyPr wrap="square" lIns="0" tIns="0" rIns="0" bIns="0" rtlCol="0" anchor="t">
            <a:spAutoFit/>
          </a:bodyPr>
          <a:lstStyle/>
          <a:p>
            <a:pPr algn="ctr">
              <a:lnSpc>
                <a:spcPts val="3080"/>
              </a:lnSpc>
            </a:pPr>
            <a:r>
              <a:rPr lang="en-US" sz="1600" dirty="0">
                <a:solidFill>
                  <a:srgbClr val="343F56"/>
                </a:solidFill>
                <a:latin typeface="Roboto"/>
                <a:ea typeface="Roboto"/>
                <a:cs typeface="Roboto"/>
                <a:sym typeface="Roboto"/>
              </a:rPr>
              <a:t>Done.</a:t>
            </a:r>
            <a:br>
              <a:rPr lang="en-US" sz="1600" dirty="0">
                <a:solidFill>
                  <a:srgbClr val="343F56"/>
                </a:solidFill>
                <a:latin typeface="Roboto"/>
                <a:ea typeface="Roboto"/>
                <a:cs typeface="Roboto"/>
                <a:sym typeface="Roboto"/>
              </a:rPr>
            </a:br>
            <a:r>
              <a:rPr lang="en-US" sz="1600" dirty="0">
                <a:solidFill>
                  <a:srgbClr val="343F56"/>
                </a:solidFill>
                <a:latin typeface="Roboto"/>
                <a:ea typeface="Roboto"/>
                <a:cs typeface="Roboto"/>
                <a:sym typeface="Roboto"/>
              </a:rPr>
              <a:t>Also, you can use HEAD as a relative ref.</a:t>
            </a:r>
            <a:br>
              <a:rPr lang="en-US" sz="1600" dirty="0">
                <a:solidFill>
                  <a:srgbClr val="343F56"/>
                </a:solidFill>
                <a:latin typeface="Roboto"/>
                <a:ea typeface="Roboto"/>
                <a:cs typeface="Roboto"/>
                <a:sym typeface="Roboto"/>
              </a:rPr>
            </a:br>
            <a:r>
              <a:rPr lang="en-US" sz="1600" dirty="0">
                <a:solidFill>
                  <a:srgbClr val="343F56"/>
                </a:solidFill>
                <a:latin typeface="Roboto"/>
                <a:ea typeface="Roboto"/>
                <a:cs typeface="Roboto"/>
                <a:sym typeface="Roboto"/>
              </a:rPr>
              <a:t>$ git checkout HEAD^ </a:t>
            </a:r>
          </a:p>
        </p:txBody>
      </p:sp>
    </p:spTree>
    <p:extLst>
      <p:ext uri="{BB962C8B-B14F-4D97-AF65-F5344CB8AC3E}">
        <p14:creationId xmlns:p14="http://schemas.microsoft.com/office/powerpoint/2010/main" val="578384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902712" y="235901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1C334E"/>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1C334E"/>
                </a:solidFill>
              </a:endParaRPr>
            </a:p>
          </p:txBody>
        </p:sp>
      </p:grpSp>
      <p:sp>
        <p:nvSpPr>
          <p:cNvPr id="5" name="AutoShape 5"/>
          <p:cNvSpPr/>
          <p:nvPr/>
        </p:nvSpPr>
        <p:spPr>
          <a:xfrm>
            <a:off x="2264492" y="1154127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766235"/>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The git add command adds a change in the working directory to the staging area. It tells Git that you want to include updates to a particular file in the next commit.</a:t>
            </a:r>
          </a:p>
        </p:txBody>
      </p:sp>
      <p:sp>
        <p:nvSpPr>
          <p:cNvPr id="17" name="TextBox 17"/>
          <p:cNvSpPr txBox="1"/>
          <p:nvPr/>
        </p:nvSpPr>
        <p:spPr>
          <a:xfrm>
            <a:off x="2264492" y="11745371"/>
            <a:ext cx="3462976" cy="333425"/>
          </a:xfrm>
          <a:prstGeom prst="rect">
            <a:avLst/>
          </a:prstGeom>
        </p:spPr>
        <p:txBody>
          <a:bodyPr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commit</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Add</a:t>
              </a:r>
              <a:endParaRPr lang="en-US" sz="2200" b="1" u="sng" dirty="0">
                <a:solidFill>
                  <a:srgbClr val="1C334E"/>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7434574" y="-1616957"/>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14</a:t>
            </a:r>
          </a:p>
        </p:txBody>
      </p:sp>
      <p:sp>
        <p:nvSpPr>
          <p:cNvPr id="26" name="TextBox 26"/>
          <p:cNvSpPr txBox="1"/>
          <p:nvPr/>
        </p:nvSpPr>
        <p:spPr>
          <a:xfrm>
            <a:off x="2477903" y="4174554"/>
            <a:ext cx="8949627"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However, git add doesn't really affect the repository in any significant way—changes are not actually recorded until you run git commit.</a:t>
            </a:r>
          </a:p>
        </p:txBody>
      </p:sp>
      <p:sp>
        <p:nvSpPr>
          <p:cNvPr id="27" name="Oval 26">
            <a:extLst>
              <a:ext uri="{FF2B5EF4-FFF2-40B4-BE49-F238E27FC236}">
                <a16:creationId xmlns:a16="http://schemas.microsoft.com/office/drawing/2014/main" id="{9E63EC8B-2BE0-ECA7-4D3C-CC859B20E826}"/>
              </a:ext>
            </a:extLst>
          </p:cNvPr>
          <p:cNvSpPr/>
          <p:nvPr/>
        </p:nvSpPr>
        <p:spPr>
          <a:xfrm>
            <a:off x="14670624" y="474524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4670624" y="608382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grpSp>
        <p:nvGrpSpPr>
          <p:cNvPr id="32" name="Grup 31">
            <a:extLst>
              <a:ext uri="{FF2B5EF4-FFF2-40B4-BE49-F238E27FC236}">
                <a16:creationId xmlns:a16="http://schemas.microsoft.com/office/drawing/2014/main" id="{A475F586-716C-A4DB-C0D6-4E4BD95C3AB7}"/>
              </a:ext>
            </a:extLst>
          </p:cNvPr>
          <p:cNvGrpSpPr/>
          <p:nvPr/>
        </p:nvGrpSpPr>
        <p:grpSpPr>
          <a:xfrm>
            <a:off x="14717362" y="10494268"/>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5089724" y="5516468"/>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20AE9F9-CCB6-0549-FE45-1976B2B73D7A}"/>
              </a:ext>
            </a:extLst>
          </p:cNvPr>
          <p:cNvSpPr/>
          <p:nvPr/>
        </p:nvSpPr>
        <p:spPr>
          <a:xfrm>
            <a:off x="12420600" y="11522223"/>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40" name="Düz Ok Bağlayıcısı 39">
            <a:extLst>
              <a:ext uri="{FF2B5EF4-FFF2-40B4-BE49-F238E27FC236}">
                <a16:creationId xmlns:a16="http://schemas.microsoft.com/office/drawing/2014/main" id="{5673A081-38FE-81A9-3E22-7F1C87C37A07}"/>
              </a:ext>
            </a:extLst>
          </p:cNvPr>
          <p:cNvCxnSpPr>
            <a:cxnSpLocks/>
            <a:stCxn id="39" idx="0"/>
          </p:cNvCxnSpPr>
          <p:nvPr/>
        </p:nvCxnSpPr>
        <p:spPr>
          <a:xfrm flipV="1">
            <a:off x="12839700" y="10954864"/>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26">
            <a:extLst>
              <a:ext uri="{FF2B5EF4-FFF2-40B4-BE49-F238E27FC236}">
                <a16:creationId xmlns:a16="http://schemas.microsoft.com/office/drawing/2014/main" id="{2E960DD7-8125-A4F5-FDCD-EEB6F3C0C02D}"/>
              </a:ext>
            </a:extLst>
          </p:cNvPr>
          <p:cNvSpPr txBox="1"/>
          <p:nvPr/>
        </p:nvSpPr>
        <p:spPr>
          <a:xfrm>
            <a:off x="2264492" y="12687300"/>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We just made changes to the repository and saved them as a commit. The commit we just made has a parent, C1, which references which commit it was based off of.</a:t>
            </a:r>
          </a:p>
        </p:txBody>
      </p:sp>
      <p:sp>
        <p:nvSpPr>
          <p:cNvPr id="42" name="AutoShape 5">
            <a:extLst>
              <a:ext uri="{FF2B5EF4-FFF2-40B4-BE49-F238E27FC236}">
                <a16:creationId xmlns:a16="http://schemas.microsoft.com/office/drawing/2014/main" id="{B25D4BDB-72B0-AC3A-13FB-85777EB61F35}"/>
              </a:ext>
            </a:extLst>
          </p:cNvPr>
          <p:cNvSpPr/>
          <p:nvPr/>
        </p:nvSpPr>
        <p:spPr>
          <a:xfrm>
            <a:off x="2286217" y="1238351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8" name="AutoShape 5">
            <a:extLst>
              <a:ext uri="{FF2B5EF4-FFF2-40B4-BE49-F238E27FC236}">
                <a16:creationId xmlns:a16="http://schemas.microsoft.com/office/drawing/2014/main" id="{51F24AD1-E507-C65A-2099-AA16914D292C}"/>
              </a:ext>
            </a:extLst>
          </p:cNvPr>
          <p:cNvSpPr/>
          <p:nvPr/>
        </p:nvSpPr>
        <p:spPr>
          <a:xfrm>
            <a:off x="2494468" y="485677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9" name="TextBox 17">
            <a:extLst>
              <a:ext uri="{FF2B5EF4-FFF2-40B4-BE49-F238E27FC236}">
                <a16:creationId xmlns:a16="http://schemas.microsoft.com/office/drawing/2014/main" id="{0FA213F0-99A4-96EB-8B37-4E0C89E747D4}"/>
              </a:ext>
            </a:extLst>
          </p:cNvPr>
          <p:cNvSpPr txBox="1"/>
          <p:nvPr/>
        </p:nvSpPr>
        <p:spPr>
          <a:xfrm>
            <a:off x="2477903" y="5060872"/>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add &lt;filenames&gt;</a:t>
            </a:r>
          </a:p>
        </p:txBody>
      </p:sp>
      <p:sp>
        <p:nvSpPr>
          <p:cNvPr id="13" name="Oval 12">
            <a:extLst>
              <a:ext uri="{FF2B5EF4-FFF2-40B4-BE49-F238E27FC236}">
                <a16:creationId xmlns:a16="http://schemas.microsoft.com/office/drawing/2014/main" id="{A933F928-A5B9-742C-B5DE-928DB2F67111}"/>
              </a:ext>
            </a:extLst>
          </p:cNvPr>
          <p:cNvSpPr/>
          <p:nvPr/>
        </p:nvSpPr>
        <p:spPr>
          <a:xfrm>
            <a:off x="14670624" y="7423988"/>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19" name="Düz Ok Bağlayıcısı 18">
            <a:extLst>
              <a:ext uri="{FF2B5EF4-FFF2-40B4-BE49-F238E27FC236}">
                <a16:creationId xmlns:a16="http://schemas.microsoft.com/office/drawing/2014/main" id="{114A8CC8-F072-0D16-51FC-D2B226608DF7}"/>
              </a:ext>
            </a:extLst>
          </p:cNvPr>
          <p:cNvCxnSpPr>
            <a:cxnSpLocks/>
            <a:stCxn id="13" idx="0"/>
            <a:endCxn id="29" idx="4"/>
          </p:cNvCxnSpPr>
          <p:nvPr/>
        </p:nvCxnSpPr>
        <p:spPr>
          <a:xfrm flipV="1">
            <a:off x="15089724" y="6855053"/>
            <a:ext cx="0" cy="5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Komut Düğmesi: Belge 71">
            <a:hlinkClick r:id="" action="ppaction://noaction" highlightClick="1"/>
            <a:extLst>
              <a:ext uri="{FF2B5EF4-FFF2-40B4-BE49-F238E27FC236}">
                <a16:creationId xmlns:a16="http://schemas.microsoft.com/office/drawing/2014/main" id="{091ED182-F704-F92A-0C8C-D86D9CED4F03}"/>
              </a:ext>
            </a:extLst>
          </p:cNvPr>
          <p:cNvSpPr/>
          <p:nvPr/>
        </p:nvSpPr>
        <p:spPr>
          <a:xfrm>
            <a:off x="9207614" y="5948035"/>
            <a:ext cx="755882" cy="1042810"/>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6C28E9F-AB2C-62C6-DB5B-7FB61107B68D}"/>
              </a:ext>
            </a:extLst>
          </p:cNvPr>
          <p:cNvSpPr/>
          <p:nvPr/>
        </p:nvSpPr>
        <p:spPr>
          <a:xfrm>
            <a:off x="11897960" y="608382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44" name="Ok: Sağ 43">
            <a:extLst>
              <a:ext uri="{FF2B5EF4-FFF2-40B4-BE49-F238E27FC236}">
                <a16:creationId xmlns:a16="http://schemas.microsoft.com/office/drawing/2014/main" id="{9DEBF03B-7CD4-44A6-99D8-BBE619396C43}"/>
              </a:ext>
            </a:extLst>
          </p:cNvPr>
          <p:cNvSpPr/>
          <p:nvPr/>
        </p:nvSpPr>
        <p:spPr>
          <a:xfrm>
            <a:off x="10514975" y="6270602"/>
            <a:ext cx="978408" cy="484632"/>
          </a:xfrm>
          <a:prstGeom prst="rightArrow">
            <a:avLst/>
          </a:prstGeom>
          <a:solidFill>
            <a:srgbClr val="343F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k: Sağ 44">
            <a:extLst>
              <a:ext uri="{FF2B5EF4-FFF2-40B4-BE49-F238E27FC236}">
                <a16:creationId xmlns:a16="http://schemas.microsoft.com/office/drawing/2014/main" id="{DA0C579C-F3D9-F74C-1514-C819D1B2EB72}"/>
              </a:ext>
            </a:extLst>
          </p:cNvPr>
          <p:cNvSpPr/>
          <p:nvPr/>
        </p:nvSpPr>
        <p:spPr>
          <a:xfrm>
            <a:off x="13140737" y="6227124"/>
            <a:ext cx="978408" cy="484632"/>
          </a:xfrm>
          <a:prstGeom prst="rightArrow">
            <a:avLst/>
          </a:prstGeom>
          <a:solidFill>
            <a:srgbClr val="343F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26">
            <a:extLst>
              <a:ext uri="{FF2B5EF4-FFF2-40B4-BE49-F238E27FC236}">
                <a16:creationId xmlns:a16="http://schemas.microsoft.com/office/drawing/2014/main" id="{38392057-943B-B2A3-D418-23A7857A8A52}"/>
              </a:ext>
            </a:extLst>
          </p:cNvPr>
          <p:cNvSpPr txBox="1"/>
          <p:nvPr/>
        </p:nvSpPr>
        <p:spPr>
          <a:xfrm>
            <a:off x="8746587" y="7558338"/>
            <a:ext cx="1520127"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Working Directory</a:t>
            </a:r>
          </a:p>
        </p:txBody>
      </p:sp>
      <p:sp>
        <p:nvSpPr>
          <p:cNvPr id="47" name="TextBox 26">
            <a:extLst>
              <a:ext uri="{FF2B5EF4-FFF2-40B4-BE49-F238E27FC236}">
                <a16:creationId xmlns:a16="http://schemas.microsoft.com/office/drawing/2014/main" id="{60336F45-8203-766A-4BEE-0B4F438828A8}"/>
              </a:ext>
            </a:extLst>
          </p:cNvPr>
          <p:cNvSpPr txBox="1"/>
          <p:nvPr/>
        </p:nvSpPr>
        <p:spPr>
          <a:xfrm>
            <a:off x="10686677" y="7134436"/>
            <a:ext cx="635004"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git add</a:t>
            </a:r>
          </a:p>
        </p:txBody>
      </p:sp>
      <p:sp>
        <p:nvSpPr>
          <p:cNvPr id="48" name="TextBox 17">
            <a:extLst>
              <a:ext uri="{FF2B5EF4-FFF2-40B4-BE49-F238E27FC236}">
                <a16:creationId xmlns:a16="http://schemas.microsoft.com/office/drawing/2014/main" id="{363DF9DD-0CA5-9DFC-D0D0-51900220AA2F}"/>
              </a:ext>
            </a:extLst>
          </p:cNvPr>
          <p:cNvSpPr txBox="1"/>
          <p:nvPr/>
        </p:nvSpPr>
        <p:spPr>
          <a:xfrm>
            <a:off x="2477903" y="5458329"/>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add &lt;directory&gt;</a:t>
            </a:r>
          </a:p>
        </p:txBody>
      </p:sp>
      <p:sp>
        <p:nvSpPr>
          <p:cNvPr id="49" name="TextBox 26">
            <a:extLst>
              <a:ext uri="{FF2B5EF4-FFF2-40B4-BE49-F238E27FC236}">
                <a16:creationId xmlns:a16="http://schemas.microsoft.com/office/drawing/2014/main" id="{098AB569-C803-6F6F-E190-49D7B11323C4}"/>
              </a:ext>
            </a:extLst>
          </p:cNvPr>
          <p:cNvSpPr txBox="1"/>
          <p:nvPr/>
        </p:nvSpPr>
        <p:spPr>
          <a:xfrm>
            <a:off x="11556996" y="7558338"/>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Staging Area</a:t>
            </a:r>
          </a:p>
        </p:txBody>
      </p:sp>
      <p:sp>
        <p:nvSpPr>
          <p:cNvPr id="50" name="TextBox 26">
            <a:extLst>
              <a:ext uri="{FF2B5EF4-FFF2-40B4-BE49-F238E27FC236}">
                <a16:creationId xmlns:a16="http://schemas.microsoft.com/office/drawing/2014/main" id="{773C511F-7FDD-7245-782F-0257CFAB9F28}"/>
              </a:ext>
            </a:extLst>
          </p:cNvPr>
          <p:cNvSpPr txBox="1"/>
          <p:nvPr/>
        </p:nvSpPr>
        <p:spPr>
          <a:xfrm>
            <a:off x="14329660" y="8399312"/>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
        <p:nvSpPr>
          <p:cNvPr id="51" name="TextBox 26">
            <a:extLst>
              <a:ext uri="{FF2B5EF4-FFF2-40B4-BE49-F238E27FC236}">
                <a16:creationId xmlns:a16="http://schemas.microsoft.com/office/drawing/2014/main" id="{ABCECAEB-FBEA-7227-9C04-9E356340673D}"/>
              </a:ext>
            </a:extLst>
          </p:cNvPr>
          <p:cNvSpPr txBox="1"/>
          <p:nvPr/>
        </p:nvSpPr>
        <p:spPr>
          <a:xfrm>
            <a:off x="13160398" y="7134436"/>
            <a:ext cx="939086"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git commit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380817"/>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264492" y="1154127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A commit in a git repository records a snapshot of all the (tracked) files in your directory.</a:t>
            </a:r>
          </a:p>
        </p:txBody>
      </p:sp>
      <p:sp>
        <p:nvSpPr>
          <p:cNvPr id="17" name="TextBox 17"/>
          <p:cNvSpPr txBox="1"/>
          <p:nvPr/>
        </p:nvSpPr>
        <p:spPr>
          <a:xfrm>
            <a:off x="2264492" y="11745371"/>
            <a:ext cx="3462976" cy="333425"/>
          </a:xfrm>
          <a:prstGeom prst="rect">
            <a:avLst/>
          </a:prstGeom>
        </p:spPr>
        <p:txBody>
          <a:bodyPr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commit</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rPr>
                <a:t>Git Commit</a:t>
              </a:r>
              <a:endPar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282857" y="-1616956"/>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15</a:t>
            </a:r>
          </a:p>
        </p:txBody>
      </p:sp>
      <p:sp>
        <p:nvSpPr>
          <p:cNvPr id="26" name="TextBox 26"/>
          <p:cNvSpPr txBox="1"/>
          <p:nvPr/>
        </p:nvSpPr>
        <p:spPr>
          <a:xfrm>
            <a:off x="2494468" y="3863145"/>
            <a:ext cx="8949627"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On the right we have a visualization of a (small) git repository. There are two commits right now.</a:t>
            </a:r>
            <a:br>
              <a:rPr lang="en-US" sz="1500" i="1" dirty="0">
                <a:solidFill>
                  <a:srgbClr val="3E4044"/>
                </a:solidFill>
                <a:latin typeface="Roboto Italics"/>
                <a:ea typeface="Roboto Italics"/>
                <a:cs typeface="Roboto Italics"/>
                <a:sym typeface="Roboto Italics"/>
              </a:rPr>
            </a:br>
            <a:r>
              <a:rPr lang="en-US" sz="1500" i="1" dirty="0">
                <a:solidFill>
                  <a:srgbClr val="3E4044"/>
                </a:solidFill>
                <a:latin typeface="Roboto Italics"/>
                <a:ea typeface="Roboto Italics"/>
                <a:cs typeface="Roboto Italics"/>
                <a:sym typeface="Roboto Italics"/>
              </a:rPr>
              <a:t>-- the first initial commit is C0, and one commit after that C1, that might have some meaningful changes.</a:t>
            </a:r>
          </a:p>
        </p:txBody>
      </p:sp>
      <p:sp>
        <p:nvSpPr>
          <p:cNvPr id="27" name="Oval 26">
            <a:extLst>
              <a:ext uri="{FF2B5EF4-FFF2-40B4-BE49-F238E27FC236}">
                <a16:creationId xmlns:a16="http://schemas.microsoft.com/office/drawing/2014/main" id="{9E63EC8B-2BE0-ECA7-4D3C-CC859B20E826}"/>
              </a:ext>
            </a:extLst>
          </p:cNvPr>
          <p:cNvSpPr/>
          <p:nvPr/>
        </p:nvSpPr>
        <p:spPr>
          <a:xfrm>
            <a:off x="12420600" y="40885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2420600" y="54271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grpSp>
        <p:nvGrpSpPr>
          <p:cNvPr id="32" name="Grup 31">
            <a:extLst>
              <a:ext uri="{FF2B5EF4-FFF2-40B4-BE49-F238E27FC236}">
                <a16:creationId xmlns:a16="http://schemas.microsoft.com/office/drawing/2014/main" id="{A475F586-716C-A4DB-C0D6-4E4BD95C3AB7}"/>
              </a:ext>
            </a:extLst>
          </p:cNvPr>
          <p:cNvGrpSpPr/>
          <p:nvPr/>
        </p:nvGrpSpPr>
        <p:grpSpPr>
          <a:xfrm>
            <a:off x="13182600" y="4901226"/>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2839700" y="48598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20AE9F9-CCB6-0549-FE45-1976B2B73D7A}"/>
              </a:ext>
            </a:extLst>
          </p:cNvPr>
          <p:cNvSpPr/>
          <p:nvPr/>
        </p:nvSpPr>
        <p:spPr>
          <a:xfrm>
            <a:off x="12420600" y="11522223"/>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40" name="Düz Ok Bağlayıcısı 39">
            <a:extLst>
              <a:ext uri="{FF2B5EF4-FFF2-40B4-BE49-F238E27FC236}">
                <a16:creationId xmlns:a16="http://schemas.microsoft.com/office/drawing/2014/main" id="{5673A081-38FE-81A9-3E22-7F1C87C37A07}"/>
              </a:ext>
            </a:extLst>
          </p:cNvPr>
          <p:cNvCxnSpPr>
            <a:cxnSpLocks/>
            <a:stCxn id="39" idx="0"/>
          </p:cNvCxnSpPr>
          <p:nvPr/>
        </p:nvCxnSpPr>
        <p:spPr>
          <a:xfrm flipV="1">
            <a:off x="12839700" y="10954864"/>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26">
            <a:extLst>
              <a:ext uri="{FF2B5EF4-FFF2-40B4-BE49-F238E27FC236}">
                <a16:creationId xmlns:a16="http://schemas.microsoft.com/office/drawing/2014/main" id="{2E960DD7-8125-A4F5-FDCD-EEB6F3C0C02D}"/>
              </a:ext>
            </a:extLst>
          </p:cNvPr>
          <p:cNvSpPr txBox="1"/>
          <p:nvPr/>
        </p:nvSpPr>
        <p:spPr>
          <a:xfrm>
            <a:off x="2264492" y="12687300"/>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We just made changes to the repository and saved them as a commit. The commit we just made has a parent, C1, which references which commit it was based off of.</a:t>
            </a:r>
          </a:p>
        </p:txBody>
      </p:sp>
      <p:sp>
        <p:nvSpPr>
          <p:cNvPr id="42" name="AutoShape 5">
            <a:extLst>
              <a:ext uri="{FF2B5EF4-FFF2-40B4-BE49-F238E27FC236}">
                <a16:creationId xmlns:a16="http://schemas.microsoft.com/office/drawing/2014/main" id="{B25D4BDB-72B0-AC3A-13FB-85777EB61F35}"/>
              </a:ext>
            </a:extLst>
          </p:cNvPr>
          <p:cNvSpPr/>
          <p:nvPr/>
        </p:nvSpPr>
        <p:spPr>
          <a:xfrm>
            <a:off x="2286217" y="1238351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9" name="TextBox 26">
            <a:extLst>
              <a:ext uri="{FF2B5EF4-FFF2-40B4-BE49-F238E27FC236}">
                <a16:creationId xmlns:a16="http://schemas.microsoft.com/office/drawing/2014/main" id="{AD50B51A-4002-7750-FD36-6C6C0B3D9F18}"/>
              </a:ext>
            </a:extLst>
          </p:cNvPr>
          <p:cNvSpPr txBox="1"/>
          <p:nvPr/>
        </p:nvSpPr>
        <p:spPr>
          <a:xfrm>
            <a:off x="12198039" y="6848645"/>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4230379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2" y="2376697"/>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8" y="485677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A commit in a git repository records a snapshot of all the (tracked) files in your directory.</a:t>
            </a:r>
          </a:p>
        </p:txBody>
      </p:sp>
      <p:sp>
        <p:nvSpPr>
          <p:cNvPr id="17" name="TextBox 17"/>
          <p:cNvSpPr txBox="1"/>
          <p:nvPr/>
        </p:nvSpPr>
        <p:spPr>
          <a:xfrm>
            <a:off x="2477903" y="5060872"/>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commit</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rPr>
                <a:t>Git Commit</a:t>
              </a:r>
              <a:endPar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282857" y="-1616956"/>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sp>
        <p:nvSpPr>
          <p:cNvPr id="24" name="TextBox 24"/>
          <p:cNvSpPr txBox="1"/>
          <p:nvPr/>
        </p:nvSpPr>
        <p:spPr>
          <a:xfrm>
            <a:off x="17259299" y="646431"/>
            <a:ext cx="342901"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16</a:t>
            </a:r>
          </a:p>
        </p:txBody>
      </p:sp>
      <p:sp>
        <p:nvSpPr>
          <p:cNvPr id="26" name="TextBox 26"/>
          <p:cNvSpPr txBox="1"/>
          <p:nvPr/>
        </p:nvSpPr>
        <p:spPr>
          <a:xfrm>
            <a:off x="2494468" y="3863145"/>
            <a:ext cx="8949627"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On the right we have a visualization of a (small) git repository. There are two commits right now.</a:t>
            </a:r>
            <a:br>
              <a:rPr lang="en-US" sz="1500" i="1" dirty="0">
                <a:solidFill>
                  <a:srgbClr val="3E4044"/>
                </a:solidFill>
                <a:latin typeface="Roboto Italics"/>
                <a:ea typeface="Roboto Italics"/>
                <a:cs typeface="Roboto Italics"/>
                <a:sym typeface="Roboto Italics"/>
              </a:rPr>
            </a:br>
            <a:r>
              <a:rPr lang="en-US" sz="1500" i="1" dirty="0">
                <a:solidFill>
                  <a:srgbClr val="3E4044"/>
                </a:solidFill>
                <a:latin typeface="Roboto Italics"/>
                <a:ea typeface="Roboto Italics"/>
                <a:cs typeface="Roboto Italics"/>
                <a:sym typeface="Roboto Italics"/>
              </a:rPr>
              <a:t>-- the first initial commit is C0, and one commit after that C1, that might have some meaningful changes.</a:t>
            </a:r>
          </a:p>
        </p:txBody>
      </p:sp>
      <p:sp>
        <p:nvSpPr>
          <p:cNvPr id="27" name="Oval 26">
            <a:extLst>
              <a:ext uri="{FF2B5EF4-FFF2-40B4-BE49-F238E27FC236}">
                <a16:creationId xmlns:a16="http://schemas.microsoft.com/office/drawing/2014/main" id="{9E63EC8B-2BE0-ECA7-4D3C-CC859B20E826}"/>
              </a:ext>
            </a:extLst>
          </p:cNvPr>
          <p:cNvSpPr/>
          <p:nvPr/>
        </p:nvSpPr>
        <p:spPr>
          <a:xfrm>
            <a:off x="12420600" y="40885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2420600" y="54271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420600" y="676576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2839700" y="48598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2839700" y="619840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3182600" y="6282398"/>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3" name="AutoShape 5">
            <a:extLst>
              <a:ext uri="{FF2B5EF4-FFF2-40B4-BE49-F238E27FC236}">
                <a16:creationId xmlns:a16="http://schemas.microsoft.com/office/drawing/2014/main" id="{80F3D53F-AE8A-CF74-1883-AFB69DEA2C39}"/>
              </a:ext>
            </a:extLst>
          </p:cNvPr>
          <p:cNvSpPr/>
          <p:nvPr/>
        </p:nvSpPr>
        <p:spPr>
          <a:xfrm>
            <a:off x="2494469" y="6006605"/>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0" name="TextBox 17">
            <a:extLst>
              <a:ext uri="{FF2B5EF4-FFF2-40B4-BE49-F238E27FC236}">
                <a16:creationId xmlns:a16="http://schemas.microsoft.com/office/drawing/2014/main" id="{D4A692EF-E7DF-BBE0-06A1-1928CF33FCF2}"/>
              </a:ext>
            </a:extLst>
          </p:cNvPr>
          <p:cNvSpPr txBox="1"/>
          <p:nvPr/>
        </p:nvSpPr>
        <p:spPr>
          <a:xfrm>
            <a:off x="2477903" y="6085696"/>
            <a:ext cx="3999085" cy="333425"/>
          </a:xfrm>
          <a:prstGeom prst="rect">
            <a:avLst/>
          </a:prstGeom>
        </p:spPr>
        <p:txBody>
          <a:bodyPr wrap="square" lIns="0" tIns="0" rIns="0" bIns="0" rtlCol="0" anchor="t">
            <a:spAutoFit/>
          </a:bodyPr>
          <a:lstStyle/>
          <a:p>
            <a:pPr>
              <a:lnSpc>
                <a:spcPts val="2800"/>
              </a:lnSpc>
            </a:pPr>
            <a:r>
              <a:rPr lang="en-US" sz="2000" dirty="0">
                <a:solidFill>
                  <a:srgbClr val="3E4044"/>
                </a:solidFill>
                <a:latin typeface="Roboto"/>
                <a:ea typeface="Roboto"/>
                <a:cs typeface="Roboto"/>
                <a:sym typeface="Roboto"/>
              </a:rPr>
              <a:t>Example usage:</a:t>
            </a:r>
          </a:p>
        </p:txBody>
      </p:sp>
      <p:sp>
        <p:nvSpPr>
          <p:cNvPr id="25" name="TextBox 17">
            <a:extLst>
              <a:ext uri="{FF2B5EF4-FFF2-40B4-BE49-F238E27FC236}">
                <a16:creationId xmlns:a16="http://schemas.microsoft.com/office/drawing/2014/main" id="{A07B90D1-B5DF-EE59-0890-158C5A240956}"/>
              </a:ext>
            </a:extLst>
          </p:cNvPr>
          <p:cNvSpPr txBox="1"/>
          <p:nvPr/>
        </p:nvSpPr>
        <p:spPr>
          <a:xfrm>
            <a:off x="2493769" y="5472273"/>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commit –m “&lt;msg&gt;”</a:t>
            </a:r>
          </a:p>
        </p:txBody>
      </p:sp>
      <p:sp>
        <p:nvSpPr>
          <p:cNvPr id="28" name="TextBox 17">
            <a:extLst>
              <a:ext uri="{FF2B5EF4-FFF2-40B4-BE49-F238E27FC236}">
                <a16:creationId xmlns:a16="http://schemas.microsoft.com/office/drawing/2014/main" id="{A5AAB14F-55D8-0CE4-B0B6-12FE9F703683}"/>
              </a:ext>
            </a:extLst>
          </p:cNvPr>
          <p:cNvSpPr txBox="1"/>
          <p:nvPr/>
        </p:nvSpPr>
        <p:spPr>
          <a:xfrm>
            <a:off x="2493769" y="6492592"/>
            <a:ext cx="3999085" cy="692497"/>
          </a:xfrm>
          <a:prstGeom prst="rect">
            <a:avLst/>
          </a:prstGeom>
        </p:spPr>
        <p:txBody>
          <a:bodyPr wrap="square" lIns="0" tIns="0" rIns="0" bIns="0" rtlCol="0" anchor="t">
            <a:spAutoFit/>
          </a:bodyPr>
          <a:lstStyle/>
          <a:p>
            <a:pPr>
              <a:lnSpc>
                <a:spcPts val="2800"/>
              </a:lnSpc>
            </a:pPr>
            <a:r>
              <a:rPr lang="en-US" sz="2000" dirty="0">
                <a:solidFill>
                  <a:srgbClr val="3E4044"/>
                </a:solidFill>
                <a:latin typeface="Roboto"/>
                <a:ea typeface="Roboto"/>
                <a:cs typeface="Roboto"/>
                <a:sym typeface="Roboto"/>
              </a:rPr>
              <a:t>$ git add </a:t>
            </a:r>
            <a:r>
              <a:rPr lang="en-US" sz="2000" dirty="0" err="1">
                <a:solidFill>
                  <a:srgbClr val="3E4044"/>
                </a:solidFill>
                <a:latin typeface="Roboto"/>
                <a:ea typeface="Roboto"/>
                <a:cs typeface="Roboto"/>
                <a:sym typeface="Roboto"/>
              </a:rPr>
              <a:t>hello.c</a:t>
            </a:r>
            <a:endParaRPr lang="en-US" sz="2000" dirty="0">
              <a:solidFill>
                <a:srgbClr val="3E4044"/>
              </a:solidFill>
              <a:latin typeface="Roboto"/>
              <a:ea typeface="Roboto"/>
              <a:cs typeface="Roboto"/>
              <a:sym typeface="Roboto"/>
            </a:endParaRPr>
          </a:p>
          <a:p>
            <a:pPr>
              <a:lnSpc>
                <a:spcPts val="2800"/>
              </a:lnSpc>
            </a:pPr>
            <a:r>
              <a:rPr lang="en-US" sz="2000" dirty="0">
                <a:solidFill>
                  <a:srgbClr val="3E4044"/>
                </a:solidFill>
                <a:latin typeface="Roboto"/>
                <a:ea typeface="Roboto"/>
                <a:cs typeface="Roboto"/>
                <a:sym typeface="Roboto"/>
              </a:rPr>
              <a:t>$ git commit –m “Add </a:t>
            </a:r>
            <a:r>
              <a:rPr lang="en-US" sz="2000" dirty="0" err="1">
                <a:solidFill>
                  <a:srgbClr val="3E4044"/>
                </a:solidFill>
                <a:latin typeface="Roboto"/>
                <a:ea typeface="Roboto"/>
                <a:cs typeface="Roboto"/>
                <a:sym typeface="Roboto"/>
              </a:rPr>
              <a:t>hello.c</a:t>
            </a:r>
            <a:r>
              <a:rPr lang="en-US" sz="2000" dirty="0">
                <a:solidFill>
                  <a:srgbClr val="3E4044"/>
                </a:solidFill>
                <a:latin typeface="Roboto"/>
                <a:ea typeface="Roboto"/>
                <a:cs typeface="Roboto"/>
                <a:sym typeface="Roboto"/>
              </a:rPr>
              <a:t>”</a:t>
            </a:r>
          </a:p>
        </p:txBody>
      </p:sp>
      <p:sp>
        <p:nvSpPr>
          <p:cNvPr id="11" name="TextBox 26">
            <a:extLst>
              <a:ext uri="{FF2B5EF4-FFF2-40B4-BE49-F238E27FC236}">
                <a16:creationId xmlns:a16="http://schemas.microsoft.com/office/drawing/2014/main" id="{59C6EDF4-2A60-A760-1925-B37C4332BED4}"/>
              </a:ext>
            </a:extLst>
          </p:cNvPr>
          <p:cNvSpPr txBox="1"/>
          <p:nvPr/>
        </p:nvSpPr>
        <p:spPr>
          <a:xfrm>
            <a:off x="12198039" y="7777257"/>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4019433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380817"/>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8" y="460597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A commit in a git repository records a snapshot of all the (tracked) files in your directory.</a:t>
            </a:r>
          </a:p>
        </p:txBody>
      </p:sp>
      <p:sp>
        <p:nvSpPr>
          <p:cNvPr id="17" name="TextBox 17"/>
          <p:cNvSpPr txBox="1"/>
          <p:nvPr/>
        </p:nvSpPr>
        <p:spPr>
          <a:xfrm>
            <a:off x="2477904" y="4702902"/>
            <a:ext cx="3462976"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commit --amend</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rPr>
                <a:t>Git Commit</a:t>
              </a:r>
              <a:endPar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282857" y="-1616956"/>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17</a:t>
            </a:r>
          </a:p>
        </p:txBody>
      </p:sp>
      <p:sp>
        <p:nvSpPr>
          <p:cNvPr id="26" name="TextBox 26"/>
          <p:cNvSpPr txBox="1"/>
          <p:nvPr/>
        </p:nvSpPr>
        <p:spPr>
          <a:xfrm>
            <a:off x="2494468" y="3715251"/>
            <a:ext cx="8949627" cy="788677"/>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git commit –amend command is a convenient way to modify the most recent commit.</a:t>
            </a:r>
            <a:br>
              <a:rPr lang="en-US" sz="1500" i="1" dirty="0">
                <a:solidFill>
                  <a:srgbClr val="3E4044"/>
                </a:solidFill>
                <a:latin typeface="Roboto Italics"/>
                <a:ea typeface="Roboto Italics"/>
                <a:cs typeface="Roboto Italics"/>
                <a:sym typeface="Roboto Italics"/>
              </a:rPr>
            </a:br>
            <a:r>
              <a:rPr lang="en-US" sz="1500" i="1" dirty="0">
                <a:solidFill>
                  <a:srgbClr val="3E4044"/>
                </a:solidFill>
                <a:latin typeface="Roboto Italics"/>
                <a:ea typeface="Roboto Italics"/>
                <a:cs typeface="Roboto Italics"/>
                <a:sym typeface="Roboto Italics"/>
              </a:rPr>
              <a:t>It lets you combine staged changes with the previous commit instead of creating an entirely new commit. It can also be used to simply edit the previous commit message without changing its snapshot.</a:t>
            </a:r>
          </a:p>
        </p:txBody>
      </p:sp>
      <p:sp>
        <p:nvSpPr>
          <p:cNvPr id="27" name="Oval 26">
            <a:extLst>
              <a:ext uri="{FF2B5EF4-FFF2-40B4-BE49-F238E27FC236}">
                <a16:creationId xmlns:a16="http://schemas.microsoft.com/office/drawing/2014/main" id="{9E63EC8B-2BE0-ECA7-4D3C-CC859B20E826}"/>
              </a:ext>
            </a:extLst>
          </p:cNvPr>
          <p:cNvSpPr/>
          <p:nvPr/>
        </p:nvSpPr>
        <p:spPr>
          <a:xfrm>
            <a:off x="13484090" y="431728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484090" y="565587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grpSp>
        <p:nvGrpSpPr>
          <p:cNvPr id="32" name="Grup 31">
            <a:extLst>
              <a:ext uri="{FF2B5EF4-FFF2-40B4-BE49-F238E27FC236}">
                <a16:creationId xmlns:a16="http://schemas.microsoft.com/office/drawing/2014/main" id="{A475F586-716C-A4DB-C0D6-4E4BD95C3AB7}"/>
              </a:ext>
            </a:extLst>
          </p:cNvPr>
          <p:cNvGrpSpPr/>
          <p:nvPr/>
        </p:nvGrpSpPr>
        <p:grpSpPr>
          <a:xfrm>
            <a:off x="14246090" y="5129920"/>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03190" y="5088515"/>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20AE9F9-CCB6-0549-FE45-1976B2B73D7A}"/>
              </a:ext>
            </a:extLst>
          </p:cNvPr>
          <p:cNvSpPr/>
          <p:nvPr/>
        </p:nvSpPr>
        <p:spPr>
          <a:xfrm>
            <a:off x="12420600" y="11522223"/>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40" name="Düz Ok Bağlayıcısı 39">
            <a:extLst>
              <a:ext uri="{FF2B5EF4-FFF2-40B4-BE49-F238E27FC236}">
                <a16:creationId xmlns:a16="http://schemas.microsoft.com/office/drawing/2014/main" id="{5673A081-38FE-81A9-3E22-7F1C87C37A07}"/>
              </a:ext>
            </a:extLst>
          </p:cNvPr>
          <p:cNvCxnSpPr>
            <a:cxnSpLocks/>
            <a:stCxn id="39" idx="0"/>
          </p:cNvCxnSpPr>
          <p:nvPr/>
        </p:nvCxnSpPr>
        <p:spPr>
          <a:xfrm flipV="1">
            <a:off x="12839700" y="10954864"/>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26">
            <a:extLst>
              <a:ext uri="{FF2B5EF4-FFF2-40B4-BE49-F238E27FC236}">
                <a16:creationId xmlns:a16="http://schemas.microsoft.com/office/drawing/2014/main" id="{2E960DD7-8125-A4F5-FDCD-EEB6F3C0C02D}"/>
              </a:ext>
            </a:extLst>
          </p:cNvPr>
          <p:cNvSpPr txBox="1"/>
          <p:nvPr/>
        </p:nvSpPr>
        <p:spPr>
          <a:xfrm>
            <a:off x="2264492" y="12687300"/>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We just made changes to the repository and saved them as a commit. The commit we just made has a parent, C1, which references which commit it was based off of.</a:t>
            </a:r>
          </a:p>
        </p:txBody>
      </p:sp>
      <p:sp>
        <p:nvSpPr>
          <p:cNvPr id="42" name="AutoShape 5">
            <a:extLst>
              <a:ext uri="{FF2B5EF4-FFF2-40B4-BE49-F238E27FC236}">
                <a16:creationId xmlns:a16="http://schemas.microsoft.com/office/drawing/2014/main" id="{B25D4BDB-72B0-AC3A-13FB-85777EB61F35}"/>
              </a:ext>
            </a:extLst>
          </p:cNvPr>
          <p:cNvSpPr/>
          <p:nvPr/>
        </p:nvSpPr>
        <p:spPr>
          <a:xfrm>
            <a:off x="2286217" y="1238351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9" name="TextBox 17">
            <a:extLst>
              <a:ext uri="{FF2B5EF4-FFF2-40B4-BE49-F238E27FC236}">
                <a16:creationId xmlns:a16="http://schemas.microsoft.com/office/drawing/2014/main" id="{F464E029-9854-2902-4ABE-3BF5975AB1CD}"/>
              </a:ext>
            </a:extLst>
          </p:cNvPr>
          <p:cNvSpPr txBox="1"/>
          <p:nvPr/>
        </p:nvSpPr>
        <p:spPr>
          <a:xfrm>
            <a:off x="2454019" y="10627093"/>
            <a:ext cx="6268531"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git commit --amend -m "an updated commit message"</a:t>
            </a:r>
          </a:p>
        </p:txBody>
      </p:sp>
      <p:sp>
        <p:nvSpPr>
          <p:cNvPr id="11" name="AutoShape 5">
            <a:extLst>
              <a:ext uri="{FF2B5EF4-FFF2-40B4-BE49-F238E27FC236}">
                <a16:creationId xmlns:a16="http://schemas.microsoft.com/office/drawing/2014/main" id="{A7A58B51-4F9A-29C3-CDB1-B73157A394DE}"/>
              </a:ext>
            </a:extLst>
          </p:cNvPr>
          <p:cNvSpPr/>
          <p:nvPr/>
        </p:nvSpPr>
        <p:spPr>
          <a:xfrm>
            <a:off x="2445214" y="1052262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2" name="TextBox 26">
            <a:extLst>
              <a:ext uri="{FF2B5EF4-FFF2-40B4-BE49-F238E27FC236}">
                <a16:creationId xmlns:a16="http://schemas.microsoft.com/office/drawing/2014/main" id="{04DDCF30-C8DC-4F2E-4249-1FB707AF00F8}"/>
              </a:ext>
            </a:extLst>
          </p:cNvPr>
          <p:cNvSpPr txBox="1"/>
          <p:nvPr/>
        </p:nvSpPr>
        <p:spPr>
          <a:xfrm>
            <a:off x="8696227" y="10670694"/>
            <a:ext cx="3552243"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Charlie Display"/>
              </a:rPr>
              <a:t>Change most recent Git commit message.</a:t>
            </a:r>
          </a:p>
        </p:txBody>
      </p:sp>
      <p:sp>
        <p:nvSpPr>
          <p:cNvPr id="10" name="TextBox 26">
            <a:extLst>
              <a:ext uri="{FF2B5EF4-FFF2-40B4-BE49-F238E27FC236}">
                <a16:creationId xmlns:a16="http://schemas.microsoft.com/office/drawing/2014/main" id="{327E39D8-A279-0102-5AC7-BDE016A4AC6E}"/>
              </a:ext>
            </a:extLst>
          </p:cNvPr>
          <p:cNvSpPr txBox="1"/>
          <p:nvPr/>
        </p:nvSpPr>
        <p:spPr>
          <a:xfrm>
            <a:off x="13261529" y="6672542"/>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366063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380817"/>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8" y="460597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A commit in a git repository records a snapshot of all the (tracked) files in your directory.</a:t>
            </a:r>
          </a:p>
        </p:txBody>
      </p:sp>
      <p:sp>
        <p:nvSpPr>
          <p:cNvPr id="17" name="TextBox 17"/>
          <p:cNvSpPr txBox="1"/>
          <p:nvPr/>
        </p:nvSpPr>
        <p:spPr>
          <a:xfrm>
            <a:off x="2477904" y="4702902"/>
            <a:ext cx="3462976"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commit --amend</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rPr>
                <a:t>Git Commit</a:t>
              </a:r>
              <a:endPar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282857" y="-1616956"/>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18</a:t>
            </a:r>
          </a:p>
        </p:txBody>
      </p:sp>
      <p:sp>
        <p:nvSpPr>
          <p:cNvPr id="26" name="TextBox 26"/>
          <p:cNvSpPr txBox="1"/>
          <p:nvPr/>
        </p:nvSpPr>
        <p:spPr>
          <a:xfrm>
            <a:off x="2494468" y="3715251"/>
            <a:ext cx="8949627" cy="788677"/>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git commit –amend command is a convenient way to modify the most recent commit.</a:t>
            </a:r>
            <a:br>
              <a:rPr lang="en-US" sz="1500" i="1" dirty="0">
                <a:solidFill>
                  <a:srgbClr val="3E4044"/>
                </a:solidFill>
                <a:latin typeface="Roboto Italics"/>
                <a:ea typeface="Roboto Italics"/>
                <a:cs typeface="Roboto Italics"/>
                <a:sym typeface="Roboto Italics"/>
              </a:rPr>
            </a:br>
            <a:r>
              <a:rPr lang="en-US" sz="1500" i="1" dirty="0">
                <a:solidFill>
                  <a:srgbClr val="3E4044"/>
                </a:solidFill>
                <a:latin typeface="Roboto Italics"/>
                <a:ea typeface="Roboto Italics"/>
                <a:cs typeface="Roboto Italics"/>
                <a:sym typeface="Roboto Italics"/>
              </a:rPr>
              <a:t>It lets you combine staged changes with the previous commit instead of creating an entirely new commit. It can also be used to simply edit the previous commit message without changing its snapshot.</a:t>
            </a:r>
          </a:p>
        </p:txBody>
      </p:sp>
      <p:sp>
        <p:nvSpPr>
          <p:cNvPr id="27" name="Oval 26">
            <a:extLst>
              <a:ext uri="{FF2B5EF4-FFF2-40B4-BE49-F238E27FC236}">
                <a16:creationId xmlns:a16="http://schemas.microsoft.com/office/drawing/2014/main" id="{9E63EC8B-2BE0-ECA7-4D3C-CC859B20E826}"/>
              </a:ext>
            </a:extLst>
          </p:cNvPr>
          <p:cNvSpPr/>
          <p:nvPr/>
        </p:nvSpPr>
        <p:spPr>
          <a:xfrm>
            <a:off x="13484090" y="431728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484090" y="5655874"/>
            <a:ext cx="838200" cy="771226"/>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grpSp>
        <p:nvGrpSpPr>
          <p:cNvPr id="32" name="Grup 31">
            <a:extLst>
              <a:ext uri="{FF2B5EF4-FFF2-40B4-BE49-F238E27FC236}">
                <a16:creationId xmlns:a16="http://schemas.microsoft.com/office/drawing/2014/main" id="{A475F586-716C-A4DB-C0D6-4E4BD95C3AB7}"/>
              </a:ext>
            </a:extLst>
          </p:cNvPr>
          <p:cNvGrpSpPr/>
          <p:nvPr/>
        </p:nvGrpSpPr>
        <p:grpSpPr>
          <a:xfrm>
            <a:off x="14182306" y="5143500"/>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03190" y="5088515"/>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20AE9F9-CCB6-0549-FE45-1976B2B73D7A}"/>
              </a:ext>
            </a:extLst>
          </p:cNvPr>
          <p:cNvSpPr/>
          <p:nvPr/>
        </p:nvSpPr>
        <p:spPr>
          <a:xfrm>
            <a:off x="12420600" y="11522223"/>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40" name="Düz Ok Bağlayıcısı 39">
            <a:extLst>
              <a:ext uri="{FF2B5EF4-FFF2-40B4-BE49-F238E27FC236}">
                <a16:creationId xmlns:a16="http://schemas.microsoft.com/office/drawing/2014/main" id="{5673A081-38FE-81A9-3E22-7F1C87C37A07}"/>
              </a:ext>
            </a:extLst>
          </p:cNvPr>
          <p:cNvCxnSpPr>
            <a:cxnSpLocks/>
            <a:stCxn id="39" idx="0"/>
          </p:cNvCxnSpPr>
          <p:nvPr/>
        </p:nvCxnSpPr>
        <p:spPr>
          <a:xfrm flipV="1">
            <a:off x="12839700" y="10954864"/>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26">
            <a:extLst>
              <a:ext uri="{FF2B5EF4-FFF2-40B4-BE49-F238E27FC236}">
                <a16:creationId xmlns:a16="http://schemas.microsoft.com/office/drawing/2014/main" id="{2E960DD7-8125-A4F5-FDCD-EEB6F3C0C02D}"/>
              </a:ext>
            </a:extLst>
          </p:cNvPr>
          <p:cNvSpPr txBox="1"/>
          <p:nvPr/>
        </p:nvSpPr>
        <p:spPr>
          <a:xfrm>
            <a:off x="2264492" y="12687300"/>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We just made changes to the repository and saved them as a commit. The commit we just made has a parent, C1, which references which commit it was based off of.</a:t>
            </a:r>
          </a:p>
        </p:txBody>
      </p:sp>
      <p:sp>
        <p:nvSpPr>
          <p:cNvPr id="42" name="AutoShape 5">
            <a:extLst>
              <a:ext uri="{FF2B5EF4-FFF2-40B4-BE49-F238E27FC236}">
                <a16:creationId xmlns:a16="http://schemas.microsoft.com/office/drawing/2014/main" id="{B25D4BDB-72B0-AC3A-13FB-85777EB61F35}"/>
              </a:ext>
            </a:extLst>
          </p:cNvPr>
          <p:cNvSpPr/>
          <p:nvPr/>
        </p:nvSpPr>
        <p:spPr>
          <a:xfrm>
            <a:off x="2286217" y="1238351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9" name="TextBox 17">
            <a:extLst>
              <a:ext uri="{FF2B5EF4-FFF2-40B4-BE49-F238E27FC236}">
                <a16:creationId xmlns:a16="http://schemas.microsoft.com/office/drawing/2014/main" id="{F464E029-9854-2902-4ABE-3BF5975AB1CD}"/>
              </a:ext>
            </a:extLst>
          </p:cNvPr>
          <p:cNvSpPr txBox="1"/>
          <p:nvPr/>
        </p:nvSpPr>
        <p:spPr>
          <a:xfrm>
            <a:off x="2494468" y="5250674"/>
            <a:ext cx="6268531"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git commit --amend -m "an updated commit message"</a:t>
            </a:r>
          </a:p>
        </p:txBody>
      </p:sp>
      <p:sp>
        <p:nvSpPr>
          <p:cNvPr id="11" name="AutoShape 5">
            <a:extLst>
              <a:ext uri="{FF2B5EF4-FFF2-40B4-BE49-F238E27FC236}">
                <a16:creationId xmlns:a16="http://schemas.microsoft.com/office/drawing/2014/main" id="{A7A58B51-4F9A-29C3-CDB1-B73157A394DE}"/>
              </a:ext>
            </a:extLst>
          </p:cNvPr>
          <p:cNvSpPr/>
          <p:nvPr/>
        </p:nvSpPr>
        <p:spPr>
          <a:xfrm>
            <a:off x="2485663" y="514620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2" name="TextBox 26">
            <a:extLst>
              <a:ext uri="{FF2B5EF4-FFF2-40B4-BE49-F238E27FC236}">
                <a16:creationId xmlns:a16="http://schemas.microsoft.com/office/drawing/2014/main" id="{04DDCF30-C8DC-4F2E-4249-1FB707AF00F8}"/>
              </a:ext>
            </a:extLst>
          </p:cNvPr>
          <p:cNvSpPr txBox="1"/>
          <p:nvPr/>
        </p:nvSpPr>
        <p:spPr>
          <a:xfrm>
            <a:off x="8736676" y="5294275"/>
            <a:ext cx="3770909"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Change most recent Git commit message.</a:t>
            </a:r>
          </a:p>
        </p:txBody>
      </p:sp>
      <p:sp>
        <p:nvSpPr>
          <p:cNvPr id="8" name="TextBox 26">
            <a:extLst>
              <a:ext uri="{FF2B5EF4-FFF2-40B4-BE49-F238E27FC236}">
                <a16:creationId xmlns:a16="http://schemas.microsoft.com/office/drawing/2014/main" id="{F706AC63-AF5B-5E1B-878A-C61FB11DC63F}"/>
              </a:ext>
            </a:extLst>
          </p:cNvPr>
          <p:cNvSpPr txBox="1"/>
          <p:nvPr/>
        </p:nvSpPr>
        <p:spPr>
          <a:xfrm>
            <a:off x="13186460" y="6581757"/>
            <a:ext cx="1518483"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Updated Commit</a:t>
            </a:r>
          </a:p>
        </p:txBody>
      </p:sp>
      <p:sp>
        <p:nvSpPr>
          <p:cNvPr id="13" name="TextBox 17">
            <a:extLst>
              <a:ext uri="{FF2B5EF4-FFF2-40B4-BE49-F238E27FC236}">
                <a16:creationId xmlns:a16="http://schemas.microsoft.com/office/drawing/2014/main" id="{AE72348A-654B-47D8-59EC-8253774F1B33}"/>
              </a:ext>
            </a:extLst>
          </p:cNvPr>
          <p:cNvSpPr txBox="1"/>
          <p:nvPr/>
        </p:nvSpPr>
        <p:spPr>
          <a:xfrm>
            <a:off x="-4509411" y="9830516"/>
            <a:ext cx="6268531" cy="692497"/>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add hello.py</a:t>
            </a:r>
          </a:p>
          <a:p>
            <a:pPr algn="just">
              <a:lnSpc>
                <a:spcPts val="2800"/>
              </a:lnSpc>
            </a:pPr>
            <a:r>
              <a:rPr lang="en-US" sz="2000" dirty="0">
                <a:solidFill>
                  <a:srgbClr val="343F56"/>
                </a:solidFill>
                <a:latin typeface="Roboto"/>
                <a:ea typeface="Roboto"/>
                <a:cs typeface="Roboto"/>
                <a:sym typeface="Roboto"/>
              </a:rPr>
              <a:t>$ git commit</a:t>
            </a:r>
          </a:p>
        </p:txBody>
      </p:sp>
      <p:sp>
        <p:nvSpPr>
          <p:cNvPr id="14" name="TextBox 26">
            <a:extLst>
              <a:ext uri="{FF2B5EF4-FFF2-40B4-BE49-F238E27FC236}">
                <a16:creationId xmlns:a16="http://schemas.microsoft.com/office/drawing/2014/main" id="{8F56CF94-7E9F-E2AF-DF7E-33808E49571A}"/>
              </a:ext>
            </a:extLst>
          </p:cNvPr>
          <p:cNvSpPr txBox="1"/>
          <p:nvPr/>
        </p:nvSpPr>
        <p:spPr>
          <a:xfrm>
            <a:off x="-4509411" y="9542600"/>
            <a:ext cx="4398692"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Edit hello.py and main.py</a:t>
            </a:r>
          </a:p>
        </p:txBody>
      </p:sp>
      <p:sp>
        <p:nvSpPr>
          <p:cNvPr id="19" name="TextBox 26">
            <a:extLst>
              <a:ext uri="{FF2B5EF4-FFF2-40B4-BE49-F238E27FC236}">
                <a16:creationId xmlns:a16="http://schemas.microsoft.com/office/drawing/2014/main" id="{4A48843C-A459-051B-9FE9-67EA4A4FEDF5}"/>
              </a:ext>
            </a:extLst>
          </p:cNvPr>
          <p:cNvSpPr txBox="1"/>
          <p:nvPr/>
        </p:nvSpPr>
        <p:spPr>
          <a:xfrm>
            <a:off x="-4509412" y="10555041"/>
            <a:ext cx="5423812"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Realize you forgot to add the changes from main.py </a:t>
            </a:r>
          </a:p>
        </p:txBody>
      </p:sp>
      <p:sp>
        <p:nvSpPr>
          <p:cNvPr id="20" name="TextBox 17">
            <a:extLst>
              <a:ext uri="{FF2B5EF4-FFF2-40B4-BE49-F238E27FC236}">
                <a16:creationId xmlns:a16="http://schemas.microsoft.com/office/drawing/2014/main" id="{D2202CA4-4DFB-D31A-B9D2-D3D2A8D3716C}"/>
              </a:ext>
            </a:extLst>
          </p:cNvPr>
          <p:cNvSpPr txBox="1"/>
          <p:nvPr/>
        </p:nvSpPr>
        <p:spPr>
          <a:xfrm>
            <a:off x="-4492846" y="10844680"/>
            <a:ext cx="6268531" cy="692497"/>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add main.py </a:t>
            </a:r>
          </a:p>
          <a:p>
            <a:pPr algn="just">
              <a:lnSpc>
                <a:spcPts val="2800"/>
              </a:lnSpc>
            </a:pPr>
            <a:r>
              <a:rPr lang="en-US" sz="2000" dirty="0">
                <a:solidFill>
                  <a:srgbClr val="343F56"/>
                </a:solidFill>
                <a:latin typeface="Roboto"/>
                <a:ea typeface="Roboto"/>
                <a:cs typeface="Roboto"/>
                <a:sym typeface="Roboto"/>
              </a:rPr>
              <a:t>$ git commit --amend --no-edit</a:t>
            </a:r>
          </a:p>
        </p:txBody>
      </p:sp>
      <p:sp>
        <p:nvSpPr>
          <p:cNvPr id="25" name="TextBox 26">
            <a:extLst>
              <a:ext uri="{FF2B5EF4-FFF2-40B4-BE49-F238E27FC236}">
                <a16:creationId xmlns:a16="http://schemas.microsoft.com/office/drawing/2014/main" id="{60FA4ACD-E27D-7128-41B2-284A2CBA56FE}"/>
              </a:ext>
            </a:extLst>
          </p:cNvPr>
          <p:cNvSpPr txBox="1"/>
          <p:nvPr/>
        </p:nvSpPr>
        <p:spPr>
          <a:xfrm>
            <a:off x="-4492846" y="11696743"/>
            <a:ext cx="11442172"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The --no-edit flag will allow you to make the amendment to your commit without changing its commit message.</a:t>
            </a:r>
          </a:p>
        </p:txBody>
      </p:sp>
      <p:sp>
        <p:nvSpPr>
          <p:cNvPr id="33" name="TextBox 26">
            <a:extLst>
              <a:ext uri="{FF2B5EF4-FFF2-40B4-BE49-F238E27FC236}">
                <a16:creationId xmlns:a16="http://schemas.microsoft.com/office/drawing/2014/main" id="{74632D02-9AA5-71FB-B5DD-61C05A5ED02D}"/>
              </a:ext>
            </a:extLst>
          </p:cNvPr>
          <p:cNvSpPr txBox="1"/>
          <p:nvPr/>
        </p:nvSpPr>
        <p:spPr>
          <a:xfrm>
            <a:off x="13258800" y="7160089"/>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1099594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380817"/>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8" y="460597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A commit in a git repository records a snapshot of all the (tracked) files in your directory.</a:t>
            </a:r>
          </a:p>
        </p:txBody>
      </p:sp>
      <p:sp>
        <p:nvSpPr>
          <p:cNvPr id="17" name="TextBox 17"/>
          <p:cNvSpPr txBox="1"/>
          <p:nvPr/>
        </p:nvSpPr>
        <p:spPr>
          <a:xfrm>
            <a:off x="2477904" y="4702902"/>
            <a:ext cx="3462976"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commit --amend</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rPr>
                <a:t>Git Commit</a:t>
              </a:r>
              <a:endPar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282857" y="-1616956"/>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19</a:t>
            </a:r>
          </a:p>
        </p:txBody>
      </p:sp>
      <p:sp>
        <p:nvSpPr>
          <p:cNvPr id="26" name="TextBox 26"/>
          <p:cNvSpPr txBox="1"/>
          <p:nvPr/>
        </p:nvSpPr>
        <p:spPr>
          <a:xfrm>
            <a:off x="2494468" y="3715251"/>
            <a:ext cx="8949627" cy="788677"/>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git commit –amend command is a convenient way to modify the most recent commit.</a:t>
            </a:r>
            <a:br>
              <a:rPr lang="en-US" sz="1500" i="1" dirty="0">
                <a:solidFill>
                  <a:srgbClr val="3E4044"/>
                </a:solidFill>
                <a:latin typeface="Roboto Italics"/>
                <a:ea typeface="Roboto Italics"/>
                <a:cs typeface="Roboto Italics"/>
                <a:sym typeface="Roboto Italics"/>
              </a:rPr>
            </a:br>
            <a:r>
              <a:rPr lang="en-US" sz="1500" i="1" dirty="0">
                <a:solidFill>
                  <a:srgbClr val="3E4044"/>
                </a:solidFill>
                <a:latin typeface="Roboto Italics"/>
                <a:ea typeface="Roboto Italics"/>
                <a:cs typeface="Roboto Italics"/>
                <a:sym typeface="Roboto Italics"/>
              </a:rPr>
              <a:t>It lets you combine staged changes with the previous commit instead of creating an entirely new commit. It can also be used to simply edit the previous commit message without changing its snapshot.</a:t>
            </a:r>
          </a:p>
        </p:txBody>
      </p:sp>
      <p:sp>
        <p:nvSpPr>
          <p:cNvPr id="27" name="Oval 26">
            <a:extLst>
              <a:ext uri="{FF2B5EF4-FFF2-40B4-BE49-F238E27FC236}">
                <a16:creationId xmlns:a16="http://schemas.microsoft.com/office/drawing/2014/main" id="{9E63EC8B-2BE0-ECA7-4D3C-CC859B20E826}"/>
              </a:ext>
            </a:extLst>
          </p:cNvPr>
          <p:cNvSpPr/>
          <p:nvPr/>
        </p:nvSpPr>
        <p:spPr>
          <a:xfrm>
            <a:off x="13484090" y="431728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484090" y="565587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03190" y="5088515"/>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20AE9F9-CCB6-0549-FE45-1976B2B73D7A}"/>
              </a:ext>
            </a:extLst>
          </p:cNvPr>
          <p:cNvSpPr/>
          <p:nvPr/>
        </p:nvSpPr>
        <p:spPr>
          <a:xfrm>
            <a:off x="12420600" y="11522223"/>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40" name="Düz Ok Bağlayıcısı 39">
            <a:extLst>
              <a:ext uri="{FF2B5EF4-FFF2-40B4-BE49-F238E27FC236}">
                <a16:creationId xmlns:a16="http://schemas.microsoft.com/office/drawing/2014/main" id="{5673A081-38FE-81A9-3E22-7F1C87C37A07}"/>
              </a:ext>
            </a:extLst>
          </p:cNvPr>
          <p:cNvCxnSpPr>
            <a:cxnSpLocks/>
            <a:stCxn id="39" idx="0"/>
          </p:cNvCxnSpPr>
          <p:nvPr/>
        </p:nvCxnSpPr>
        <p:spPr>
          <a:xfrm flipV="1">
            <a:off x="12839700" y="10954864"/>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26">
            <a:extLst>
              <a:ext uri="{FF2B5EF4-FFF2-40B4-BE49-F238E27FC236}">
                <a16:creationId xmlns:a16="http://schemas.microsoft.com/office/drawing/2014/main" id="{2E960DD7-8125-A4F5-FDCD-EEB6F3C0C02D}"/>
              </a:ext>
            </a:extLst>
          </p:cNvPr>
          <p:cNvSpPr txBox="1"/>
          <p:nvPr/>
        </p:nvSpPr>
        <p:spPr>
          <a:xfrm>
            <a:off x="2264492" y="12687300"/>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We just made changes to the repository and saved them as a commit. The commit we just made has a parent, C1, which references which commit it was based off of.</a:t>
            </a:r>
          </a:p>
        </p:txBody>
      </p:sp>
      <p:sp>
        <p:nvSpPr>
          <p:cNvPr id="42" name="AutoShape 5">
            <a:extLst>
              <a:ext uri="{FF2B5EF4-FFF2-40B4-BE49-F238E27FC236}">
                <a16:creationId xmlns:a16="http://schemas.microsoft.com/office/drawing/2014/main" id="{B25D4BDB-72B0-AC3A-13FB-85777EB61F35}"/>
              </a:ext>
            </a:extLst>
          </p:cNvPr>
          <p:cNvSpPr/>
          <p:nvPr/>
        </p:nvSpPr>
        <p:spPr>
          <a:xfrm>
            <a:off x="2286217" y="1238351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9" name="TextBox 17">
            <a:extLst>
              <a:ext uri="{FF2B5EF4-FFF2-40B4-BE49-F238E27FC236}">
                <a16:creationId xmlns:a16="http://schemas.microsoft.com/office/drawing/2014/main" id="{F464E029-9854-2902-4ABE-3BF5975AB1CD}"/>
              </a:ext>
            </a:extLst>
          </p:cNvPr>
          <p:cNvSpPr txBox="1"/>
          <p:nvPr/>
        </p:nvSpPr>
        <p:spPr>
          <a:xfrm>
            <a:off x="2494468" y="5250674"/>
            <a:ext cx="6468110"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commit --amend -m "an updated commit message"</a:t>
            </a:r>
          </a:p>
        </p:txBody>
      </p:sp>
      <p:sp>
        <p:nvSpPr>
          <p:cNvPr id="11" name="AutoShape 5">
            <a:extLst>
              <a:ext uri="{FF2B5EF4-FFF2-40B4-BE49-F238E27FC236}">
                <a16:creationId xmlns:a16="http://schemas.microsoft.com/office/drawing/2014/main" id="{A7A58B51-4F9A-29C3-CDB1-B73157A394DE}"/>
              </a:ext>
            </a:extLst>
          </p:cNvPr>
          <p:cNvSpPr/>
          <p:nvPr/>
        </p:nvSpPr>
        <p:spPr>
          <a:xfrm>
            <a:off x="2485663" y="514620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2" name="TextBox 26">
            <a:extLst>
              <a:ext uri="{FF2B5EF4-FFF2-40B4-BE49-F238E27FC236}">
                <a16:creationId xmlns:a16="http://schemas.microsoft.com/office/drawing/2014/main" id="{04DDCF30-C8DC-4F2E-4249-1FB707AF00F8}"/>
              </a:ext>
            </a:extLst>
          </p:cNvPr>
          <p:cNvSpPr txBox="1"/>
          <p:nvPr/>
        </p:nvSpPr>
        <p:spPr>
          <a:xfrm>
            <a:off x="8955112" y="5309421"/>
            <a:ext cx="3884586"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Change most recent Git commit message.</a:t>
            </a:r>
          </a:p>
        </p:txBody>
      </p:sp>
      <p:sp>
        <p:nvSpPr>
          <p:cNvPr id="10" name="AutoShape 5">
            <a:extLst>
              <a:ext uri="{FF2B5EF4-FFF2-40B4-BE49-F238E27FC236}">
                <a16:creationId xmlns:a16="http://schemas.microsoft.com/office/drawing/2014/main" id="{E5AE89FF-3DB1-37ED-B839-7C059F26F144}"/>
              </a:ext>
            </a:extLst>
          </p:cNvPr>
          <p:cNvSpPr/>
          <p:nvPr/>
        </p:nvSpPr>
        <p:spPr>
          <a:xfrm>
            <a:off x="2477903" y="5753100"/>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8" name="Oval 27">
            <a:extLst>
              <a:ext uri="{FF2B5EF4-FFF2-40B4-BE49-F238E27FC236}">
                <a16:creationId xmlns:a16="http://schemas.microsoft.com/office/drawing/2014/main" id="{E4B5655A-D263-6961-55A3-5CF197A0B77A}"/>
              </a:ext>
            </a:extLst>
          </p:cNvPr>
          <p:cNvSpPr/>
          <p:nvPr/>
        </p:nvSpPr>
        <p:spPr>
          <a:xfrm>
            <a:off x="13484090" y="699445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3" name="Düz Ok Bağlayıcısı 32">
            <a:extLst>
              <a:ext uri="{FF2B5EF4-FFF2-40B4-BE49-F238E27FC236}">
                <a16:creationId xmlns:a16="http://schemas.microsoft.com/office/drawing/2014/main" id="{BB7E92D3-7221-FF6D-A9CB-A2C978CCEB58}"/>
              </a:ext>
            </a:extLst>
          </p:cNvPr>
          <p:cNvCxnSpPr>
            <a:cxnSpLocks/>
            <a:stCxn id="28" idx="0"/>
            <a:endCxn id="29" idx="4"/>
          </p:cNvCxnSpPr>
          <p:nvPr/>
        </p:nvCxnSpPr>
        <p:spPr>
          <a:xfrm flipV="1">
            <a:off x="13903190" y="642710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182306" y="6395536"/>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37" name="TextBox 17">
            <a:extLst>
              <a:ext uri="{FF2B5EF4-FFF2-40B4-BE49-F238E27FC236}">
                <a16:creationId xmlns:a16="http://schemas.microsoft.com/office/drawing/2014/main" id="{4927558C-EB53-757A-9C43-CCFF1C032E0D}"/>
              </a:ext>
            </a:extLst>
          </p:cNvPr>
          <p:cNvSpPr txBox="1"/>
          <p:nvPr/>
        </p:nvSpPr>
        <p:spPr>
          <a:xfrm>
            <a:off x="2477903" y="6134776"/>
            <a:ext cx="6268531" cy="692497"/>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add hello.py</a:t>
            </a:r>
          </a:p>
          <a:p>
            <a:pPr algn="just">
              <a:lnSpc>
                <a:spcPts val="2800"/>
              </a:lnSpc>
            </a:pPr>
            <a:r>
              <a:rPr lang="en-US" sz="2000" dirty="0">
                <a:solidFill>
                  <a:srgbClr val="343F56"/>
                </a:solidFill>
                <a:latin typeface="Roboto"/>
                <a:ea typeface="Roboto"/>
                <a:cs typeface="Roboto"/>
                <a:sym typeface="Roboto"/>
              </a:rPr>
              <a:t>$ git commit</a:t>
            </a:r>
          </a:p>
        </p:txBody>
      </p:sp>
      <p:sp>
        <p:nvSpPr>
          <p:cNvPr id="38" name="TextBox 26">
            <a:extLst>
              <a:ext uri="{FF2B5EF4-FFF2-40B4-BE49-F238E27FC236}">
                <a16:creationId xmlns:a16="http://schemas.microsoft.com/office/drawing/2014/main" id="{0A4A3CD6-99A2-6DAE-BFCE-7BEAB2396B17}"/>
              </a:ext>
            </a:extLst>
          </p:cNvPr>
          <p:cNvSpPr txBox="1"/>
          <p:nvPr/>
        </p:nvSpPr>
        <p:spPr>
          <a:xfrm>
            <a:off x="2477903" y="5846860"/>
            <a:ext cx="3552243"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Edit hello.py and main.py</a:t>
            </a:r>
          </a:p>
        </p:txBody>
      </p:sp>
      <p:sp>
        <p:nvSpPr>
          <p:cNvPr id="43" name="TextBox 26">
            <a:extLst>
              <a:ext uri="{FF2B5EF4-FFF2-40B4-BE49-F238E27FC236}">
                <a16:creationId xmlns:a16="http://schemas.microsoft.com/office/drawing/2014/main" id="{44BD766A-612F-CD3A-93FE-796BFA86F023}"/>
              </a:ext>
            </a:extLst>
          </p:cNvPr>
          <p:cNvSpPr txBox="1"/>
          <p:nvPr/>
        </p:nvSpPr>
        <p:spPr>
          <a:xfrm>
            <a:off x="-4509412" y="10555041"/>
            <a:ext cx="5271412"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Realize you forgot to add the changes from main.py </a:t>
            </a:r>
          </a:p>
        </p:txBody>
      </p:sp>
      <p:sp>
        <p:nvSpPr>
          <p:cNvPr id="44" name="TextBox 17">
            <a:extLst>
              <a:ext uri="{FF2B5EF4-FFF2-40B4-BE49-F238E27FC236}">
                <a16:creationId xmlns:a16="http://schemas.microsoft.com/office/drawing/2014/main" id="{B845B7F3-AC1E-0BBB-0B80-EADECB5FB6DF}"/>
              </a:ext>
            </a:extLst>
          </p:cNvPr>
          <p:cNvSpPr txBox="1"/>
          <p:nvPr/>
        </p:nvSpPr>
        <p:spPr>
          <a:xfrm>
            <a:off x="-4492846" y="10844680"/>
            <a:ext cx="6268531" cy="692497"/>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add main.py </a:t>
            </a:r>
          </a:p>
          <a:p>
            <a:pPr algn="just">
              <a:lnSpc>
                <a:spcPts val="2800"/>
              </a:lnSpc>
            </a:pPr>
            <a:r>
              <a:rPr lang="en-US" sz="2000" dirty="0">
                <a:solidFill>
                  <a:srgbClr val="343F56"/>
                </a:solidFill>
                <a:latin typeface="Roboto"/>
                <a:ea typeface="Roboto"/>
                <a:cs typeface="Roboto"/>
                <a:sym typeface="Roboto"/>
              </a:rPr>
              <a:t>$ git commit --amend --no-edit</a:t>
            </a:r>
          </a:p>
        </p:txBody>
      </p:sp>
      <p:sp>
        <p:nvSpPr>
          <p:cNvPr id="45" name="TextBox 26">
            <a:extLst>
              <a:ext uri="{FF2B5EF4-FFF2-40B4-BE49-F238E27FC236}">
                <a16:creationId xmlns:a16="http://schemas.microsoft.com/office/drawing/2014/main" id="{B216A913-3DA7-DB59-B024-17737C373CB9}"/>
              </a:ext>
            </a:extLst>
          </p:cNvPr>
          <p:cNvSpPr txBox="1"/>
          <p:nvPr/>
        </p:nvSpPr>
        <p:spPr>
          <a:xfrm>
            <a:off x="-4492846" y="11696743"/>
            <a:ext cx="11120666"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The --no-edit flag will allow you to make the amendment to your commit without changing its commit message.</a:t>
            </a:r>
          </a:p>
        </p:txBody>
      </p:sp>
      <p:sp>
        <p:nvSpPr>
          <p:cNvPr id="13" name="TextBox 26">
            <a:extLst>
              <a:ext uri="{FF2B5EF4-FFF2-40B4-BE49-F238E27FC236}">
                <a16:creationId xmlns:a16="http://schemas.microsoft.com/office/drawing/2014/main" id="{1EABE533-E310-37EB-4F9E-DF430B902E98}"/>
              </a:ext>
            </a:extLst>
          </p:cNvPr>
          <p:cNvSpPr txBox="1"/>
          <p:nvPr/>
        </p:nvSpPr>
        <p:spPr>
          <a:xfrm>
            <a:off x="13279985" y="802315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3325624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grpSp>
        <p:nvGrpSpPr>
          <p:cNvPr id="2" name="Group 2"/>
          <p:cNvGrpSpPr/>
          <p:nvPr/>
        </p:nvGrpSpPr>
        <p:grpSpPr>
          <a:xfrm>
            <a:off x="972263" y="3214597"/>
            <a:ext cx="5243390" cy="611552"/>
            <a:chOff x="0" y="0"/>
            <a:chExt cx="1692303" cy="235466"/>
          </a:xfrm>
        </p:grpSpPr>
        <p:sp>
          <p:nvSpPr>
            <p:cNvPr id="3" name="Freeform 3"/>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4" name="TextBox 4"/>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5" name="Group 5"/>
          <p:cNvGrpSpPr/>
          <p:nvPr/>
        </p:nvGrpSpPr>
        <p:grpSpPr>
          <a:xfrm>
            <a:off x="972263" y="5149467"/>
            <a:ext cx="5243390" cy="611552"/>
            <a:chOff x="0" y="0"/>
            <a:chExt cx="1692303" cy="235466"/>
          </a:xfrm>
        </p:grpSpPr>
        <p:sp>
          <p:nvSpPr>
            <p:cNvPr id="6" name="Freeform 6"/>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7" name="TextBox 7"/>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8" name="Group 8"/>
          <p:cNvGrpSpPr/>
          <p:nvPr/>
        </p:nvGrpSpPr>
        <p:grpSpPr>
          <a:xfrm>
            <a:off x="6467357" y="3214597"/>
            <a:ext cx="5243390" cy="611552"/>
            <a:chOff x="0" y="0"/>
            <a:chExt cx="1692303" cy="235466"/>
          </a:xfrm>
        </p:grpSpPr>
        <p:sp>
          <p:nvSpPr>
            <p:cNvPr id="9" name="Freeform 9"/>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dirty="0"/>
            </a:p>
          </p:txBody>
        </p:sp>
        <p:sp>
          <p:nvSpPr>
            <p:cNvPr id="10" name="TextBox 10"/>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1" name="Group 11"/>
          <p:cNvGrpSpPr/>
          <p:nvPr/>
        </p:nvGrpSpPr>
        <p:grpSpPr>
          <a:xfrm>
            <a:off x="6467357" y="5149467"/>
            <a:ext cx="5243390" cy="611552"/>
            <a:chOff x="0" y="0"/>
            <a:chExt cx="1692303" cy="235466"/>
          </a:xfrm>
        </p:grpSpPr>
        <p:sp>
          <p:nvSpPr>
            <p:cNvPr id="12" name="Freeform 12"/>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dirty="0"/>
            </a:p>
          </p:txBody>
        </p:sp>
        <p:sp>
          <p:nvSpPr>
            <p:cNvPr id="13" name="TextBox 13"/>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4" name="Group 14"/>
          <p:cNvGrpSpPr/>
          <p:nvPr/>
        </p:nvGrpSpPr>
        <p:grpSpPr>
          <a:xfrm>
            <a:off x="11959473" y="3214597"/>
            <a:ext cx="5243390" cy="611552"/>
            <a:chOff x="0" y="0"/>
            <a:chExt cx="1692303" cy="235466"/>
          </a:xfrm>
        </p:grpSpPr>
        <p:sp>
          <p:nvSpPr>
            <p:cNvPr id="15" name="Freeform 15"/>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16" name="TextBox 16"/>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7" name="Group 17"/>
          <p:cNvGrpSpPr/>
          <p:nvPr/>
        </p:nvGrpSpPr>
        <p:grpSpPr>
          <a:xfrm>
            <a:off x="11959473" y="5149467"/>
            <a:ext cx="5243390" cy="611552"/>
            <a:chOff x="0" y="0"/>
            <a:chExt cx="1692303" cy="235466"/>
          </a:xfrm>
        </p:grpSpPr>
        <p:sp>
          <p:nvSpPr>
            <p:cNvPr id="18" name="Freeform 18"/>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19" name="TextBox 19"/>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20" name="Group 20"/>
          <p:cNvGrpSpPr/>
          <p:nvPr/>
        </p:nvGrpSpPr>
        <p:grpSpPr>
          <a:xfrm>
            <a:off x="972263" y="4181780"/>
            <a:ext cx="5243390" cy="611552"/>
            <a:chOff x="0" y="0"/>
            <a:chExt cx="1692303" cy="235466"/>
          </a:xfrm>
        </p:grpSpPr>
        <p:sp>
          <p:nvSpPr>
            <p:cNvPr id="21" name="Freeform 21"/>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dirty="0"/>
            </a:p>
          </p:txBody>
        </p:sp>
        <p:sp>
          <p:nvSpPr>
            <p:cNvPr id="22" name="TextBox 22"/>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23" name="Group 23"/>
          <p:cNvGrpSpPr/>
          <p:nvPr/>
        </p:nvGrpSpPr>
        <p:grpSpPr>
          <a:xfrm>
            <a:off x="972263" y="6116651"/>
            <a:ext cx="5243390" cy="611552"/>
            <a:chOff x="0" y="0"/>
            <a:chExt cx="1692303" cy="235466"/>
          </a:xfrm>
        </p:grpSpPr>
        <p:sp>
          <p:nvSpPr>
            <p:cNvPr id="24" name="Freeform 24"/>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dirty="0"/>
            </a:p>
          </p:txBody>
        </p:sp>
        <p:sp>
          <p:nvSpPr>
            <p:cNvPr id="25" name="TextBox 25"/>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26" name="Group 26"/>
          <p:cNvGrpSpPr/>
          <p:nvPr/>
        </p:nvGrpSpPr>
        <p:grpSpPr>
          <a:xfrm>
            <a:off x="6467357" y="4168307"/>
            <a:ext cx="5243390" cy="611552"/>
            <a:chOff x="0" y="0"/>
            <a:chExt cx="1692303" cy="235466"/>
          </a:xfrm>
        </p:grpSpPr>
        <p:sp>
          <p:nvSpPr>
            <p:cNvPr id="27" name="Freeform 27"/>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28" name="TextBox 28"/>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29" name="Group 29"/>
          <p:cNvGrpSpPr/>
          <p:nvPr/>
        </p:nvGrpSpPr>
        <p:grpSpPr>
          <a:xfrm>
            <a:off x="6467357" y="6103178"/>
            <a:ext cx="5243390" cy="611552"/>
            <a:chOff x="0" y="0"/>
            <a:chExt cx="1692303" cy="235466"/>
          </a:xfrm>
        </p:grpSpPr>
        <p:sp>
          <p:nvSpPr>
            <p:cNvPr id="30" name="Freeform 30"/>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31" name="TextBox 31"/>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32" name="Group 32"/>
          <p:cNvGrpSpPr/>
          <p:nvPr/>
        </p:nvGrpSpPr>
        <p:grpSpPr>
          <a:xfrm>
            <a:off x="11959473" y="4181780"/>
            <a:ext cx="5243390" cy="611552"/>
            <a:chOff x="0" y="0"/>
            <a:chExt cx="1692303" cy="235466"/>
          </a:xfrm>
        </p:grpSpPr>
        <p:sp>
          <p:nvSpPr>
            <p:cNvPr id="33" name="Freeform 33"/>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dirty="0"/>
            </a:p>
          </p:txBody>
        </p:sp>
        <p:sp>
          <p:nvSpPr>
            <p:cNvPr id="34" name="TextBox 34"/>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35" name="Group 35"/>
          <p:cNvGrpSpPr/>
          <p:nvPr/>
        </p:nvGrpSpPr>
        <p:grpSpPr>
          <a:xfrm>
            <a:off x="11959473" y="6116651"/>
            <a:ext cx="5243390" cy="611552"/>
            <a:chOff x="0" y="0"/>
            <a:chExt cx="1692303" cy="235466"/>
          </a:xfrm>
        </p:grpSpPr>
        <p:sp>
          <p:nvSpPr>
            <p:cNvPr id="36" name="Freeform 36"/>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dirty="0"/>
            </a:p>
          </p:txBody>
        </p:sp>
        <p:sp>
          <p:nvSpPr>
            <p:cNvPr id="37" name="TextBox 37"/>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sp>
        <p:nvSpPr>
          <p:cNvPr id="38" name="TextBox 38"/>
          <p:cNvSpPr txBox="1"/>
          <p:nvPr/>
        </p:nvSpPr>
        <p:spPr>
          <a:xfrm>
            <a:off x="1897146" y="3345208"/>
            <a:ext cx="3393623" cy="352854"/>
          </a:xfrm>
          <a:prstGeom prst="rect">
            <a:avLst/>
          </a:prstGeom>
        </p:spPr>
        <p:txBody>
          <a:bodyPr wrap="square" lIns="0" tIns="0" rIns="0" bIns="0" rtlCol="0" anchor="t">
            <a:spAutoFit/>
          </a:bodyPr>
          <a:lstStyle/>
          <a:p>
            <a:pPr algn="ctr">
              <a:lnSpc>
                <a:spcPts val="3198"/>
              </a:lnSpc>
            </a:pPr>
            <a:r>
              <a:rPr lang="en-US" sz="2284" b="1" u="sng" dirty="0">
                <a:solidFill>
                  <a:srgbClr val="F5E6CA"/>
                </a:solidFill>
                <a:latin typeface="Hagrid Ultra-Bold"/>
                <a:ea typeface="Hagrid Ultra-Bold"/>
                <a:cs typeface="Hagrid Ultra-Bold"/>
                <a:sym typeface="Hagrid Ultra-Bold"/>
                <a:hlinkClick r:id="rId2" action="ppaction://hlinksldjump">
                  <a:extLst>
                    <a:ext uri="{A12FA001-AC4F-418D-AE19-62706E023703}">
                      <ahyp:hlinkClr xmlns:ahyp="http://schemas.microsoft.com/office/drawing/2018/hyperlinkcolor" val="tx"/>
                    </a:ext>
                  </a:extLst>
                </a:hlinkClick>
              </a:rPr>
              <a:t>Process Cycle</a:t>
            </a:r>
          </a:p>
        </p:txBody>
      </p:sp>
      <p:sp>
        <p:nvSpPr>
          <p:cNvPr id="39" name="TextBox 39"/>
          <p:cNvSpPr txBox="1"/>
          <p:nvPr/>
        </p:nvSpPr>
        <p:spPr>
          <a:xfrm>
            <a:off x="1238963" y="5280079"/>
            <a:ext cx="4682491" cy="351763"/>
          </a:xfrm>
          <a:prstGeom prst="rect">
            <a:avLst/>
          </a:prstGeom>
        </p:spPr>
        <p:txBody>
          <a:bodyPr wrap="square" lIns="0" tIns="0" rIns="0" bIns="0" rtlCol="0" anchor="t">
            <a:spAutoFit/>
          </a:bodyPr>
          <a:lstStyle/>
          <a:p>
            <a:pPr algn="ctr">
              <a:lnSpc>
                <a:spcPts val="3198"/>
              </a:lnSpc>
            </a:pPr>
            <a:r>
              <a:rPr lang="en-US" sz="2284" b="1" u="sng" dirty="0">
                <a:solidFill>
                  <a:srgbClr val="F5E6CA"/>
                </a:solidFill>
                <a:latin typeface="Hagrid Heavy"/>
                <a:ea typeface="Hagrid Heavy"/>
                <a:cs typeface="Hagrid Heavy"/>
                <a:sym typeface="Hagrid Heavy"/>
                <a:hlinkClick r:id="rId3" action="ppaction://hlinksldjump">
                  <a:extLst>
                    <a:ext uri="{A12FA001-AC4F-418D-AE19-62706E023703}">
                      <ahyp:hlinkClr xmlns:ahyp="http://schemas.microsoft.com/office/drawing/2018/hyperlinkcolor" val="tx"/>
                    </a:ext>
                  </a:extLst>
                </a:hlinkClick>
              </a:rPr>
              <a:t>Git Checkout vs Git Switch</a:t>
            </a:r>
            <a:endParaRPr lang="en-US" sz="2284" b="1" u="sng" dirty="0">
              <a:solidFill>
                <a:srgbClr val="F5E6CA"/>
              </a:solidFill>
              <a:latin typeface="Hagrid Heavy"/>
              <a:ea typeface="Hagrid Heavy"/>
              <a:cs typeface="Hagrid Heavy"/>
              <a:sym typeface="Hagrid Heavy"/>
            </a:endParaRPr>
          </a:p>
        </p:txBody>
      </p:sp>
      <p:sp>
        <p:nvSpPr>
          <p:cNvPr id="40" name="TextBox 40"/>
          <p:cNvSpPr txBox="1"/>
          <p:nvPr/>
        </p:nvSpPr>
        <p:spPr>
          <a:xfrm>
            <a:off x="7013260" y="3345208"/>
            <a:ext cx="4151584" cy="355097"/>
          </a:xfrm>
          <a:prstGeom prst="rect">
            <a:avLst/>
          </a:prstGeom>
        </p:spPr>
        <p:txBody>
          <a:bodyPr wrap="square" lIns="0" tIns="0" rIns="0" bIns="0" rtlCol="0" anchor="t">
            <a:spAutoFit/>
          </a:bodyPr>
          <a:lstStyle/>
          <a:p>
            <a:pPr algn="ctr">
              <a:lnSpc>
                <a:spcPts val="3198"/>
              </a:lnSpc>
            </a:pPr>
            <a:r>
              <a:rPr lang="en-US" sz="2400" b="1" u="sng" dirty="0">
                <a:solidFill>
                  <a:srgbClr val="3E4044"/>
                </a:solidFill>
                <a:latin typeface="Hagrid Ultra-Bold"/>
                <a:ea typeface="Hagrid Ultra-Bold"/>
                <a:cs typeface="Hagrid Ultra-Bold"/>
                <a:sym typeface="Hagrid Ultra-Bold"/>
              </a:rPr>
              <a:t>Git </a:t>
            </a:r>
            <a:r>
              <a:rPr lang="en-US" sz="2400" b="1" u="sng" dirty="0">
                <a:solidFill>
                  <a:srgbClr val="343F56"/>
                </a:solidFill>
                <a:latin typeface="Hagrid Ultra-Bold"/>
                <a:ea typeface="Hagrid Ultra-Bold"/>
                <a:cs typeface="Hagrid Ultra-Bold"/>
                <a:sym typeface="Hagrid Ultra-Bold"/>
              </a:rPr>
              <a:t>Merge</a:t>
            </a:r>
          </a:p>
        </p:txBody>
      </p:sp>
      <p:sp>
        <p:nvSpPr>
          <p:cNvPr id="41" name="TextBox 41"/>
          <p:cNvSpPr txBox="1"/>
          <p:nvPr/>
        </p:nvSpPr>
        <p:spPr>
          <a:xfrm>
            <a:off x="7013260" y="5280079"/>
            <a:ext cx="4151584" cy="351763"/>
          </a:xfrm>
          <a:prstGeom prst="rect">
            <a:avLst/>
          </a:prstGeom>
        </p:spPr>
        <p:txBody>
          <a:bodyPr wrap="square" lIns="0" tIns="0" rIns="0" bIns="0" rtlCol="0" anchor="t">
            <a:spAutoFit/>
          </a:bodyPr>
          <a:lstStyle/>
          <a:p>
            <a:pPr algn="ctr">
              <a:lnSpc>
                <a:spcPts val="3198"/>
              </a:lnSpc>
            </a:pPr>
            <a:r>
              <a:rPr lang="en-US" sz="2284" b="1" dirty="0">
                <a:solidFill>
                  <a:srgbClr val="343F56"/>
                </a:solidFill>
                <a:latin typeface="Hagrid Heavy"/>
                <a:ea typeface="Hagrid Heavy"/>
                <a:cs typeface="Hagrid Heavy"/>
                <a:sym typeface="Hagrid Heavy"/>
                <a:hlinkClick r:id="rId4" action="ppaction://hlinksldjump">
                  <a:extLst>
                    <a:ext uri="{A12FA001-AC4F-418D-AE19-62706E023703}">
                      <ahyp:hlinkClr xmlns:ahyp="http://schemas.microsoft.com/office/drawing/2018/hyperlinkcolor" val="tx"/>
                    </a:ext>
                  </a:extLst>
                </a:hlinkClick>
              </a:rPr>
              <a:t>HEAD</a:t>
            </a:r>
            <a:endParaRPr lang="en-US" sz="2284" b="1" dirty="0">
              <a:solidFill>
                <a:srgbClr val="343F56"/>
              </a:solidFill>
              <a:latin typeface="Hagrid Heavy"/>
              <a:ea typeface="Hagrid Heavy"/>
              <a:cs typeface="Hagrid Heavy"/>
              <a:sym typeface="Hagrid Heavy"/>
            </a:endParaRPr>
          </a:p>
        </p:txBody>
      </p:sp>
      <p:sp>
        <p:nvSpPr>
          <p:cNvPr id="42" name="TextBox 42"/>
          <p:cNvSpPr txBox="1"/>
          <p:nvPr/>
        </p:nvSpPr>
        <p:spPr>
          <a:xfrm>
            <a:off x="12505376" y="3346299"/>
            <a:ext cx="4151584" cy="351763"/>
          </a:xfrm>
          <a:prstGeom prst="rect">
            <a:avLst/>
          </a:prstGeom>
        </p:spPr>
        <p:txBody>
          <a:bodyPr wrap="square" lIns="0" tIns="0" rIns="0" bIns="0" rtlCol="0" anchor="t">
            <a:spAutoFit/>
          </a:bodyPr>
          <a:lstStyle/>
          <a:p>
            <a:pPr algn="ctr">
              <a:lnSpc>
                <a:spcPts val="3198"/>
              </a:lnSpc>
            </a:pPr>
            <a:r>
              <a:rPr lang="en-US" sz="2284" b="1" dirty="0">
                <a:solidFill>
                  <a:srgbClr val="F5E6CA"/>
                </a:solidFill>
                <a:latin typeface="Hagrid Heavy"/>
                <a:ea typeface="Hagrid Heavy"/>
                <a:cs typeface="Hagrid Heavy"/>
                <a:sym typeface="Hagrid Heavy"/>
                <a:hlinkClick r:id="rId5" action="ppaction://hlinksldjump">
                  <a:extLst>
                    <a:ext uri="{A12FA001-AC4F-418D-AE19-62706E023703}">
                      <ahyp:hlinkClr xmlns:ahyp="http://schemas.microsoft.com/office/drawing/2018/hyperlinkcolor" val="tx"/>
                    </a:ext>
                  </a:extLst>
                </a:hlinkClick>
              </a:rPr>
              <a:t>The Tilde “~” operator</a:t>
            </a:r>
            <a:endParaRPr lang="en-US" sz="2284" b="1" dirty="0">
              <a:solidFill>
                <a:srgbClr val="F5E6CA"/>
              </a:solidFill>
              <a:latin typeface="Hagrid Heavy"/>
              <a:ea typeface="Hagrid Heavy"/>
              <a:cs typeface="Hagrid Heavy"/>
              <a:sym typeface="Hagrid Heavy"/>
            </a:endParaRPr>
          </a:p>
        </p:txBody>
      </p:sp>
      <p:sp>
        <p:nvSpPr>
          <p:cNvPr id="43" name="TextBox 43"/>
          <p:cNvSpPr txBox="1"/>
          <p:nvPr/>
        </p:nvSpPr>
        <p:spPr>
          <a:xfrm>
            <a:off x="12505376" y="5280722"/>
            <a:ext cx="4151584" cy="351763"/>
          </a:xfrm>
          <a:prstGeom prst="rect">
            <a:avLst/>
          </a:prstGeom>
        </p:spPr>
        <p:txBody>
          <a:bodyPr wrap="square" lIns="0" tIns="0" rIns="0" bIns="0" rtlCol="0" anchor="t">
            <a:spAutoFit/>
          </a:bodyPr>
          <a:lstStyle/>
          <a:p>
            <a:pPr algn="ctr">
              <a:lnSpc>
                <a:spcPts val="3198"/>
              </a:lnSpc>
            </a:pPr>
            <a:r>
              <a:rPr lang="en-US" sz="2284" b="1" dirty="0">
                <a:solidFill>
                  <a:srgbClr val="F5E6CA"/>
                </a:solidFill>
                <a:latin typeface="Hagrid Heavy"/>
                <a:ea typeface="Hagrid Heavy"/>
                <a:cs typeface="Hagrid Heavy"/>
                <a:sym typeface="Hagrid Heavy"/>
                <a:hlinkClick r:id="rId6" action="ppaction://hlinksldjump">
                  <a:extLst>
                    <a:ext uri="{A12FA001-AC4F-418D-AE19-62706E023703}">
                      <ahyp:hlinkClr xmlns:ahyp="http://schemas.microsoft.com/office/drawing/2018/hyperlinkcolor" val="tx"/>
                    </a:ext>
                  </a:extLst>
                </a:hlinkClick>
              </a:rPr>
              <a:t>Git Revert</a:t>
            </a:r>
            <a:endParaRPr lang="en-US" sz="2284" b="1" dirty="0">
              <a:solidFill>
                <a:srgbClr val="F5E6CA"/>
              </a:solidFill>
              <a:latin typeface="Hagrid Heavy"/>
              <a:ea typeface="Hagrid Heavy"/>
              <a:cs typeface="Hagrid Heavy"/>
              <a:sym typeface="Hagrid Heavy"/>
            </a:endParaRPr>
          </a:p>
        </p:txBody>
      </p:sp>
      <p:sp>
        <p:nvSpPr>
          <p:cNvPr id="44" name="TextBox 44"/>
          <p:cNvSpPr txBox="1"/>
          <p:nvPr/>
        </p:nvSpPr>
        <p:spPr>
          <a:xfrm>
            <a:off x="972263" y="4312391"/>
            <a:ext cx="5243390" cy="351763"/>
          </a:xfrm>
          <a:prstGeom prst="rect">
            <a:avLst/>
          </a:prstGeom>
        </p:spPr>
        <p:txBody>
          <a:bodyPr wrap="square" lIns="0" tIns="0" rIns="0" bIns="0" rtlCol="0" anchor="t">
            <a:spAutoFit/>
          </a:bodyPr>
          <a:lstStyle/>
          <a:p>
            <a:pPr algn="ctr">
              <a:lnSpc>
                <a:spcPts val="3198"/>
              </a:lnSpc>
            </a:pPr>
            <a:r>
              <a:rPr lang="en-US" sz="2284" b="1" u="sng" dirty="0">
                <a:solidFill>
                  <a:srgbClr val="343F56"/>
                </a:solidFill>
                <a:latin typeface="Hagrid Heavy"/>
                <a:ea typeface="Hagrid Heavy"/>
                <a:cs typeface="Hagrid Heavy"/>
                <a:sym typeface="Hagrid Heavy"/>
                <a:hlinkClick r:id="rId7" action="ppaction://hlinksldjump">
                  <a:extLst>
                    <a:ext uri="{A12FA001-AC4F-418D-AE19-62706E023703}">
                      <ahyp:hlinkClr xmlns:ahyp="http://schemas.microsoft.com/office/drawing/2018/hyperlinkcolor" val="tx"/>
                    </a:ext>
                  </a:extLst>
                </a:hlinkClick>
              </a:rPr>
              <a:t>Git Commit</a:t>
            </a:r>
          </a:p>
        </p:txBody>
      </p:sp>
      <p:sp>
        <p:nvSpPr>
          <p:cNvPr id="45" name="TextBox 45"/>
          <p:cNvSpPr txBox="1"/>
          <p:nvPr/>
        </p:nvSpPr>
        <p:spPr>
          <a:xfrm>
            <a:off x="1878384" y="6271605"/>
            <a:ext cx="3403647" cy="351763"/>
          </a:xfrm>
          <a:prstGeom prst="rect">
            <a:avLst/>
          </a:prstGeom>
        </p:spPr>
        <p:txBody>
          <a:bodyPr wrap="square" lIns="0" tIns="0" rIns="0" bIns="0" rtlCol="0" anchor="t">
            <a:spAutoFit/>
          </a:bodyPr>
          <a:lstStyle/>
          <a:p>
            <a:pPr algn="ctr">
              <a:lnSpc>
                <a:spcPts val="3198"/>
              </a:lnSpc>
            </a:pPr>
            <a:r>
              <a:rPr lang="en-US" sz="2284" b="1" u="sng" dirty="0">
                <a:solidFill>
                  <a:srgbClr val="1C334E"/>
                </a:solidFill>
                <a:latin typeface="Hagrid Heavy"/>
                <a:ea typeface="Hagrid Heavy"/>
                <a:cs typeface="Hagrid Heavy"/>
                <a:sym typeface="Hagrid Heavy"/>
              </a:rPr>
              <a:t>Git Branch</a:t>
            </a:r>
          </a:p>
        </p:txBody>
      </p:sp>
      <p:sp>
        <p:nvSpPr>
          <p:cNvPr id="46" name="TextBox 46"/>
          <p:cNvSpPr txBox="1"/>
          <p:nvPr/>
        </p:nvSpPr>
        <p:spPr>
          <a:xfrm>
            <a:off x="7390751" y="4312391"/>
            <a:ext cx="3393623" cy="351763"/>
          </a:xfrm>
          <a:prstGeom prst="rect">
            <a:avLst/>
          </a:prstGeom>
        </p:spPr>
        <p:txBody>
          <a:bodyPr wrap="square" lIns="0" tIns="0" rIns="0" bIns="0" rtlCol="0" anchor="t">
            <a:spAutoFit/>
          </a:bodyPr>
          <a:lstStyle/>
          <a:p>
            <a:pPr algn="ctr">
              <a:lnSpc>
                <a:spcPts val="3198"/>
              </a:lnSpc>
            </a:pPr>
            <a:r>
              <a:rPr lang="en-US" sz="2284" b="1" dirty="0">
                <a:solidFill>
                  <a:srgbClr val="F5E6CA"/>
                </a:solidFill>
                <a:latin typeface="Hagrid Heavy"/>
                <a:ea typeface="Hagrid Heavy"/>
                <a:cs typeface="Hagrid Heavy"/>
                <a:sym typeface="Hagrid Heavy"/>
                <a:hlinkClick r:id="rId8" action="ppaction://hlinksldjump">
                  <a:extLst>
                    <a:ext uri="{A12FA001-AC4F-418D-AE19-62706E023703}">
                      <ahyp:hlinkClr xmlns:ahyp="http://schemas.microsoft.com/office/drawing/2018/hyperlinkcolor" val="tx"/>
                    </a:ext>
                  </a:extLst>
                </a:hlinkClick>
              </a:rPr>
              <a:t>Git Rebase</a:t>
            </a:r>
            <a:endParaRPr lang="en-US" sz="2284" b="1" dirty="0">
              <a:solidFill>
                <a:srgbClr val="F5E6CA"/>
              </a:solidFill>
              <a:latin typeface="Hagrid Heavy"/>
              <a:ea typeface="Hagrid Heavy"/>
              <a:cs typeface="Hagrid Heavy"/>
              <a:sym typeface="Hagrid Heavy"/>
            </a:endParaRPr>
          </a:p>
        </p:txBody>
      </p:sp>
      <p:sp>
        <p:nvSpPr>
          <p:cNvPr id="47" name="TextBox 47"/>
          <p:cNvSpPr txBox="1"/>
          <p:nvPr/>
        </p:nvSpPr>
        <p:spPr>
          <a:xfrm>
            <a:off x="6744879" y="6233789"/>
            <a:ext cx="4688345" cy="351763"/>
          </a:xfrm>
          <a:prstGeom prst="rect">
            <a:avLst/>
          </a:prstGeom>
        </p:spPr>
        <p:txBody>
          <a:bodyPr wrap="square" lIns="0" tIns="0" rIns="0" bIns="0" rtlCol="0" anchor="t">
            <a:spAutoFit/>
          </a:bodyPr>
          <a:lstStyle/>
          <a:p>
            <a:pPr algn="ctr">
              <a:lnSpc>
                <a:spcPts val="3198"/>
              </a:lnSpc>
            </a:pPr>
            <a:r>
              <a:rPr lang="en-US" sz="2284" b="1" dirty="0">
                <a:solidFill>
                  <a:srgbClr val="F5E6CA"/>
                </a:solidFill>
                <a:latin typeface="Hagrid Heavy"/>
                <a:ea typeface="Hagrid Heavy"/>
                <a:cs typeface="Hagrid Heavy"/>
                <a:sym typeface="Hagrid Heavy"/>
                <a:hlinkClick r:id="rId9" action="ppaction://hlinksldjump">
                  <a:extLst>
                    <a:ext uri="{A12FA001-AC4F-418D-AE19-62706E023703}">
                      <ahyp:hlinkClr xmlns:ahyp="http://schemas.microsoft.com/office/drawing/2018/hyperlinkcolor" val="tx"/>
                    </a:ext>
                  </a:extLst>
                </a:hlinkClick>
              </a:rPr>
              <a:t>Relative Refs</a:t>
            </a:r>
            <a:endParaRPr lang="en-US" sz="2284" b="1" dirty="0">
              <a:solidFill>
                <a:srgbClr val="F5E6CA"/>
              </a:solidFill>
              <a:latin typeface="Hagrid Heavy"/>
              <a:ea typeface="Hagrid Heavy"/>
              <a:cs typeface="Hagrid Heavy"/>
              <a:sym typeface="Hagrid Heavy"/>
            </a:endParaRPr>
          </a:p>
        </p:txBody>
      </p:sp>
      <p:sp>
        <p:nvSpPr>
          <p:cNvPr id="48" name="TextBox 48"/>
          <p:cNvSpPr txBox="1"/>
          <p:nvPr/>
        </p:nvSpPr>
        <p:spPr>
          <a:xfrm>
            <a:off x="12884356" y="4313035"/>
            <a:ext cx="3393623" cy="351763"/>
          </a:xfrm>
          <a:prstGeom prst="rect">
            <a:avLst/>
          </a:prstGeom>
        </p:spPr>
        <p:txBody>
          <a:bodyPr wrap="square" lIns="0" tIns="0" rIns="0" bIns="0" rtlCol="0" anchor="t">
            <a:spAutoFit/>
          </a:bodyPr>
          <a:lstStyle/>
          <a:p>
            <a:pPr algn="ctr">
              <a:lnSpc>
                <a:spcPts val="3198"/>
              </a:lnSpc>
            </a:pPr>
            <a:r>
              <a:rPr lang="en-US" sz="2284" b="1" dirty="0">
                <a:solidFill>
                  <a:srgbClr val="343F56"/>
                </a:solidFill>
                <a:latin typeface="Hagrid Heavy"/>
                <a:ea typeface="Hagrid Heavy"/>
                <a:cs typeface="Hagrid Heavy"/>
                <a:sym typeface="Hagrid Heavy"/>
                <a:hlinkClick r:id="rId10" action="ppaction://hlinksldjump">
                  <a:extLst>
                    <a:ext uri="{A12FA001-AC4F-418D-AE19-62706E023703}">
                      <ahyp:hlinkClr xmlns:ahyp="http://schemas.microsoft.com/office/drawing/2018/hyperlinkcolor" val="tx"/>
                    </a:ext>
                  </a:extLst>
                </a:hlinkClick>
              </a:rPr>
              <a:t>Git Reset</a:t>
            </a:r>
            <a:endParaRPr lang="en-US" sz="2284" b="1" dirty="0">
              <a:solidFill>
                <a:srgbClr val="343F56"/>
              </a:solidFill>
              <a:latin typeface="Hagrid Heavy"/>
              <a:ea typeface="Hagrid Heavy"/>
              <a:cs typeface="Hagrid Heavy"/>
              <a:sym typeface="Hagrid Heavy"/>
            </a:endParaRPr>
          </a:p>
        </p:txBody>
      </p:sp>
      <p:sp>
        <p:nvSpPr>
          <p:cNvPr id="49" name="TextBox 49"/>
          <p:cNvSpPr txBox="1"/>
          <p:nvPr/>
        </p:nvSpPr>
        <p:spPr>
          <a:xfrm>
            <a:off x="12884356" y="6247905"/>
            <a:ext cx="3393623" cy="351763"/>
          </a:xfrm>
          <a:prstGeom prst="rect">
            <a:avLst/>
          </a:prstGeom>
        </p:spPr>
        <p:txBody>
          <a:bodyPr wrap="square" lIns="0" tIns="0" rIns="0" bIns="0" rtlCol="0" anchor="t">
            <a:spAutoFit/>
          </a:bodyPr>
          <a:lstStyle/>
          <a:p>
            <a:pPr algn="ctr">
              <a:lnSpc>
                <a:spcPts val="3198"/>
              </a:lnSpc>
            </a:pPr>
            <a:r>
              <a:rPr lang="en-US" sz="2284" b="1" dirty="0">
                <a:solidFill>
                  <a:srgbClr val="343F56"/>
                </a:solidFill>
                <a:latin typeface="Hagrid Heavy"/>
                <a:ea typeface="Hagrid Heavy"/>
                <a:cs typeface="Hagrid Heavy"/>
                <a:sym typeface="Hagrid Heavy"/>
                <a:hlinkClick r:id="rId11" action="ppaction://hlinksldjump">
                  <a:extLst>
                    <a:ext uri="{A12FA001-AC4F-418D-AE19-62706E023703}">
                      <ahyp:hlinkClr xmlns:ahyp="http://schemas.microsoft.com/office/drawing/2018/hyperlinkcolor" val="tx"/>
                    </a:ext>
                  </a:extLst>
                </a:hlinkClick>
              </a:rPr>
              <a:t>Git Cherry-Pick</a:t>
            </a:r>
            <a:endParaRPr lang="en-US" sz="2284" b="1" dirty="0">
              <a:solidFill>
                <a:srgbClr val="343F56"/>
              </a:solidFill>
              <a:latin typeface="Hagrid Heavy"/>
              <a:ea typeface="Hagrid Heavy"/>
              <a:cs typeface="Hagrid Heavy"/>
              <a:sym typeface="Hagrid Heavy"/>
            </a:endParaRPr>
          </a:p>
        </p:txBody>
      </p:sp>
      <p:sp>
        <p:nvSpPr>
          <p:cNvPr id="50" name="TextBox 50"/>
          <p:cNvSpPr txBox="1"/>
          <p:nvPr/>
        </p:nvSpPr>
        <p:spPr>
          <a:xfrm>
            <a:off x="6215653" y="1909711"/>
            <a:ext cx="5856694" cy="1165704"/>
          </a:xfrm>
          <a:prstGeom prst="rect">
            <a:avLst/>
          </a:prstGeom>
        </p:spPr>
        <p:txBody>
          <a:bodyPr lIns="0" tIns="0" rIns="0" bIns="0" rtlCol="0" anchor="t">
            <a:spAutoFit/>
          </a:bodyPr>
          <a:lstStyle/>
          <a:p>
            <a:pPr algn="ctr">
              <a:lnSpc>
                <a:spcPts val="10639"/>
              </a:lnSpc>
            </a:pPr>
            <a:r>
              <a:rPr lang="en-US" sz="7599" b="1" dirty="0">
                <a:solidFill>
                  <a:srgbClr val="3E4044"/>
                </a:solidFill>
                <a:latin typeface="Hagrid Heavy"/>
                <a:ea typeface="Hagrid Heavy"/>
                <a:cs typeface="Hagrid Heavy"/>
                <a:sym typeface="Hagrid Heavy"/>
              </a:rPr>
              <a:t>OVERVIEW</a:t>
            </a:r>
          </a:p>
        </p:txBody>
      </p:sp>
      <p:sp>
        <p:nvSpPr>
          <p:cNvPr id="51" name="Freeform 51"/>
          <p:cNvSpPr/>
          <p:nvPr/>
        </p:nvSpPr>
        <p:spPr>
          <a:xfrm>
            <a:off x="10000917" y="953050"/>
            <a:ext cx="1161215" cy="1161215"/>
          </a:xfrm>
          <a:custGeom>
            <a:avLst/>
            <a:gdLst/>
            <a:ahLst/>
            <a:cxnLst/>
            <a:rect l="l" t="t" r="r" b="b"/>
            <a:pathLst>
              <a:path w="1161215" h="1161215">
                <a:moveTo>
                  <a:pt x="0" y="0"/>
                </a:moveTo>
                <a:lnTo>
                  <a:pt x="1161214" y="0"/>
                </a:lnTo>
                <a:lnTo>
                  <a:pt x="1161214" y="1161214"/>
                </a:lnTo>
                <a:lnTo>
                  <a:pt x="0" y="116121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dirty="0"/>
          </a:p>
        </p:txBody>
      </p:sp>
      <p:sp>
        <p:nvSpPr>
          <p:cNvPr id="52" name="TextBox 52"/>
          <p:cNvSpPr txBox="1"/>
          <p:nvPr/>
        </p:nvSpPr>
        <p:spPr>
          <a:xfrm>
            <a:off x="7125869" y="465901"/>
            <a:ext cx="2875048" cy="1916438"/>
          </a:xfrm>
          <a:prstGeom prst="rect">
            <a:avLst/>
          </a:prstGeom>
        </p:spPr>
        <p:txBody>
          <a:bodyPr lIns="0" tIns="0" rIns="0" bIns="0" rtlCol="0" anchor="t">
            <a:spAutoFit/>
          </a:bodyPr>
          <a:lstStyle/>
          <a:p>
            <a:pPr algn="ctr">
              <a:lnSpc>
                <a:spcPts val="15119"/>
              </a:lnSpc>
            </a:pPr>
            <a:r>
              <a:rPr lang="en-US" sz="10799" b="1" dirty="0">
                <a:solidFill>
                  <a:srgbClr val="343F56"/>
                </a:solidFill>
                <a:latin typeface="Hagrid Heavy"/>
                <a:ea typeface="Hagrid Heavy"/>
                <a:cs typeface="Hagrid Heavy"/>
                <a:sym typeface="Hagrid Heavy"/>
              </a:rPr>
              <a:t>GIT</a:t>
            </a:r>
          </a:p>
        </p:txBody>
      </p:sp>
      <p:sp>
        <p:nvSpPr>
          <p:cNvPr id="53" name="TextBox 53"/>
          <p:cNvSpPr txBox="1"/>
          <p:nvPr/>
        </p:nvSpPr>
        <p:spPr>
          <a:xfrm>
            <a:off x="17259300" y="646431"/>
            <a:ext cx="257780" cy="382269"/>
          </a:xfrm>
          <a:prstGeom prst="rect">
            <a:avLst/>
          </a:prstGeom>
        </p:spPr>
        <p:txBody>
          <a:bodyPr lIns="0" tIns="0" rIns="0" bIns="0" rtlCol="0" anchor="t">
            <a:spAutoFit/>
          </a:bodyPr>
          <a:lstStyle/>
          <a:p>
            <a:pPr algn="l">
              <a:lnSpc>
                <a:spcPts val="3080"/>
              </a:lnSpc>
            </a:pPr>
            <a:r>
              <a:rPr lang="en-US" sz="2200" dirty="0">
                <a:solidFill>
                  <a:srgbClr val="343F56"/>
                </a:solidFill>
                <a:latin typeface="Roboto"/>
                <a:ea typeface="Roboto"/>
                <a:cs typeface="Roboto"/>
                <a:sym typeface="Roboto"/>
              </a:rPr>
              <a:t>2</a:t>
            </a:r>
          </a:p>
        </p:txBody>
      </p:sp>
      <p:grpSp>
        <p:nvGrpSpPr>
          <p:cNvPr id="54" name="Group 5">
            <a:extLst>
              <a:ext uri="{FF2B5EF4-FFF2-40B4-BE49-F238E27FC236}">
                <a16:creationId xmlns:a16="http://schemas.microsoft.com/office/drawing/2014/main" id="{FA6A7318-9C89-A38B-CAA9-01FD360CDB76}"/>
              </a:ext>
            </a:extLst>
          </p:cNvPr>
          <p:cNvGrpSpPr/>
          <p:nvPr/>
        </p:nvGrpSpPr>
        <p:grpSpPr>
          <a:xfrm>
            <a:off x="957478" y="7001167"/>
            <a:ext cx="5243390" cy="611552"/>
            <a:chOff x="0" y="0"/>
            <a:chExt cx="1692303" cy="235466"/>
          </a:xfrm>
        </p:grpSpPr>
        <p:sp>
          <p:nvSpPr>
            <p:cNvPr id="55" name="Freeform 6">
              <a:extLst>
                <a:ext uri="{FF2B5EF4-FFF2-40B4-BE49-F238E27FC236}">
                  <a16:creationId xmlns:a16="http://schemas.microsoft.com/office/drawing/2014/main" id="{04684EAE-D06B-8946-CDE1-81335133E40C}"/>
                </a:ext>
              </a:extLst>
            </p:cNvPr>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56" name="TextBox 7">
              <a:extLst>
                <a:ext uri="{FF2B5EF4-FFF2-40B4-BE49-F238E27FC236}">
                  <a16:creationId xmlns:a16="http://schemas.microsoft.com/office/drawing/2014/main" id="{3195D293-9D72-7261-F88B-1475038C1B6D}"/>
                </a:ext>
              </a:extLst>
            </p:cNvPr>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57" name="Group 11">
            <a:extLst>
              <a:ext uri="{FF2B5EF4-FFF2-40B4-BE49-F238E27FC236}">
                <a16:creationId xmlns:a16="http://schemas.microsoft.com/office/drawing/2014/main" id="{037B7FD7-F11B-0F5F-F0E1-4195E3175746}"/>
              </a:ext>
            </a:extLst>
          </p:cNvPr>
          <p:cNvGrpSpPr/>
          <p:nvPr/>
        </p:nvGrpSpPr>
        <p:grpSpPr>
          <a:xfrm>
            <a:off x="6452572" y="7001167"/>
            <a:ext cx="5243390" cy="611552"/>
            <a:chOff x="0" y="0"/>
            <a:chExt cx="1692303" cy="235466"/>
          </a:xfrm>
        </p:grpSpPr>
        <p:sp>
          <p:nvSpPr>
            <p:cNvPr id="58" name="Freeform 12">
              <a:extLst>
                <a:ext uri="{FF2B5EF4-FFF2-40B4-BE49-F238E27FC236}">
                  <a16:creationId xmlns:a16="http://schemas.microsoft.com/office/drawing/2014/main" id="{804DA447-0244-878A-244C-B1737172F133}"/>
                </a:ext>
              </a:extLst>
            </p:cNvPr>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dirty="0"/>
            </a:p>
          </p:txBody>
        </p:sp>
        <p:sp>
          <p:nvSpPr>
            <p:cNvPr id="59" name="TextBox 13">
              <a:extLst>
                <a:ext uri="{FF2B5EF4-FFF2-40B4-BE49-F238E27FC236}">
                  <a16:creationId xmlns:a16="http://schemas.microsoft.com/office/drawing/2014/main" id="{11517F18-B646-0F6A-4190-36D267596140}"/>
                </a:ext>
              </a:extLst>
            </p:cNvPr>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60" name="Group 17">
            <a:extLst>
              <a:ext uri="{FF2B5EF4-FFF2-40B4-BE49-F238E27FC236}">
                <a16:creationId xmlns:a16="http://schemas.microsoft.com/office/drawing/2014/main" id="{0E00F635-7E45-B36C-31E1-6F19FE6AB9C2}"/>
              </a:ext>
            </a:extLst>
          </p:cNvPr>
          <p:cNvGrpSpPr/>
          <p:nvPr/>
        </p:nvGrpSpPr>
        <p:grpSpPr>
          <a:xfrm>
            <a:off x="11944688" y="7001167"/>
            <a:ext cx="5243390" cy="611552"/>
            <a:chOff x="0" y="0"/>
            <a:chExt cx="1692303" cy="235466"/>
          </a:xfrm>
        </p:grpSpPr>
        <p:sp>
          <p:nvSpPr>
            <p:cNvPr id="61" name="Freeform 18">
              <a:extLst>
                <a:ext uri="{FF2B5EF4-FFF2-40B4-BE49-F238E27FC236}">
                  <a16:creationId xmlns:a16="http://schemas.microsoft.com/office/drawing/2014/main" id="{5C5C2CD4-9FAC-0A32-1B0B-A22E28CB04AE}"/>
                </a:ext>
              </a:extLst>
            </p:cNvPr>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62" name="TextBox 19">
              <a:extLst>
                <a:ext uri="{FF2B5EF4-FFF2-40B4-BE49-F238E27FC236}">
                  <a16:creationId xmlns:a16="http://schemas.microsoft.com/office/drawing/2014/main" id="{47A461B7-BD02-7211-EF36-1794ED216DFA}"/>
                </a:ext>
              </a:extLst>
            </p:cNvPr>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sp>
        <p:nvSpPr>
          <p:cNvPr id="63" name="TextBox 39">
            <a:extLst>
              <a:ext uri="{FF2B5EF4-FFF2-40B4-BE49-F238E27FC236}">
                <a16:creationId xmlns:a16="http://schemas.microsoft.com/office/drawing/2014/main" id="{B3D9ADAE-C0F6-F602-8964-ACE16B4E225A}"/>
              </a:ext>
            </a:extLst>
          </p:cNvPr>
          <p:cNvSpPr txBox="1"/>
          <p:nvPr/>
        </p:nvSpPr>
        <p:spPr>
          <a:xfrm>
            <a:off x="1224178" y="7131779"/>
            <a:ext cx="4682491" cy="351763"/>
          </a:xfrm>
          <a:prstGeom prst="rect">
            <a:avLst/>
          </a:prstGeom>
        </p:spPr>
        <p:txBody>
          <a:bodyPr wrap="square" lIns="0" tIns="0" rIns="0" bIns="0" rtlCol="0" anchor="t">
            <a:spAutoFit/>
          </a:bodyPr>
          <a:lstStyle/>
          <a:p>
            <a:pPr algn="ctr">
              <a:lnSpc>
                <a:spcPts val="3198"/>
              </a:lnSpc>
            </a:pPr>
            <a:r>
              <a:rPr lang="en-US" sz="2284" b="1" u="sng" dirty="0">
                <a:solidFill>
                  <a:srgbClr val="F5E6CA"/>
                </a:solidFill>
                <a:latin typeface="Hagrid Heavy"/>
                <a:ea typeface="Hagrid Heavy"/>
                <a:cs typeface="Hagrid Heavy"/>
                <a:sym typeface="Hagrid Heavy"/>
                <a:hlinkClick r:id="rId14" action="ppaction://hlinksldjump">
                  <a:extLst>
                    <a:ext uri="{A12FA001-AC4F-418D-AE19-62706E023703}">
                      <ahyp:hlinkClr xmlns:ahyp="http://schemas.microsoft.com/office/drawing/2018/hyperlinkcolor" val="tx"/>
                    </a:ext>
                  </a:extLst>
                </a:hlinkClick>
              </a:rPr>
              <a:t>What is origin/</a:t>
            </a:r>
            <a:endParaRPr lang="en-US" sz="2284" b="1" u="sng" dirty="0">
              <a:solidFill>
                <a:srgbClr val="F5E6CA"/>
              </a:solidFill>
              <a:latin typeface="Hagrid Heavy"/>
              <a:ea typeface="Hagrid Heavy"/>
              <a:cs typeface="Hagrid Heavy"/>
              <a:sym typeface="Hagrid Heavy"/>
            </a:endParaRPr>
          </a:p>
        </p:txBody>
      </p:sp>
      <p:sp>
        <p:nvSpPr>
          <p:cNvPr id="64" name="TextBox 41">
            <a:extLst>
              <a:ext uri="{FF2B5EF4-FFF2-40B4-BE49-F238E27FC236}">
                <a16:creationId xmlns:a16="http://schemas.microsoft.com/office/drawing/2014/main" id="{3C95194A-C3E2-DA88-FA87-C1AD7062E323}"/>
              </a:ext>
            </a:extLst>
          </p:cNvPr>
          <p:cNvSpPr txBox="1"/>
          <p:nvPr/>
        </p:nvSpPr>
        <p:spPr>
          <a:xfrm>
            <a:off x="6998475" y="7131779"/>
            <a:ext cx="4151584" cy="351763"/>
          </a:xfrm>
          <a:prstGeom prst="rect">
            <a:avLst/>
          </a:prstGeom>
        </p:spPr>
        <p:txBody>
          <a:bodyPr wrap="square" lIns="0" tIns="0" rIns="0" bIns="0" rtlCol="0" anchor="t">
            <a:spAutoFit/>
          </a:bodyPr>
          <a:lstStyle/>
          <a:p>
            <a:pPr algn="ctr">
              <a:lnSpc>
                <a:spcPts val="3198"/>
              </a:lnSpc>
            </a:pPr>
            <a:r>
              <a:rPr lang="en-US" sz="2284" b="1" dirty="0">
                <a:solidFill>
                  <a:srgbClr val="1C334E"/>
                </a:solidFill>
                <a:latin typeface="Hagrid Heavy"/>
                <a:ea typeface="Hagrid Heavy"/>
                <a:cs typeface="Hagrid Heavy"/>
                <a:sym typeface="Hagrid Heavy"/>
                <a:hlinkClick r:id="rId15" action="ppaction://hlinksldjump">
                  <a:extLst>
                    <a:ext uri="{A12FA001-AC4F-418D-AE19-62706E023703}">
                      <ahyp:hlinkClr xmlns:ahyp="http://schemas.microsoft.com/office/drawing/2018/hyperlinkcolor" val="tx"/>
                    </a:ext>
                  </a:extLst>
                </a:hlinkClick>
              </a:rPr>
              <a:t>Git Clone</a:t>
            </a:r>
            <a:endParaRPr lang="en-US" sz="2284" b="1" dirty="0">
              <a:solidFill>
                <a:srgbClr val="1C334E"/>
              </a:solidFill>
              <a:latin typeface="Hagrid Heavy"/>
              <a:ea typeface="Hagrid Heavy"/>
              <a:cs typeface="Hagrid Heavy"/>
              <a:sym typeface="Hagrid Heavy"/>
            </a:endParaRPr>
          </a:p>
        </p:txBody>
      </p:sp>
      <p:sp>
        <p:nvSpPr>
          <p:cNvPr id="65" name="TextBox 43">
            <a:extLst>
              <a:ext uri="{FF2B5EF4-FFF2-40B4-BE49-F238E27FC236}">
                <a16:creationId xmlns:a16="http://schemas.microsoft.com/office/drawing/2014/main" id="{0B1A1F9B-C3D6-0A0A-D60A-CE65E1B9F5B3}"/>
              </a:ext>
            </a:extLst>
          </p:cNvPr>
          <p:cNvSpPr txBox="1"/>
          <p:nvPr/>
        </p:nvSpPr>
        <p:spPr>
          <a:xfrm>
            <a:off x="12490591" y="7132422"/>
            <a:ext cx="4151584" cy="351763"/>
          </a:xfrm>
          <a:prstGeom prst="rect">
            <a:avLst/>
          </a:prstGeom>
        </p:spPr>
        <p:txBody>
          <a:bodyPr wrap="square" lIns="0" tIns="0" rIns="0" bIns="0" rtlCol="0" anchor="t">
            <a:spAutoFit/>
          </a:bodyPr>
          <a:lstStyle/>
          <a:p>
            <a:pPr algn="ctr">
              <a:lnSpc>
                <a:spcPts val="3198"/>
              </a:lnSpc>
            </a:pPr>
            <a:r>
              <a:rPr lang="en-US" sz="2284" b="1" dirty="0">
                <a:solidFill>
                  <a:srgbClr val="F5E6CA"/>
                </a:solidFill>
                <a:latin typeface="Hagrid Heavy"/>
                <a:ea typeface="Hagrid Heavy"/>
                <a:cs typeface="Hagrid Heavy"/>
                <a:sym typeface="Hagrid Heavy"/>
                <a:hlinkClick r:id="rId16" action="ppaction://hlinksldjump">
                  <a:extLst>
                    <a:ext uri="{A12FA001-AC4F-418D-AE19-62706E023703}">
                      <ahyp:hlinkClr xmlns:ahyp="http://schemas.microsoft.com/office/drawing/2018/hyperlinkcolor" val="tx"/>
                    </a:ext>
                  </a:extLst>
                </a:hlinkClick>
              </a:rPr>
              <a:t>Git Fetch</a:t>
            </a:r>
            <a:endParaRPr lang="en-US" sz="2284" b="1" dirty="0">
              <a:solidFill>
                <a:srgbClr val="F5E6CA"/>
              </a:solidFill>
              <a:latin typeface="Hagrid Heavy"/>
              <a:ea typeface="Hagrid Heavy"/>
              <a:cs typeface="Hagrid Heavy"/>
              <a:sym typeface="Hagrid Heavy"/>
            </a:endParaRPr>
          </a:p>
        </p:txBody>
      </p:sp>
      <p:grpSp>
        <p:nvGrpSpPr>
          <p:cNvPr id="66" name="Group 23">
            <a:extLst>
              <a:ext uri="{FF2B5EF4-FFF2-40B4-BE49-F238E27FC236}">
                <a16:creationId xmlns:a16="http://schemas.microsoft.com/office/drawing/2014/main" id="{F473C93A-572D-C1DC-2C60-B4E5F33E117A}"/>
              </a:ext>
            </a:extLst>
          </p:cNvPr>
          <p:cNvGrpSpPr/>
          <p:nvPr/>
        </p:nvGrpSpPr>
        <p:grpSpPr>
          <a:xfrm>
            <a:off x="972263" y="7865583"/>
            <a:ext cx="5243390" cy="611552"/>
            <a:chOff x="0" y="0"/>
            <a:chExt cx="1692303" cy="235466"/>
          </a:xfrm>
        </p:grpSpPr>
        <p:sp>
          <p:nvSpPr>
            <p:cNvPr id="67" name="Freeform 24">
              <a:extLst>
                <a:ext uri="{FF2B5EF4-FFF2-40B4-BE49-F238E27FC236}">
                  <a16:creationId xmlns:a16="http://schemas.microsoft.com/office/drawing/2014/main" id="{5C4D17F7-A131-B73E-BE9C-40E1C48A8C1D}"/>
                </a:ext>
              </a:extLst>
            </p:cNvPr>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dirty="0"/>
            </a:p>
          </p:txBody>
        </p:sp>
        <p:sp>
          <p:nvSpPr>
            <p:cNvPr id="68" name="TextBox 25">
              <a:extLst>
                <a:ext uri="{FF2B5EF4-FFF2-40B4-BE49-F238E27FC236}">
                  <a16:creationId xmlns:a16="http://schemas.microsoft.com/office/drawing/2014/main" id="{6EE880B5-E603-0DBF-D150-9ACD53E6E9DF}"/>
                </a:ext>
              </a:extLst>
            </p:cNvPr>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69" name="Group 29">
            <a:extLst>
              <a:ext uri="{FF2B5EF4-FFF2-40B4-BE49-F238E27FC236}">
                <a16:creationId xmlns:a16="http://schemas.microsoft.com/office/drawing/2014/main" id="{76B53E48-2505-B6B1-D9D2-881E15C7A907}"/>
              </a:ext>
            </a:extLst>
          </p:cNvPr>
          <p:cNvGrpSpPr/>
          <p:nvPr/>
        </p:nvGrpSpPr>
        <p:grpSpPr>
          <a:xfrm>
            <a:off x="6467357" y="7852110"/>
            <a:ext cx="5243390" cy="611552"/>
            <a:chOff x="0" y="0"/>
            <a:chExt cx="1692303" cy="235466"/>
          </a:xfrm>
        </p:grpSpPr>
        <p:sp>
          <p:nvSpPr>
            <p:cNvPr id="70" name="Freeform 30">
              <a:extLst>
                <a:ext uri="{FF2B5EF4-FFF2-40B4-BE49-F238E27FC236}">
                  <a16:creationId xmlns:a16="http://schemas.microsoft.com/office/drawing/2014/main" id="{20033C57-ABA8-3EB2-AC76-DCB27DAA9676}"/>
                </a:ext>
              </a:extLst>
            </p:cNvPr>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71" name="TextBox 31">
              <a:extLst>
                <a:ext uri="{FF2B5EF4-FFF2-40B4-BE49-F238E27FC236}">
                  <a16:creationId xmlns:a16="http://schemas.microsoft.com/office/drawing/2014/main" id="{96B86C09-F680-A9E0-4D33-CB133A82A523}"/>
                </a:ext>
              </a:extLst>
            </p:cNvPr>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72" name="Group 35">
            <a:extLst>
              <a:ext uri="{FF2B5EF4-FFF2-40B4-BE49-F238E27FC236}">
                <a16:creationId xmlns:a16="http://schemas.microsoft.com/office/drawing/2014/main" id="{E08A6680-5603-074E-BFBD-CC69E01A827B}"/>
              </a:ext>
            </a:extLst>
          </p:cNvPr>
          <p:cNvGrpSpPr/>
          <p:nvPr/>
        </p:nvGrpSpPr>
        <p:grpSpPr>
          <a:xfrm>
            <a:off x="11959473" y="7865583"/>
            <a:ext cx="5243390" cy="611552"/>
            <a:chOff x="0" y="0"/>
            <a:chExt cx="1692303" cy="235466"/>
          </a:xfrm>
        </p:grpSpPr>
        <p:sp>
          <p:nvSpPr>
            <p:cNvPr id="73" name="Freeform 36">
              <a:extLst>
                <a:ext uri="{FF2B5EF4-FFF2-40B4-BE49-F238E27FC236}">
                  <a16:creationId xmlns:a16="http://schemas.microsoft.com/office/drawing/2014/main" id="{81E14E7F-AFAE-39AD-0DC3-4B7BABF375BD}"/>
                </a:ext>
              </a:extLst>
            </p:cNvPr>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dirty="0"/>
            </a:p>
          </p:txBody>
        </p:sp>
        <p:sp>
          <p:nvSpPr>
            <p:cNvPr id="74" name="TextBox 37">
              <a:extLst>
                <a:ext uri="{FF2B5EF4-FFF2-40B4-BE49-F238E27FC236}">
                  <a16:creationId xmlns:a16="http://schemas.microsoft.com/office/drawing/2014/main" id="{09587ADB-9616-300B-0C43-CFA92B6B8739}"/>
                </a:ext>
              </a:extLst>
            </p:cNvPr>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sp>
        <p:nvSpPr>
          <p:cNvPr id="75" name="TextBox 45">
            <a:extLst>
              <a:ext uri="{FF2B5EF4-FFF2-40B4-BE49-F238E27FC236}">
                <a16:creationId xmlns:a16="http://schemas.microsoft.com/office/drawing/2014/main" id="{E1004B5B-AA5B-5068-15AA-8B4F79DFB571}"/>
              </a:ext>
            </a:extLst>
          </p:cNvPr>
          <p:cNvSpPr txBox="1"/>
          <p:nvPr/>
        </p:nvSpPr>
        <p:spPr>
          <a:xfrm>
            <a:off x="1878384" y="8020537"/>
            <a:ext cx="3403647" cy="351763"/>
          </a:xfrm>
          <a:prstGeom prst="rect">
            <a:avLst/>
          </a:prstGeom>
        </p:spPr>
        <p:txBody>
          <a:bodyPr wrap="square" lIns="0" tIns="0" rIns="0" bIns="0" rtlCol="0" anchor="t">
            <a:spAutoFit/>
          </a:bodyPr>
          <a:lstStyle/>
          <a:p>
            <a:pPr algn="ctr">
              <a:lnSpc>
                <a:spcPts val="3198"/>
              </a:lnSpc>
            </a:pPr>
            <a:r>
              <a:rPr lang="en-US" sz="2284" b="1" u="sng" dirty="0">
                <a:solidFill>
                  <a:srgbClr val="1C334E"/>
                </a:solidFill>
                <a:latin typeface="Hagrid Heavy"/>
                <a:ea typeface="Hagrid Heavy"/>
                <a:cs typeface="Hagrid Heavy"/>
                <a:sym typeface="Hagrid Heavy"/>
                <a:hlinkClick r:id="rId7" action="ppaction://hlinksldjump">
                  <a:extLst>
                    <a:ext uri="{A12FA001-AC4F-418D-AE19-62706E023703}">
                      <ahyp:hlinkClr xmlns:ahyp="http://schemas.microsoft.com/office/drawing/2018/hyperlinkcolor" val="tx"/>
                    </a:ext>
                  </a:extLst>
                </a:hlinkClick>
              </a:rPr>
              <a:t>Git Add</a:t>
            </a:r>
            <a:endParaRPr lang="en-US" sz="2284" b="1" u="sng" dirty="0">
              <a:solidFill>
                <a:srgbClr val="1C334E"/>
              </a:solidFill>
              <a:latin typeface="Hagrid Heavy"/>
              <a:ea typeface="Hagrid Heavy"/>
              <a:cs typeface="Hagrid Heavy"/>
              <a:sym typeface="Hagrid Heavy"/>
            </a:endParaRPr>
          </a:p>
        </p:txBody>
      </p:sp>
      <p:sp>
        <p:nvSpPr>
          <p:cNvPr id="76" name="TextBox 47">
            <a:extLst>
              <a:ext uri="{FF2B5EF4-FFF2-40B4-BE49-F238E27FC236}">
                <a16:creationId xmlns:a16="http://schemas.microsoft.com/office/drawing/2014/main" id="{502E598D-D8C1-74D0-336B-7003FDFACED9}"/>
              </a:ext>
            </a:extLst>
          </p:cNvPr>
          <p:cNvSpPr txBox="1"/>
          <p:nvPr/>
        </p:nvSpPr>
        <p:spPr>
          <a:xfrm>
            <a:off x="6744879" y="7982721"/>
            <a:ext cx="4688345" cy="351763"/>
          </a:xfrm>
          <a:prstGeom prst="rect">
            <a:avLst/>
          </a:prstGeom>
        </p:spPr>
        <p:txBody>
          <a:bodyPr wrap="square" lIns="0" tIns="0" rIns="0" bIns="0" rtlCol="0" anchor="t">
            <a:spAutoFit/>
          </a:bodyPr>
          <a:lstStyle/>
          <a:p>
            <a:pPr algn="ctr">
              <a:lnSpc>
                <a:spcPts val="3198"/>
              </a:lnSpc>
            </a:pPr>
            <a:r>
              <a:rPr lang="en-US" sz="2284" b="1" dirty="0">
                <a:solidFill>
                  <a:srgbClr val="F5E6CA"/>
                </a:solidFill>
                <a:latin typeface="Hagrid Heavy"/>
                <a:ea typeface="Hagrid Heavy"/>
                <a:cs typeface="Hagrid Heavy"/>
                <a:sym typeface="Hagrid Heavy"/>
                <a:hlinkClick r:id="rId17" action="ppaction://hlinksldjump">
                  <a:extLst>
                    <a:ext uri="{A12FA001-AC4F-418D-AE19-62706E023703}">
                      <ahyp:hlinkClr xmlns:ahyp="http://schemas.microsoft.com/office/drawing/2018/hyperlinkcolor" val="tx"/>
                    </a:ext>
                  </a:extLst>
                </a:hlinkClick>
              </a:rPr>
              <a:t>Git Push</a:t>
            </a:r>
            <a:endParaRPr lang="en-US" sz="2284" b="1" dirty="0">
              <a:solidFill>
                <a:srgbClr val="F5E6CA"/>
              </a:solidFill>
              <a:latin typeface="Hagrid Heavy"/>
              <a:ea typeface="Hagrid Heavy"/>
              <a:cs typeface="Hagrid Heavy"/>
              <a:sym typeface="Hagrid Heavy"/>
            </a:endParaRPr>
          </a:p>
        </p:txBody>
      </p:sp>
      <p:sp>
        <p:nvSpPr>
          <p:cNvPr id="77" name="TextBox 49">
            <a:extLst>
              <a:ext uri="{FF2B5EF4-FFF2-40B4-BE49-F238E27FC236}">
                <a16:creationId xmlns:a16="http://schemas.microsoft.com/office/drawing/2014/main" id="{0FB6EF8E-832D-D367-54F9-6CF6E17E682E}"/>
              </a:ext>
            </a:extLst>
          </p:cNvPr>
          <p:cNvSpPr txBox="1"/>
          <p:nvPr/>
        </p:nvSpPr>
        <p:spPr>
          <a:xfrm>
            <a:off x="12884356" y="7996837"/>
            <a:ext cx="3393623" cy="351763"/>
          </a:xfrm>
          <a:prstGeom prst="rect">
            <a:avLst/>
          </a:prstGeom>
        </p:spPr>
        <p:txBody>
          <a:bodyPr wrap="square" lIns="0" tIns="0" rIns="0" bIns="0" rtlCol="0" anchor="t">
            <a:spAutoFit/>
          </a:bodyPr>
          <a:lstStyle/>
          <a:p>
            <a:pPr algn="ctr">
              <a:lnSpc>
                <a:spcPts val="3198"/>
              </a:lnSpc>
            </a:pPr>
            <a:r>
              <a:rPr lang="en-US" sz="2284" b="1" dirty="0">
                <a:solidFill>
                  <a:srgbClr val="1C334E"/>
                </a:solidFill>
                <a:latin typeface="Hagrid Heavy"/>
                <a:ea typeface="Hagrid Heavy"/>
                <a:cs typeface="Hagrid Heavy"/>
                <a:sym typeface="Hagrid Heavy"/>
                <a:hlinkClick r:id="rId18" action="ppaction://hlinksldjump">
                  <a:extLst>
                    <a:ext uri="{A12FA001-AC4F-418D-AE19-62706E023703}">
                      <ahyp:hlinkClr xmlns:ahyp="http://schemas.microsoft.com/office/drawing/2018/hyperlinkcolor" val="tx"/>
                    </a:ext>
                  </a:extLst>
                </a:hlinkClick>
              </a:rPr>
              <a:t>Git Diff</a:t>
            </a:r>
            <a:endParaRPr lang="en-US" sz="2284" b="1" dirty="0">
              <a:solidFill>
                <a:srgbClr val="1C334E"/>
              </a:solidFill>
              <a:latin typeface="Hagrid Heavy"/>
              <a:ea typeface="Hagrid Heavy"/>
              <a:cs typeface="Hagrid Heavy"/>
              <a:sym typeface="Hagrid Heavy"/>
            </a:endParaRPr>
          </a:p>
        </p:txBody>
      </p:sp>
      <p:grpSp>
        <p:nvGrpSpPr>
          <p:cNvPr id="78" name="Group 5">
            <a:extLst>
              <a:ext uri="{FF2B5EF4-FFF2-40B4-BE49-F238E27FC236}">
                <a16:creationId xmlns:a16="http://schemas.microsoft.com/office/drawing/2014/main" id="{86FF9946-A17B-5173-149C-24E27E9F38CC}"/>
              </a:ext>
            </a:extLst>
          </p:cNvPr>
          <p:cNvGrpSpPr/>
          <p:nvPr/>
        </p:nvGrpSpPr>
        <p:grpSpPr>
          <a:xfrm>
            <a:off x="957478" y="8750099"/>
            <a:ext cx="5243390" cy="611552"/>
            <a:chOff x="0" y="0"/>
            <a:chExt cx="1692303" cy="235466"/>
          </a:xfrm>
        </p:grpSpPr>
        <p:sp>
          <p:nvSpPr>
            <p:cNvPr id="79" name="Freeform 6">
              <a:extLst>
                <a:ext uri="{FF2B5EF4-FFF2-40B4-BE49-F238E27FC236}">
                  <a16:creationId xmlns:a16="http://schemas.microsoft.com/office/drawing/2014/main" id="{6B2E84C4-6483-A74A-52A7-88ADA6F70AB2}"/>
                </a:ext>
              </a:extLst>
            </p:cNvPr>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80" name="TextBox 7">
              <a:extLst>
                <a:ext uri="{FF2B5EF4-FFF2-40B4-BE49-F238E27FC236}">
                  <a16:creationId xmlns:a16="http://schemas.microsoft.com/office/drawing/2014/main" id="{2F68ECEF-60E3-3F6E-879C-79C590EB4230}"/>
                </a:ext>
              </a:extLst>
            </p:cNvPr>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81" name="Group 17">
            <a:extLst>
              <a:ext uri="{FF2B5EF4-FFF2-40B4-BE49-F238E27FC236}">
                <a16:creationId xmlns:a16="http://schemas.microsoft.com/office/drawing/2014/main" id="{4D5EE6BE-EDA1-158E-5B13-5BE2EB6B2ABE}"/>
              </a:ext>
            </a:extLst>
          </p:cNvPr>
          <p:cNvGrpSpPr/>
          <p:nvPr/>
        </p:nvGrpSpPr>
        <p:grpSpPr>
          <a:xfrm>
            <a:off x="11959473" y="8713193"/>
            <a:ext cx="5243390" cy="611552"/>
            <a:chOff x="0" y="0"/>
            <a:chExt cx="1692303" cy="235466"/>
          </a:xfrm>
        </p:grpSpPr>
        <p:sp>
          <p:nvSpPr>
            <p:cNvPr id="82" name="Freeform 18">
              <a:extLst>
                <a:ext uri="{FF2B5EF4-FFF2-40B4-BE49-F238E27FC236}">
                  <a16:creationId xmlns:a16="http://schemas.microsoft.com/office/drawing/2014/main" id="{1AE1AA91-5225-155F-B334-28698AC3E73B}"/>
                </a:ext>
              </a:extLst>
            </p:cNvPr>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83" name="TextBox 19">
              <a:extLst>
                <a:ext uri="{FF2B5EF4-FFF2-40B4-BE49-F238E27FC236}">
                  <a16:creationId xmlns:a16="http://schemas.microsoft.com/office/drawing/2014/main" id="{F1BB8EF6-FCAF-9FBA-89A3-F9C31DA5088B}"/>
                </a:ext>
              </a:extLst>
            </p:cNvPr>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sp>
        <p:nvSpPr>
          <p:cNvPr id="84" name="TextBox 39">
            <a:extLst>
              <a:ext uri="{FF2B5EF4-FFF2-40B4-BE49-F238E27FC236}">
                <a16:creationId xmlns:a16="http://schemas.microsoft.com/office/drawing/2014/main" id="{F5A53192-B76A-A6E2-5E46-B533643551BC}"/>
              </a:ext>
            </a:extLst>
          </p:cNvPr>
          <p:cNvSpPr txBox="1"/>
          <p:nvPr/>
        </p:nvSpPr>
        <p:spPr>
          <a:xfrm>
            <a:off x="1224178" y="8880711"/>
            <a:ext cx="4682491" cy="351763"/>
          </a:xfrm>
          <a:prstGeom prst="rect">
            <a:avLst/>
          </a:prstGeom>
        </p:spPr>
        <p:txBody>
          <a:bodyPr wrap="square" lIns="0" tIns="0" rIns="0" bIns="0" rtlCol="0" anchor="t">
            <a:spAutoFit/>
          </a:bodyPr>
          <a:lstStyle/>
          <a:p>
            <a:pPr algn="ctr">
              <a:lnSpc>
                <a:spcPts val="3198"/>
              </a:lnSpc>
            </a:pPr>
            <a:r>
              <a:rPr lang="en-US" sz="2284" b="1" u="sng" dirty="0">
                <a:solidFill>
                  <a:srgbClr val="F5E6CA"/>
                </a:solidFill>
                <a:latin typeface="Hagrid Heavy"/>
                <a:ea typeface="Hagrid Heavy"/>
                <a:cs typeface="Hagrid Heavy"/>
                <a:sym typeface="Hagrid Heavy"/>
                <a:hlinkClick r:id="rId19" action="ppaction://hlinksldjump">
                  <a:extLst>
                    <a:ext uri="{A12FA001-AC4F-418D-AE19-62706E023703}">
                      <ahyp:hlinkClr xmlns:ahyp="http://schemas.microsoft.com/office/drawing/2018/hyperlinkcolor" val="tx"/>
                    </a:ext>
                  </a:extLst>
                </a:hlinkClick>
              </a:rPr>
              <a:t>Git Reflog</a:t>
            </a:r>
            <a:endParaRPr lang="en-US" sz="2284" b="1" u="sng" dirty="0">
              <a:solidFill>
                <a:srgbClr val="F5E6CA"/>
              </a:solidFill>
              <a:latin typeface="Hagrid Heavy"/>
              <a:ea typeface="Hagrid Heavy"/>
              <a:cs typeface="Hagrid Heavy"/>
              <a:sym typeface="Hagrid Heavy"/>
            </a:endParaRPr>
          </a:p>
        </p:txBody>
      </p:sp>
      <p:sp>
        <p:nvSpPr>
          <p:cNvPr id="85" name="TextBox 43">
            <a:extLst>
              <a:ext uri="{FF2B5EF4-FFF2-40B4-BE49-F238E27FC236}">
                <a16:creationId xmlns:a16="http://schemas.microsoft.com/office/drawing/2014/main" id="{EE81FEEF-6910-C6D4-E462-FD354EDE845A}"/>
              </a:ext>
            </a:extLst>
          </p:cNvPr>
          <p:cNvSpPr txBox="1"/>
          <p:nvPr/>
        </p:nvSpPr>
        <p:spPr>
          <a:xfrm>
            <a:off x="12505376" y="8843599"/>
            <a:ext cx="4151584" cy="351763"/>
          </a:xfrm>
          <a:prstGeom prst="rect">
            <a:avLst/>
          </a:prstGeom>
        </p:spPr>
        <p:txBody>
          <a:bodyPr wrap="square" lIns="0" tIns="0" rIns="0" bIns="0" rtlCol="0" anchor="t">
            <a:spAutoFit/>
          </a:bodyPr>
          <a:lstStyle/>
          <a:p>
            <a:pPr algn="ctr">
              <a:lnSpc>
                <a:spcPts val="3198"/>
              </a:lnSpc>
            </a:pPr>
            <a:r>
              <a:rPr lang="en-US" sz="2284" b="1" dirty="0">
                <a:solidFill>
                  <a:srgbClr val="F5E6CA"/>
                </a:solidFill>
                <a:latin typeface="Hagrid Heavy"/>
                <a:ea typeface="Hagrid Heavy"/>
                <a:cs typeface="Hagrid Heavy"/>
                <a:sym typeface="Hagrid Heavy"/>
                <a:hlinkClick r:id="rId20" action="ppaction://hlinksldjump">
                  <a:extLst>
                    <a:ext uri="{A12FA001-AC4F-418D-AE19-62706E023703}">
                      <ahyp:hlinkClr xmlns:ahyp="http://schemas.microsoft.com/office/drawing/2018/hyperlinkcolor" val="tx"/>
                    </a:ext>
                  </a:extLst>
                </a:hlinkClick>
              </a:rPr>
              <a:t>Git Stash</a:t>
            </a:r>
            <a:endParaRPr lang="en-US" sz="2284" b="1" dirty="0">
              <a:solidFill>
                <a:srgbClr val="F5E6CA"/>
              </a:solidFill>
              <a:latin typeface="Hagrid Heavy"/>
              <a:ea typeface="Hagrid Heavy"/>
              <a:cs typeface="Hagrid Heavy"/>
              <a:sym typeface="Hagrid Heavy"/>
            </a:endParaRPr>
          </a:p>
        </p:txBody>
      </p:sp>
      <p:grpSp>
        <p:nvGrpSpPr>
          <p:cNvPr id="94" name="Group 23">
            <a:extLst>
              <a:ext uri="{FF2B5EF4-FFF2-40B4-BE49-F238E27FC236}">
                <a16:creationId xmlns:a16="http://schemas.microsoft.com/office/drawing/2014/main" id="{339C3D33-F291-4AD1-0143-9DBF49ACBCC5}"/>
              </a:ext>
            </a:extLst>
          </p:cNvPr>
          <p:cNvGrpSpPr/>
          <p:nvPr/>
        </p:nvGrpSpPr>
        <p:grpSpPr>
          <a:xfrm>
            <a:off x="6443132" y="8684270"/>
            <a:ext cx="5243390" cy="611552"/>
            <a:chOff x="0" y="0"/>
            <a:chExt cx="1692303" cy="235466"/>
          </a:xfrm>
        </p:grpSpPr>
        <p:sp>
          <p:nvSpPr>
            <p:cNvPr id="95" name="Freeform 24">
              <a:extLst>
                <a:ext uri="{FF2B5EF4-FFF2-40B4-BE49-F238E27FC236}">
                  <a16:creationId xmlns:a16="http://schemas.microsoft.com/office/drawing/2014/main" id="{0DF9DFAF-82A6-9A94-7605-3208748ADA24}"/>
                </a:ext>
              </a:extLst>
            </p:cNvPr>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000000">
                <a:alpha val="0"/>
              </a:srgbClr>
            </a:solidFill>
            <a:ln w="38100" cap="sq">
              <a:solidFill>
                <a:srgbClr val="343F56"/>
              </a:solidFill>
              <a:prstDash val="solid"/>
              <a:miter/>
            </a:ln>
          </p:spPr>
          <p:txBody>
            <a:bodyPr/>
            <a:lstStyle/>
            <a:p>
              <a:endParaRPr lang="en-US" dirty="0"/>
            </a:p>
          </p:txBody>
        </p:sp>
        <p:sp>
          <p:nvSpPr>
            <p:cNvPr id="96" name="TextBox 25">
              <a:extLst>
                <a:ext uri="{FF2B5EF4-FFF2-40B4-BE49-F238E27FC236}">
                  <a16:creationId xmlns:a16="http://schemas.microsoft.com/office/drawing/2014/main" id="{919409B4-BFA5-4CB3-DE0F-BE9B999AA86B}"/>
                </a:ext>
              </a:extLst>
            </p:cNvPr>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sp>
        <p:nvSpPr>
          <p:cNvPr id="97" name="TextBox 45">
            <a:extLst>
              <a:ext uri="{FF2B5EF4-FFF2-40B4-BE49-F238E27FC236}">
                <a16:creationId xmlns:a16="http://schemas.microsoft.com/office/drawing/2014/main" id="{8749E402-B26C-BCB9-5E56-E21C278966D7}"/>
              </a:ext>
            </a:extLst>
          </p:cNvPr>
          <p:cNvSpPr txBox="1"/>
          <p:nvPr/>
        </p:nvSpPr>
        <p:spPr>
          <a:xfrm>
            <a:off x="7349253" y="8839224"/>
            <a:ext cx="3403647" cy="351763"/>
          </a:xfrm>
          <a:prstGeom prst="rect">
            <a:avLst/>
          </a:prstGeom>
        </p:spPr>
        <p:txBody>
          <a:bodyPr wrap="square" lIns="0" tIns="0" rIns="0" bIns="0" rtlCol="0" anchor="t">
            <a:spAutoFit/>
          </a:bodyPr>
          <a:lstStyle/>
          <a:p>
            <a:pPr algn="ctr">
              <a:lnSpc>
                <a:spcPts val="3198"/>
              </a:lnSpc>
            </a:pPr>
            <a:r>
              <a:rPr lang="en-US" sz="2284" b="1" u="sng" dirty="0">
                <a:solidFill>
                  <a:srgbClr val="1C334E"/>
                </a:solidFill>
                <a:latin typeface="Hagrid Heavy"/>
                <a:ea typeface="Hagrid Heavy"/>
                <a:cs typeface="Hagrid Heavy"/>
                <a:sym typeface="Hagrid Heavy"/>
                <a:hlinkClick r:id="rId21" action="ppaction://hlinksldjump">
                  <a:extLst>
                    <a:ext uri="{A12FA001-AC4F-418D-AE19-62706E023703}">
                      <ahyp:hlinkClr xmlns:ahyp="http://schemas.microsoft.com/office/drawing/2018/hyperlinkcolor" val="tx"/>
                    </a:ext>
                  </a:extLst>
                </a:hlinkClick>
              </a:rPr>
              <a:t>Git Pull</a:t>
            </a:r>
            <a:endParaRPr lang="en-US" sz="2284" b="1" u="sng" dirty="0">
              <a:solidFill>
                <a:srgbClr val="1C334E"/>
              </a:solidFill>
              <a:latin typeface="Hagrid Heavy"/>
              <a:ea typeface="Hagrid Heavy"/>
              <a:cs typeface="Hagrid Heavy"/>
              <a:sym typeface="Hagrid Heavy"/>
            </a:endParaRPr>
          </a:p>
        </p:txBody>
      </p:sp>
      <p:grpSp>
        <p:nvGrpSpPr>
          <p:cNvPr id="86" name="Group 5">
            <a:extLst>
              <a:ext uri="{FF2B5EF4-FFF2-40B4-BE49-F238E27FC236}">
                <a16:creationId xmlns:a16="http://schemas.microsoft.com/office/drawing/2014/main" id="{8BAE64CE-9040-F240-D0D1-F63990EFF933}"/>
              </a:ext>
            </a:extLst>
          </p:cNvPr>
          <p:cNvGrpSpPr/>
          <p:nvPr/>
        </p:nvGrpSpPr>
        <p:grpSpPr>
          <a:xfrm>
            <a:off x="3593958" y="9562504"/>
            <a:ext cx="5243390" cy="611552"/>
            <a:chOff x="0" y="0"/>
            <a:chExt cx="1692303" cy="235466"/>
          </a:xfrm>
        </p:grpSpPr>
        <p:sp>
          <p:nvSpPr>
            <p:cNvPr id="87" name="Freeform 6">
              <a:extLst>
                <a:ext uri="{FF2B5EF4-FFF2-40B4-BE49-F238E27FC236}">
                  <a16:creationId xmlns:a16="http://schemas.microsoft.com/office/drawing/2014/main" id="{BA628B18-EE02-A6D5-4775-FAEC44D9F726}"/>
                </a:ext>
              </a:extLst>
            </p:cNvPr>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88" name="TextBox 7">
              <a:extLst>
                <a:ext uri="{FF2B5EF4-FFF2-40B4-BE49-F238E27FC236}">
                  <a16:creationId xmlns:a16="http://schemas.microsoft.com/office/drawing/2014/main" id="{8C91CAE4-918A-7B9C-E759-EFD43970DD7E}"/>
                </a:ext>
              </a:extLst>
            </p:cNvPr>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sp>
        <p:nvSpPr>
          <p:cNvPr id="89" name="TextBox 39">
            <a:extLst>
              <a:ext uri="{FF2B5EF4-FFF2-40B4-BE49-F238E27FC236}">
                <a16:creationId xmlns:a16="http://schemas.microsoft.com/office/drawing/2014/main" id="{430DB5B2-FCB6-95AF-F85B-D79E0E5A1A03}"/>
              </a:ext>
            </a:extLst>
          </p:cNvPr>
          <p:cNvSpPr txBox="1"/>
          <p:nvPr/>
        </p:nvSpPr>
        <p:spPr>
          <a:xfrm>
            <a:off x="3860658" y="9693116"/>
            <a:ext cx="4682491" cy="351763"/>
          </a:xfrm>
          <a:prstGeom prst="rect">
            <a:avLst/>
          </a:prstGeom>
        </p:spPr>
        <p:txBody>
          <a:bodyPr wrap="square" lIns="0" tIns="0" rIns="0" bIns="0" rtlCol="0" anchor="t">
            <a:spAutoFit/>
          </a:bodyPr>
          <a:lstStyle/>
          <a:p>
            <a:pPr algn="ctr">
              <a:lnSpc>
                <a:spcPts val="3198"/>
              </a:lnSpc>
            </a:pPr>
            <a:r>
              <a:rPr lang="en-US" sz="2284" b="1" u="sng" dirty="0">
                <a:solidFill>
                  <a:srgbClr val="F5E6CA"/>
                </a:solidFill>
                <a:latin typeface="Hagrid Heavy"/>
                <a:ea typeface="Hagrid Heavy"/>
                <a:cs typeface="Hagrid Heavy"/>
                <a:sym typeface="Hagrid Heavy"/>
                <a:hlinkClick r:id="rId22" action="ppaction://hlinksldjump">
                  <a:extLst>
                    <a:ext uri="{A12FA001-AC4F-418D-AE19-62706E023703}">
                      <ahyp:hlinkClr xmlns:ahyp="http://schemas.microsoft.com/office/drawing/2018/hyperlinkcolor" val="tx"/>
                    </a:ext>
                  </a:extLst>
                </a:hlinkClick>
              </a:rPr>
              <a:t>Pull Request</a:t>
            </a:r>
            <a:endParaRPr lang="en-US" sz="2284" b="1" u="sng" dirty="0">
              <a:solidFill>
                <a:srgbClr val="F5E6CA"/>
              </a:solidFill>
              <a:latin typeface="Hagrid Heavy"/>
              <a:ea typeface="Hagrid Heavy"/>
              <a:cs typeface="Hagrid Heavy"/>
              <a:sym typeface="Hagrid Heavy"/>
            </a:endParaRPr>
          </a:p>
        </p:txBody>
      </p:sp>
      <p:grpSp>
        <p:nvGrpSpPr>
          <p:cNvPr id="90" name="Group 5">
            <a:extLst>
              <a:ext uri="{FF2B5EF4-FFF2-40B4-BE49-F238E27FC236}">
                <a16:creationId xmlns:a16="http://schemas.microsoft.com/office/drawing/2014/main" id="{080E0945-A035-78ED-DC7D-2D5BA032A8B6}"/>
              </a:ext>
            </a:extLst>
          </p:cNvPr>
          <p:cNvGrpSpPr/>
          <p:nvPr/>
        </p:nvGrpSpPr>
        <p:grpSpPr>
          <a:xfrm>
            <a:off x="9450654" y="9562504"/>
            <a:ext cx="5243390" cy="611552"/>
            <a:chOff x="0" y="0"/>
            <a:chExt cx="1692303" cy="235466"/>
          </a:xfrm>
        </p:grpSpPr>
        <p:sp>
          <p:nvSpPr>
            <p:cNvPr id="91" name="Freeform 6">
              <a:extLst>
                <a:ext uri="{FF2B5EF4-FFF2-40B4-BE49-F238E27FC236}">
                  <a16:creationId xmlns:a16="http://schemas.microsoft.com/office/drawing/2014/main" id="{1C4113A3-7B3F-A2A1-E716-4C699D22DD13}"/>
                </a:ext>
              </a:extLst>
            </p:cNvPr>
            <p:cNvSpPr/>
            <p:nvPr/>
          </p:nvSpPr>
          <p:spPr>
            <a:xfrm>
              <a:off x="0" y="0"/>
              <a:ext cx="1692303" cy="235466"/>
            </a:xfrm>
            <a:custGeom>
              <a:avLst/>
              <a:gdLst/>
              <a:ahLst/>
              <a:cxnLst/>
              <a:rect l="l" t="t" r="r" b="b"/>
              <a:pathLst>
                <a:path w="1692303" h="235466">
                  <a:moveTo>
                    <a:pt x="0" y="0"/>
                  </a:moveTo>
                  <a:lnTo>
                    <a:pt x="1692303" y="0"/>
                  </a:lnTo>
                  <a:lnTo>
                    <a:pt x="1692303" y="235466"/>
                  </a:lnTo>
                  <a:lnTo>
                    <a:pt x="0" y="235466"/>
                  </a:lnTo>
                  <a:close/>
                </a:path>
              </a:pathLst>
            </a:custGeom>
            <a:solidFill>
              <a:srgbClr val="343F56"/>
            </a:solidFill>
            <a:ln cap="sq">
              <a:noFill/>
              <a:prstDash val="solid"/>
              <a:miter/>
            </a:ln>
          </p:spPr>
          <p:txBody>
            <a:bodyPr/>
            <a:lstStyle/>
            <a:p>
              <a:endParaRPr lang="en-US" dirty="0"/>
            </a:p>
          </p:txBody>
        </p:sp>
        <p:sp>
          <p:nvSpPr>
            <p:cNvPr id="92" name="TextBox 7">
              <a:extLst>
                <a:ext uri="{FF2B5EF4-FFF2-40B4-BE49-F238E27FC236}">
                  <a16:creationId xmlns:a16="http://schemas.microsoft.com/office/drawing/2014/main" id="{296061F3-1316-D1F0-44AF-8B938914F53D}"/>
                </a:ext>
              </a:extLst>
            </p:cNvPr>
            <p:cNvSpPr txBox="1"/>
            <p:nvPr/>
          </p:nvSpPr>
          <p:spPr>
            <a:xfrm>
              <a:off x="0" y="-38100"/>
              <a:ext cx="1692303" cy="273566"/>
            </a:xfrm>
            <a:prstGeom prst="rect">
              <a:avLst/>
            </a:prstGeom>
          </p:spPr>
          <p:txBody>
            <a:bodyPr lIns="50800" tIns="50800" rIns="50800" bIns="50800" rtlCol="0" anchor="ctr"/>
            <a:lstStyle/>
            <a:p>
              <a:pPr algn="ctr">
                <a:lnSpc>
                  <a:spcPts val="2659"/>
                </a:lnSpc>
                <a:spcBef>
                  <a:spcPct val="0"/>
                </a:spcBef>
              </a:pPr>
              <a:endParaRPr dirty="0"/>
            </a:p>
          </p:txBody>
        </p:sp>
      </p:grpSp>
      <p:sp>
        <p:nvSpPr>
          <p:cNvPr id="93" name="TextBox 39">
            <a:extLst>
              <a:ext uri="{FF2B5EF4-FFF2-40B4-BE49-F238E27FC236}">
                <a16:creationId xmlns:a16="http://schemas.microsoft.com/office/drawing/2014/main" id="{39C560FE-8274-8D1C-750B-CF8B8F2831A1}"/>
              </a:ext>
            </a:extLst>
          </p:cNvPr>
          <p:cNvSpPr txBox="1"/>
          <p:nvPr/>
        </p:nvSpPr>
        <p:spPr>
          <a:xfrm>
            <a:off x="9717354" y="9693116"/>
            <a:ext cx="4682491" cy="351763"/>
          </a:xfrm>
          <a:prstGeom prst="rect">
            <a:avLst/>
          </a:prstGeom>
        </p:spPr>
        <p:txBody>
          <a:bodyPr wrap="square" lIns="0" tIns="0" rIns="0" bIns="0" rtlCol="0" anchor="t">
            <a:spAutoFit/>
          </a:bodyPr>
          <a:lstStyle/>
          <a:p>
            <a:pPr algn="ctr">
              <a:lnSpc>
                <a:spcPts val="3198"/>
              </a:lnSpc>
            </a:pPr>
            <a:r>
              <a:rPr lang="en-US" sz="2284" b="1" u="sng" dirty="0">
                <a:solidFill>
                  <a:srgbClr val="F5E6CA"/>
                </a:solidFill>
                <a:latin typeface="Hagrid Heavy"/>
                <a:ea typeface="Hagrid Heavy"/>
                <a:cs typeface="Hagrid Heavy"/>
                <a:sym typeface="Hagrid Heavy"/>
                <a:hlinkClick r:id="rId23" action="ppaction://hlinksldjump">
                  <a:extLst>
                    <a:ext uri="{A12FA001-AC4F-418D-AE19-62706E023703}">
                      <ahyp:hlinkClr xmlns:ahyp="http://schemas.microsoft.com/office/drawing/2018/hyperlinkcolor" val="tx"/>
                    </a:ext>
                  </a:extLst>
                </a:hlinkClick>
              </a:rPr>
              <a:t>Merge Conflict</a:t>
            </a:r>
            <a:endParaRPr lang="en-US" sz="2284" b="1" u="sng" dirty="0">
              <a:solidFill>
                <a:srgbClr val="F5E6CA"/>
              </a:solidFill>
              <a:latin typeface="Hagrid Heavy"/>
              <a:ea typeface="Hagrid Heavy"/>
              <a:cs typeface="Hagrid Heavy"/>
              <a:sym typeface="Hagrid Heavy"/>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380817"/>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8" y="460597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A commit in a git repository records a snapshot of all the (tracked) files in your directory.</a:t>
            </a:r>
          </a:p>
        </p:txBody>
      </p:sp>
      <p:sp>
        <p:nvSpPr>
          <p:cNvPr id="17" name="TextBox 17"/>
          <p:cNvSpPr txBox="1"/>
          <p:nvPr/>
        </p:nvSpPr>
        <p:spPr>
          <a:xfrm>
            <a:off x="2477904" y="4702902"/>
            <a:ext cx="3462976"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commit --amend</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rPr>
                <a:t>Git Commit</a:t>
              </a:r>
              <a:endPar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282857" y="-1616956"/>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20</a:t>
            </a:r>
          </a:p>
        </p:txBody>
      </p:sp>
      <p:sp>
        <p:nvSpPr>
          <p:cNvPr id="26" name="TextBox 26"/>
          <p:cNvSpPr txBox="1"/>
          <p:nvPr/>
        </p:nvSpPr>
        <p:spPr>
          <a:xfrm>
            <a:off x="2494468" y="3715251"/>
            <a:ext cx="8949627" cy="788677"/>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git commit –amend command is a convenient way to modify the most recent commit.</a:t>
            </a:r>
            <a:br>
              <a:rPr lang="en-US" sz="1500" i="1" dirty="0">
                <a:solidFill>
                  <a:srgbClr val="3E4044"/>
                </a:solidFill>
                <a:latin typeface="Roboto Italics"/>
                <a:ea typeface="Roboto Italics"/>
                <a:cs typeface="Roboto Italics"/>
                <a:sym typeface="Roboto Italics"/>
              </a:rPr>
            </a:br>
            <a:r>
              <a:rPr lang="en-US" sz="1500" i="1" dirty="0">
                <a:solidFill>
                  <a:srgbClr val="3E4044"/>
                </a:solidFill>
                <a:latin typeface="Roboto Italics"/>
                <a:ea typeface="Roboto Italics"/>
                <a:cs typeface="Roboto Italics"/>
                <a:sym typeface="Roboto Italics"/>
              </a:rPr>
              <a:t>It lets you combine staged changes with the previous commit instead of creating an entirely new commit. It can also be used to simply edit the previous commit message without changing its snapshot.</a:t>
            </a:r>
          </a:p>
        </p:txBody>
      </p:sp>
      <p:sp>
        <p:nvSpPr>
          <p:cNvPr id="27" name="Oval 26">
            <a:extLst>
              <a:ext uri="{FF2B5EF4-FFF2-40B4-BE49-F238E27FC236}">
                <a16:creationId xmlns:a16="http://schemas.microsoft.com/office/drawing/2014/main" id="{9E63EC8B-2BE0-ECA7-4D3C-CC859B20E826}"/>
              </a:ext>
            </a:extLst>
          </p:cNvPr>
          <p:cNvSpPr/>
          <p:nvPr/>
        </p:nvSpPr>
        <p:spPr>
          <a:xfrm>
            <a:off x="13484090" y="431728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484090" y="565587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03190" y="5088515"/>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20AE9F9-CCB6-0549-FE45-1976B2B73D7A}"/>
              </a:ext>
            </a:extLst>
          </p:cNvPr>
          <p:cNvSpPr/>
          <p:nvPr/>
        </p:nvSpPr>
        <p:spPr>
          <a:xfrm>
            <a:off x="12420600" y="11522223"/>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40" name="Düz Ok Bağlayıcısı 39">
            <a:extLst>
              <a:ext uri="{FF2B5EF4-FFF2-40B4-BE49-F238E27FC236}">
                <a16:creationId xmlns:a16="http://schemas.microsoft.com/office/drawing/2014/main" id="{5673A081-38FE-81A9-3E22-7F1C87C37A07}"/>
              </a:ext>
            </a:extLst>
          </p:cNvPr>
          <p:cNvCxnSpPr>
            <a:cxnSpLocks/>
            <a:stCxn id="39" idx="0"/>
          </p:cNvCxnSpPr>
          <p:nvPr/>
        </p:nvCxnSpPr>
        <p:spPr>
          <a:xfrm flipV="1">
            <a:off x="12839700" y="10954864"/>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26">
            <a:extLst>
              <a:ext uri="{FF2B5EF4-FFF2-40B4-BE49-F238E27FC236}">
                <a16:creationId xmlns:a16="http://schemas.microsoft.com/office/drawing/2014/main" id="{2E960DD7-8125-A4F5-FDCD-EEB6F3C0C02D}"/>
              </a:ext>
            </a:extLst>
          </p:cNvPr>
          <p:cNvSpPr txBox="1"/>
          <p:nvPr/>
        </p:nvSpPr>
        <p:spPr>
          <a:xfrm>
            <a:off x="2264492" y="12687300"/>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We just made changes to the repository and saved them as a commit. The commit we just made has a parent, C1, which references which commit it was based off of.</a:t>
            </a:r>
          </a:p>
        </p:txBody>
      </p:sp>
      <p:sp>
        <p:nvSpPr>
          <p:cNvPr id="42" name="AutoShape 5">
            <a:extLst>
              <a:ext uri="{FF2B5EF4-FFF2-40B4-BE49-F238E27FC236}">
                <a16:creationId xmlns:a16="http://schemas.microsoft.com/office/drawing/2014/main" id="{B25D4BDB-72B0-AC3A-13FB-85777EB61F35}"/>
              </a:ext>
            </a:extLst>
          </p:cNvPr>
          <p:cNvSpPr/>
          <p:nvPr/>
        </p:nvSpPr>
        <p:spPr>
          <a:xfrm>
            <a:off x="2286217" y="1238351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9" name="TextBox 17">
            <a:extLst>
              <a:ext uri="{FF2B5EF4-FFF2-40B4-BE49-F238E27FC236}">
                <a16:creationId xmlns:a16="http://schemas.microsoft.com/office/drawing/2014/main" id="{F464E029-9854-2902-4ABE-3BF5975AB1CD}"/>
              </a:ext>
            </a:extLst>
          </p:cNvPr>
          <p:cNvSpPr txBox="1"/>
          <p:nvPr/>
        </p:nvSpPr>
        <p:spPr>
          <a:xfrm>
            <a:off x="2494468" y="5250674"/>
            <a:ext cx="6468110"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commit --amend -m "an updated commit message"</a:t>
            </a:r>
          </a:p>
        </p:txBody>
      </p:sp>
      <p:sp>
        <p:nvSpPr>
          <p:cNvPr id="11" name="AutoShape 5">
            <a:extLst>
              <a:ext uri="{FF2B5EF4-FFF2-40B4-BE49-F238E27FC236}">
                <a16:creationId xmlns:a16="http://schemas.microsoft.com/office/drawing/2014/main" id="{A7A58B51-4F9A-29C3-CDB1-B73157A394DE}"/>
              </a:ext>
            </a:extLst>
          </p:cNvPr>
          <p:cNvSpPr/>
          <p:nvPr/>
        </p:nvSpPr>
        <p:spPr>
          <a:xfrm>
            <a:off x="2485663" y="514620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2" name="TextBox 26">
            <a:extLst>
              <a:ext uri="{FF2B5EF4-FFF2-40B4-BE49-F238E27FC236}">
                <a16:creationId xmlns:a16="http://schemas.microsoft.com/office/drawing/2014/main" id="{04DDCF30-C8DC-4F2E-4249-1FB707AF00F8}"/>
              </a:ext>
            </a:extLst>
          </p:cNvPr>
          <p:cNvSpPr txBox="1"/>
          <p:nvPr/>
        </p:nvSpPr>
        <p:spPr>
          <a:xfrm>
            <a:off x="8955112" y="5309421"/>
            <a:ext cx="3884587"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Change most recent Git commit message.</a:t>
            </a:r>
          </a:p>
        </p:txBody>
      </p:sp>
      <p:sp>
        <p:nvSpPr>
          <p:cNvPr id="10" name="AutoShape 5">
            <a:extLst>
              <a:ext uri="{FF2B5EF4-FFF2-40B4-BE49-F238E27FC236}">
                <a16:creationId xmlns:a16="http://schemas.microsoft.com/office/drawing/2014/main" id="{E5AE89FF-3DB1-37ED-B839-7C059F26F144}"/>
              </a:ext>
            </a:extLst>
          </p:cNvPr>
          <p:cNvSpPr/>
          <p:nvPr/>
        </p:nvSpPr>
        <p:spPr>
          <a:xfrm>
            <a:off x="2477903" y="5753100"/>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3" name="TextBox 17">
            <a:extLst>
              <a:ext uri="{FF2B5EF4-FFF2-40B4-BE49-F238E27FC236}">
                <a16:creationId xmlns:a16="http://schemas.microsoft.com/office/drawing/2014/main" id="{596888AF-5108-E6E2-64BF-232285F2FFCB}"/>
              </a:ext>
            </a:extLst>
          </p:cNvPr>
          <p:cNvSpPr txBox="1"/>
          <p:nvPr/>
        </p:nvSpPr>
        <p:spPr>
          <a:xfrm>
            <a:off x="2477903" y="6146753"/>
            <a:ext cx="6268531" cy="692497"/>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add hello.py</a:t>
            </a:r>
          </a:p>
          <a:p>
            <a:pPr algn="just">
              <a:lnSpc>
                <a:spcPts val="2800"/>
              </a:lnSpc>
            </a:pPr>
            <a:r>
              <a:rPr lang="en-US" sz="2000" dirty="0">
                <a:solidFill>
                  <a:srgbClr val="343F56"/>
                </a:solidFill>
                <a:latin typeface="Roboto"/>
                <a:ea typeface="Roboto"/>
                <a:cs typeface="Roboto"/>
                <a:sym typeface="Roboto"/>
              </a:rPr>
              <a:t>$ git commit</a:t>
            </a:r>
          </a:p>
        </p:txBody>
      </p:sp>
      <p:sp>
        <p:nvSpPr>
          <p:cNvPr id="14" name="TextBox 26">
            <a:extLst>
              <a:ext uri="{FF2B5EF4-FFF2-40B4-BE49-F238E27FC236}">
                <a16:creationId xmlns:a16="http://schemas.microsoft.com/office/drawing/2014/main" id="{09A077A7-FE05-2B20-A75E-09CF429FAD3F}"/>
              </a:ext>
            </a:extLst>
          </p:cNvPr>
          <p:cNvSpPr txBox="1"/>
          <p:nvPr/>
        </p:nvSpPr>
        <p:spPr>
          <a:xfrm>
            <a:off x="2477903" y="5858837"/>
            <a:ext cx="3552243"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Edit hello.py and main.py</a:t>
            </a:r>
          </a:p>
        </p:txBody>
      </p:sp>
      <p:sp>
        <p:nvSpPr>
          <p:cNvPr id="28" name="Oval 27">
            <a:extLst>
              <a:ext uri="{FF2B5EF4-FFF2-40B4-BE49-F238E27FC236}">
                <a16:creationId xmlns:a16="http://schemas.microsoft.com/office/drawing/2014/main" id="{E4B5655A-D263-6961-55A3-5CF197A0B77A}"/>
              </a:ext>
            </a:extLst>
          </p:cNvPr>
          <p:cNvSpPr/>
          <p:nvPr/>
        </p:nvSpPr>
        <p:spPr>
          <a:xfrm>
            <a:off x="13484090" y="6994459"/>
            <a:ext cx="838200" cy="771226"/>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3" name="Düz Ok Bağlayıcısı 32">
            <a:extLst>
              <a:ext uri="{FF2B5EF4-FFF2-40B4-BE49-F238E27FC236}">
                <a16:creationId xmlns:a16="http://schemas.microsoft.com/office/drawing/2014/main" id="{BB7E92D3-7221-FF6D-A9CB-A2C978CCEB58}"/>
              </a:ext>
            </a:extLst>
          </p:cNvPr>
          <p:cNvCxnSpPr>
            <a:cxnSpLocks/>
            <a:stCxn id="28" idx="0"/>
            <a:endCxn id="29" idx="4"/>
          </p:cNvCxnSpPr>
          <p:nvPr/>
        </p:nvCxnSpPr>
        <p:spPr>
          <a:xfrm flipV="1">
            <a:off x="13903190" y="642710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182306" y="6395536"/>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25" name="TextBox 26">
            <a:extLst>
              <a:ext uri="{FF2B5EF4-FFF2-40B4-BE49-F238E27FC236}">
                <a16:creationId xmlns:a16="http://schemas.microsoft.com/office/drawing/2014/main" id="{044AB758-B871-EF91-F9DB-CA87B995607D}"/>
              </a:ext>
            </a:extLst>
          </p:cNvPr>
          <p:cNvSpPr txBox="1"/>
          <p:nvPr/>
        </p:nvSpPr>
        <p:spPr>
          <a:xfrm>
            <a:off x="13190228" y="7891450"/>
            <a:ext cx="1514716"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Updated Commit</a:t>
            </a:r>
          </a:p>
        </p:txBody>
      </p:sp>
      <p:sp>
        <p:nvSpPr>
          <p:cNvPr id="35" name="TextBox 26">
            <a:extLst>
              <a:ext uri="{FF2B5EF4-FFF2-40B4-BE49-F238E27FC236}">
                <a16:creationId xmlns:a16="http://schemas.microsoft.com/office/drawing/2014/main" id="{D0F896D5-0340-7CC8-A582-D8F8DCDDC702}"/>
              </a:ext>
            </a:extLst>
          </p:cNvPr>
          <p:cNvSpPr txBox="1"/>
          <p:nvPr/>
        </p:nvSpPr>
        <p:spPr>
          <a:xfrm>
            <a:off x="2494468" y="6897212"/>
            <a:ext cx="5811332"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Realize you forgot to add the changes from main.py </a:t>
            </a:r>
          </a:p>
        </p:txBody>
      </p:sp>
      <p:sp>
        <p:nvSpPr>
          <p:cNvPr id="36" name="TextBox 17">
            <a:extLst>
              <a:ext uri="{FF2B5EF4-FFF2-40B4-BE49-F238E27FC236}">
                <a16:creationId xmlns:a16="http://schemas.microsoft.com/office/drawing/2014/main" id="{4E7FACAF-FD53-C359-3F5A-FB9927111FF9}"/>
              </a:ext>
            </a:extLst>
          </p:cNvPr>
          <p:cNvSpPr txBox="1"/>
          <p:nvPr/>
        </p:nvSpPr>
        <p:spPr>
          <a:xfrm>
            <a:off x="2511034" y="7186851"/>
            <a:ext cx="6268531" cy="692497"/>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add main.py </a:t>
            </a:r>
          </a:p>
          <a:p>
            <a:pPr algn="just">
              <a:lnSpc>
                <a:spcPts val="2800"/>
              </a:lnSpc>
            </a:pPr>
            <a:r>
              <a:rPr lang="en-US" sz="2000" dirty="0">
                <a:solidFill>
                  <a:srgbClr val="343F56"/>
                </a:solidFill>
                <a:latin typeface="Roboto"/>
                <a:ea typeface="Roboto"/>
                <a:cs typeface="Roboto"/>
                <a:sym typeface="Roboto"/>
              </a:rPr>
              <a:t>$ git commit --amend --no-edit</a:t>
            </a:r>
          </a:p>
        </p:txBody>
      </p:sp>
      <p:sp>
        <p:nvSpPr>
          <p:cNvPr id="37" name="TextBox 26">
            <a:extLst>
              <a:ext uri="{FF2B5EF4-FFF2-40B4-BE49-F238E27FC236}">
                <a16:creationId xmlns:a16="http://schemas.microsoft.com/office/drawing/2014/main" id="{821AD1FA-8DE1-1893-996B-D332279972BD}"/>
              </a:ext>
            </a:extLst>
          </p:cNvPr>
          <p:cNvSpPr txBox="1"/>
          <p:nvPr/>
        </p:nvSpPr>
        <p:spPr>
          <a:xfrm>
            <a:off x="2511034" y="8038914"/>
            <a:ext cx="10061966" cy="246221"/>
          </a:xfrm>
          <a:prstGeom prst="rect">
            <a:avLst/>
          </a:prstGeom>
        </p:spPr>
        <p:txBody>
          <a:bodyPr wrap="square" lIns="0" tIns="0" rIns="0" bIns="0" rtlCol="0" anchor="t">
            <a:spAutoFit/>
          </a:bodyPr>
          <a:lstStyle/>
          <a:p>
            <a:pPr algn="l" fontAlgn="base"/>
            <a:r>
              <a:rPr lang="en-US" sz="1600" b="0" i="0" dirty="0">
                <a:solidFill>
                  <a:srgbClr val="253858"/>
                </a:solidFill>
                <a:effectLst/>
                <a:latin typeface="Roboto Italics" panose="020B0604020202020204" charset="0"/>
                <a:ea typeface="Roboto Italics" panose="020B0604020202020204" charset="0"/>
              </a:rPr>
              <a:t>The --no-edit flag will allow you to make the amendment to your commit without changing its commit message.</a:t>
            </a:r>
          </a:p>
        </p:txBody>
      </p:sp>
      <p:sp>
        <p:nvSpPr>
          <p:cNvPr id="8" name="TextBox 26">
            <a:extLst>
              <a:ext uri="{FF2B5EF4-FFF2-40B4-BE49-F238E27FC236}">
                <a16:creationId xmlns:a16="http://schemas.microsoft.com/office/drawing/2014/main" id="{AD48BE02-DEF1-2DBB-244D-37D8A092919D}"/>
              </a:ext>
            </a:extLst>
          </p:cNvPr>
          <p:cNvSpPr txBox="1"/>
          <p:nvPr/>
        </p:nvSpPr>
        <p:spPr>
          <a:xfrm>
            <a:off x="13305925" y="839119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23916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8" y="485677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Branches in Git are simply pointers to a specific commit. This is why many Git enthusiasts chant the mantra: </a:t>
            </a:r>
          </a:p>
        </p:txBody>
      </p:sp>
      <p:sp>
        <p:nvSpPr>
          <p:cNvPr id="17" name="TextBox 17"/>
          <p:cNvSpPr txBox="1"/>
          <p:nvPr/>
        </p:nvSpPr>
        <p:spPr>
          <a:xfrm>
            <a:off x="2477903" y="5060872"/>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branch newImage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a:t>
              </a:r>
              <a:r>
                <a:rPr lang="en-US" sz="2200" b="1" u="sng" dirty="0">
                  <a:solidFill>
                    <a:srgbClr val="343F56"/>
                  </a:solidFill>
                  <a:latin typeface="Hagrid Ultra-Bold"/>
                  <a:ea typeface="Hagrid Ultra-Bold"/>
                  <a:cs typeface="Hagrid Ultra-Bold"/>
                  <a:sym typeface="Hagrid Ultra-Bold"/>
                </a:rPr>
                <a:t>Branch</a:t>
              </a:r>
              <a:endParaRPr lang="en-US" sz="2200" b="1" u="sng"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036529" y="-1616957"/>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21</a:t>
            </a:r>
          </a:p>
        </p:txBody>
      </p:sp>
      <p:sp>
        <p:nvSpPr>
          <p:cNvPr id="26" name="TextBox 26"/>
          <p:cNvSpPr txBox="1"/>
          <p:nvPr/>
        </p:nvSpPr>
        <p:spPr>
          <a:xfrm>
            <a:off x="5727468" y="3734397"/>
            <a:ext cx="3462976" cy="250068"/>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BRANCH EARLY, AND BRANCH OFTEN.</a:t>
            </a:r>
          </a:p>
        </p:txBody>
      </p:sp>
      <p:sp>
        <p:nvSpPr>
          <p:cNvPr id="27" name="Oval 26">
            <a:extLst>
              <a:ext uri="{FF2B5EF4-FFF2-40B4-BE49-F238E27FC236}">
                <a16:creationId xmlns:a16="http://schemas.microsoft.com/office/drawing/2014/main" id="{9E63EC8B-2BE0-ECA7-4D3C-CC859B20E826}"/>
              </a:ext>
            </a:extLst>
          </p:cNvPr>
          <p:cNvSpPr/>
          <p:nvPr/>
        </p:nvSpPr>
        <p:spPr>
          <a:xfrm>
            <a:off x="12420600" y="40885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2420600" y="54271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420600" y="1130757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2839700" y="48598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p:cNvCxnSpPr>
          <p:nvPr/>
        </p:nvCxnSpPr>
        <p:spPr>
          <a:xfrm flipV="1">
            <a:off x="12839700" y="10740212"/>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3231462" y="4910930"/>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2" name="TextBox 26">
            <a:extLst>
              <a:ext uri="{FF2B5EF4-FFF2-40B4-BE49-F238E27FC236}">
                <a16:creationId xmlns:a16="http://schemas.microsoft.com/office/drawing/2014/main" id="{8926533F-02B2-6DD8-F7D4-24D64272719A}"/>
              </a:ext>
            </a:extLst>
          </p:cNvPr>
          <p:cNvSpPr txBox="1"/>
          <p:nvPr/>
        </p:nvSpPr>
        <p:spPr>
          <a:xfrm>
            <a:off x="2472742" y="11419420"/>
            <a:ext cx="8949627"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p>
        </p:txBody>
      </p:sp>
      <p:sp>
        <p:nvSpPr>
          <p:cNvPr id="13" name="AutoShape 5">
            <a:extLst>
              <a:ext uri="{FF2B5EF4-FFF2-40B4-BE49-F238E27FC236}">
                <a16:creationId xmlns:a16="http://schemas.microsoft.com/office/drawing/2014/main" id="{80F3D53F-AE8A-CF74-1883-AFB69DEA2C39}"/>
              </a:ext>
            </a:extLst>
          </p:cNvPr>
          <p:cNvSpPr/>
          <p:nvPr/>
        </p:nvSpPr>
        <p:spPr>
          <a:xfrm>
            <a:off x="2494467" y="1111563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0" name="TextBox 26">
            <a:extLst>
              <a:ext uri="{FF2B5EF4-FFF2-40B4-BE49-F238E27FC236}">
                <a16:creationId xmlns:a16="http://schemas.microsoft.com/office/drawing/2014/main" id="{2DE0067B-29F3-0EC1-8A26-5FBCA7443758}"/>
              </a:ext>
            </a:extLst>
          </p:cNvPr>
          <p:cNvSpPr txBox="1"/>
          <p:nvPr/>
        </p:nvSpPr>
        <p:spPr>
          <a:xfrm>
            <a:off x="2477902" y="4086787"/>
            <a:ext cx="8944467" cy="519373"/>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Because there is no storage / memory overhead with making many branches, it's easier to logically divide up your work than have big beefy branches.</a:t>
            </a:r>
          </a:p>
        </p:txBody>
      </p:sp>
      <p:sp>
        <p:nvSpPr>
          <p:cNvPr id="11" name="TextBox 26">
            <a:extLst>
              <a:ext uri="{FF2B5EF4-FFF2-40B4-BE49-F238E27FC236}">
                <a16:creationId xmlns:a16="http://schemas.microsoft.com/office/drawing/2014/main" id="{8AD23EB2-D243-71E3-B0E1-F281C328A19E}"/>
              </a:ext>
            </a:extLst>
          </p:cNvPr>
          <p:cNvSpPr txBox="1"/>
          <p:nvPr/>
        </p:nvSpPr>
        <p:spPr>
          <a:xfrm>
            <a:off x="12079636" y="6504051"/>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3468953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8" y="485677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Branches in Git are simply pointers to a specific commit. This is why many Git enthusiasts chant the mantra: </a:t>
            </a:r>
          </a:p>
        </p:txBody>
      </p:sp>
      <p:sp>
        <p:nvSpPr>
          <p:cNvPr id="17" name="TextBox 17"/>
          <p:cNvSpPr txBox="1"/>
          <p:nvPr/>
        </p:nvSpPr>
        <p:spPr>
          <a:xfrm>
            <a:off x="2477903" y="5060872"/>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branch newImage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a:t>
              </a:r>
              <a:r>
                <a:rPr lang="en-US" sz="2200" b="1" u="sng" dirty="0">
                  <a:solidFill>
                    <a:srgbClr val="343F56"/>
                  </a:solidFill>
                  <a:latin typeface="Hagrid Ultra-Bold"/>
                  <a:ea typeface="Hagrid Ultra-Bold"/>
                  <a:cs typeface="Hagrid Ultra-Bold"/>
                  <a:sym typeface="Hagrid Ultra-Bold"/>
                </a:rPr>
                <a:t>Branch</a:t>
              </a:r>
              <a:endParaRPr lang="en-US" sz="2200" b="1" u="sng"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036529" y="-1616957"/>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22</a:t>
            </a:r>
          </a:p>
        </p:txBody>
      </p:sp>
      <p:sp>
        <p:nvSpPr>
          <p:cNvPr id="26" name="TextBox 26"/>
          <p:cNvSpPr txBox="1"/>
          <p:nvPr/>
        </p:nvSpPr>
        <p:spPr>
          <a:xfrm>
            <a:off x="5727468" y="3734397"/>
            <a:ext cx="3462976" cy="250068"/>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BRANCH EARLY, AND BRANCH OFTEN.</a:t>
            </a:r>
          </a:p>
        </p:txBody>
      </p:sp>
      <p:sp>
        <p:nvSpPr>
          <p:cNvPr id="27" name="Oval 26">
            <a:extLst>
              <a:ext uri="{FF2B5EF4-FFF2-40B4-BE49-F238E27FC236}">
                <a16:creationId xmlns:a16="http://schemas.microsoft.com/office/drawing/2014/main" id="{9E63EC8B-2BE0-ECA7-4D3C-CC859B20E826}"/>
              </a:ext>
            </a:extLst>
          </p:cNvPr>
          <p:cNvSpPr/>
          <p:nvPr/>
        </p:nvSpPr>
        <p:spPr>
          <a:xfrm>
            <a:off x="12420600" y="40885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2420600" y="54271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420600" y="1130757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2839700" y="48598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p:cNvCxnSpPr>
          <p:nvPr/>
        </p:nvCxnSpPr>
        <p:spPr>
          <a:xfrm flipV="1">
            <a:off x="12839700" y="10740212"/>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3231462" y="4910930"/>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newImage</a:t>
              </a:r>
            </a:p>
          </p:txBody>
        </p:sp>
      </p:grpSp>
      <p:sp>
        <p:nvSpPr>
          <p:cNvPr id="12" name="TextBox 26">
            <a:extLst>
              <a:ext uri="{FF2B5EF4-FFF2-40B4-BE49-F238E27FC236}">
                <a16:creationId xmlns:a16="http://schemas.microsoft.com/office/drawing/2014/main" id="{8926533F-02B2-6DD8-F7D4-24D64272719A}"/>
              </a:ext>
            </a:extLst>
          </p:cNvPr>
          <p:cNvSpPr txBox="1"/>
          <p:nvPr/>
        </p:nvSpPr>
        <p:spPr>
          <a:xfrm>
            <a:off x="2494470" y="5747603"/>
            <a:ext cx="8949627"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There, that’s all there is to branching! The branch newImage now refers to commit C1.</a:t>
            </a:r>
            <a:br>
              <a:rPr lang="en-US" sz="1500" i="1" dirty="0">
                <a:solidFill>
                  <a:srgbClr val="3E4044"/>
                </a:solidFill>
                <a:latin typeface="Roboto Italics"/>
                <a:ea typeface="Roboto Italics"/>
                <a:cs typeface="Roboto Italics"/>
                <a:sym typeface="Roboto Italics"/>
              </a:rPr>
            </a:br>
            <a:endParaRPr lang="en-US" sz="1500" i="1" dirty="0">
              <a:solidFill>
                <a:srgbClr val="3E4044"/>
              </a:solidFill>
              <a:latin typeface="Roboto Italics"/>
              <a:ea typeface="Roboto Italics"/>
              <a:cs typeface="Roboto Italics"/>
              <a:sym typeface="Roboto Italics"/>
            </a:endParaRPr>
          </a:p>
        </p:txBody>
      </p:sp>
      <p:sp>
        <p:nvSpPr>
          <p:cNvPr id="13" name="AutoShape 5">
            <a:extLst>
              <a:ext uri="{FF2B5EF4-FFF2-40B4-BE49-F238E27FC236}">
                <a16:creationId xmlns:a16="http://schemas.microsoft.com/office/drawing/2014/main" id="{80F3D53F-AE8A-CF74-1883-AFB69DEA2C39}"/>
              </a:ext>
            </a:extLst>
          </p:cNvPr>
          <p:cNvSpPr/>
          <p:nvPr/>
        </p:nvSpPr>
        <p:spPr>
          <a:xfrm>
            <a:off x="2516195" y="554522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0" name="TextBox 26">
            <a:extLst>
              <a:ext uri="{FF2B5EF4-FFF2-40B4-BE49-F238E27FC236}">
                <a16:creationId xmlns:a16="http://schemas.microsoft.com/office/drawing/2014/main" id="{2DE0067B-29F3-0EC1-8A26-5FBCA7443758}"/>
              </a:ext>
            </a:extLst>
          </p:cNvPr>
          <p:cNvSpPr txBox="1"/>
          <p:nvPr/>
        </p:nvSpPr>
        <p:spPr>
          <a:xfrm>
            <a:off x="2477902" y="4086787"/>
            <a:ext cx="8944467" cy="519373"/>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Because there is no storage / memory overhead with making many branches, it's easier to logically divide up your work than have big beefy branches.</a:t>
            </a:r>
          </a:p>
        </p:txBody>
      </p:sp>
      <p:sp>
        <p:nvSpPr>
          <p:cNvPr id="11" name="TextBox 17">
            <a:extLst>
              <a:ext uri="{FF2B5EF4-FFF2-40B4-BE49-F238E27FC236}">
                <a16:creationId xmlns:a16="http://schemas.microsoft.com/office/drawing/2014/main" id="{8B410D91-CE52-632C-0370-F5207C40F552}"/>
              </a:ext>
            </a:extLst>
          </p:cNvPr>
          <p:cNvSpPr txBox="1"/>
          <p:nvPr/>
        </p:nvSpPr>
        <p:spPr>
          <a:xfrm>
            <a:off x="2516195" y="10856877"/>
            <a:ext cx="3462976" cy="333425"/>
          </a:xfrm>
          <a:prstGeom prst="rect">
            <a:avLst/>
          </a:prstGeom>
        </p:spPr>
        <p:txBody>
          <a:bodyPr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commit</a:t>
            </a:r>
          </a:p>
        </p:txBody>
      </p:sp>
      <p:sp>
        <p:nvSpPr>
          <p:cNvPr id="14" name="TextBox 26">
            <a:extLst>
              <a:ext uri="{FF2B5EF4-FFF2-40B4-BE49-F238E27FC236}">
                <a16:creationId xmlns:a16="http://schemas.microsoft.com/office/drawing/2014/main" id="{0319021F-56A4-EBFF-4C9C-E54728730705}"/>
              </a:ext>
            </a:extLst>
          </p:cNvPr>
          <p:cNvSpPr txBox="1"/>
          <p:nvPr/>
        </p:nvSpPr>
        <p:spPr>
          <a:xfrm>
            <a:off x="12079636" y="6504051"/>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333007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5" name="AutoShape 5"/>
          <p:cNvSpPr/>
          <p:nvPr/>
        </p:nvSpPr>
        <p:spPr>
          <a:xfrm>
            <a:off x="2494468" y="485677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Branches in Git are simply pointers to a specific commit. This is why many Git enthusiasts chant the mantra: </a:t>
            </a:r>
          </a:p>
        </p:txBody>
      </p:sp>
      <p:sp>
        <p:nvSpPr>
          <p:cNvPr id="17" name="TextBox 17"/>
          <p:cNvSpPr txBox="1"/>
          <p:nvPr/>
        </p:nvSpPr>
        <p:spPr>
          <a:xfrm>
            <a:off x="2477903" y="5060872"/>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branch newImage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a:t>
              </a:r>
              <a:r>
                <a:rPr lang="en-US" sz="2200" b="1" u="sng" dirty="0">
                  <a:solidFill>
                    <a:srgbClr val="343F56"/>
                  </a:solidFill>
                  <a:latin typeface="Hagrid Ultra-Bold"/>
                  <a:ea typeface="Hagrid Ultra-Bold"/>
                  <a:cs typeface="Hagrid Ultra-Bold"/>
                  <a:sym typeface="Hagrid Ultra-Bold"/>
                </a:rPr>
                <a:t>Branch</a:t>
              </a:r>
              <a:endParaRPr lang="en-US" sz="2200" b="1" u="sng"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036529" y="-1616957"/>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23</a:t>
            </a:r>
          </a:p>
        </p:txBody>
      </p:sp>
      <p:sp>
        <p:nvSpPr>
          <p:cNvPr id="26" name="TextBox 26"/>
          <p:cNvSpPr txBox="1"/>
          <p:nvPr/>
        </p:nvSpPr>
        <p:spPr>
          <a:xfrm>
            <a:off x="5727468" y="3734397"/>
            <a:ext cx="3462976" cy="250068"/>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BRANCH EARLY, AND BRANCH OFTEN.</a:t>
            </a:r>
          </a:p>
        </p:txBody>
      </p:sp>
      <p:sp>
        <p:nvSpPr>
          <p:cNvPr id="27" name="Oval 26">
            <a:extLst>
              <a:ext uri="{FF2B5EF4-FFF2-40B4-BE49-F238E27FC236}">
                <a16:creationId xmlns:a16="http://schemas.microsoft.com/office/drawing/2014/main" id="{9E63EC8B-2BE0-ECA7-4D3C-CC859B20E826}"/>
              </a:ext>
            </a:extLst>
          </p:cNvPr>
          <p:cNvSpPr/>
          <p:nvPr/>
        </p:nvSpPr>
        <p:spPr>
          <a:xfrm>
            <a:off x="12420600" y="40885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2420600" y="54271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420600" y="1130757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2839700" y="48598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p:cNvCxnSpPr>
          <p:nvPr/>
        </p:nvCxnSpPr>
        <p:spPr>
          <a:xfrm flipV="1">
            <a:off x="12839700" y="10740212"/>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3231462" y="4910930"/>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newImage</a:t>
              </a:r>
            </a:p>
          </p:txBody>
        </p:sp>
      </p:grpSp>
      <p:sp>
        <p:nvSpPr>
          <p:cNvPr id="12" name="TextBox 26">
            <a:extLst>
              <a:ext uri="{FF2B5EF4-FFF2-40B4-BE49-F238E27FC236}">
                <a16:creationId xmlns:a16="http://schemas.microsoft.com/office/drawing/2014/main" id="{8926533F-02B2-6DD8-F7D4-24D64272719A}"/>
              </a:ext>
            </a:extLst>
          </p:cNvPr>
          <p:cNvSpPr txBox="1"/>
          <p:nvPr/>
        </p:nvSpPr>
        <p:spPr>
          <a:xfrm>
            <a:off x="2494470" y="5747603"/>
            <a:ext cx="8949627"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There, that’s all there is to branching! The branch newImage now refers to commit C1.</a:t>
            </a:r>
            <a:br>
              <a:rPr lang="en-US" sz="1500" i="1" dirty="0">
                <a:solidFill>
                  <a:srgbClr val="3E4044"/>
                </a:solidFill>
                <a:latin typeface="Roboto Italics"/>
                <a:ea typeface="Roboto Italics"/>
                <a:cs typeface="Roboto Italics"/>
                <a:sym typeface="Roboto Italics"/>
              </a:rPr>
            </a:br>
            <a:r>
              <a:rPr lang="en-US" sz="1500" i="1" dirty="0">
                <a:solidFill>
                  <a:srgbClr val="3E4044"/>
                </a:solidFill>
                <a:latin typeface="Roboto Italics"/>
                <a:ea typeface="Roboto Italics"/>
                <a:cs typeface="Roboto Italics"/>
                <a:sym typeface="Roboto Italics"/>
              </a:rPr>
              <a:t>Now, let’s put some work on this new branch.</a:t>
            </a:r>
          </a:p>
        </p:txBody>
      </p:sp>
      <p:sp>
        <p:nvSpPr>
          <p:cNvPr id="13" name="AutoShape 5">
            <a:extLst>
              <a:ext uri="{FF2B5EF4-FFF2-40B4-BE49-F238E27FC236}">
                <a16:creationId xmlns:a16="http://schemas.microsoft.com/office/drawing/2014/main" id="{80F3D53F-AE8A-CF74-1883-AFB69DEA2C39}"/>
              </a:ext>
            </a:extLst>
          </p:cNvPr>
          <p:cNvSpPr/>
          <p:nvPr/>
        </p:nvSpPr>
        <p:spPr>
          <a:xfrm>
            <a:off x="2516195" y="554522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0" name="TextBox 26">
            <a:extLst>
              <a:ext uri="{FF2B5EF4-FFF2-40B4-BE49-F238E27FC236}">
                <a16:creationId xmlns:a16="http://schemas.microsoft.com/office/drawing/2014/main" id="{2DE0067B-29F3-0EC1-8A26-5FBCA7443758}"/>
              </a:ext>
            </a:extLst>
          </p:cNvPr>
          <p:cNvSpPr txBox="1"/>
          <p:nvPr/>
        </p:nvSpPr>
        <p:spPr>
          <a:xfrm>
            <a:off x="2477902" y="4086787"/>
            <a:ext cx="8944467" cy="519373"/>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Because there is no storage / memory overhead with making many branches, it's easier to logically divide up your work than have big beefy branches.</a:t>
            </a:r>
          </a:p>
        </p:txBody>
      </p:sp>
      <p:sp>
        <p:nvSpPr>
          <p:cNvPr id="11" name="TextBox 17">
            <a:extLst>
              <a:ext uri="{FF2B5EF4-FFF2-40B4-BE49-F238E27FC236}">
                <a16:creationId xmlns:a16="http://schemas.microsoft.com/office/drawing/2014/main" id="{8B410D91-CE52-632C-0370-F5207C40F552}"/>
              </a:ext>
            </a:extLst>
          </p:cNvPr>
          <p:cNvSpPr txBox="1"/>
          <p:nvPr/>
        </p:nvSpPr>
        <p:spPr>
          <a:xfrm>
            <a:off x="2477902" y="6364929"/>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commit</a:t>
            </a:r>
          </a:p>
        </p:txBody>
      </p:sp>
      <p:sp>
        <p:nvSpPr>
          <p:cNvPr id="14" name="TextBox 26">
            <a:extLst>
              <a:ext uri="{FF2B5EF4-FFF2-40B4-BE49-F238E27FC236}">
                <a16:creationId xmlns:a16="http://schemas.microsoft.com/office/drawing/2014/main" id="{36BDEC4E-CD7A-EE4E-9A31-3ACBA9465C4F}"/>
              </a:ext>
            </a:extLst>
          </p:cNvPr>
          <p:cNvSpPr txBox="1"/>
          <p:nvPr/>
        </p:nvSpPr>
        <p:spPr>
          <a:xfrm>
            <a:off x="12079636" y="6504051"/>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759197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8" y="485677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Branches in Git are simply pointers to a specific commit. This is why many Git enthusiasts chant the mantra: </a:t>
            </a:r>
          </a:p>
        </p:txBody>
      </p:sp>
      <p:sp>
        <p:nvSpPr>
          <p:cNvPr id="17" name="TextBox 17"/>
          <p:cNvSpPr txBox="1"/>
          <p:nvPr/>
        </p:nvSpPr>
        <p:spPr>
          <a:xfrm>
            <a:off x="2477903" y="5060872"/>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branch newImage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a:t>
              </a:r>
              <a:r>
                <a:rPr lang="en-US" sz="2200" b="1" u="sng" dirty="0">
                  <a:solidFill>
                    <a:srgbClr val="343F56"/>
                  </a:solidFill>
                  <a:latin typeface="Hagrid Ultra-Bold"/>
                  <a:ea typeface="Hagrid Ultra-Bold"/>
                  <a:cs typeface="Hagrid Ultra-Bold"/>
                  <a:sym typeface="Hagrid Ultra-Bold"/>
                </a:rPr>
                <a:t>Branch</a:t>
              </a:r>
              <a:endParaRPr lang="en-US" sz="2200" b="1" u="sng"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036529" y="-1616957"/>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24</a:t>
            </a:r>
          </a:p>
        </p:txBody>
      </p:sp>
      <p:sp>
        <p:nvSpPr>
          <p:cNvPr id="26" name="TextBox 26"/>
          <p:cNvSpPr txBox="1"/>
          <p:nvPr/>
        </p:nvSpPr>
        <p:spPr>
          <a:xfrm>
            <a:off x="5727468" y="3734397"/>
            <a:ext cx="3462976" cy="250068"/>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BRANCH EARLY, AND BRANCH OFTEN.</a:t>
            </a:r>
          </a:p>
        </p:txBody>
      </p:sp>
      <p:sp>
        <p:nvSpPr>
          <p:cNvPr id="27" name="Oval 26">
            <a:extLst>
              <a:ext uri="{FF2B5EF4-FFF2-40B4-BE49-F238E27FC236}">
                <a16:creationId xmlns:a16="http://schemas.microsoft.com/office/drawing/2014/main" id="{9E63EC8B-2BE0-ECA7-4D3C-CC859B20E826}"/>
              </a:ext>
            </a:extLst>
          </p:cNvPr>
          <p:cNvSpPr/>
          <p:nvPr/>
        </p:nvSpPr>
        <p:spPr>
          <a:xfrm>
            <a:off x="12420600" y="40885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2420600" y="54271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420600" y="6725568"/>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2839700" y="48598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2839700" y="6198406"/>
            <a:ext cx="0" cy="527162"/>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3231462" y="4910930"/>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newImage</a:t>
              </a:r>
            </a:p>
          </p:txBody>
        </p:sp>
      </p:grpSp>
      <p:sp>
        <p:nvSpPr>
          <p:cNvPr id="12" name="TextBox 26">
            <a:extLst>
              <a:ext uri="{FF2B5EF4-FFF2-40B4-BE49-F238E27FC236}">
                <a16:creationId xmlns:a16="http://schemas.microsoft.com/office/drawing/2014/main" id="{8926533F-02B2-6DD8-F7D4-24D64272719A}"/>
              </a:ext>
            </a:extLst>
          </p:cNvPr>
          <p:cNvSpPr txBox="1"/>
          <p:nvPr/>
        </p:nvSpPr>
        <p:spPr>
          <a:xfrm>
            <a:off x="2494470" y="5747603"/>
            <a:ext cx="8949627"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There, that’s all there is to branching! The branch newImage now refers to commit C1.</a:t>
            </a:r>
            <a:br>
              <a:rPr lang="en-US" sz="1500" i="1" dirty="0">
                <a:solidFill>
                  <a:srgbClr val="3E4044"/>
                </a:solidFill>
                <a:latin typeface="Roboto Italics"/>
                <a:ea typeface="Roboto Italics"/>
                <a:cs typeface="Roboto Italics"/>
                <a:sym typeface="Roboto Italics"/>
              </a:rPr>
            </a:br>
            <a:r>
              <a:rPr lang="en-US" sz="1500" i="1" dirty="0">
                <a:solidFill>
                  <a:srgbClr val="3E4044"/>
                </a:solidFill>
                <a:latin typeface="Roboto Italics"/>
                <a:ea typeface="Roboto Italics"/>
                <a:cs typeface="Roboto Italics"/>
                <a:sym typeface="Roboto Italics"/>
              </a:rPr>
              <a:t>Now, let’s put some work on this new branch.</a:t>
            </a:r>
          </a:p>
        </p:txBody>
      </p:sp>
      <p:sp>
        <p:nvSpPr>
          <p:cNvPr id="13" name="AutoShape 5">
            <a:extLst>
              <a:ext uri="{FF2B5EF4-FFF2-40B4-BE49-F238E27FC236}">
                <a16:creationId xmlns:a16="http://schemas.microsoft.com/office/drawing/2014/main" id="{80F3D53F-AE8A-CF74-1883-AFB69DEA2C39}"/>
              </a:ext>
            </a:extLst>
          </p:cNvPr>
          <p:cNvSpPr/>
          <p:nvPr/>
        </p:nvSpPr>
        <p:spPr>
          <a:xfrm>
            <a:off x="2516195" y="554522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0" name="TextBox 26">
            <a:extLst>
              <a:ext uri="{FF2B5EF4-FFF2-40B4-BE49-F238E27FC236}">
                <a16:creationId xmlns:a16="http://schemas.microsoft.com/office/drawing/2014/main" id="{2DE0067B-29F3-0EC1-8A26-5FBCA7443758}"/>
              </a:ext>
            </a:extLst>
          </p:cNvPr>
          <p:cNvSpPr txBox="1"/>
          <p:nvPr/>
        </p:nvSpPr>
        <p:spPr>
          <a:xfrm>
            <a:off x="2477902" y="4086787"/>
            <a:ext cx="8944467" cy="519373"/>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Because there is no storage / memory overhead with making many branches, it's easier to logically divide up your work than have big beefy branches.</a:t>
            </a:r>
          </a:p>
        </p:txBody>
      </p:sp>
      <p:sp>
        <p:nvSpPr>
          <p:cNvPr id="11" name="TextBox 17">
            <a:extLst>
              <a:ext uri="{FF2B5EF4-FFF2-40B4-BE49-F238E27FC236}">
                <a16:creationId xmlns:a16="http://schemas.microsoft.com/office/drawing/2014/main" id="{8B410D91-CE52-632C-0370-F5207C40F552}"/>
              </a:ext>
            </a:extLst>
          </p:cNvPr>
          <p:cNvSpPr txBox="1"/>
          <p:nvPr/>
        </p:nvSpPr>
        <p:spPr>
          <a:xfrm>
            <a:off x="2477902" y="6364929"/>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commit</a:t>
            </a:r>
          </a:p>
        </p:txBody>
      </p:sp>
      <p:grpSp>
        <p:nvGrpSpPr>
          <p:cNvPr id="19" name="Grup 18">
            <a:extLst>
              <a:ext uri="{FF2B5EF4-FFF2-40B4-BE49-F238E27FC236}">
                <a16:creationId xmlns:a16="http://schemas.microsoft.com/office/drawing/2014/main" id="{1B99F319-00FD-D853-0838-07B2F1FEB88F}"/>
              </a:ext>
            </a:extLst>
          </p:cNvPr>
          <p:cNvGrpSpPr/>
          <p:nvPr/>
        </p:nvGrpSpPr>
        <p:grpSpPr>
          <a:xfrm>
            <a:off x="13229524" y="6266976"/>
            <a:ext cx="1818038" cy="966734"/>
            <a:chOff x="13169358" y="4929154"/>
            <a:chExt cx="1818038" cy="966734"/>
          </a:xfrm>
        </p:grpSpPr>
        <p:sp>
          <p:nvSpPr>
            <p:cNvPr id="20" name="Ok: Sağ 19">
              <a:extLst>
                <a:ext uri="{FF2B5EF4-FFF2-40B4-BE49-F238E27FC236}">
                  <a16:creationId xmlns:a16="http://schemas.microsoft.com/office/drawing/2014/main" id="{1BAED8D6-D38D-6FA8-FFC9-8585E5E153FB}"/>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kdörtgen: Köşeleri Yuvarlatılmış 24">
              <a:extLst>
                <a:ext uri="{FF2B5EF4-FFF2-40B4-BE49-F238E27FC236}">
                  <a16:creationId xmlns:a16="http://schemas.microsoft.com/office/drawing/2014/main" id="{EFCD88AD-05EA-5AF3-8E58-5B578FFF9807}"/>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28" name="TextBox 26">
            <a:extLst>
              <a:ext uri="{FF2B5EF4-FFF2-40B4-BE49-F238E27FC236}">
                <a16:creationId xmlns:a16="http://schemas.microsoft.com/office/drawing/2014/main" id="{707EFFDD-9249-38CF-AA08-745AB250AE03}"/>
              </a:ext>
            </a:extLst>
          </p:cNvPr>
          <p:cNvSpPr txBox="1"/>
          <p:nvPr/>
        </p:nvSpPr>
        <p:spPr>
          <a:xfrm>
            <a:off x="2472742" y="6897937"/>
            <a:ext cx="8949627"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Oh no! The main branch moved but the newImage branch didn’t! That’s because we weren’t “on” the new branch, which is why the asterisk (*) was on main.</a:t>
            </a:r>
          </a:p>
        </p:txBody>
      </p:sp>
      <p:sp>
        <p:nvSpPr>
          <p:cNvPr id="33" name="TextBox 26">
            <a:extLst>
              <a:ext uri="{FF2B5EF4-FFF2-40B4-BE49-F238E27FC236}">
                <a16:creationId xmlns:a16="http://schemas.microsoft.com/office/drawing/2014/main" id="{11D5034A-44F6-3B34-5411-6C037D2A3C83}"/>
              </a:ext>
            </a:extLst>
          </p:cNvPr>
          <p:cNvSpPr txBox="1"/>
          <p:nvPr/>
        </p:nvSpPr>
        <p:spPr>
          <a:xfrm>
            <a:off x="12079636" y="7700892"/>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244086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8" y="485677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Branches in Git are simply pointers to a specific commit. This is why many Git enthusiasts chant the mantra: </a:t>
            </a:r>
          </a:p>
        </p:txBody>
      </p:sp>
      <p:sp>
        <p:nvSpPr>
          <p:cNvPr id="17" name="TextBox 17"/>
          <p:cNvSpPr txBox="1"/>
          <p:nvPr/>
        </p:nvSpPr>
        <p:spPr>
          <a:xfrm>
            <a:off x="2477903" y="5060872"/>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branch newImage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a:t>
              </a:r>
              <a:r>
                <a:rPr lang="en-US" sz="2200" b="1" u="sng" dirty="0">
                  <a:solidFill>
                    <a:srgbClr val="343F56"/>
                  </a:solidFill>
                  <a:latin typeface="Hagrid Ultra-Bold"/>
                  <a:ea typeface="Hagrid Ultra-Bold"/>
                  <a:cs typeface="Hagrid Ultra-Bold"/>
                  <a:sym typeface="Hagrid Ultra-Bold"/>
                </a:rPr>
                <a:t>Branch</a:t>
              </a:r>
              <a:endParaRPr lang="en-US" sz="2200" b="1" u="sng"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036529" y="-1616957"/>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25</a:t>
            </a:r>
          </a:p>
        </p:txBody>
      </p:sp>
      <p:sp>
        <p:nvSpPr>
          <p:cNvPr id="26" name="TextBox 26"/>
          <p:cNvSpPr txBox="1"/>
          <p:nvPr/>
        </p:nvSpPr>
        <p:spPr>
          <a:xfrm>
            <a:off x="5727468" y="3734397"/>
            <a:ext cx="3462976" cy="250068"/>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BRANCH EARLY, AND BRANCH OFTEN.</a:t>
            </a:r>
          </a:p>
        </p:txBody>
      </p:sp>
      <p:sp>
        <p:nvSpPr>
          <p:cNvPr id="27" name="Oval 26">
            <a:extLst>
              <a:ext uri="{FF2B5EF4-FFF2-40B4-BE49-F238E27FC236}">
                <a16:creationId xmlns:a16="http://schemas.microsoft.com/office/drawing/2014/main" id="{9E63EC8B-2BE0-ECA7-4D3C-CC859B20E826}"/>
              </a:ext>
            </a:extLst>
          </p:cNvPr>
          <p:cNvSpPr/>
          <p:nvPr/>
        </p:nvSpPr>
        <p:spPr>
          <a:xfrm>
            <a:off x="12420600" y="40885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2420600" y="54271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420600" y="11463888"/>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2839700" y="48598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p:cNvCxnSpPr>
          <p:nvPr/>
        </p:nvCxnSpPr>
        <p:spPr>
          <a:xfrm flipV="1">
            <a:off x="12839700" y="10936726"/>
            <a:ext cx="0" cy="527162"/>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3231462" y="4910930"/>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a:p>
              <a:pPr algn="ctr"/>
              <a:r>
                <a:rPr lang="en-US" dirty="0">
                  <a:solidFill>
                    <a:srgbClr val="F5E6CA"/>
                  </a:solidFill>
                </a:rPr>
                <a:t>newImage</a:t>
              </a:r>
            </a:p>
          </p:txBody>
        </p:sp>
      </p:grpSp>
      <p:sp>
        <p:nvSpPr>
          <p:cNvPr id="13" name="AutoShape 5">
            <a:extLst>
              <a:ext uri="{FF2B5EF4-FFF2-40B4-BE49-F238E27FC236}">
                <a16:creationId xmlns:a16="http://schemas.microsoft.com/office/drawing/2014/main" id="{80F3D53F-AE8A-CF74-1883-AFB69DEA2C39}"/>
              </a:ext>
            </a:extLst>
          </p:cNvPr>
          <p:cNvSpPr/>
          <p:nvPr/>
        </p:nvSpPr>
        <p:spPr>
          <a:xfrm>
            <a:off x="2516195" y="554522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0" name="TextBox 26">
            <a:extLst>
              <a:ext uri="{FF2B5EF4-FFF2-40B4-BE49-F238E27FC236}">
                <a16:creationId xmlns:a16="http://schemas.microsoft.com/office/drawing/2014/main" id="{2DE0067B-29F3-0EC1-8A26-5FBCA7443758}"/>
              </a:ext>
            </a:extLst>
          </p:cNvPr>
          <p:cNvSpPr txBox="1"/>
          <p:nvPr/>
        </p:nvSpPr>
        <p:spPr>
          <a:xfrm>
            <a:off x="2477902" y="4086787"/>
            <a:ext cx="8944467" cy="519373"/>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Because there is no storage / memory overhead with making many branches, it's easier to logically divide up your work than have big beefy branches.</a:t>
            </a:r>
          </a:p>
        </p:txBody>
      </p:sp>
      <p:grpSp>
        <p:nvGrpSpPr>
          <p:cNvPr id="19" name="Grup 18">
            <a:extLst>
              <a:ext uri="{FF2B5EF4-FFF2-40B4-BE49-F238E27FC236}">
                <a16:creationId xmlns:a16="http://schemas.microsoft.com/office/drawing/2014/main" id="{1B99F319-00FD-D853-0838-07B2F1FEB88F}"/>
              </a:ext>
            </a:extLst>
          </p:cNvPr>
          <p:cNvGrpSpPr/>
          <p:nvPr/>
        </p:nvGrpSpPr>
        <p:grpSpPr>
          <a:xfrm>
            <a:off x="13229523" y="11005296"/>
            <a:ext cx="2086671" cy="966734"/>
            <a:chOff x="13169358" y="4929154"/>
            <a:chExt cx="1818038" cy="966734"/>
          </a:xfrm>
        </p:grpSpPr>
        <p:sp>
          <p:nvSpPr>
            <p:cNvPr id="20" name="Ok: Sağ 19">
              <a:extLst>
                <a:ext uri="{FF2B5EF4-FFF2-40B4-BE49-F238E27FC236}">
                  <a16:creationId xmlns:a16="http://schemas.microsoft.com/office/drawing/2014/main" id="{1BAED8D6-D38D-6FA8-FFC9-8585E5E153FB}"/>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kdörtgen: Köşeleri Yuvarlatılmış 24">
              <a:extLst>
                <a:ext uri="{FF2B5EF4-FFF2-40B4-BE49-F238E27FC236}">
                  <a16:creationId xmlns:a16="http://schemas.microsoft.com/office/drawing/2014/main" id="{EFCD88AD-05EA-5AF3-8E58-5B578FFF9807}"/>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newImage*</a:t>
              </a:r>
            </a:p>
          </p:txBody>
        </p:sp>
      </p:grpSp>
      <p:sp>
        <p:nvSpPr>
          <p:cNvPr id="28" name="TextBox 26">
            <a:extLst>
              <a:ext uri="{FF2B5EF4-FFF2-40B4-BE49-F238E27FC236}">
                <a16:creationId xmlns:a16="http://schemas.microsoft.com/office/drawing/2014/main" id="{707EFFDD-9249-38CF-AA08-745AB250AE03}"/>
              </a:ext>
            </a:extLst>
          </p:cNvPr>
          <p:cNvSpPr txBox="1"/>
          <p:nvPr/>
        </p:nvSpPr>
        <p:spPr>
          <a:xfrm>
            <a:off x="2496861" y="5791162"/>
            <a:ext cx="6647139"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Oh no! The main branch moved but the newImage branch didn’t! That’s because we weren’t “on” the new branch, which is why the asterisk (*) was on main.</a:t>
            </a:r>
          </a:p>
        </p:txBody>
      </p:sp>
      <p:sp>
        <p:nvSpPr>
          <p:cNvPr id="14" name="TextBox 26">
            <a:extLst>
              <a:ext uri="{FF2B5EF4-FFF2-40B4-BE49-F238E27FC236}">
                <a16:creationId xmlns:a16="http://schemas.microsoft.com/office/drawing/2014/main" id="{10208BAE-E52F-9C34-18E4-862191AA2691}"/>
              </a:ext>
            </a:extLst>
          </p:cNvPr>
          <p:cNvSpPr txBox="1"/>
          <p:nvPr/>
        </p:nvSpPr>
        <p:spPr>
          <a:xfrm>
            <a:off x="2496861" y="6462256"/>
            <a:ext cx="8949627"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Let’s tell git we want to checkout the branch with</a:t>
            </a:r>
          </a:p>
        </p:txBody>
      </p:sp>
      <p:sp>
        <p:nvSpPr>
          <p:cNvPr id="33" name="TextBox 17">
            <a:extLst>
              <a:ext uri="{FF2B5EF4-FFF2-40B4-BE49-F238E27FC236}">
                <a16:creationId xmlns:a16="http://schemas.microsoft.com/office/drawing/2014/main" id="{9E5B7C92-7C22-3783-4C1C-E17662CAB316}"/>
              </a:ext>
            </a:extLst>
          </p:cNvPr>
          <p:cNvSpPr txBox="1"/>
          <p:nvPr/>
        </p:nvSpPr>
        <p:spPr>
          <a:xfrm>
            <a:off x="2477902" y="6749709"/>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&lt;name&gt;</a:t>
            </a:r>
          </a:p>
        </p:txBody>
      </p:sp>
      <p:sp>
        <p:nvSpPr>
          <p:cNvPr id="35" name="TextBox 26">
            <a:extLst>
              <a:ext uri="{FF2B5EF4-FFF2-40B4-BE49-F238E27FC236}">
                <a16:creationId xmlns:a16="http://schemas.microsoft.com/office/drawing/2014/main" id="{4D9D61CC-B6DF-DE29-C170-CA7B21EA4B10}"/>
              </a:ext>
            </a:extLst>
          </p:cNvPr>
          <p:cNvSpPr txBox="1"/>
          <p:nvPr/>
        </p:nvSpPr>
        <p:spPr>
          <a:xfrm>
            <a:off x="2472742" y="7183610"/>
            <a:ext cx="8949627"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This will put us on the new branch before committing our changes.</a:t>
            </a:r>
          </a:p>
        </p:txBody>
      </p:sp>
      <p:sp>
        <p:nvSpPr>
          <p:cNvPr id="36" name="TextBox 17">
            <a:extLst>
              <a:ext uri="{FF2B5EF4-FFF2-40B4-BE49-F238E27FC236}">
                <a16:creationId xmlns:a16="http://schemas.microsoft.com/office/drawing/2014/main" id="{399D9991-E3C2-098B-CF97-D37D1C7C6B1E}"/>
              </a:ext>
            </a:extLst>
          </p:cNvPr>
          <p:cNvSpPr txBox="1"/>
          <p:nvPr/>
        </p:nvSpPr>
        <p:spPr>
          <a:xfrm>
            <a:off x="2472742" y="7473941"/>
            <a:ext cx="8947048"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newImage; git commit</a:t>
            </a:r>
          </a:p>
        </p:txBody>
      </p:sp>
      <p:sp>
        <p:nvSpPr>
          <p:cNvPr id="11" name="TextBox 26">
            <a:extLst>
              <a:ext uri="{FF2B5EF4-FFF2-40B4-BE49-F238E27FC236}">
                <a16:creationId xmlns:a16="http://schemas.microsoft.com/office/drawing/2014/main" id="{1A02523D-EF75-DBDC-B50F-AA8C601D9CA8}"/>
              </a:ext>
            </a:extLst>
          </p:cNvPr>
          <p:cNvSpPr txBox="1"/>
          <p:nvPr/>
        </p:nvSpPr>
        <p:spPr>
          <a:xfrm>
            <a:off x="12072703" y="6429012"/>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1157310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8" y="485677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Branches in Git are simply pointers to a specific commit. This is why many Git enthusiasts chant the mantra: </a:t>
            </a:r>
          </a:p>
        </p:txBody>
      </p:sp>
      <p:sp>
        <p:nvSpPr>
          <p:cNvPr id="17" name="TextBox 17"/>
          <p:cNvSpPr txBox="1"/>
          <p:nvPr/>
        </p:nvSpPr>
        <p:spPr>
          <a:xfrm>
            <a:off x="2477903" y="5060872"/>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branch newImage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a:t>
              </a:r>
              <a:r>
                <a:rPr lang="en-US" sz="2200" b="1" u="sng" dirty="0">
                  <a:solidFill>
                    <a:srgbClr val="343F56"/>
                  </a:solidFill>
                  <a:latin typeface="Hagrid Ultra-Bold"/>
                  <a:ea typeface="Hagrid Ultra-Bold"/>
                  <a:cs typeface="Hagrid Ultra-Bold"/>
                  <a:sym typeface="Hagrid Ultra-Bold"/>
                </a:rPr>
                <a:t>Branch</a:t>
              </a:r>
              <a:endParaRPr lang="en-US" sz="2200" b="1" u="sng"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036529" y="-1616957"/>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26</a:t>
            </a:r>
          </a:p>
        </p:txBody>
      </p:sp>
      <p:sp>
        <p:nvSpPr>
          <p:cNvPr id="26" name="TextBox 26"/>
          <p:cNvSpPr txBox="1"/>
          <p:nvPr/>
        </p:nvSpPr>
        <p:spPr>
          <a:xfrm>
            <a:off x="5727468" y="3734397"/>
            <a:ext cx="3462976" cy="250068"/>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BRANCH EARLY, AND BRANCH OFTEN.</a:t>
            </a:r>
          </a:p>
        </p:txBody>
      </p:sp>
      <p:sp>
        <p:nvSpPr>
          <p:cNvPr id="27" name="Oval 26">
            <a:extLst>
              <a:ext uri="{FF2B5EF4-FFF2-40B4-BE49-F238E27FC236}">
                <a16:creationId xmlns:a16="http://schemas.microsoft.com/office/drawing/2014/main" id="{9E63EC8B-2BE0-ECA7-4D3C-CC859B20E826}"/>
              </a:ext>
            </a:extLst>
          </p:cNvPr>
          <p:cNvSpPr/>
          <p:nvPr/>
        </p:nvSpPr>
        <p:spPr>
          <a:xfrm>
            <a:off x="12420600" y="40885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2420600" y="54271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420600" y="665786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2839700" y="48598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2839700" y="6198406"/>
            <a:ext cx="0" cy="459454"/>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3231462" y="4910930"/>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3" name="AutoShape 5">
            <a:extLst>
              <a:ext uri="{FF2B5EF4-FFF2-40B4-BE49-F238E27FC236}">
                <a16:creationId xmlns:a16="http://schemas.microsoft.com/office/drawing/2014/main" id="{80F3D53F-AE8A-CF74-1883-AFB69DEA2C39}"/>
              </a:ext>
            </a:extLst>
          </p:cNvPr>
          <p:cNvSpPr/>
          <p:nvPr/>
        </p:nvSpPr>
        <p:spPr>
          <a:xfrm>
            <a:off x="2516195" y="554522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0" name="TextBox 26">
            <a:extLst>
              <a:ext uri="{FF2B5EF4-FFF2-40B4-BE49-F238E27FC236}">
                <a16:creationId xmlns:a16="http://schemas.microsoft.com/office/drawing/2014/main" id="{2DE0067B-29F3-0EC1-8A26-5FBCA7443758}"/>
              </a:ext>
            </a:extLst>
          </p:cNvPr>
          <p:cNvSpPr txBox="1"/>
          <p:nvPr/>
        </p:nvSpPr>
        <p:spPr>
          <a:xfrm>
            <a:off x="2477902" y="4086787"/>
            <a:ext cx="8944467" cy="519373"/>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Because there is no storage / memory overhead with making many branches, it's easier to logically divide up your work than have big beefy branches.</a:t>
            </a:r>
          </a:p>
        </p:txBody>
      </p:sp>
      <p:grpSp>
        <p:nvGrpSpPr>
          <p:cNvPr id="19" name="Grup 18">
            <a:extLst>
              <a:ext uri="{FF2B5EF4-FFF2-40B4-BE49-F238E27FC236}">
                <a16:creationId xmlns:a16="http://schemas.microsoft.com/office/drawing/2014/main" id="{1B99F319-00FD-D853-0838-07B2F1FEB88F}"/>
              </a:ext>
            </a:extLst>
          </p:cNvPr>
          <p:cNvGrpSpPr/>
          <p:nvPr/>
        </p:nvGrpSpPr>
        <p:grpSpPr>
          <a:xfrm>
            <a:off x="13229523" y="6199268"/>
            <a:ext cx="2086671" cy="966734"/>
            <a:chOff x="13169358" y="4929154"/>
            <a:chExt cx="1818038" cy="966734"/>
          </a:xfrm>
        </p:grpSpPr>
        <p:sp>
          <p:nvSpPr>
            <p:cNvPr id="20" name="Ok: Sağ 19">
              <a:extLst>
                <a:ext uri="{FF2B5EF4-FFF2-40B4-BE49-F238E27FC236}">
                  <a16:creationId xmlns:a16="http://schemas.microsoft.com/office/drawing/2014/main" id="{1BAED8D6-D38D-6FA8-FFC9-8585E5E153FB}"/>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kdörtgen: Köşeleri Yuvarlatılmış 24">
              <a:extLst>
                <a:ext uri="{FF2B5EF4-FFF2-40B4-BE49-F238E27FC236}">
                  <a16:creationId xmlns:a16="http://schemas.microsoft.com/office/drawing/2014/main" id="{EFCD88AD-05EA-5AF3-8E58-5B578FFF9807}"/>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newImage*</a:t>
              </a:r>
            </a:p>
          </p:txBody>
        </p:sp>
      </p:grpSp>
      <p:sp>
        <p:nvSpPr>
          <p:cNvPr id="28" name="TextBox 26">
            <a:extLst>
              <a:ext uri="{FF2B5EF4-FFF2-40B4-BE49-F238E27FC236}">
                <a16:creationId xmlns:a16="http://schemas.microsoft.com/office/drawing/2014/main" id="{707EFFDD-9249-38CF-AA08-745AB250AE03}"/>
              </a:ext>
            </a:extLst>
          </p:cNvPr>
          <p:cNvSpPr txBox="1"/>
          <p:nvPr/>
        </p:nvSpPr>
        <p:spPr>
          <a:xfrm>
            <a:off x="2496862" y="5791162"/>
            <a:ext cx="6647138"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Oh no! The main branch moved but the newImage branch didn’t! That’s because we weren’t “on” the new branch, which is why the asterisk (*) was on main.</a:t>
            </a:r>
          </a:p>
        </p:txBody>
      </p:sp>
      <p:sp>
        <p:nvSpPr>
          <p:cNvPr id="14" name="TextBox 26">
            <a:extLst>
              <a:ext uri="{FF2B5EF4-FFF2-40B4-BE49-F238E27FC236}">
                <a16:creationId xmlns:a16="http://schemas.microsoft.com/office/drawing/2014/main" id="{10208BAE-E52F-9C34-18E4-862191AA2691}"/>
              </a:ext>
            </a:extLst>
          </p:cNvPr>
          <p:cNvSpPr txBox="1"/>
          <p:nvPr/>
        </p:nvSpPr>
        <p:spPr>
          <a:xfrm>
            <a:off x="2496861" y="6462256"/>
            <a:ext cx="8949627"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Let’s tell git we want to checkout the branch with</a:t>
            </a:r>
          </a:p>
        </p:txBody>
      </p:sp>
      <p:sp>
        <p:nvSpPr>
          <p:cNvPr id="33" name="TextBox 17">
            <a:extLst>
              <a:ext uri="{FF2B5EF4-FFF2-40B4-BE49-F238E27FC236}">
                <a16:creationId xmlns:a16="http://schemas.microsoft.com/office/drawing/2014/main" id="{9E5B7C92-7C22-3783-4C1C-E17662CAB316}"/>
              </a:ext>
            </a:extLst>
          </p:cNvPr>
          <p:cNvSpPr txBox="1"/>
          <p:nvPr/>
        </p:nvSpPr>
        <p:spPr>
          <a:xfrm>
            <a:off x="2477902" y="6749709"/>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&lt;name&gt;</a:t>
            </a:r>
          </a:p>
        </p:txBody>
      </p:sp>
      <p:sp>
        <p:nvSpPr>
          <p:cNvPr id="35" name="TextBox 26">
            <a:extLst>
              <a:ext uri="{FF2B5EF4-FFF2-40B4-BE49-F238E27FC236}">
                <a16:creationId xmlns:a16="http://schemas.microsoft.com/office/drawing/2014/main" id="{4D9D61CC-B6DF-DE29-C170-CA7B21EA4B10}"/>
              </a:ext>
            </a:extLst>
          </p:cNvPr>
          <p:cNvSpPr txBox="1"/>
          <p:nvPr/>
        </p:nvSpPr>
        <p:spPr>
          <a:xfrm>
            <a:off x="2477902" y="7188196"/>
            <a:ext cx="8949627"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This will put us on the new branch before committing our changes.</a:t>
            </a:r>
          </a:p>
        </p:txBody>
      </p:sp>
      <p:sp>
        <p:nvSpPr>
          <p:cNvPr id="36" name="TextBox 17">
            <a:extLst>
              <a:ext uri="{FF2B5EF4-FFF2-40B4-BE49-F238E27FC236}">
                <a16:creationId xmlns:a16="http://schemas.microsoft.com/office/drawing/2014/main" id="{399D9991-E3C2-098B-CF97-D37D1C7C6B1E}"/>
              </a:ext>
            </a:extLst>
          </p:cNvPr>
          <p:cNvSpPr txBox="1"/>
          <p:nvPr/>
        </p:nvSpPr>
        <p:spPr>
          <a:xfrm>
            <a:off x="2477902" y="7478527"/>
            <a:ext cx="8947048"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newImage; git commit</a:t>
            </a:r>
          </a:p>
        </p:txBody>
      </p:sp>
      <p:sp>
        <p:nvSpPr>
          <p:cNvPr id="12" name="TextBox 26">
            <a:extLst>
              <a:ext uri="{FF2B5EF4-FFF2-40B4-BE49-F238E27FC236}">
                <a16:creationId xmlns:a16="http://schemas.microsoft.com/office/drawing/2014/main" id="{FAF1A2A0-1372-ABF4-274B-C3AEFF467A1A}"/>
              </a:ext>
            </a:extLst>
          </p:cNvPr>
          <p:cNvSpPr txBox="1"/>
          <p:nvPr/>
        </p:nvSpPr>
        <p:spPr>
          <a:xfrm>
            <a:off x="11084717" y="7884105"/>
            <a:ext cx="5055490"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There we go! Our changes were recorded on the new branch.</a:t>
            </a:r>
          </a:p>
        </p:txBody>
      </p:sp>
      <p:sp>
        <p:nvSpPr>
          <p:cNvPr id="38" name="TextBox 26">
            <a:extLst>
              <a:ext uri="{FF2B5EF4-FFF2-40B4-BE49-F238E27FC236}">
                <a16:creationId xmlns:a16="http://schemas.microsoft.com/office/drawing/2014/main" id="{6D2117A7-0E8E-A438-E8DE-6801ED462C8D}"/>
              </a:ext>
            </a:extLst>
          </p:cNvPr>
          <p:cNvSpPr txBox="1"/>
          <p:nvPr/>
        </p:nvSpPr>
        <p:spPr>
          <a:xfrm>
            <a:off x="9591472" y="5758861"/>
            <a:ext cx="2767944" cy="1327286"/>
          </a:xfrm>
          <a:prstGeom prst="rect">
            <a:avLst/>
          </a:prstGeom>
        </p:spPr>
        <p:txBody>
          <a:bodyPr wrap="square" lIns="0" tIns="0" rIns="0" bIns="0" rtlCol="0" anchor="t">
            <a:spAutoFit/>
          </a:bodyPr>
          <a:lstStyle/>
          <a:p>
            <a:pPr algn="l">
              <a:lnSpc>
                <a:spcPts val="2100"/>
              </a:lnSpc>
            </a:pPr>
            <a:r>
              <a:rPr lang="en-US" sz="1500" b="1" i="1" dirty="0">
                <a:solidFill>
                  <a:srgbClr val="3E4044"/>
                </a:solidFill>
                <a:latin typeface="Roboto Italics"/>
                <a:ea typeface="Roboto Italics"/>
                <a:cs typeface="Roboto Italics"/>
                <a:sym typeface="Roboto Italics"/>
              </a:rPr>
              <a:t>$ git checkout -b &lt;branch-name&gt;</a:t>
            </a:r>
          </a:p>
          <a:p>
            <a:pPr algn="l">
              <a:lnSpc>
                <a:spcPts val="2100"/>
              </a:lnSpc>
            </a:pPr>
            <a:endParaRPr lang="en-US" sz="1500" i="1" dirty="0">
              <a:solidFill>
                <a:srgbClr val="3E4044"/>
              </a:solidFill>
              <a:latin typeface="Roboto Italics"/>
              <a:ea typeface="Roboto Italics"/>
              <a:cs typeface="Roboto Italics"/>
              <a:sym typeface="Roboto Italics"/>
            </a:endParaRPr>
          </a:p>
          <a:p>
            <a:pPr algn="l">
              <a:lnSpc>
                <a:spcPts val="2100"/>
              </a:lnSpc>
            </a:pPr>
            <a:r>
              <a:rPr lang="en-US" sz="1500" i="1" dirty="0">
                <a:solidFill>
                  <a:srgbClr val="3E4044"/>
                </a:solidFill>
                <a:latin typeface="Roboto Italics"/>
                <a:ea typeface="Roboto Italics"/>
                <a:cs typeface="Roboto Italics"/>
                <a:sym typeface="Roboto Italics"/>
              </a:rPr>
              <a:t>Using the -b option on checkout will create a new branch, and move to it, if it does not exist.</a:t>
            </a:r>
          </a:p>
        </p:txBody>
      </p:sp>
      <p:sp>
        <p:nvSpPr>
          <p:cNvPr id="11" name="Sağ Ayraç 10">
            <a:extLst>
              <a:ext uri="{FF2B5EF4-FFF2-40B4-BE49-F238E27FC236}">
                <a16:creationId xmlns:a16="http://schemas.microsoft.com/office/drawing/2014/main" id="{FFFA78C0-3EA0-BBB1-D813-C46375D0550B}"/>
              </a:ext>
            </a:extLst>
          </p:cNvPr>
          <p:cNvSpPr/>
          <p:nvPr/>
        </p:nvSpPr>
        <p:spPr>
          <a:xfrm>
            <a:off x="8915400" y="4856774"/>
            <a:ext cx="540825" cy="2955172"/>
          </a:xfrm>
          <a:prstGeom prst="rightBrace">
            <a:avLst/>
          </a:prstGeom>
          <a:ln w="38100">
            <a:solidFill>
              <a:srgbClr val="3E404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rgbClr val="3E4044"/>
                </a:solidFill>
              </a:ln>
            </a:endParaRPr>
          </a:p>
        </p:txBody>
      </p:sp>
      <p:sp>
        <p:nvSpPr>
          <p:cNvPr id="37" name="TextBox 26">
            <a:extLst>
              <a:ext uri="{FF2B5EF4-FFF2-40B4-BE49-F238E27FC236}">
                <a16:creationId xmlns:a16="http://schemas.microsoft.com/office/drawing/2014/main" id="{83001908-2531-4335-F53A-5E7CFE03CA6D}"/>
              </a:ext>
            </a:extLst>
          </p:cNvPr>
          <p:cNvSpPr txBox="1"/>
          <p:nvPr/>
        </p:nvSpPr>
        <p:spPr>
          <a:xfrm>
            <a:off x="12079636" y="7496062"/>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1460449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0970" y="388369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Merging in Git creates a special commit that has two unique parents.</a:t>
            </a:r>
          </a:p>
        </p:txBody>
      </p:sp>
      <p:sp>
        <p:nvSpPr>
          <p:cNvPr id="17" name="TextBox 17"/>
          <p:cNvSpPr txBox="1"/>
          <p:nvPr/>
        </p:nvSpPr>
        <p:spPr>
          <a:xfrm>
            <a:off x="2474405" y="4087790"/>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merge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E4044"/>
                  </a:solidFill>
                  <a:latin typeface="Hagrid Ultra-Bold"/>
                  <a:ea typeface="Hagrid Ultra-Bold"/>
                  <a:cs typeface="Hagrid Ultra-Bold"/>
                  <a:sym typeface="Hagrid Ultra-Bold"/>
                </a:rPr>
                <a:t>Git </a:t>
              </a:r>
              <a:r>
                <a:rPr lang="en-US" sz="2200" b="1" u="sng" dirty="0">
                  <a:solidFill>
                    <a:srgbClr val="343F56"/>
                  </a:solidFill>
                  <a:latin typeface="Hagrid Ultra-Bold"/>
                  <a:ea typeface="Hagrid Ultra-Bold"/>
                  <a:cs typeface="Hagrid Ultra-Bold"/>
                  <a:sym typeface="Hagrid Ultra-Bold"/>
                </a:rPr>
                <a:t>Merge</a:t>
              </a:r>
              <a:endPar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442929" y="-1616957"/>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27</a:t>
            </a:r>
          </a:p>
        </p:txBody>
      </p:sp>
      <p:sp>
        <p:nvSpPr>
          <p:cNvPr id="27" name="Oval 26">
            <a:extLst>
              <a:ext uri="{FF2B5EF4-FFF2-40B4-BE49-F238E27FC236}">
                <a16:creationId xmlns:a16="http://schemas.microsoft.com/office/drawing/2014/main" id="{9E63EC8B-2BE0-ECA7-4D3C-CC859B20E826}"/>
              </a:ext>
            </a:extLst>
          </p:cNvPr>
          <p:cNvSpPr/>
          <p:nvPr/>
        </p:nvSpPr>
        <p:spPr>
          <a:xfrm>
            <a:off x="13757064" y="382140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757064" y="515999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1278028" y="7518004"/>
            <a:ext cx="838200" cy="771226"/>
          </a:xfrm>
          <a:prstGeom prst="ellipse">
            <a:avLst/>
          </a:prstGeom>
          <a:solidFill>
            <a:srgbClr val="343F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176164" y="459263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5085248" y="7017720"/>
            <a:ext cx="1818038" cy="966734"/>
            <a:chOff x="13169358" y="4929154"/>
            <a:chExt cx="1818038" cy="966734"/>
          </a:xfrm>
          <a:solidFill>
            <a:schemeClr val="accent2">
              <a:lumMod val="75000"/>
            </a:schemeClr>
          </a:solidFill>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3" name="AutoShape 5">
            <a:extLst>
              <a:ext uri="{FF2B5EF4-FFF2-40B4-BE49-F238E27FC236}">
                <a16:creationId xmlns:a16="http://schemas.microsoft.com/office/drawing/2014/main" id="{80F3D53F-AE8A-CF74-1883-AFB69DEA2C39}"/>
              </a:ext>
            </a:extLst>
          </p:cNvPr>
          <p:cNvSpPr/>
          <p:nvPr/>
        </p:nvSpPr>
        <p:spPr>
          <a:xfrm>
            <a:off x="2512697" y="457214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grpSp>
        <p:nvGrpSpPr>
          <p:cNvPr id="19" name="Grup 18">
            <a:extLst>
              <a:ext uri="{FF2B5EF4-FFF2-40B4-BE49-F238E27FC236}">
                <a16:creationId xmlns:a16="http://schemas.microsoft.com/office/drawing/2014/main" id="{1B99F319-00FD-D853-0838-07B2F1FEB88F}"/>
              </a:ext>
            </a:extLst>
          </p:cNvPr>
          <p:cNvGrpSpPr/>
          <p:nvPr/>
        </p:nvGrpSpPr>
        <p:grpSpPr>
          <a:xfrm>
            <a:off x="12086952" y="7059412"/>
            <a:ext cx="2030786" cy="966734"/>
            <a:chOff x="13169358" y="4929154"/>
            <a:chExt cx="1818038" cy="966734"/>
          </a:xfrm>
          <a:solidFill>
            <a:srgbClr val="343F56"/>
          </a:solidFill>
        </p:grpSpPr>
        <p:sp>
          <p:nvSpPr>
            <p:cNvPr id="20" name="Ok: Sağ 19">
              <a:extLst>
                <a:ext uri="{FF2B5EF4-FFF2-40B4-BE49-F238E27FC236}">
                  <a16:creationId xmlns:a16="http://schemas.microsoft.com/office/drawing/2014/main" id="{1BAED8D6-D38D-6FA8-FFC9-8585E5E153FB}"/>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kdörtgen: Köşeleri Yuvarlatılmış 24">
              <a:extLst>
                <a:ext uri="{FF2B5EF4-FFF2-40B4-BE49-F238E27FC236}">
                  <a16:creationId xmlns:a16="http://schemas.microsoft.com/office/drawing/2014/main" id="{EFCD88AD-05EA-5AF3-8E58-5B578FFF9807}"/>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bugFix</a:t>
              </a:r>
            </a:p>
          </p:txBody>
        </p:sp>
      </p:grpSp>
      <p:sp>
        <p:nvSpPr>
          <p:cNvPr id="28" name="TextBox 26">
            <a:extLst>
              <a:ext uri="{FF2B5EF4-FFF2-40B4-BE49-F238E27FC236}">
                <a16:creationId xmlns:a16="http://schemas.microsoft.com/office/drawing/2014/main" id="{707EFFDD-9249-38CF-AA08-745AB250AE03}"/>
              </a:ext>
            </a:extLst>
          </p:cNvPr>
          <p:cNvSpPr txBox="1"/>
          <p:nvPr/>
        </p:nvSpPr>
        <p:spPr>
          <a:xfrm>
            <a:off x="2493363" y="4818080"/>
            <a:ext cx="8949627"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We have to branches; each has one commit that’s unique. This means that neither branch includes the entire set of “work” in the repository that we have done. Let’s fix that with merge.</a:t>
            </a:r>
          </a:p>
        </p:txBody>
      </p:sp>
      <p:sp>
        <p:nvSpPr>
          <p:cNvPr id="12" name="TextBox 26">
            <a:extLst>
              <a:ext uri="{FF2B5EF4-FFF2-40B4-BE49-F238E27FC236}">
                <a16:creationId xmlns:a16="http://schemas.microsoft.com/office/drawing/2014/main" id="{FAF1A2A0-1372-ABF4-274B-C3AEFF467A1A}"/>
              </a:ext>
            </a:extLst>
          </p:cNvPr>
          <p:cNvSpPr txBox="1"/>
          <p:nvPr/>
        </p:nvSpPr>
        <p:spPr>
          <a:xfrm>
            <a:off x="11084717" y="12783240"/>
            <a:ext cx="5055490"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There we go! Our changes were recorded on the new branch.</a:t>
            </a:r>
          </a:p>
        </p:txBody>
      </p:sp>
      <p:sp>
        <p:nvSpPr>
          <p:cNvPr id="46" name="Oval 45">
            <a:extLst>
              <a:ext uri="{FF2B5EF4-FFF2-40B4-BE49-F238E27FC236}">
                <a16:creationId xmlns:a16="http://schemas.microsoft.com/office/drawing/2014/main" id="{499FC9AC-703C-3B59-817A-10D5E0FDBC2D}"/>
              </a:ext>
            </a:extLst>
          </p:cNvPr>
          <p:cNvSpPr/>
          <p:nvPr/>
        </p:nvSpPr>
        <p:spPr>
          <a:xfrm>
            <a:off x="14269410" y="7501087"/>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sp>
        <p:nvSpPr>
          <p:cNvPr id="55" name="Serbest Form: Şekil 54">
            <a:extLst>
              <a:ext uri="{FF2B5EF4-FFF2-40B4-BE49-F238E27FC236}">
                <a16:creationId xmlns:a16="http://schemas.microsoft.com/office/drawing/2014/main" id="{64C15C76-4CF1-2909-046E-DB772A958F9E}"/>
              </a:ext>
            </a:extLst>
          </p:cNvPr>
          <p:cNvSpPr/>
          <p:nvPr/>
        </p:nvSpPr>
        <p:spPr>
          <a:xfrm>
            <a:off x="11737075" y="5950424"/>
            <a:ext cx="2415653" cy="1596788"/>
          </a:xfrm>
          <a:custGeom>
            <a:avLst/>
            <a:gdLst>
              <a:gd name="connsiteX0" fmla="*/ 0 w 2415653"/>
              <a:gd name="connsiteY0" fmla="*/ 1596788 h 1596788"/>
              <a:gd name="connsiteX1" fmla="*/ 614149 w 2415653"/>
              <a:gd name="connsiteY1" fmla="*/ 777922 h 1596788"/>
              <a:gd name="connsiteX2" fmla="*/ 2019868 w 2415653"/>
              <a:gd name="connsiteY2" fmla="*/ 668740 h 1596788"/>
              <a:gd name="connsiteX3" fmla="*/ 2415653 w 2415653"/>
              <a:gd name="connsiteY3" fmla="*/ 0 h 1596788"/>
            </a:gdLst>
            <a:ahLst/>
            <a:cxnLst>
              <a:cxn ang="0">
                <a:pos x="connsiteX0" y="connsiteY0"/>
              </a:cxn>
              <a:cxn ang="0">
                <a:pos x="connsiteX1" y="connsiteY1"/>
              </a:cxn>
              <a:cxn ang="0">
                <a:pos x="connsiteX2" y="connsiteY2"/>
              </a:cxn>
              <a:cxn ang="0">
                <a:pos x="connsiteX3" y="connsiteY3"/>
              </a:cxn>
            </a:cxnLst>
            <a:rect l="l" t="t" r="r" b="b"/>
            <a:pathLst>
              <a:path w="2415653" h="1596788">
                <a:moveTo>
                  <a:pt x="0" y="1596788"/>
                </a:moveTo>
                <a:cubicBezTo>
                  <a:pt x="138752" y="1264692"/>
                  <a:pt x="277504" y="932597"/>
                  <a:pt x="614149" y="777922"/>
                </a:cubicBezTo>
                <a:cubicBezTo>
                  <a:pt x="950794" y="623247"/>
                  <a:pt x="1719617" y="798394"/>
                  <a:pt x="2019868" y="668740"/>
                </a:cubicBezTo>
                <a:cubicBezTo>
                  <a:pt x="2320119" y="539086"/>
                  <a:pt x="2349689" y="129654"/>
                  <a:pt x="2415653"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erbest Form: Şekil 55">
            <a:extLst>
              <a:ext uri="{FF2B5EF4-FFF2-40B4-BE49-F238E27FC236}">
                <a16:creationId xmlns:a16="http://schemas.microsoft.com/office/drawing/2014/main" id="{A45492B8-5290-992E-2030-9656580E6148}"/>
              </a:ext>
            </a:extLst>
          </p:cNvPr>
          <p:cNvSpPr/>
          <p:nvPr/>
        </p:nvSpPr>
        <p:spPr>
          <a:xfrm>
            <a:off x="14152728" y="5909481"/>
            <a:ext cx="677092" cy="1624083"/>
          </a:xfrm>
          <a:custGeom>
            <a:avLst/>
            <a:gdLst>
              <a:gd name="connsiteX0" fmla="*/ 600502 w 677092"/>
              <a:gd name="connsiteY0" fmla="*/ 1624083 h 1624083"/>
              <a:gd name="connsiteX1" fmla="*/ 641445 w 677092"/>
              <a:gd name="connsiteY1" fmla="*/ 1105468 h 1624083"/>
              <a:gd name="connsiteX2" fmla="*/ 150126 w 677092"/>
              <a:gd name="connsiteY2" fmla="*/ 818865 h 1624083"/>
              <a:gd name="connsiteX3" fmla="*/ 0 w 677092"/>
              <a:gd name="connsiteY3" fmla="*/ 0 h 1624083"/>
            </a:gdLst>
            <a:ahLst/>
            <a:cxnLst>
              <a:cxn ang="0">
                <a:pos x="connsiteX0" y="connsiteY0"/>
              </a:cxn>
              <a:cxn ang="0">
                <a:pos x="connsiteX1" y="connsiteY1"/>
              </a:cxn>
              <a:cxn ang="0">
                <a:pos x="connsiteX2" y="connsiteY2"/>
              </a:cxn>
              <a:cxn ang="0">
                <a:pos x="connsiteX3" y="connsiteY3"/>
              </a:cxn>
            </a:cxnLst>
            <a:rect l="l" t="t" r="r" b="b"/>
            <a:pathLst>
              <a:path w="677092" h="1624083">
                <a:moveTo>
                  <a:pt x="600502" y="1624083"/>
                </a:moveTo>
                <a:cubicBezTo>
                  <a:pt x="658505" y="1431877"/>
                  <a:pt x="716508" y="1239671"/>
                  <a:pt x="641445" y="1105468"/>
                </a:cubicBezTo>
                <a:cubicBezTo>
                  <a:pt x="566382" y="971265"/>
                  <a:pt x="257033" y="1003110"/>
                  <a:pt x="150126" y="818865"/>
                </a:cubicBezTo>
                <a:cubicBezTo>
                  <a:pt x="43218" y="634620"/>
                  <a:pt x="45492" y="159224"/>
                  <a:pt x="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17">
            <a:extLst>
              <a:ext uri="{FF2B5EF4-FFF2-40B4-BE49-F238E27FC236}">
                <a16:creationId xmlns:a16="http://schemas.microsoft.com/office/drawing/2014/main" id="{26B34290-F6BB-ECB1-A96A-640511D5EAF0}"/>
              </a:ext>
            </a:extLst>
          </p:cNvPr>
          <p:cNvSpPr txBox="1"/>
          <p:nvPr/>
        </p:nvSpPr>
        <p:spPr>
          <a:xfrm>
            <a:off x="2490970" y="5374838"/>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merge bugFix</a:t>
            </a:r>
          </a:p>
        </p:txBody>
      </p:sp>
      <p:sp>
        <p:nvSpPr>
          <p:cNvPr id="9" name="TextBox 26">
            <a:extLst>
              <a:ext uri="{FF2B5EF4-FFF2-40B4-BE49-F238E27FC236}">
                <a16:creationId xmlns:a16="http://schemas.microsoft.com/office/drawing/2014/main" id="{ECBFC104-B40F-77C0-E3BC-99EDA2958D39}"/>
              </a:ext>
            </a:extLst>
          </p:cNvPr>
          <p:cNvSpPr txBox="1"/>
          <p:nvPr/>
        </p:nvSpPr>
        <p:spPr>
          <a:xfrm>
            <a:off x="13357674" y="3329680"/>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959973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0970" y="388369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Merging in Git creates a special commit that has two unique parents.</a:t>
            </a:r>
          </a:p>
        </p:txBody>
      </p:sp>
      <p:sp>
        <p:nvSpPr>
          <p:cNvPr id="17" name="TextBox 17"/>
          <p:cNvSpPr txBox="1"/>
          <p:nvPr/>
        </p:nvSpPr>
        <p:spPr>
          <a:xfrm>
            <a:off x="2474405" y="4087790"/>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merge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rPr>
                <a:t>Git Merge</a:t>
              </a:r>
              <a:endPar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442929" y="-1616957"/>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28</a:t>
            </a:r>
          </a:p>
        </p:txBody>
      </p:sp>
      <p:sp>
        <p:nvSpPr>
          <p:cNvPr id="27" name="Oval 26">
            <a:extLst>
              <a:ext uri="{FF2B5EF4-FFF2-40B4-BE49-F238E27FC236}">
                <a16:creationId xmlns:a16="http://schemas.microsoft.com/office/drawing/2014/main" id="{9E63EC8B-2BE0-ECA7-4D3C-CC859B20E826}"/>
              </a:ext>
            </a:extLst>
          </p:cNvPr>
          <p:cNvSpPr/>
          <p:nvPr/>
        </p:nvSpPr>
        <p:spPr>
          <a:xfrm>
            <a:off x="13757064" y="271891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757064" y="405750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1278028" y="641551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176164" y="349014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685112" y="7377222"/>
            <a:ext cx="1818038" cy="966734"/>
            <a:chOff x="13169358" y="4929154"/>
            <a:chExt cx="1818038" cy="966734"/>
          </a:xfrm>
          <a:solidFill>
            <a:schemeClr val="accent2">
              <a:lumMod val="75000"/>
            </a:schemeClr>
          </a:solidFill>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3" name="AutoShape 5">
            <a:extLst>
              <a:ext uri="{FF2B5EF4-FFF2-40B4-BE49-F238E27FC236}">
                <a16:creationId xmlns:a16="http://schemas.microsoft.com/office/drawing/2014/main" id="{80F3D53F-AE8A-CF74-1883-AFB69DEA2C39}"/>
              </a:ext>
            </a:extLst>
          </p:cNvPr>
          <p:cNvSpPr/>
          <p:nvPr/>
        </p:nvSpPr>
        <p:spPr>
          <a:xfrm>
            <a:off x="2512697" y="457214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grpSp>
        <p:nvGrpSpPr>
          <p:cNvPr id="19" name="Grup 18">
            <a:extLst>
              <a:ext uri="{FF2B5EF4-FFF2-40B4-BE49-F238E27FC236}">
                <a16:creationId xmlns:a16="http://schemas.microsoft.com/office/drawing/2014/main" id="{1B99F319-00FD-D853-0838-07B2F1FEB88F}"/>
              </a:ext>
            </a:extLst>
          </p:cNvPr>
          <p:cNvGrpSpPr/>
          <p:nvPr/>
        </p:nvGrpSpPr>
        <p:grpSpPr>
          <a:xfrm>
            <a:off x="12086952" y="5956922"/>
            <a:ext cx="2030786" cy="966734"/>
            <a:chOff x="13169358" y="4929154"/>
            <a:chExt cx="1818038" cy="966734"/>
          </a:xfrm>
          <a:solidFill>
            <a:srgbClr val="343F56"/>
          </a:solidFill>
        </p:grpSpPr>
        <p:sp>
          <p:nvSpPr>
            <p:cNvPr id="20" name="Ok: Sağ 19">
              <a:extLst>
                <a:ext uri="{FF2B5EF4-FFF2-40B4-BE49-F238E27FC236}">
                  <a16:creationId xmlns:a16="http://schemas.microsoft.com/office/drawing/2014/main" id="{1BAED8D6-D38D-6FA8-FFC9-8585E5E153FB}"/>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kdörtgen: Köşeleri Yuvarlatılmış 24">
              <a:extLst>
                <a:ext uri="{FF2B5EF4-FFF2-40B4-BE49-F238E27FC236}">
                  <a16:creationId xmlns:a16="http://schemas.microsoft.com/office/drawing/2014/main" id="{EFCD88AD-05EA-5AF3-8E58-5B578FFF9807}"/>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bugFix</a:t>
              </a:r>
            </a:p>
          </p:txBody>
        </p:sp>
      </p:grpSp>
      <p:sp>
        <p:nvSpPr>
          <p:cNvPr id="28" name="TextBox 26">
            <a:extLst>
              <a:ext uri="{FF2B5EF4-FFF2-40B4-BE49-F238E27FC236}">
                <a16:creationId xmlns:a16="http://schemas.microsoft.com/office/drawing/2014/main" id="{707EFFDD-9249-38CF-AA08-745AB250AE03}"/>
              </a:ext>
            </a:extLst>
          </p:cNvPr>
          <p:cNvSpPr txBox="1"/>
          <p:nvPr/>
        </p:nvSpPr>
        <p:spPr>
          <a:xfrm>
            <a:off x="2493363" y="4818080"/>
            <a:ext cx="8949627" cy="1596591"/>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Main now points to a commit that has two parents. If you follow the arrows up the commit tree from main, you will hit every commit along the way to the root. This means that main contains all the work in the repository now.</a:t>
            </a:r>
            <a:br>
              <a:rPr lang="en-US" sz="1500" i="1" dirty="0">
                <a:solidFill>
                  <a:srgbClr val="3E4044"/>
                </a:solidFill>
                <a:latin typeface="Roboto Italics"/>
                <a:ea typeface="Roboto Italics"/>
                <a:cs typeface="Roboto Italics"/>
                <a:sym typeface="Roboto Italics"/>
              </a:rPr>
            </a:br>
            <a:br>
              <a:rPr lang="en-US" sz="1500" i="1" dirty="0">
                <a:solidFill>
                  <a:srgbClr val="3E4044"/>
                </a:solidFill>
                <a:latin typeface="Roboto Italics"/>
                <a:ea typeface="Roboto Italics"/>
                <a:cs typeface="Roboto Italics"/>
                <a:sym typeface="Roboto Italics"/>
              </a:rPr>
            </a:br>
            <a:r>
              <a:rPr lang="en-US" sz="1500" i="1" dirty="0">
                <a:solidFill>
                  <a:srgbClr val="3E4044"/>
                </a:solidFill>
                <a:latin typeface="Roboto Italics"/>
                <a:ea typeface="Roboto Italics"/>
                <a:cs typeface="Roboto Italics"/>
                <a:sym typeface="Roboto Italics"/>
              </a:rPr>
              <a:t>In this case, the main branch includes all the commits, but the bugFix branch does not. This situation arises because the bugFix branch has not yet incorporated the latest changes from the main branch.</a:t>
            </a:r>
          </a:p>
        </p:txBody>
      </p:sp>
      <p:sp>
        <p:nvSpPr>
          <p:cNvPr id="12" name="TextBox 26">
            <a:extLst>
              <a:ext uri="{FF2B5EF4-FFF2-40B4-BE49-F238E27FC236}">
                <a16:creationId xmlns:a16="http://schemas.microsoft.com/office/drawing/2014/main" id="{FAF1A2A0-1372-ABF4-274B-C3AEFF467A1A}"/>
              </a:ext>
            </a:extLst>
          </p:cNvPr>
          <p:cNvSpPr txBox="1"/>
          <p:nvPr/>
        </p:nvSpPr>
        <p:spPr>
          <a:xfrm>
            <a:off x="11084717" y="12783240"/>
            <a:ext cx="5055490"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There we go! Our changes were recorded on the new branch.</a:t>
            </a:r>
          </a:p>
        </p:txBody>
      </p:sp>
      <p:sp>
        <p:nvSpPr>
          <p:cNvPr id="46" name="Oval 45">
            <a:extLst>
              <a:ext uri="{FF2B5EF4-FFF2-40B4-BE49-F238E27FC236}">
                <a16:creationId xmlns:a16="http://schemas.microsoft.com/office/drawing/2014/main" id="{499FC9AC-703C-3B59-817A-10D5E0FDBC2D}"/>
              </a:ext>
            </a:extLst>
          </p:cNvPr>
          <p:cNvSpPr/>
          <p:nvPr/>
        </p:nvSpPr>
        <p:spPr>
          <a:xfrm>
            <a:off x="14269410" y="6398597"/>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sp>
        <p:nvSpPr>
          <p:cNvPr id="55" name="Serbest Form: Şekil 54">
            <a:extLst>
              <a:ext uri="{FF2B5EF4-FFF2-40B4-BE49-F238E27FC236}">
                <a16:creationId xmlns:a16="http://schemas.microsoft.com/office/drawing/2014/main" id="{64C15C76-4CF1-2909-046E-DB772A958F9E}"/>
              </a:ext>
            </a:extLst>
          </p:cNvPr>
          <p:cNvSpPr/>
          <p:nvPr/>
        </p:nvSpPr>
        <p:spPr>
          <a:xfrm>
            <a:off x="11737075" y="4847934"/>
            <a:ext cx="2415653" cy="1596788"/>
          </a:xfrm>
          <a:custGeom>
            <a:avLst/>
            <a:gdLst>
              <a:gd name="connsiteX0" fmla="*/ 0 w 2415653"/>
              <a:gd name="connsiteY0" fmla="*/ 1596788 h 1596788"/>
              <a:gd name="connsiteX1" fmla="*/ 614149 w 2415653"/>
              <a:gd name="connsiteY1" fmla="*/ 777922 h 1596788"/>
              <a:gd name="connsiteX2" fmla="*/ 2019868 w 2415653"/>
              <a:gd name="connsiteY2" fmla="*/ 668740 h 1596788"/>
              <a:gd name="connsiteX3" fmla="*/ 2415653 w 2415653"/>
              <a:gd name="connsiteY3" fmla="*/ 0 h 1596788"/>
            </a:gdLst>
            <a:ahLst/>
            <a:cxnLst>
              <a:cxn ang="0">
                <a:pos x="connsiteX0" y="connsiteY0"/>
              </a:cxn>
              <a:cxn ang="0">
                <a:pos x="connsiteX1" y="connsiteY1"/>
              </a:cxn>
              <a:cxn ang="0">
                <a:pos x="connsiteX2" y="connsiteY2"/>
              </a:cxn>
              <a:cxn ang="0">
                <a:pos x="connsiteX3" y="connsiteY3"/>
              </a:cxn>
            </a:cxnLst>
            <a:rect l="l" t="t" r="r" b="b"/>
            <a:pathLst>
              <a:path w="2415653" h="1596788">
                <a:moveTo>
                  <a:pt x="0" y="1596788"/>
                </a:moveTo>
                <a:cubicBezTo>
                  <a:pt x="138752" y="1264692"/>
                  <a:pt x="277504" y="932597"/>
                  <a:pt x="614149" y="777922"/>
                </a:cubicBezTo>
                <a:cubicBezTo>
                  <a:pt x="950794" y="623247"/>
                  <a:pt x="1719617" y="798394"/>
                  <a:pt x="2019868" y="668740"/>
                </a:cubicBezTo>
                <a:cubicBezTo>
                  <a:pt x="2320119" y="539086"/>
                  <a:pt x="2349689" y="129654"/>
                  <a:pt x="2415653"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erbest Form: Şekil 55">
            <a:extLst>
              <a:ext uri="{FF2B5EF4-FFF2-40B4-BE49-F238E27FC236}">
                <a16:creationId xmlns:a16="http://schemas.microsoft.com/office/drawing/2014/main" id="{A45492B8-5290-992E-2030-9656580E6148}"/>
              </a:ext>
            </a:extLst>
          </p:cNvPr>
          <p:cNvSpPr/>
          <p:nvPr/>
        </p:nvSpPr>
        <p:spPr>
          <a:xfrm>
            <a:off x="14152728" y="4806991"/>
            <a:ext cx="677092" cy="1624083"/>
          </a:xfrm>
          <a:custGeom>
            <a:avLst/>
            <a:gdLst>
              <a:gd name="connsiteX0" fmla="*/ 600502 w 677092"/>
              <a:gd name="connsiteY0" fmla="*/ 1624083 h 1624083"/>
              <a:gd name="connsiteX1" fmla="*/ 641445 w 677092"/>
              <a:gd name="connsiteY1" fmla="*/ 1105468 h 1624083"/>
              <a:gd name="connsiteX2" fmla="*/ 150126 w 677092"/>
              <a:gd name="connsiteY2" fmla="*/ 818865 h 1624083"/>
              <a:gd name="connsiteX3" fmla="*/ 0 w 677092"/>
              <a:gd name="connsiteY3" fmla="*/ 0 h 1624083"/>
            </a:gdLst>
            <a:ahLst/>
            <a:cxnLst>
              <a:cxn ang="0">
                <a:pos x="connsiteX0" y="connsiteY0"/>
              </a:cxn>
              <a:cxn ang="0">
                <a:pos x="connsiteX1" y="connsiteY1"/>
              </a:cxn>
              <a:cxn ang="0">
                <a:pos x="connsiteX2" y="connsiteY2"/>
              </a:cxn>
              <a:cxn ang="0">
                <a:pos x="connsiteX3" y="connsiteY3"/>
              </a:cxn>
            </a:cxnLst>
            <a:rect l="l" t="t" r="r" b="b"/>
            <a:pathLst>
              <a:path w="677092" h="1624083">
                <a:moveTo>
                  <a:pt x="600502" y="1624083"/>
                </a:moveTo>
                <a:cubicBezTo>
                  <a:pt x="658505" y="1431877"/>
                  <a:pt x="716508" y="1239671"/>
                  <a:pt x="641445" y="1105468"/>
                </a:cubicBezTo>
                <a:cubicBezTo>
                  <a:pt x="566382" y="971265"/>
                  <a:pt x="257033" y="1003110"/>
                  <a:pt x="150126" y="818865"/>
                </a:cubicBezTo>
                <a:cubicBezTo>
                  <a:pt x="43218" y="634620"/>
                  <a:pt x="45492" y="159224"/>
                  <a:pt x="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3E9CB25-3BA4-BFB1-A39A-11180ED9F2F1}"/>
              </a:ext>
            </a:extLst>
          </p:cNvPr>
          <p:cNvSpPr/>
          <p:nvPr/>
        </p:nvSpPr>
        <p:spPr>
          <a:xfrm>
            <a:off x="13850310" y="7821578"/>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C4</a:t>
            </a:r>
          </a:p>
        </p:txBody>
      </p:sp>
      <p:sp>
        <p:nvSpPr>
          <p:cNvPr id="14" name="Serbest Form: Şekil 13">
            <a:extLst>
              <a:ext uri="{FF2B5EF4-FFF2-40B4-BE49-F238E27FC236}">
                <a16:creationId xmlns:a16="http://schemas.microsoft.com/office/drawing/2014/main" id="{1432C130-F782-BB58-E130-EF6B15BFCFA4}"/>
              </a:ext>
            </a:extLst>
          </p:cNvPr>
          <p:cNvSpPr/>
          <p:nvPr/>
        </p:nvSpPr>
        <p:spPr>
          <a:xfrm>
            <a:off x="14376400" y="7112000"/>
            <a:ext cx="317500" cy="749300"/>
          </a:xfrm>
          <a:custGeom>
            <a:avLst/>
            <a:gdLst>
              <a:gd name="connsiteX0" fmla="*/ 0 w 317500"/>
              <a:gd name="connsiteY0" fmla="*/ 749300 h 749300"/>
              <a:gd name="connsiteX1" fmla="*/ 228600 w 317500"/>
              <a:gd name="connsiteY1" fmla="*/ 520700 h 749300"/>
              <a:gd name="connsiteX2" fmla="*/ 317500 w 317500"/>
              <a:gd name="connsiteY2" fmla="*/ 0 h 749300"/>
            </a:gdLst>
            <a:ahLst/>
            <a:cxnLst>
              <a:cxn ang="0">
                <a:pos x="connsiteX0" y="connsiteY0"/>
              </a:cxn>
              <a:cxn ang="0">
                <a:pos x="connsiteX1" y="connsiteY1"/>
              </a:cxn>
              <a:cxn ang="0">
                <a:pos x="connsiteX2" y="connsiteY2"/>
              </a:cxn>
            </a:cxnLst>
            <a:rect l="l" t="t" r="r" b="b"/>
            <a:pathLst>
              <a:path w="317500" h="749300">
                <a:moveTo>
                  <a:pt x="0" y="749300"/>
                </a:moveTo>
                <a:cubicBezTo>
                  <a:pt x="87841" y="697441"/>
                  <a:pt x="175683" y="645583"/>
                  <a:pt x="228600" y="520700"/>
                </a:cubicBezTo>
                <a:cubicBezTo>
                  <a:pt x="281517" y="395817"/>
                  <a:pt x="299508" y="197908"/>
                  <a:pt x="31750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erbest Form: Şekil 32">
            <a:extLst>
              <a:ext uri="{FF2B5EF4-FFF2-40B4-BE49-F238E27FC236}">
                <a16:creationId xmlns:a16="http://schemas.microsoft.com/office/drawing/2014/main" id="{4C0775A1-85F8-0B0E-59D8-75B112583154}"/>
              </a:ext>
            </a:extLst>
          </p:cNvPr>
          <p:cNvSpPr/>
          <p:nvPr/>
        </p:nvSpPr>
        <p:spPr>
          <a:xfrm>
            <a:off x="11548107" y="7150100"/>
            <a:ext cx="2639316" cy="723900"/>
          </a:xfrm>
          <a:custGeom>
            <a:avLst/>
            <a:gdLst>
              <a:gd name="connsiteX0" fmla="*/ 2574293 w 2639316"/>
              <a:gd name="connsiteY0" fmla="*/ 723900 h 723900"/>
              <a:gd name="connsiteX1" fmla="*/ 2472693 w 2639316"/>
              <a:gd name="connsiteY1" fmla="*/ 355600 h 723900"/>
              <a:gd name="connsiteX2" fmla="*/ 1139193 w 2639316"/>
              <a:gd name="connsiteY2" fmla="*/ 533400 h 723900"/>
              <a:gd name="connsiteX3" fmla="*/ 85093 w 2639316"/>
              <a:gd name="connsiteY3" fmla="*/ 584200 h 723900"/>
              <a:gd name="connsiteX4" fmla="*/ 85093 w 2639316"/>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316" h="723900">
                <a:moveTo>
                  <a:pt x="2574293" y="723900"/>
                </a:moveTo>
                <a:cubicBezTo>
                  <a:pt x="2643084" y="555625"/>
                  <a:pt x="2711876" y="387350"/>
                  <a:pt x="2472693" y="355600"/>
                </a:cubicBezTo>
                <a:cubicBezTo>
                  <a:pt x="2233510" y="323850"/>
                  <a:pt x="1537126" y="495300"/>
                  <a:pt x="1139193" y="533400"/>
                </a:cubicBezTo>
                <a:cubicBezTo>
                  <a:pt x="741260" y="571500"/>
                  <a:pt x="260776" y="673100"/>
                  <a:pt x="85093" y="584200"/>
                </a:cubicBezTo>
                <a:cubicBezTo>
                  <a:pt x="-90590" y="495300"/>
                  <a:pt x="55460" y="139700"/>
                  <a:pt x="85093"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17">
            <a:extLst>
              <a:ext uri="{FF2B5EF4-FFF2-40B4-BE49-F238E27FC236}">
                <a16:creationId xmlns:a16="http://schemas.microsoft.com/office/drawing/2014/main" id="{AAB7DCDF-3966-372A-D42F-5B66CFC6AE8A}"/>
              </a:ext>
            </a:extLst>
          </p:cNvPr>
          <p:cNvSpPr txBox="1"/>
          <p:nvPr/>
        </p:nvSpPr>
        <p:spPr>
          <a:xfrm>
            <a:off x="2474405" y="10972334"/>
            <a:ext cx="4265489"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checkout bugFix; git merge main</a:t>
            </a:r>
          </a:p>
        </p:txBody>
      </p:sp>
      <p:sp>
        <p:nvSpPr>
          <p:cNvPr id="41" name="TextBox 26">
            <a:extLst>
              <a:ext uri="{FF2B5EF4-FFF2-40B4-BE49-F238E27FC236}">
                <a16:creationId xmlns:a16="http://schemas.microsoft.com/office/drawing/2014/main" id="{964D8F3C-C796-18D4-93A2-99DED574D6A5}"/>
              </a:ext>
            </a:extLst>
          </p:cNvPr>
          <p:cNvSpPr txBox="1"/>
          <p:nvPr/>
        </p:nvSpPr>
        <p:spPr>
          <a:xfrm>
            <a:off x="2474405" y="11343144"/>
            <a:ext cx="8949627"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This will merge main into bugFix</a:t>
            </a:r>
          </a:p>
        </p:txBody>
      </p:sp>
      <p:sp>
        <p:nvSpPr>
          <p:cNvPr id="9" name="TextBox 26">
            <a:extLst>
              <a:ext uri="{FF2B5EF4-FFF2-40B4-BE49-F238E27FC236}">
                <a16:creationId xmlns:a16="http://schemas.microsoft.com/office/drawing/2014/main" id="{707CFE12-4889-D968-62C8-097B0E90D002}"/>
              </a:ext>
            </a:extLst>
          </p:cNvPr>
          <p:cNvSpPr txBox="1"/>
          <p:nvPr/>
        </p:nvSpPr>
        <p:spPr>
          <a:xfrm>
            <a:off x="13416100" y="2414000"/>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2041881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5" name="AutoShape 5"/>
          <p:cNvSpPr/>
          <p:nvPr/>
        </p:nvSpPr>
        <p:spPr>
          <a:xfrm>
            <a:off x="2490970" y="388369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Merging in Git creates a special commit that has two unique parents.</a:t>
            </a:r>
          </a:p>
        </p:txBody>
      </p:sp>
      <p:sp>
        <p:nvSpPr>
          <p:cNvPr id="17" name="TextBox 17"/>
          <p:cNvSpPr txBox="1"/>
          <p:nvPr/>
        </p:nvSpPr>
        <p:spPr>
          <a:xfrm>
            <a:off x="2474405" y="4087790"/>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merge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rPr>
                <a:t>Git Merge</a:t>
              </a:r>
              <a:endPar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442929" y="-1616957"/>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29</a:t>
            </a:r>
          </a:p>
        </p:txBody>
      </p:sp>
      <p:sp>
        <p:nvSpPr>
          <p:cNvPr id="27" name="Oval 26">
            <a:extLst>
              <a:ext uri="{FF2B5EF4-FFF2-40B4-BE49-F238E27FC236}">
                <a16:creationId xmlns:a16="http://schemas.microsoft.com/office/drawing/2014/main" id="{9E63EC8B-2BE0-ECA7-4D3C-CC859B20E826}"/>
              </a:ext>
            </a:extLst>
          </p:cNvPr>
          <p:cNvSpPr/>
          <p:nvPr/>
        </p:nvSpPr>
        <p:spPr>
          <a:xfrm>
            <a:off x="13757064" y="2718917"/>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757064" y="4057502"/>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1278028" y="6415514"/>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176164" y="349014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685112" y="7377222"/>
            <a:ext cx="1818038" cy="966734"/>
            <a:chOff x="13169358" y="4929154"/>
            <a:chExt cx="1818038" cy="966734"/>
          </a:xfrm>
          <a:solidFill>
            <a:schemeClr val="accent2">
              <a:lumMod val="75000"/>
            </a:schemeClr>
          </a:solidFill>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a:p>
              <a:pPr algn="ctr"/>
              <a:r>
                <a:rPr lang="en-US" dirty="0">
                  <a:solidFill>
                    <a:srgbClr val="F5E6CA"/>
                  </a:solidFill>
                </a:rPr>
                <a:t>bugFix*</a:t>
              </a:r>
            </a:p>
          </p:txBody>
        </p:sp>
      </p:grpSp>
      <p:sp>
        <p:nvSpPr>
          <p:cNvPr id="13" name="AutoShape 5">
            <a:extLst>
              <a:ext uri="{FF2B5EF4-FFF2-40B4-BE49-F238E27FC236}">
                <a16:creationId xmlns:a16="http://schemas.microsoft.com/office/drawing/2014/main" id="{80F3D53F-AE8A-CF74-1883-AFB69DEA2C39}"/>
              </a:ext>
            </a:extLst>
          </p:cNvPr>
          <p:cNvSpPr/>
          <p:nvPr/>
        </p:nvSpPr>
        <p:spPr>
          <a:xfrm>
            <a:off x="2512697" y="457214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grpSp>
        <p:nvGrpSpPr>
          <p:cNvPr id="19" name="Grup 18">
            <a:extLst>
              <a:ext uri="{FF2B5EF4-FFF2-40B4-BE49-F238E27FC236}">
                <a16:creationId xmlns:a16="http://schemas.microsoft.com/office/drawing/2014/main" id="{1B99F319-00FD-D853-0838-07B2F1FEB88F}"/>
              </a:ext>
            </a:extLst>
          </p:cNvPr>
          <p:cNvGrpSpPr/>
          <p:nvPr/>
        </p:nvGrpSpPr>
        <p:grpSpPr>
          <a:xfrm>
            <a:off x="11929508" y="10799406"/>
            <a:ext cx="2030786" cy="966734"/>
            <a:chOff x="13169358" y="4929154"/>
            <a:chExt cx="1818038" cy="966734"/>
          </a:xfrm>
          <a:solidFill>
            <a:srgbClr val="343F56"/>
          </a:solidFill>
        </p:grpSpPr>
        <p:sp>
          <p:nvSpPr>
            <p:cNvPr id="20" name="Ok: Sağ 19">
              <a:extLst>
                <a:ext uri="{FF2B5EF4-FFF2-40B4-BE49-F238E27FC236}">
                  <a16:creationId xmlns:a16="http://schemas.microsoft.com/office/drawing/2014/main" id="{1BAED8D6-D38D-6FA8-FFC9-8585E5E153FB}"/>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kdörtgen: Köşeleri Yuvarlatılmış 24">
              <a:extLst>
                <a:ext uri="{FF2B5EF4-FFF2-40B4-BE49-F238E27FC236}">
                  <a16:creationId xmlns:a16="http://schemas.microsoft.com/office/drawing/2014/main" id="{EFCD88AD-05EA-5AF3-8E58-5B578FFF9807}"/>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bugFix</a:t>
              </a:r>
            </a:p>
          </p:txBody>
        </p:sp>
      </p:grpSp>
      <p:sp>
        <p:nvSpPr>
          <p:cNvPr id="28" name="TextBox 26">
            <a:extLst>
              <a:ext uri="{FF2B5EF4-FFF2-40B4-BE49-F238E27FC236}">
                <a16:creationId xmlns:a16="http://schemas.microsoft.com/office/drawing/2014/main" id="{707EFFDD-9249-38CF-AA08-745AB250AE03}"/>
              </a:ext>
            </a:extLst>
          </p:cNvPr>
          <p:cNvSpPr txBox="1"/>
          <p:nvPr/>
        </p:nvSpPr>
        <p:spPr>
          <a:xfrm>
            <a:off x="2493363" y="4818080"/>
            <a:ext cx="8949627" cy="1596591"/>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Main now points to a commit that has two parents. If you follow the arrows up the commit tree from main, you will hit every commit along the way to the root. This means that main contains all the work in the repository now.</a:t>
            </a:r>
            <a:br>
              <a:rPr lang="en-US" sz="1500" i="1" dirty="0">
                <a:solidFill>
                  <a:srgbClr val="3E4044"/>
                </a:solidFill>
                <a:latin typeface="Roboto Italics"/>
                <a:ea typeface="Roboto Italics"/>
                <a:cs typeface="Roboto Italics"/>
                <a:sym typeface="Roboto Italics"/>
              </a:rPr>
            </a:br>
            <a:br>
              <a:rPr lang="en-US" sz="1500" i="1" dirty="0">
                <a:solidFill>
                  <a:srgbClr val="3E4044"/>
                </a:solidFill>
                <a:latin typeface="Roboto Italics"/>
                <a:ea typeface="Roboto Italics"/>
                <a:cs typeface="Roboto Italics"/>
                <a:sym typeface="Roboto Italics"/>
              </a:rPr>
            </a:br>
            <a:r>
              <a:rPr lang="en-US" sz="1500" i="1" dirty="0">
                <a:solidFill>
                  <a:srgbClr val="3E4044"/>
                </a:solidFill>
                <a:latin typeface="Roboto Italics"/>
                <a:ea typeface="Roboto Italics"/>
                <a:cs typeface="Roboto Italics"/>
                <a:sym typeface="Roboto Italics"/>
              </a:rPr>
              <a:t>In this case, the main branch includes all the commits, but the bugFix branch does not. This situation arises because the bugFix branch has not yet incorporated the latest changes from the main branch.</a:t>
            </a:r>
          </a:p>
        </p:txBody>
      </p:sp>
      <p:sp>
        <p:nvSpPr>
          <p:cNvPr id="12" name="TextBox 26">
            <a:extLst>
              <a:ext uri="{FF2B5EF4-FFF2-40B4-BE49-F238E27FC236}">
                <a16:creationId xmlns:a16="http://schemas.microsoft.com/office/drawing/2014/main" id="{FAF1A2A0-1372-ABF4-274B-C3AEFF467A1A}"/>
              </a:ext>
            </a:extLst>
          </p:cNvPr>
          <p:cNvSpPr txBox="1"/>
          <p:nvPr/>
        </p:nvSpPr>
        <p:spPr>
          <a:xfrm>
            <a:off x="11084717" y="12783240"/>
            <a:ext cx="5055490"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There we go! Our changes were recorded on the new branch.</a:t>
            </a:r>
          </a:p>
        </p:txBody>
      </p:sp>
      <p:sp>
        <p:nvSpPr>
          <p:cNvPr id="46" name="Oval 45">
            <a:extLst>
              <a:ext uri="{FF2B5EF4-FFF2-40B4-BE49-F238E27FC236}">
                <a16:creationId xmlns:a16="http://schemas.microsoft.com/office/drawing/2014/main" id="{499FC9AC-703C-3B59-817A-10D5E0FDBC2D}"/>
              </a:ext>
            </a:extLst>
          </p:cNvPr>
          <p:cNvSpPr/>
          <p:nvPr/>
        </p:nvSpPr>
        <p:spPr>
          <a:xfrm>
            <a:off x="14269410" y="6398597"/>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sp>
        <p:nvSpPr>
          <p:cNvPr id="55" name="Serbest Form: Şekil 54">
            <a:extLst>
              <a:ext uri="{FF2B5EF4-FFF2-40B4-BE49-F238E27FC236}">
                <a16:creationId xmlns:a16="http://schemas.microsoft.com/office/drawing/2014/main" id="{64C15C76-4CF1-2909-046E-DB772A958F9E}"/>
              </a:ext>
            </a:extLst>
          </p:cNvPr>
          <p:cNvSpPr/>
          <p:nvPr/>
        </p:nvSpPr>
        <p:spPr>
          <a:xfrm>
            <a:off x="11737075" y="4847934"/>
            <a:ext cx="2415653" cy="1596788"/>
          </a:xfrm>
          <a:custGeom>
            <a:avLst/>
            <a:gdLst>
              <a:gd name="connsiteX0" fmla="*/ 0 w 2415653"/>
              <a:gd name="connsiteY0" fmla="*/ 1596788 h 1596788"/>
              <a:gd name="connsiteX1" fmla="*/ 614149 w 2415653"/>
              <a:gd name="connsiteY1" fmla="*/ 777922 h 1596788"/>
              <a:gd name="connsiteX2" fmla="*/ 2019868 w 2415653"/>
              <a:gd name="connsiteY2" fmla="*/ 668740 h 1596788"/>
              <a:gd name="connsiteX3" fmla="*/ 2415653 w 2415653"/>
              <a:gd name="connsiteY3" fmla="*/ 0 h 1596788"/>
            </a:gdLst>
            <a:ahLst/>
            <a:cxnLst>
              <a:cxn ang="0">
                <a:pos x="connsiteX0" y="connsiteY0"/>
              </a:cxn>
              <a:cxn ang="0">
                <a:pos x="connsiteX1" y="connsiteY1"/>
              </a:cxn>
              <a:cxn ang="0">
                <a:pos x="connsiteX2" y="connsiteY2"/>
              </a:cxn>
              <a:cxn ang="0">
                <a:pos x="connsiteX3" y="connsiteY3"/>
              </a:cxn>
            </a:cxnLst>
            <a:rect l="l" t="t" r="r" b="b"/>
            <a:pathLst>
              <a:path w="2415653" h="1596788">
                <a:moveTo>
                  <a:pt x="0" y="1596788"/>
                </a:moveTo>
                <a:cubicBezTo>
                  <a:pt x="138752" y="1264692"/>
                  <a:pt x="277504" y="932597"/>
                  <a:pt x="614149" y="777922"/>
                </a:cubicBezTo>
                <a:cubicBezTo>
                  <a:pt x="950794" y="623247"/>
                  <a:pt x="1719617" y="798394"/>
                  <a:pt x="2019868" y="668740"/>
                </a:cubicBezTo>
                <a:cubicBezTo>
                  <a:pt x="2320119" y="539086"/>
                  <a:pt x="2349689" y="129654"/>
                  <a:pt x="2415653"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erbest Form: Şekil 55">
            <a:extLst>
              <a:ext uri="{FF2B5EF4-FFF2-40B4-BE49-F238E27FC236}">
                <a16:creationId xmlns:a16="http://schemas.microsoft.com/office/drawing/2014/main" id="{A45492B8-5290-992E-2030-9656580E6148}"/>
              </a:ext>
            </a:extLst>
          </p:cNvPr>
          <p:cNvSpPr/>
          <p:nvPr/>
        </p:nvSpPr>
        <p:spPr>
          <a:xfrm>
            <a:off x="14152728" y="4806991"/>
            <a:ext cx="677092" cy="1624083"/>
          </a:xfrm>
          <a:custGeom>
            <a:avLst/>
            <a:gdLst>
              <a:gd name="connsiteX0" fmla="*/ 600502 w 677092"/>
              <a:gd name="connsiteY0" fmla="*/ 1624083 h 1624083"/>
              <a:gd name="connsiteX1" fmla="*/ 641445 w 677092"/>
              <a:gd name="connsiteY1" fmla="*/ 1105468 h 1624083"/>
              <a:gd name="connsiteX2" fmla="*/ 150126 w 677092"/>
              <a:gd name="connsiteY2" fmla="*/ 818865 h 1624083"/>
              <a:gd name="connsiteX3" fmla="*/ 0 w 677092"/>
              <a:gd name="connsiteY3" fmla="*/ 0 h 1624083"/>
            </a:gdLst>
            <a:ahLst/>
            <a:cxnLst>
              <a:cxn ang="0">
                <a:pos x="connsiteX0" y="connsiteY0"/>
              </a:cxn>
              <a:cxn ang="0">
                <a:pos x="connsiteX1" y="connsiteY1"/>
              </a:cxn>
              <a:cxn ang="0">
                <a:pos x="connsiteX2" y="connsiteY2"/>
              </a:cxn>
              <a:cxn ang="0">
                <a:pos x="connsiteX3" y="connsiteY3"/>
              </a:cxn>
            </a:cxnLst>
            <a:rect l="l" t="t" r="r" b="b"/>
            <a:pathLst>
              <a:path w="677092" h="1624083">
                <a:moveTo>
                  <a:pt x="600502" y="1624083"/>
                </a:moveTo>
                <a:cubicBezTo>
                  <a:pt x="658505" y="1431877"/>
                  <a:pt x="716508" y="1239671"/>
                  <a:pt x="641445" y="1105468"/>
                </a:cubicBezTo>
                <a:cubicBezTo>
                  <a:pt x="566382" y="971265"/>
                  <a:pt x="257033" y="1003110"/>
                  <a:pt x="150126" y="818865"/>
                </a:cubicBezTo>
                <a:cubicBezTo>
                  <a:pt x="43218" y="634620"/>
                  <a:pt x="45492" y="159224"/>
                  <a:pt x="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3E9CB25-3BA4-BFB1-A39A-11180ED9F2F1}"/>
              </a:ext>
            </a:extLst>
          </p:cNvPr>
          <p:cNvSpPr/>
          <p:nvPr/>
        </p:nvSpPr>
        <p:spPr>
          <a:xfrm>
            <a:off x="13850310" y="7821578"/>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C4</a:t>
            </a:r>
          </a:p>
        </p:txBody>
      </p:sp>
      <p:sp>
        <p:nvSpPr>
          <p:cNvPr id="14" name="Serbest Form: Şekil 13">
            <a:extLst>
              <a:ext uri="{FF2B5EF4-FFF2-40B4-BE49-F238E27FC236}">
                <a16:creationId xmlns:a16="http://schemas.microsoft.com/office/drawing/2014/main" id="{1432C130-F782-BB58-E130-EF6B15BFCFA4}"/>
              </a:ext>
            </a:extLst>
          </p:cNvPr>
          <p:cNvSpPr/>
          <p:nvPr/>
        </p:nvSpPr>
        <p:spPr>
          <a:xfrm>
            <a:off x="14376400" y="7112000"/>
            <a:ext cx="317500" cy="749300"/>
          </a:xfrm>
          <a:custGeom>
            <a:avLst/>
            <a:gdLst>
              <a:gd name="connsiteX0" fmla="*/ 0 w 317500"/>
              <a:gd name="connsiteY0" fmla="*/ 749300 h 749300"/>
              <a:gd name="connsiteX1" fmla="*/ 228600 w 317500"/>
              <a:gd name="connsiteY1" fmla="*/ 520700 h 749300"/>
              <a:gd name="connsiteX2" fmla="*/ 317500 w 317500"/>
              <a:gd name="connsiteY2" fmla="*/ 0 h 749300"/>
            </a:gdLst>
            <a:ahLst/>
            <a:cxnLst>
              <a:cxn ang="0">
                <a:pos x="connsiteX0" y="connsiteY0"/>
              </a:cxn>
              <a:cxn ang="0">
                <a:pos x="connsiteX1" y="connsiteY1"/>
              </a:cxn>
              <a:cxn ang="0">
                <a:pos x="connsiteX2" y="connsiteY2"/>
              </a:cxn>
            </a:cxnLst>
            <a:rect l="l" t="t" r="r" b="b"/>
            <a:pathLst>
              <a:path w="317500" h="749300">
                <a:moveTo>
                  <a:pt x="0" y="749300"/>
                </a:moveTo>
                <a:cubicBezTo>
                  <a:pt x="87841" y="697441"/>
                  <a:pt x="175683" y="645583"/>
                  <a:pt x="228600" y="520700"/>
                </a:cubicBezTo>
                <a:cubicBezTo>
                  <a:pt x="281517" y="395817"/>
                  <a:pt x="299508" y="197908"/>
                  <a:pt x="31750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erbest Form: Şekil 32">
            <a:extLst>
              <a:ext uri="{FF2B5EF4-FFF2-40B4-BE49-F238E27FC236}">
                <a16:creationId xmlns:a16="http://schemas.microsoft.com/office/drawing/2014/main" id="{4C0775A1-85F8-0B0E-59D8-75B112583154}"/>
              </a:ext>
            </a:extLst>
          </p:cNvPr>
          <p:cNvSpPr/>
          <p:nvPr/>
        </p:nvSpPr>
        <p:spPr>
          <a:xfrm>
            <a:off x="11548107" y="7150100"/>
            <a:ext cx="2639316" cy="723900"/>
          </a:xfrm>
          <a:custGeom>
            <a:avLst/>
            <a:gdLst>
              <a:gd name="connsiteX0" fmla="*/ 2574293 w 2639316"/>
              <a:gd name="connsiteY0" fmla="*/ 723900 h 723900"/>
              <a:gd name="connsiteX1" fmla="*/ 2472693 w 2639316"/>
              <a:gd name="connsiteY1" fmla="*/ 355600 h 723900"/>
              <a:gd name="connsiteX2" fmla="*/ 1139193 w 2639316"/>
              <a:gd name="connsiteY2" fmla="*/ 533400 h 723900"/>
              <a:gd name="connsiteX3" fmla="*/ 85093 w 2639316"/>
              <a:gd name="connsiteY3" fmla="*/ 584200 h 723900"/>
              <a:gd name="connsiteX4" fmla="*/ 85093 w 2639316"/>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316" h="723900">
                <a:moveTo>
                  <a:pt x="2574293" y="723900"/>
                </a:moveTo>
                <a:cubicBezTo>
                  <a:pt x="2643084" y="555625"/>
                  <a:pt x="2711876" y="387350"/>
                  <a:pt x="2472693" y="355600"/>
                </a:cubicBezTo>
                <a:cubicBezTo>
                  <a:pt x="2233510" y="323850"/>
                  <a:pt x="1537126" y="495300"/>
                  <a:pt x="1139193" y="533400"/>
                </a:cubicBezTo>
                <a:cubicBezTo>
                  <a:pt x="741260" y="571500"/>
                  <a:pt x="260776" y="673100"/>
                  <a:pt x="85093" y="584200"/>
                </a:cubicBezTo>
                <a:cubicBezTo>
                  <a:pt x="-90590" y="495300"/>
                  <a:pt x="55460" y="139700"/>
                  <a:pt x="85093"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17">
            <a:extLst>
              <a:ext uri="{FF2B5EF4-FFF2-40B4-BE49-F238E27FC236}">
                <a16:creationId xmlns:a16="http://schemas.microsoft.com/office/drawing/2014/main" id="{1CEA54B8-A2DC-165A-05F6-05513301EFD4}"/>
              </a:ext>
            </a:extLst>
          </p:cNvPr>
          <p:cNvSpPr txBox="1"/>
          <p:nvPr/>
        </p:nvSpPr>
        <p:spPr>
          <a:xfrm>
            <a:off x="2496732" y="6569459"/>
            <a:ext cx="4265489"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bugFix; git merge main</a:t>
            </a:r>
          </a:p>
        </p:txBody>
      </p:sp>
      <p:sp>
        <p:nvSpPr>
          <p:cNvPr id="9" name="TextBox 26">
            <a:extLst>
              <a:ext uri="{FF2B5EF4-FFF2-40B4-BE49-F238E27FC236}">
                <a16:creationId xmlns:a16="http://schemas.microsoft.com/office/drawing/2014/main" id="{1625BCBB-C2BC-E8BA-F75E-39C5036A6264}"/>
              </a:ext>
            </a:extLst>
          </p:cNvPr>
          <p:cNvSpPr txBox="1"/>
          <p:nvPr/>
        </p:nvSpPr>
        <p:spPr>
          <a:xfrm>
            <a:off x="2496732" y="6940269"/>
            <a:ext cx="8949627"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This will merge main into bugFix</a:t>
            </a:r>
          </a:p>
        </p:txBody>
      </p:sp>
      <p:sp>
        <p:nvSpPr>
          <p:cNvPr id="10" name="AutoShape 5">
            <a:extLst>
              <a:ext uri="{FF2B5EF4-FFF2-40B4-BE49-F238E27FC236}">
                <a16:creationId xmlns:a16="http://schemas.microsoft.com/office/drawing/2014/main" id="{156DEC6F-A107-BB57-AF2C-0CEB00E7A96C}"/>
              </a:ext>
            </a:extLst>
          </p:cNvPr>
          <p:cNvSpPr/>
          <p:nvPr/>
        </p:nvSpPr>
        <p:spPr>
          <a:xfrm>
            <a:off x="2512697" y="737722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6" name="TextBox 26">
            <a:extLst>
              <a:ext uri="{FF2B5EF4-FFF2-40B4-BE49-F238E27FC236}">
                <a16:creationId xmlns:a16="http://schemas.microsoft.com/office/drawing/2014/main" id="{C7AB02DA-4EF1-AB06-CE33-F19A255E693C}"/>
              </a:ext>
            </a:extLst>
          </p:cNvPr>
          <p:cNvSpPr txBox="1"/>
          <p:nvPr/>
        </p:nvSpPr>
        <p:spPr>
          <a:xfrm>
            <a:off x="2490970" y="7541220"/>
            <a:ext cx="8949627" cy="1057982"/>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Since bugFix was an ancestor of main, git didn't have to do any work; it simply just moved bugFix to the same commit main was attached to.</a:t>
            </a:r>
          </a:p>
          <a:p>
            <a:pPr algn="l">
              <a:lnSpc>
                <a:spcPts val="2100"/>
              </a:lnSpc>
            </a:pPr>
            <a:endParaRPr lang="en-US" sz="1500" i="1" dirty="0">
              <a:solidFill>
                <a:srgbClr val="3E4044"/>
              </a:solidFill>
              <a:latin typeface="Roboto Italics"/>
              <a:ea typeface="Roboto Italics"/>
              <a:cs typeface="Roboto Italics"/>
              <a:sym typeface="Roboto Italics"/>
            </a:endParaRPr>
          </a:p>
          <a:p>
            <a:pPr algn="l">
              <a:lnSpc>
                <a:spcPts val="2100"/>
              </a:lnSpc>
            </a:pPr>
            <a:r>
              <a:rPr lang="en-US" sz="1500" i="1" dirty="0">
                <a:solidFill>
                  <a:srgbClr val="3E4044"/>
                </a:solidFill>
                <a:latin typeface="Roboto Italics"/>
                <a:ea typeface="Roboto Italics"/>
                <a:cs typeface="Roboto Italics"/>
                <a:sym typeface="Roboto Italics"/>
              </a:rPr>
              <a:t>Now all the commits are the same color, which means each branch contains all the work in the repository! </a:t>
            </a:r>
          </a:p>
        </p:txBody>
      </p:sp>
      <p:sp>
        <p:nvSpPr>
          <p:cNvPr id="36" name="TextBox 26">
            <a:extLst>
              <a:ext uri="{FF2B5EF4-FFF2-40B4-BE49-F238E27FC236}">
                <a16:creationId xmlns:a16="http://schemas.microsoft.com/office/drawing/2014/main" id="{86FA4D0D-924F-FB83-3632-757AA57BA82B}"/>
              </a:ext>
            </a:extLst>
          </p:cNvPr>
          <p:cNvSpPr txBox="1"/>
          <p:nvPr/>
        </p:nvSpPr>
        <p:spPr>
          <a:xfrm>
            <a:off x="13416100" y="2414000"/>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846230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E6CA"/>
        </a:solidFill>
        <a:effectLst/>
      </p:bgPr>
    </p:bg>
    <p:spTree>
      <p:nvGrpSpPr>
        <p:cNvPr id="1" name=""/>
        <p:cNvGrpSpPr/>
        <p:nvPr/>
      </p:nvGrpSpPr>
      <p:grpSpPr>
        <a:xfrm>
          <a:off x="0" y="0"/>
          <a:ext cx="0" cy="0"/>
          <a:chOff x="0" y="0"/>
          <a:chExt cx="0" cy="0"/>
        </a:xfrm>
      </p:grpSpPr>
      <p:sp>
        <p:nvSpPr>
          <p:cNvPr id="2" name="TextBox 2"/>
          <p:cNvSpPr txBox="1"/>
          <p:nvPr/>
        </p:nvSpPr>
        <p:spPr>
          <a:xfrm>
            <a:off x="4556689" y="1919236"/>
            <a:ext cx="9174623" cy="1165704"/>
          </a:xfrm>
          <a:prstGeom prst="rect">
            <a:avLst/>
          </a:prstGeom>
        </p:spPr>
        <p:txBody>
          <a:bodyPr lIns="0" tIns="0" rIns="0" bIns="0" rtlCol="0" anchor="t">
            <a:spAutoFit/>
          </a:bodyPr>
          <a:lstStyle/>
          <a:p>
            <a:pPr algn="ctr">
              <a:lnSpc>
                <a:spcPts val="10639"/>
              </a:lnSpc>
            </a:pPr>
            <a:r>
              <a:rPr lang="en-US" sz="7599" b="1" dirty="0">
                <a:solidFill>
                  <a:srgbClr val="3E4044"/>
                </a:solidFill>
                <a:latin typeface="Hagrid Heavy"/>
                <a:ea typeface="Hagrid Heavy"/>
                <a:cs typeface="Hagrid Heavy"/>
                <a:sym typeface="Hagrid Heavy"/>
              </a:rPr>
              <a:t>PROCESS CYCLE</a:t>
            </a:r>
          </a:p>
        </p:txBody>
      </p:sp>
      <p:sp>
        <p:nvSpPr>
          <p:cNvPr id="3" name="Freeform 3"/>
          <p:cNvSpPr/>
          <p:nvPr/>
        </p:nvSpPr>
        <p:spPr>
          <a:xfrm>
            <a:off x="10000917" y="953050"/>
            <a:ext cx="1161215" cy="1161215"/>
          </a:xfrm>
          <a:custGeom>
            <a:avLst/>
            <a:gdLst/>
            <a:ahLst/>
            <a:cxnLst/>
            <a:rect l="l" t="t" r="r" b="b"/>
            <a:pathLst>
              <a:path w="1161215" h="1161215">
                <a:moveTo>
                  <a:pt x="0" y="0"/>
                </a:moveTo>
                <a:lnTo>
                  <a:pt x="1161214" y="0"/>
                </a:lnTo>
                <a:lnTo>
                  <a:pt x="1161214" y="1161214"/>
                </a:lnTo>
                <a:lnTo>
                  <a:pt x="0" y="1161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grpSp>
        <p:nvGrpSpPr>
          <p:cNvPr id="4" name="Group 4"/>
          <p:cNvGrpSpPr/>
          <p:nvPr/>
        </p:nvGrpSpPr>
        <p:grpSpPr>
          <a:xfrm>
            <a:off x="2631992" y="4011930"/>
            <a:ext cx="13024016" cy="5246370"/>
            <a:chOff x="0" y="0"/>
            <a:chExt cx="2017761" cy="812800"/>
          </a:xfrm>
        </p:grpSpPr>
        <p:sp>
          <p:nvSpPr>
            <p:cNvPr id="5" name="Freeform 5"/>
            <p:cNvSpPr/>
            <p:nvPr/>
          </p:nvSpPr>
          <p:spPr>
            <a:xfrm>
              <a:off x="0" y="0"/>
              <a:ext cx="2017761" cy="812800"/>
            </a:xfrm>
            <a:custGeom>
              <a:avLst/>
              <a:gdLst/>
              <a:ahLst/>
              <a:cxnLst/>
              <a:rect l="l" t="t" r="r" b="b"/>
              <a:pathLst>
                <a:path w="2017761" h="812800">
                  <a:moveTo>
                    <a:pt x="46960" y="0"/>
                  </a:moveTo>
                  <a:lnTo>
                    <a:pt x="1970801" y="0"/>
                  </a:lnTo>
                  <a:cubicBezTo>
                    <a:pt x="1983255" y="0"/>
                    <a:pt x="1995200" y="4948"/>
                    <a:pt x="2004007" y="13754"/>
                  </a:cubicBezTo>
                  <a:cubicBezTo>
                    <a:pt x="2012813" y="22561"/>
                    <a:pt x="2017761" y="34506"/>
                    <a:pt x="2017761" y="46960"/>
                  </a:cubicBezTo>
                  <a:lnTo>
                    <a:pt x="2017761" y="765840"/>
                  </a:lnTo>
                  <a:cubicBezTo>
                    <a:pt x="2017761" y="778294"/>
                    <a:pt x="2012813" y="790239"/>
                    <a:pt x="2004007" y="799046"/>
                  </a:cubicBezTo>
                  <a:cubicBezTo>
                    <a:pt x="1995200" y="807852"/>
                    <a:pt x="1983255" y="812800"/>
                    <a:pt x="1970801" y="812800"/>
                  </a:cubicBezTo>
                  <a:lnTo>
                    <a:pt x="46960" y="812800"/>
                  </a:lnTo>
                  <a:cubicBezTo>
                    <a:pt x="34506" y="812800"/>
                    <a:pt x="22561" y="807852"/>
                    <a:pt x="13754" y="799046"/>
                  </a:cubicBezTo>
                  <a:cubicBezTo>
                    <a:pt x="4948" y="790239"/>
                    <a:pt x="0" y="778294"/>
                    <a:pt x="0" y="765840"/>
                  </a:cubicBezTo>
                  <a:lnTo>
                    <a:pt x="0" y="46960"/>
                  </a:lnTo>
                  <a:cubicBezTo>
                    <a:pt x="0" y="34506"/>
                    <a:pt x="4948" y="22561"/>
                    <a:pt x="13754" y="13754"/>
                  </a:cubicBezTo>
                  <a:cubicBezTo>
                    <a:pt x="22561" y="4948"/>
                    <a:pt x="34506" y="0"/>
                    <a:pt x="46960" y="0"/>
                  </a:cubicBezTo>
                  <a:close/>
                </a:path>
              </a:pathLst>
            </a:custGeom>
            <a:blipFill>
              <a:blip r:embed="rId4"/>
              <a:stretch>
                <a:fillRect l="-990" r="-990"/>
              </a:stretch>
            </a:blipFill>
            <a:ln w="57150" cap="rnd">
              <a:solidFill>
                <a:srgbClr val="343F56"/>
              </a:solidFill>
              <a:prstDash val="lgDash"/>
              <a:round/>
            </a:ln>
          </p:spPr>
          <p:txBody>
            <a:bodyPr/>
            <a:lstStyle/>
            <a:p>
              <a:endParaRPr lang="en-US" dirty="0"/>
            </a:p>
          </p:txBody>
        </p:sp>
      </p:grpSp>
      <p:sp>
        <p:nvSpPr>
          <p:cNvPr id="6" name="TextBox 6"/>
          <p:cNvSpPr txBox="1"/>
          <p:nvPr/>
        </p:nvSpPr>
        <p:spPr>
          <a:xfrm>
            <a:off x="7125869" y="465901"/>
            <a:ext cx="2875048" cy="1916438"/>
          </a:xfrm>
          <a:prstGeom prst="rect">
            <a:avLst/>
          </a:prstGeom>
        </p:spPr>
        <p:txBody>
          <a:bodyPr lIns="0" tIns="0" rIns="0" bIns="0" rtlCol="0" anchor="t">
            <a:spAutoFit/>
          </a:bodyPr>
          <a:lstStyle/>
          <a:p>
            <a:pPr algn="ctr">
              <a:lnSpc>
                <a:spcPts val="15119"/>
              </a:lnSpc>
            </a:pPr>
            <a:r>
              <a:rPr lang="en-US" sz="10799" b="1" dirty="0">
                <a:solidFill>
                  <a:srgbClr val="343F56"/>
                </a:solidFill>
                <a:latin typeface="Hagrid Heavy"/>
                <a:ea typeface="Hagrid Heavy"/>
                <a:cs typeface="Hagrid Heavy"/>
                <a:sym typeface="Hagrid Heavy"/>
              </a:rPr>
              <a:t>GIT</a:t>
            </a:r>
          </a:p>
        </p:txBody>
      </p:sp>
      <p:sp>
        <p:nvSpPr>
          <p:cNvPr id="7" name="TextBox 7"/>
          <p:cNvSpPr txBox="1"/>
          <p:nvPr/>
        </p:nvSpPr>
        <p:spPr>
          <a:xfrm>
            <a:off x="17259300" y="646431"/>
            <a:ext cx="257780" cy="382269"/>
          </a:xfrm>
          <a:prstGeom prst="rect">
            <a:avLst/>
          </a:prstGeom>
        </p:spPr>
        <p:txBody>
          <a:bodyPr lIns="0" tIns="0" rIns="0" bIns="0" rtlCol="0" anchor="t">
            <a:spAutoFit/>
          </a:bodyPr>
          <a:lstStyle/>
          <a:p>
            <a:pPr algn="l">
              <a:lnSpc>
                <a:spcPts val="3080"/>
              </a:lnSpc>
            </a:pPr>
            <a:r>
              <a:rPr lang="en-US" sz="2200" dirty="0">
                <a:solidFill>
                  <a:srgbClr val="343F56"/>
                </a:solidFill>
                <a:latin typeface="Roboto"/>
                <a:ea typeface="Roboto"/>
                <a:cs typeface="Roboto"/>
                <a:sym typeface="Roboto"/>
              </a:rPr>
              <a:t>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b="0" i="0" dirty="0">
                <a:solidFill>
                  <a:srgbClr val="3E4044"/>
                </a:solidFill>
                <a:effectLst/>
                <a:latin typeface="Roboto" panose="02000000000000000000" pitchFamily="2" charset="0"/>
                <a:ea typeface="Roboto" panose="02000000000000000000" pitchFamily="2" charset="0"/>
              </a:rPr>
              <a:t>Git Clone, clones a repository into a new directory.</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7" name="TextBox 17"/>
          <p:cNvSpPr txBox="1"/>
          <p:nvPr/>
        </p:nvSpPr>
        <p:spPr>
          <a:xfrm>
            <a:off x="2023833" y="1063167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clone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Clone</a:t>
            </a: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30</a:t>
            </a:r>
          </a:p>
        </p:txBody>
      </p:sp>
      <p:sp>
        <p:nvSpPr>
          <p:cNvPr id="27" name="Oval 26">
            <a:extLst>
              <a:ext uri="{FF2B5EF4-FFF2-40B4-BE49-F238E27FC236}">
                <a16:creationId xmlns:a16="http://schemas.microsoft.com/office/drawing/2014/main" id="{9E63EC8B-2BE0-ECA7-4D3C-CC859B20E826}"/>
              </a:ext>
            </a:extLst>
          </p:cNvPr>
          <p:cNvSpPr/>
          <p:nvPr/>
        </p:nvSpPr>
        <p:spPr>
          <a:xfrm>
            <a:off x="13563600" y="410212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563600" y="544070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3936438" y="1126754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82700" y="487335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p:cNvCxnSpPr>
          <p:nvPr/>
        </p:nvCxnSpPr>
        <p:spPr>
          <a:xfrm flipV="1">
            <a:off x="14355538" y="1070018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023833" y="10943652"/>
            <a:ext cx="9190843" cy="749179"/>
          </a:xfrm>
          <a:prstGeom prst="rect">
            <a:avLst/>
          </a:prstGeom>
        </p:spPr>
        <p:txBody>
          <a:bodyPr wrap="square" lIns="0" tIns="0" rIns="0" bIns="0" rtlCol="0" anchor="t">
            <a:spAutoFit/>
          </a:bodyPr>
          <a:lstStyle/>
          <a:p>
            <a:pPr algn="l">
              <a:lnSpc>
                <a:spcPts val="3080"/>
              </a:lnSpc>
            </a:pPr>
            <a:r>
              <a:rPr lang="en-US" sz="1600" b="0" i="1" dirty="0">
                <a:solidFill>
                  <a:srgbClr val="3E4044"/>
                </a:solidFill>
                <a:effectLst/>
                <a:latin typeface="Roboto" panose="02000000000000000000" pitchFamily="2" charset="0"/>
                <a:ea typeface="Roboto" panose="02000000000000000000" pitchFamily="2" charset="0"/>
              </a:rPr>
              <a:t>Revert is a safer option when working with other developers, as it preserves the commit history and doesn’t affect others’ work.</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36" name="AutoShape 5">
            <a:extLst>
              <a:ext uri="{FF2B5EF4-FFF2-40B4-BE49-F238E27FC236}">
                <a16:creationId xmlns:a16="http://schemas.microsoft.com/office/drawing/2014/main" id="{5A9259D1-1FD3-CADB-F0AE-4278A7A8B0E0}"/>
              </a:ext>
            </a:extLst>
          </p:cNvPr>
          <p:cNvSpPr/>
          <p:nvPr/>
        </p:nvSpPr>
        <p:spPr>
          <a:xfrm>
            <a:off x="2023833" y="1047040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5" name="Düz Ok Bağlayıcısı 24">
            <a:extLst>
              <a:ext uri="{FF2B5EF4-FFF2-40B4-BE49-F238E27FC236}">
                <a16:creationId xmlns:a16="http://schemas.microsoft.com/office/drawing/2014/main" id="{1FE9AEE6-F50F-D953-E635-73A075F22994}"/>
              </a:ext>
            </a:extLst>
          </p:cNvPr>
          <p:cNvCxnSpPr>
            <a:cxnSpLocks/>
            <a:stCxn id="20" idx="0"/>
            <a:endCxn id="8" idx="4"/>
          </p:cNvCxnSpPr>
          <p:nvPr/>
        </p:nvCxnSpPr>
        <p:spPr>
          <a:xfrm flipV="1">
            <a:off x="14355538" y="12038768"/>
            <a:ext cx="0" cy="45701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330517" y="4884910"/>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5" name="Freeform 23">
            <a:extLst>
              <a:ext uri="{FF2B5EF4-FFF2-40B4-BE49-F238E27FC236}">
                <a16:creationId xmlns:a16="http://schemas.microsoft.com/office/drawing/2014/main" id="{163C170A-D52D-58A5-9101-905CCA625D51}"/>
              </a:ext>
            </a:extLst>
          </p:cNvPr>
          <p:cNvSpPr/>
          <p:nvPr/>
        </p:nvSpPr>
        <p:spPr>
          <a:xfrm>
            <a:off x="400835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21" name="TextBox 26">
            <a:extLst>
              <a:ext uri="{FF2B5EF4-FFF2-40B4-BE49-F238E27FC236}">
                <a16:creationId xmlns:a16="http://schemas.microsoft.com/office/drawing/2014/main" id="{36A7996E-11C7-9E20-F7FD-7D2F49047A0A}"/>
              </a:ext>
            </a:extLst>
          </p:cNvPr>
          <p:cNvSpPr txBox="1"/>
          <p:nvPr/>
        </p:nvSpPr>
        <p:spPr>
          <a:xfrm>
            <a:off x="10677605" y="10520934"/>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sp>
        <p:nvSpPr>
          <p:cNvPr id="11" name="TextBox 26">
            <a:extLst>
              <a:ext uri="{FF2B5EF4-FFF2-40B4-BE49-F238E27FC236}">
                <a16:creationId xmlns:a16="http://schemas.microsoft.com/office/drawing/2014/main" id="{5E00AAD9-4E5C-3BB4-7BB3-57B0A31B8FDF}"/>
              </a:ext>
            </a:extLst>
          </p:cNvPr>
          <p:cNvSpPr txBox="1"/>
          <p:nvPr/>
        </p:nvSpPr>
        <p:spPr>
          <a:xfrm>
            <a:off x="13139907" y="6378230"/>
            <a:ext cx="1755107"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Upstream Repo</a:t>
            </a:r>
          </a:p>
        </p:txBody>
      </p:sp>
    </p:spTree>
    <p:extLst>
      <p:ext uri="{BB962C8B-B14F-4D97-AF65-F5344CB8AC3E}">
        <p14:creationId xmlns:p14="http://schemas.microsoft.com/office/powerpoint/2010/main" val="2208716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b="0" i="0" dirty="0">
                <a:solidFill>
                  <a:srgbClr val="3E4044"/>
                </a:solidFill>
                <a:effectLst/>
                <a:latin typeface="Roboto" panose="02000000000000000000" pitchFamily="2" charset="0"/>
                <a:ea typeface="Roboto" panose="02000000000000000000" pitchFamily="2" charset="0"/>
              </a:rPr>
              <a:t>Git Clone, clones a repository into a new directory.</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Clone</a:t>
            </a: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31</a:t>
            </a:r>
          </a:p>
        </p:txBody>
      </p:sp>
      <p:sp>
        <p:nvSpPr>
          <p:cNvPr id="27" name="Oval 26">
            <a:extLst>
              <a:ext uri="{FF2B5EF4-FFF2-40B4-BE49-F238E27FC236}">
                <a16:creationId xmlns:a16="http://schemas.microsoft.com/office/drawing/2014/main" id="{9E63EC8B-2BE0-ECA7-4D3C-CC859B20E826}"/>
              </a:ext>
            </a:extLst>
          </p:cNvPr>
          <p:cNvSpPr/>
          <p:nvPr/>
        </p:nvSpPr>
        <p:spPr>
          <a:xfrm>
            <a:off x="13229312" y="422119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229312" y="555977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3936438" y="1126754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648412" y="4992418"/>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p:cNvCxnSpPr>
          <p:nvPr/>
        </p:nvCxnSpPr>
        <p:spPr>
          <a:xfrm flipV="1">
            <a:off x="14355538" y="1070018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12750555" y="6331003"/>
            <a:ext cx="1755107"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Upstream Repo</a:t>
            </a: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5" name="Düz Ok Bağlayıcısı 24">
            <a:extLst>
              <a:ext uri="{FF2B5EF4-FFF2-40B4-BE49-F238E27FC236}">
                <a16:creationId xmlns:a16="http://schemas.microsoft.com/office/drawing/2014/main" id="{1FE9AEE6-F50F-D953-E635-73A075F22994}"/>
              </a:ext>
            </a:extLst>
          </p:cNvPr>
          <p:cNvCxnSpPr>
            <a:cxnSpLocks/>
            <a:stCxn id="20" idx="0"/>
            <a:endCxn id="8" idx="4"/>
          </p:cNvCxnSpPr>
          <p:nvPr/>
        </p:nvCxnSpPr>
        <p:spPr>
          <a:xfrm flipV="1">
            <a:off x="14355538" y="12038768"/>
            <a:ext cx="0" cy="45701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0520517" y="4859549"/>
            <a:ext cx="1910534" cy="966734"/>
            <a:chOff x="13169358" y="4929154"/>
            <a:chExt cx="1910534"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5" y="4929154"/>
              <a:ext cx="1387897"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a:p>
              <a:pPr algn="ctr"/>
              <a:r>
                <a:rPr lang="en-US" dirty="0">
                  <a:solidFill>
                    <a:srgbClr val="F5E6CA"/>
                  </a:solidFill>
                </a:rPr>
                <a:t>origin/main</a:t>
              </a:r>
            </a:p>
          </p:txBody>
        </p:sp>
      </p:grpSp>
      <p:sp>
        <p:nvSpPr>
          <p:cNvPr id="5" name="Freeform 23">
            <a:extLst>
              <a:ext uri="{FF2B5EF4-FFF2-40B4-BE49-F238E27FC236}">
                <a16:creationId xmlns:a16="http://schemas.microsoft.com/office/drawing/2014/main" id="{163C170A-D52D-58A5-9101-905CCA625D51}"/>
              </a:ext>
            </a:extLst>
          </p:cNvPr>
          <p:cNvSpPr/>
          <p:nvPr/>
        </p:nvSpPr>
        <p:spPr>
          <a:xfrm>
            <a:off x="400835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11" name="TextBox 17">
            <a:extLst>
              <a:ext uri="{FF2B5EF4-FFF2-40B4-BE49-F238E27FC236}">
                <a16:creationId xmlns:a16="http://schemas.microsoft.com/office/drawing/2014/main" id="{B06EA492-DA3D-015A-C94A-9C86A1D0DBF1}"/>
              </a:ext>
            </a:extLst>
          </p:cNvPr>
          <p:cNvSpPr txBox="1"/>
          <p:nvPr/>
        </p:nvSpPr>
        <p:spPr>
          <a:xfrm>
            <a:off x="2479567" y="3915541"/>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clone</a:t>
            </a:r>
          </a:p>
        </p:txBody>
      </p:sp>
      <p:sp>
        <p:nvSpPr>
          <p:cNvPr id="21" name="AutoShape 5">
            <a:extLst>
              <a:ext uri="{FF2B5EF4-FFF2-40B4-BE49-F238E27FC236}">
                <a16:creationId xmlns:a16="http://schemas.microsoft.com/office/drawing/2014/main" id="{D1522351-B669-B831-036A-3959CAEEF9BF}"/>
              </a:ext>
            </a:extLst>
          </p:cNvPr>
          <p:cNvSpPr/>
          <p:nvPr/>
        </p:nvSpPr>
        <p:spPr>
          <a:xfrm>
            <a:off x="2479567" y="3754277"/>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9773904" y="4218896"/>
            <a:ext cx="838200" cy="771226"/>
          </a:xfrm>
          <a:prstGeom prst="ellipse">
            <a:avLst/>
          </a:prstGeom>
          <a:solidFill>
            <a:srgbClr val="3E4044"/>
          </a:solidFill>
          <a:ln w="57150">
            <a:solidFill>
              <a:srgbClr val="61B045"/>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C0</a:t>
            </a:r>
            <a:endParaRPr lang="en-US" dirty="0"/>
          </a:p>
        </p:txBody>
      </p:sp>
      <p:sp>
        <p:nvSpPr>
          <p:cNvPr id="38" name="Oval 37">
            <a:extLst>
              <a:ext uri="{FF2B5EF4-FFF2-40B4-BE49-F238E27FC236}">
                <a16:creationId xmlns:a16="http://schemas.microsoft.com/office/drawing/2014/main" id="{BA800D60-9D5A-ACCC-78F3-74C657038E5A}"/>
              </a:ext>
            </a:extLst>
          </p:cNvPr>
          <p:cNvSpPr/>
          <p:nvPr/>
        </p:nvSpPr>
        <p:spPr>
          <a:xfrm>
            <a:off x="9773904" y="5557481"/>
            <a:ext cx="838200" cy="771226"/>
          </a:xfrm>
          <a:prstGeom prst="ellipse">
            <a:avLst/>
          </a:prstGeom>
          <a:solidFill>
            <a:srgbClr val="3E4044"/>
          </a:solidFill>
          <a:ln w="57150">
            <a:solidFill>
              <a:srgbClr val="61B045"/>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0193004" y="4990122"/>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3975925" y="4861727"/>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7" name="TextBox 26">
            <a:extLst>
              <a:ext uri="{FF2B5EF4-FFF2-40B4-BE49-F238E27FC236}">
                <a16:creationId xmlns:a16="http://schemas.microsoft.com/office/drawing/2014/main" id="{18791739-C4C3-2F63-7301-3D95C42487D6}"/>
              </a:ext>
            </a:extLst>
          </p:cNvPr>
          <p:cNvSpPr txBox="1"/>
          <p:nvPr/>
        </p:nvSpPr>
        <p:spPr>
          <a:xfrm>
            <a:off x="9295146" y="6349817"/>
            <a:ext cx="1755107" cy="746999"/>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Local Repo</a:t>
            </a:r>
          </a:p>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A.k.a. Cloned Repo</a:t>
            </a:r>
          </a:p>
        </p:txBody>
      </p:sp>
    </p:spTree>
    <p:extLst>
      <p:ext uri="{BB962C8B-B14F-4D97-AF65-F5344CB8AC3E}">
        <p14:creationId xmlns:p14="http://schemas.microsoft.com/office/powerpoint/2010/main" val="2540099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BASIC SNAPSHOTTING</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Git Reset is used to undo operations by rewriting the commit history. </a:t>
            </a:r>
          </a:p>
        </p:txBody>
      </p:sp>
      <p:sp>
        <p:nvSpPr>
          <p:cNvPr id="17" name="TextBox 17"/>
          <p:cNvSpPr txBox="1"/>
          <p:nvPr/>
        </p:nvSpPr>
        <p:spPr>
          <a:xfrm>
            <a:off x="2209304" y="10837230"/>
            <a:ext cx="8966193"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reset HEAD~1</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a:extLst>
                    <a:ext uri="{A12FA001-AC4F-418D-AE19-62706E023703}">
                      <ahyp:hlinkClr xmlns:ahyp="http://schemas.microsoft.com/office/drawing/2018/hyperlinkcolor" val="tx"/>
                    </a:ext>
                  </a:extLst>
                </a:hlinkClick>
              </a:rPr>
              <a:t>Git Reset</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419100" cy="382269"/>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32</a:t>
            </a:r>
          </a:p>
        </p:txBody>
      </p:sp>
      <p:sp>
        <p:nvSpPr>
          <p:cNvPr id="27" name="Oval 26">
            <a:extLst>
              <a:ext uri="{FF2B5EF4-FFF2-40B4-BE49-F238E27FC236}">
                <a16:creationId xmlns:a16="http://schemas.microsoft.com/office/drawing/2014/main" id="{9E63EC8B-2BE0-ECA7-4D3C-CC859B20E826}"/>
              </a:ext>
            </a:extLst>
          </p:cNvPr>
          <p:cNvSpPr/>
          <p:nvPr/>
        </p:nvSpPr>
        <p:spPr>
          <a:xfrm>
            <a:off x="13563600" y="410212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563600" y="544070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3563600" y="677929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82700" y="487335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3982700" y="6211935"/>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494469" y="3609749"/>
            <a:ext cx="8944467" cy="1146724"/>
          </a:xfrm>
          <a:prstGeom prst="rect">
            <a:avLst/>
          </a:prstGeom>
        </p:spPr>
        <p:txBody>
          <a:bodyPr wrap="square" lIns="0" tIns="0" rIns="0" bIns="0" rtlCol="0" anchor="t">
            <a:spAutoFit/>
          </a:bodyPr>
          <a:lstStyle/>
          <a:p>
            <a:pPr algn="l">
              <a:lnSpc>
                <a:spcPts val="3080"/>
              </a:lnSpc>
            </a:pPr>
            <a:r>
              <a:rPr lang="en-US" sz="1600" b="0" i="1" dirty="0">
                <a:solidFill>
                  <a:srgbClr val="3E4044"/>
                </a:solidFill>
                <a:effectLst/>
                <a:latin typeface="Roboto" panose="02000000000000000000" pitchFamily="2" charset="0"/>
                <a:ea typeface="Roboto" panose="02000000000000000000" pitchFamily="2" charset="0"/>
              </a:rPr>
              <a:t>This operation removes all commits between the current HEAD and the specified commit, and it restores the files in the working directory to the state of the specified commit. Reset can cause problems when working with other developers, so it should be used with caution.</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36" name="AutoShape 5">
            <a:extLst>
              <a:ext uri="{FF2B5EF4-FFF2-40B4-BE49-F238E27FC236}">
                <a16:creationId xmlns:a16="http://schemas.microsoft.com/office/drawing/2014/main" id="{5A9259D1-1FD3-CADB-F0AE-4278A7A8B0E0}"/>
              </a:ext>
            </a:extLst>
          </p:cNvPr>
          <p:cNvSpPr/>
          <p:nvPr/>
        </p:nvSpPr>
        <p:spPr>
          <a:xfrm>
            <a:off x="2494469" y="4873350"/>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0" name="Oval 19">
            <a:extLst>
              <a:ext uri="{FF2B5EF4-FFF2-40B4-BE49-F238E27FC236}">
                <a16:creationId xmlns:a16="http://schemas.microsoft.com/office/drawing/2014/main" id="{D1E0B1F8-4C30-7706-63D0-4DBB0FACE702}"/>
              </a:ext>
            </a:extLst>
          </p:cNvPr>
          <p:cNvSpPr/>
          <p:nvPr/>
        </p:nvSpPr>
        <p:spPr>
          <a:xfrm>
            <a:off x="13581118" y="1257084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25" name="Düz Ok Bağlayıcısı 24">
            <a:extLst>
              <a:ext uri="{FF2B5EF4-FFF2-40B4-BE49-F238E27FC236}">
                <a16:creationId xmlns:a16="http://schemas.microsoft.com/office/drawing/2014/main" id="{1FE9AEE6-F50F-D953-E635-73A075F22994}"/>
              </a:ext>
            </a:extLst>
          </p:cNvPr>
          <p:cNvCxnSpPr>
            <a:cxnSpLocks/>
            <a:stCxn id="20" idx="0"/>
          </p:cNvCxnSpPr>
          <p:nvPr/>
        </p:nvCxnSpPr>
        <p:spPr>
          <a:xfrm flipV="1">
            <a:off x="14000218" y="12044155"/>
            <a:ext cx="0" cy="52668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325600" y="6198173"/>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1" name="TextBox 26">
            <a:extLst>
              <a:ext uri="{FF2B5EF4-FFF2-40B4-BE49-F238E27FC236}">
                <a16:creationId xmlns:a16="http://schemas.microsoft.com/office/drawing/2014/main" id="{28A1353B-DD16-ED9C-705D-5B9742B3738F}"/>
              </a:ext>
            </a:extLst>
          </p:cNvPr>
          <p:cNvSpPr txBox="1"/>
          <p:nvPr/>
        </p:nvSpPr>
        <p:spPr>
          <a:xfrm>
            <a:off x="2209304" y="11458311"/>
            <a:ext cx="8944467" cy="349455"/>
          </a:xfrm>
          <a:prstGeom prst="rect">
            <a:avLst/>
          </a:prstGeom>
        </p:spPr>
        <p:txBody>
          <a:bodyPr wrap="square" lIns="0" tIns="0" rIns="0" bIns="0" rtlCol="0" anchor="t">
            <a:spAutoFit/>
          </a:bodyPr>
          <a:lstStyle/>
          <a:p>
            <a:pPr algn="l">
              <a:lnSpc>
                <a:spcPts val="3080"/>
              </a:lnSpc>
            </a:pPr>
            <a:r>
              <a:rPr lang="en-US" sz="1600" dirty="0">
                <a:solidFill>
                  <a:srgbClr val="343F56"/>
                </a:solidFill>
                <a:latin typeface="Roboto"/>
                <a:ea typeface="Roboto"/>
                <a:cs typeface="Roboto"/>
                <a:sym typeface="Roboto"/>
              </a:rPr>
              <a:t>moves (by force) the main branch to three parents behind HEAD.</a:t>
            </a:r>
          </a:p>
        </p:txBody>
      </p:sp>
      <p:sp>
        <p:nvSpPr>
          <p:cNvPr id="5" name="Freeform 23">
            <a:extLst>
              <a:ext uri="{FF2B5EF4-FFF2-40B4-BE49-F238E27FC236}">
                <a16:creationId xmlns:a16="http://schemas.microsoft.com/office/drawing/2014/main" id="{163C170A-D52D-58A5-9101-905CCA625D51}"/>
              </a:ext>
            </a:extLst>
          </p:cNvPr>
          <p:cNvSpPr/>
          <p:nvPr/>
        </p:nvSpPr>
        <p:spPr>
          <a:xfrm>
            <a:off x="403860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21" name="TextBox 26">
            <a:extLst>
              <a:ext uri="{FF2B5EF4-FFF2-40B4-BE49-F238E27FC236}">
                <a16:creationId xmlns:a16="http://schemas.microsoft.com/office/drawing/2014/main" id="{3960EE33-3712-21D2-A8BF-C8641DFCAC7A}"/>
              </a:ext>
            </a:extLst>
          </p:cNvPr>
          <p:cNvSpPr txBox="1"/>
          <p:nvPr/>
        </p:nvSpPr>
        <p:spPr>
          <a:xfrm>
            <a:off x="13240154" y="7650565"/>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1930402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BASIC SNAPSHOTTING</a:t>
            </a:r>
          </a:p>
        </p:txBody>
      </p:sp>
      <p:sp>
        <p:nvSpPr>
          <p:cNvPr id="17" name="TextBox 17"/>
          <p:cNvSpPr txBox="1"/>
          <p:nvPr/>
        </p:nvSpPr>
        <p:spPr>
          <a:xfrm>
            <a:off x="2494469" y="5112581"/>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reset HEAD~1</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a:extLst>
                    <a:ext uri="{A12FA001-AC4F-418D-AE19-62706E023703}">
                      <ahyp:hlinkClr xmlns:ahyp="http://schemas.microsoft.com/office/drawing/2018/hyperlinkcolor" val="tx"/>
                    </a:ext>
                  </a:extLst>
                </a:hlinkClick>
              </a:rPr>
              <a:t>Git Reset</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33</a:t>
            </a:r>
          </a:p>
        </p:txBody>
      </p:sp>
      <p:sp>
        <p:nvSpPr>
          <p:cNvPr id="27" name="Oval 26">
            <a:extLst>
              <a:ext uri="{FF2B5EF4-FFF2-40B4-BE49-F238E27FC236}">
                <a16:creationId xmlns:a16="http://schemas.microsoft.com/office/drawing/2014/main" id="{9E63EC8B-2BE0-ECA7-4D3C-CC859B20E826}"/>
              </a:ext>
            </a:extLst>
          </p:cNvPr>
          <p:cNvSpPr/>
          <p:nvPr/>
        </p:nvSpPr>
        <p:spPr>
          <a:xfrm>
            <a:off x="13563600" y="410212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563600" y="544070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3563600" y="6779294"/>
            <a:ext cx="838200" cy="771226"/>
          </a:xfrm>
          <a:prstGeom prst="ellipse">
            <a:avLst/>
          </a:prstGeom>
          <a:solidFill>
            <a:srgbClr val="3E4044">
              <a:alpha val="40000"/>
            </a:srgbClr>
          </a:solidFill>
          <a:ln>
            <a:solidFill>
              <a:schemeClr val="accent1">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82700" y="487335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3982700" y="6211935"/>
            <a:ext cx="0" cy="567359"/>
          </a:xfrm>
          <a:prstGeom prst="straightConnector1">
            <a:avLst/>
          </a:prstGeom>
          <a:ln>
            <a:solidFill>
              <a:schemeClr val="accent1">
                <a:alpha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581118" y="1257084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25" name="Düz Ok Bağlayıcısı 24">
            <a:extLst>
              <a:ext uri="{FF2B5EF4-FFF2-40B4-BE49-F238E27FC236}">
                <a16:creationId xmlns:a16="http://schemas.microsoft.com/office/drawing/2014/main" id="{1FE9AEE6-F50F-D953-E635-73A075F22994}"/>
              </a:ext>
            </a:extLst>
          </p:cNvPr>
          <p:cNvCxnSpPr>
            <a:cxnSpLocks/>
            <a:stCxn id="20" idx="0"/>
          </p:cNvCxnSpPr>
          <p:nvPr/>
        </p:nvCxnSpPr>
        <p:spPr>
          <a:xfrm flipV="1">
            <a:off x="14000218" y="12044155"/>
            <a:ext cx="0" cy="52668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325600" y="4823549"/>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1" name="TextBox 26">
            <a:extLst>
              <a:ext uri="{FF2B5EF4-FFF2-40B4-BE49-F238E27FC236}">
                <a16:creationId xmlns:a16="http://schemas.microsoft.com/office/drawing/2014/main" id="{28A1353B-DD16-ED9C-705D-5B9742B3738F}"/>
              </a:ext>
            </a:extLst>
          </p:cNvPr>
          <p:cNvSpPr txBox="1"/>
          <p:nvPr/>
        </p:nvSpPr>
        <p:spPr>
          <a:xfrm>
            <a:off x="2494469" y="5491781"/>
            <a:ext cx="8944467" cy="746999"/>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a:ea typeface="Roboto"/>
                <a:cs typeface="Roboto"/>
                <a:sym typeface="Roboto"/>
              </a:rPr>
              <a:t>Git moved the main branch reference back to C1; now our local repository is in a state as if C2 had never happened.</a:t>
            </a:r>
          </a:p>
        </p:txBody>
      </p:sp>
      <p:sp>
        <p:nvSpPr>
          <p:cNvPr id="5" name="Freeform 23">
            <a:extLst>
              <a:ext uri="{FF2B5EF4-FFF2-40B4-BE49-F238E27FC236}">
                <a16:creationId xmlns:a16="http://schemas.microsoft.com/office/drawing/2014/main" id="{163C170A-D52D-58A5-9101-905CCA625D51}"/>
              </a:ext>
            </a:extLst>
          </p:cNvPr>
          <p:cNvSpPr/>
          <p:nvPr/>
        </p:nvSpPr>
        <p:spPr>
          <a:xfrm>
            <a:off x="403860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28" name="TextBox 16">
            <a:extLst>
              <a:ext uri="{FF2B5EF4-FFF2-40B4-BE49-F238E27FC236}">
                <a16:creationId xmlns:a16="http://schemas.microsoft.com/office/drawing/2014/main" id="{695DDC28-C780-6B89-4130-CB60E90682E6}"/>
              </a:ext>
            </a:extLst>
          </p:cNvPr>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Git Reset is used to undo operations by rewriting the commit history. </a:t>
            </a:r>
          </a:p>
        </p:txBody>
      </p:sp>
      <p:sp>
        <p:nvSpPr>
          <p:cNvPr id="33" name="TextBox 26">
            <a:extLst>
              <a:ext uri="{FF2B5EF4-FFF2-40B4-BE49-F238E27FC236}">
                <a16:creationId xmlns:a16="http://schemas.microsoft.com/office/drawing/2014/main" id="{D6154884-2C72-D0AF-A02B-BA5216270B1F}"/>
              </a:ext>
            </a:extLst>
          </p:cNvPr>
          <p:cNvSpPr txBox="1"/>
          <p:nvPr/>
        </p:nvSpPr>
        <p:spPr>
          <a:xfrm>
            <a:off x="2494469" y="3609749"/>
            <a:ext cx="8944467" cy="1146724"/>
          </a:xfrm>
          <a:prstGeom prst="rect">
            <a:avLst/>
          </a:prstGeom>
        </p:spPr>
        <p:txBody>
          <a:bodyPr wrap="square" lIns="0" tIns="0" rIns="0" bIns="0" rtlCol="0" anchor="t">
            <a:spAutoFit/>
          </a:bodyPr>
          <a:lstStyle/>
          <a:p>
            <a:pPr algn="l">
              <a:lnSpc>
                <a:spcPts val="3080"/>
              </a:lnSpc>
            </a:pPr>
            <a:r>
              <a:rPr lang="en-US" sz="1600" b="0" i="1" dirty="0">
                <a:solidFill>
                  <a:srgbClr val="3E4044"/>
                </a:solidFill>
                <a:effectLst/>
                <a:latin typeface="Roboto" panose="02000000000000000000" pitchFamily="2" charset="0"/>
                <a:ea typeface="Roboto" panose="02000000000000000000" pitchFamily="2" charset="0"/>
              </a:rPr>
              <a:t>This operation removes all commits between the current HEAD and the specified commit, and it restores the files in the working directory to the state of the specified commit. Reset can cause problems when working with other developers, so it should be used with caution.</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sp>
        <p:nvSpPr>
          <p:cNvPr id="35" name="AutoShape 5">
            <a:extLst>
              <a:ext uri="{FF2B5EF4-FFF2-40B4-BE49-F238E27FC236}">
                <a16:creationId xmlns:a16="http://schemas.microsoft.com/office/drawing/2014/main" id="{E1E8F2B5-2DC9-53C1-C23A-1A698A555D03}"/>
              </a:ext>
            </a:extLst>
          </p:cNvPr>
          <p:cNvSpPr/>
          <p:nvPr/>
        </p:nvSpPr>
        <p:spPr>
          <a:xfrm>
            <a:off x="2494469" y="4873350"/>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10" name="TextBox 26">
            <a:extLst>
              <a:ext uri="{FF2B5EF4-FFF2-40B4-BE49-F238E27FC236}">
                <a16:creationId xmlns:a16="http://schemas.microsoft.com/office/drawing/2014/main" id="{F209F52A-6E72-1BC6-08AC-B38B4F9A9BE7}"/>
              </a:ext>
            </a:extLst>
          </p:cNvPr>
          <p:cNvSpPr txBox="1"/>
          <p:nvPr/>
        </p:nvSpPr>
        <p:spPr>
          <a:xfrm>
            <a:off x="13240154" y="7718012"/>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2975233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PATCHING</a:t>
            </a:r>
          </a:p>
        </p:txBody>
      </p:sp>
      <p:sp>
        <p:nvSpPr>
          <p:cNvPr id="17" name="TextBox 17"/>
          <p:cNvSpPr txBox="1"/>
          <p:nvPr/>
        </p:nvSpPr>
        <p:spPr>
          <a:xfrm>
            <a:off x="2209304" y="10837230"/>
            <a:ext cx="8966193"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revert HEAD</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a:extLst>
                    <a:ext uri="{A12FA001-AC4F-418D-AE19-62706E023703}">
                      <ahyp:hlinkClr xmlns:ahyp="http://schemas.microsoft.com/office/drawing/2018/hyperlinkcolor" val="tx"/>
                    </a:ext>
                  </a:extLst>
                </a:hlinkClick>
              </a:rPr>
              <a:t>Git Revert</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34</a:t>
            </a:r>
          </a:p>
        </p:txBody>
      </p:sp>
      <p:sp>
        <p:nvSpPr>
          <p:cNvPr id="27" name="Oval 26">
            <a:extLst>
              <a:ext uri="{FF2B5EF4-FFF2-40B4-BE49-F238E27FC236}">
                <a16:creationId xmlns:a16="http://schemas.microsoft.com/office/drawing/2014/main" id="{9E63EC8B-2BE0-ECA7-4D3C-CC859B20E826}"/>
              </a:ext>
            </a:extLst>
          </p:cNvPr>
          <p:cNvSpPr/>
          <p:nvPr/>
        </p:nvSpPr>
        <p:spPr>
          <a:xfrm>
            <a:off x="13563600" y="410212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563600" y="544070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3563600" y="677929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82700" y="487335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3982700" y="6211935"/>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36" name="AutoShape 5">
            <a:extLst>
              <a:ext uri="{FF2B5EF4-FFF2-40B4-BE49-F238E27FC236}">
                <a16:creationId xmlns:a16="http://schemas.microsoft.com/office/drawing/2014/main" id="{5A9259D1-1FD3-CADB-F0AE-4278A7A8B0E0}"/>
              </a:ext>
            </a:extLst>
          </p:cNvPr>
          <p:cNvSpPr/>
          <p:nvPr/>
        </p:nvSpPr>
        <p:spPr>
          <a:xfrm>
            <a:off x="2496866" y="463145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0" name="Oval 19">
            <a:extLst>
              <a:ext uri="{FF2B5EF4-FFF2-40B4-BE49-F238E27FC236}">
                <a16:creationId xmlns:a16="http://schemas.microsoft.com/office/drawing/2014/main" id="{D1E0B1F8-4C30-7706-63D0-4DBB0FACE702}"/>
              </a:ext>
            </a:extLst>
          </p:cNvPr>
          <p:cNvSpPr/>
          <p:nvPr/>
        </p:nvSpPr>
        <p:spPr>
          <a:xfrm>
            <a:off x="13581118" y="1257084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25" name="Düz Ok Bağlayıcısı 24">
            <a:extLst>
              <a:ext uri="{FF2B5EF4-FFF2-40B4-BE49-F238E27FC236}">
                <a16:creationId xmlns:a16="http://schemas.microsoft.com/office/drawing/2014/main" id="{1FE9AEE6-F50F-D953-E635-73A075F22994}"/>
              </a:ext>
            </a:extLst>
          </p:cNvPr>
          <p:cNvCxnSpPr>
            <a:cxnSpLocks/>
            <a:stCxn id="20" idx="0"/>
          </p:cNvCxnSpPr>
          <p:nvPr/>
        </p:nvCxnSpPr>
        <p:spPr>
          <a:xfrm flipV="1">
            <a:off x="14000218" y="12044155"/>
            <a:ext cx="0" cy="52668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325600" y="6198173"/>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1" name="TextBox 26">
            <a:extLst>
              <a:ext uri="{FF2B5EF4-FFF2-40B4-BE49-F238E27FC236}">
                <a16:creationId xmlns:a16="http://schemas.microsoft.com/office/drawing/2014/main" id="{28A1353B-DD16-ED9C-705D-5B9742B3738F}"/>
              </a:ext>
            </a:extLst>
          </p:cNvPr>
          <p:cNvSpPr txBox="1"/>
          <p:nvPr/>
        </p:nvSpPr>
        <p:spPr>
          <a:xfrm>
            <a:off x="2209304" y="11458311"/>
            <a:ext cx="8944467" cy="349455"/>
          </a:xfrm>
          <a:prstGeom prst="rect">
            <a:avLst/>
          </a:prstGeom>
        </p:spPr>
        <p:txBody>
          <a:bodyPr wrap="square" lIns="0" tIns="0" rIns="0" bIns="0" rtlCol="0" anchor="t">
            <a:spAutoFit/>
          </a:bodyPr>
          <a:lstStyle/>
          <a:p>
            <a:pPr algn="l">
              <a:lnSpc>
                <a:spcPts val="3080"/>
              </a:lnSpc>
            </a:pPr>
            <a:r>
              <a:rPr lang="en-US" sz="1600" dirty="0">
                <a:solidFill>
                  <a:srgbClr val="343F56"/>
                </a:solidFill>
                <a:latin typeface="Roboto"/>
                <a:ea typeface="Roboto"/>
                <a:cs typeface="Roboto"/>
                <a:sym typeface="Roboto"/>
              </a:rPr>
              <a:t>moves (by force) the main branch to three parents behind HEAD.</a:t>
            </a:r>
          </a:p>
        </p:txBody>
      </p:sp>
      <p:sp>
        <p:nvSpPr>
          <p:cNvPr id="5" name="Freeform 23">
            <a:extLst>
              <a:ext uri="{FF2B5EF4-FFF2-40B4-BE49-F238E27FC236}">
                <a16:creationId xmlns:a16="http://schemas.microsoft.com/office/drawing/2014/main" id="{163C170A-D52D-58A5-9101-905CCA625D51}"/>
              </a:ext>
            </a:extLst>
          </p:cNvPr>
          <p:cNvSpPr/>
          <p:nvPr/>
        </p:nvSpPr>
        <p:spPr>
          <a:xfrm>
            <a:off x="4164995"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21" name="TextBox 16">
            <a:extLst>
              <a:ext uri="{FF2B5EF4-FFF2-40B4-BE49-F238E27FC236}">
                <a16:creationId xmlns:a16="http://schemas.microsoft.com/office/drawing/2014/main" id="{43E00030-5F0E-3786-E2DC-EF6B029C62DB}"/>
              </a:ext>
            </a:extLst>
          </p:cNvPr>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b="0" i="0" dirty="0">
                <a:solidFill>
                  <a:srgbClr val="3E4044"/>
                </a:solidFill>
                <a:effectLst/>
                <a:latin typeface="Roboto" panose="02000000000000000000" pitchFamily="2" charset="0"/>
                <a:ea typeface="Roboto" panose="02000000000000000000" pitchFamily="2" charset="0"/>
              </a:rPr>
              <a:t>Git Revert is used to undo a change. This operation creates a new commit that undoes the change by reversing it.</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23" name="TextBox 26">
            <a:extLst>
              <a:ext uri="{FF2B5EF4-FFF2-40B4-BE49-F238E27FC236}">
                <a16:creationId xmlns:a16="http://schemas.microsoft.com/office/drawing/2014/main" id="{B208FC94-A663-5DAC-6D82-E5D08155756F}"/>
              </a:ext>
            </a:extLst>
          </p:cNvPr>
          <p:cNvSpPr txBox="1"/>
          <p:nvPr/>
        </p:nvSpPr>
        <p:spPr>
          <a:xfrm>
            <a:off x="2481532" y="3631645"/>
            <a:ext cx="9190843" cy="749179"/>
          </a:xfrm>
          <a:prstGeom prst="rect">
            <a:avLst/>
          </a:prstGeom>
        </p:spPr>
        <p:txBody>
          <a:bodyPr wrap="square" lIns="0" tIns="0" rIns="0" bIns="0" rtlCol="0" anchor="t">
            <a:spAutoFit/>
          </a:bodyPr>
          <a:lstStyle/>
          <a:p>
            <a:pPr algn="l">
              <a:lnSpc>
                <a:spcPts val="3080"/>
              </a:lnSpc>
            </a:pPr>
            <a:r>
              <a:rPr lang="en-US" sz="1600" b="0" i="1" dirty="0">
                <a:solidFill>
                  <a:srgbClr val="3E4044"/>
                </a:solidFill>
                <a:effectLst/>
                <a:latin typeface="Roboto" panose="02000000000000000000" pitchFamily="2" charset="0"/>
                <a:ea typeface="Roboto" panose="02000000000000000000" pitchFamily="2" charset="0"/>
              </a:rPr>
              <a:t>Revert is a safer option when working with other developers, as it preserves the commit history and doesn’t affect others’ work.</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sp>
        <p:nvSpPr>
          <p:cNvPr id="10" name="TextBox 26">
            <a:extLst>
              <a:ext uri="{FF2B5EF4-FFF2-40B4-BE49-F238E27FC236}">
                <a16:creationId xmlns:a16="http://schemas.microsoft.com/office/drawing/2014/main" id="{A6AC86ED-374E-9DD7-1F9A-0A0D7DBD55A3}"/>
              </a:ext>
            </a:extLst>
          </p:cNvPr>
          <p:cNvSpPr txBox="1"/>
          <p:nvPr/>
        </p:nvSpPr>
        <p:spPr>
          <a:xfrm>
            <a:off x="13240154" y="7650565"/>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412502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PATCHING</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b="0" i="0" dirty="0">
                <a:solidFill>
                  <a:srgbClr val="3E4044"/>
                </a:solidFill>
                <a:effectLst/>
                <a:latin typeface="Roboto" panose="02000000000000000000" pitchFamily="2" charset="0"/>
                <a:ea typeface="Roboto" panose="02000000000000000000" pitchFamily="2" charset="0"/>
              </a:rPr>
              <a:t>Git Revert is used to undo a change. This operation creates a new commit that undoes the change by reversing it.</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7" name="TextBox 17"/>
          <p:cNvSpPr txBox="1"/>
          <p:nvPr/>
        </p:nvSpPr>
        <p:spPr>
          <a:xfrm>
            <a:off x="2493237" y="4830414"/>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revert HEAD</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a:extLst>
                    <a:ext uri="{A12FA001-AC4F-418D-AE19-62706E023703}">
                      <ahyp:hlinkClr xmlns:ahyp="http://schemas.microsoft.com/office/drawing/2018/hyperlinkcolor" val="tx"/>
                    </a:ext>
                  </a:extLst>
                </a:hlinkClick>
              </a:rPr>
              <a:t>Git Revert</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35</a:t>
            </a:r>
          </a:p>
        </p:txBody>
      </p:sp>
      <p:sp>
        <p:nvSpPr>
          <p:cNvPr id="27" name="Oval 26">
            <a:extLst>
              <a:ext uri="{FF2B5EF4-FFF2-40B4-BE49-F238E27FC236}">
                <a16:creationId xmlns:a16="http://schemas.microsoft.com/office/drawing/2014/main" id="{9E63EC8B-2BE0-ECA7-4D3C-CC859B20E826}"/>
              </a:ext>
            </a:extLst>
          </p:cNvPr>
          <p:cNvSpPr/>
          <p:nvPr/>
        </p:nvSpPr>
        <p:spPr>
          <a:xfrm>
            <a:off x="13563600" y="410212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563600" y="544070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3563600" y="677929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82700" y="487335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3982700" y="6211935"/>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477903" y="3669336"/>
            <a:ext cx="9190843" cy="749179"/>
          </a:xfrm>
          <a:prstGeom prst="rect">
            <a:avLst/>
          </a:prstGeom>
        </p:spPr>
        <p:txBody>
          <a:bodyPr wrap="square" lIns="0" tIns="0" rIns="0" bIns="0" rtlCol="0" anchor="t">
            <a:spAutoFit/>
          </a:bodyPr>
          <a:lstStyle/>
          <a:p>
            <a:pPr algn="l">
              <a:lnSpc>
                <a:spcPts val="3080"/>
              </a:lnSpc>
            </a:pPr>
            <a:r>
              <a:rPr lang="en-US" sz="1600" b="0" i="1" dirty="0">
                <a:solidFill>
                  <a:srgbClr val="3E4044"/>
                </a:solidFill>
                <a:effectLst/>
                <a:latin typeface="Roboto" panose="02000000000000000000" pitchFamily="2" charset="0"/>
                <a:ea typeface="Roboto" panose="02000000000000000000" pitchFamily="2" charset="0"/>
              </a:rPr>
              <a:t>Revert is a safer option when working with other developers, as it preserves the commit history and doesn’t affect others’ work.</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36" name="AutoShape 5">
            <a:extLst>
              <a:ext uri="{FF2B5EF4-FFF2-40B4-BE49-F238E27FC236}">
                <a16:creationId xmlns:a16="http://schemas.microsoft.com/office/drawing/2014/main" id="{5A9259D1-1FD3-CADB-F0AE-4278A7A8B0E0}"/>
              </a:ext>
            </a:extLst>
          </p:cNvPr>
          <p:cNvSpPr/>
          <p:nvPr/>
        </p:nvSpPr>
        <p:spPr>
          <a:xfrm>
            <a:off x="2493237" y="4669150"/>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0" name="Oval 19">
            <a:extLst>
              <a:ext uri="{FF2B5EF4-FFF2-40B4-BE49-F238E27FC236}">
                <a16:creationId xmlns:a16="http://schemas.microsoft.com/office/drawing/2014/main" id="{D1E0B1F8-4C30-7706-63D0-4DBB0FACE702}"/>
              </a:ext>
            </a:extLst>
          </p:cNvPr>
          <p:cNvSpPr/>
          <p:nvPr/>
        </p:nvSpPr>
        <p:spPr>
          <a:xfrm>
            <a:off x="13563600" y="8007536"/>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5" name="Düz Ok Bağlayıcısı 24">
            <a:extLst>
              <a:ext uri="{FF2B5EF4-FFF2-40B4-BE49-F238E27FC236}">
                <a16:creationId xmlns:a16="http://schemas.microsoft.com/office/drawing/2014/main" id="{1FE9AEE6-F50F-D953-E635-73A075F22994}"/>
              </a:ext>
            </a:extLst>
          </p:cNvPr>
          <p:cNvCxnSpPr>
            <a:cxnSpLocks/>
            <a:stCxn id="20" idx="0"/>
            <a:endCxn id="8" idx="4"/>
          </p:cNvCxnSpPr>
          <p:nvPr/>
        </p:nvCxnSpPr>
        <p:spPr>
          <a:xfrm flipV="1">
            <a:off x="13982700" y="7550520"/>
            <a:ext cx="0" cy="45701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401800" y="7399432"/>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1" name="TextBox 26">
            <a:extLst>
              <a:ext uri="{FF2B5EF4-FFF2-40B4-BE49-F238E27FC236}">
                <a16:creationId xmlns:a16="http://schemas.microsoft.com/office/drawing/2014/main" id="{28A1353B-DD16-ED9C-705D-5B9742B3738F}"/>
              </a:ext>
            </a:extLst>
          </p:cNvPr>
          <p:cNvSpPr txBox="1"/>
          <p:nvPr/>
        </p:nvSpPr>
        <p:spPr>
          <a:xfrm>
            <a:off x="2472743" y="5209977"/>
            <a:ext cx="8986685" cy="1144544"/>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a:ea typeface="Roboto"/>
                <a:cs typeface="Roboto"/>
                <a:sym typeface="Roboto"/>
              </a:rPr>
              <a:t>This new commit C2' introduces changes -- it just happens to introduce changes that exactly reverses the commit of C2.</a:t>
            </a:r>
            <a:br>
              <a:rPr lang="en-US" sz="1600" dirty="0">
                <a:solidFill>
                  <a:srgbClr val="3E4044"/>
                </a:solidFill>
                <a:latin typeface="Roboto"/>
                <a:ea typeface="Roboto"/>
                <a:cs typeface="Roboto"/>
                <a:sym typeface="Roboto"/>
              </a:rPr>
            </a:br>
            <a:r>
              <a:rPr lang="en-US" sz="1600" dirty="0">
                <a:solidFill>
                  <a:srgbClr val="3E4044"/>
                </a:solidFill>
                <a:latin typeface="Roboto"/>
                <a:ea typeface="Roboto"/>
                <a:cs typeface="Roboto"/>
                <a:sym typeface="Roboto"/>
              </a:rPr>
              <a:t>With reverting, you can push out your changes to share with others.</a:t>
            </a:r>
          </a:p>
        </p:txBody>
      </p:sp>
      <p:sp>
        <p:nvSpPr>
          <p:cNvPr id="5" name="Freeform 23">
            <a:extLst>
              <a:ext uri="{FF2B5EF4-FFF2-40B4-BE49-F238E27FC236}">
                <a16:creationId xmlns:a16="http://schemas.microsoft.com/office/drawing/2014/main" id="{163C170A-D52D-58A5-9101-905CCA625D51}"/>
              </a:ext>
            </a:extLst>
          </p:cNvPr>
          <p:cNvSpPr/>
          <p:nvPr/>
        </p:nvSpPr>
        <p:spPr>
          <a:xfrm>
            <a:off x="4164995"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21" name="TextBox 26">
            <a:extLst>
              <a:ext uri="{FF2B5EF4-FFF2-40B4-BE49-F238E27FC236}">
                <a16:creationId xmlns:a16="http://schemas.microsoft.com/office/drawing/2014/main" id="{339AC4E9-CB3E-DFB8-B7E6-E164CA014983}"/>
              </a:ext>
            </a:extLst>
          </p:cNvPr>
          <p:cNvSpPr txBox="1"/>
          <p:nvPr/>
        </p:nvSpPr>
        <p:spPr>
          <a:xfrm>
            <a:off x="13222636" y="8805252"/>
            <a:ext cx="1520127" cy="250068"/>
          </a:xfrm>
          <a:prstGeom prst="rect">
            <a:avLst/>
          </a:prstGeom>
        </p:spPr>
        <p:txBody>
          <a:bodyPr wrap="square" lIns="0" tIns="0" rIns="0" bIns="0" rtlCol="0" anchor="t">
            <a:spAutoFit/>
          </a:bodyPr>
          <a:lstStyle/>
          <a:p>
            <a:pPr algn="ctr">
              <a:lnSpc>
                <a:spcPts val="2100"/>
              </a:lnSpc>
            </a:pPr>
            <a:r>
              <a:rPr lang="en-US" sz="1500" i="1" dirty="0">
                <a:solidFill>
                  <a:srgbClr val="3E4044"/>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2882133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SHARING AND UPDATING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rPr>
              <a:t>Git Fetch only downloads new data from a remote repository.</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a:extLst>
                    <a:ext uri="{A12FA001-AC4F-418D-AE19-62706E023703}">
                      <ahyp:hlinkClr xmlns:ahyp="http://schemas.microsoft.com/office/drawing/2018/hyperlinkcolor" val="tx"/>
                    </a:ext>
                  </a:extLst>
                </a:hlinkClick>
              </a:rPr>
              <a:t>Git Fetch</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36</a:t>
            </a:r>
          </a:p>
        </p:txBody>
      </p:sp>
      <p:sp>
        <p:nvSpPr>
          <p:cNvPr id="27" name="Oval 26">
            <a:extLst>
              <a:ext uri="{FF2B5EF4-FFF2-40B4-BE49-F238E27FC236}">
                <a16:creationId xmlns:a16="http://schemas.microsoft.com/office/drawing/2014/main" id="{9E63EC8B-2BE0-ECA7-4D3C-CC859B20E826}"/>
              </a:ext>
            </a:extLst>
          </p:cNvPr>
          <p:cNvSpPr/>
          <p:nvPr/>
        </p:nvSpPr>
        <p:spPr>
          <a:xfrm>
            <a:off x="11438936" y="422922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1438936" y="556780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4444289" y="5861531"/>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1858036" y="500044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38" idx="4"/>
          </p:cNvCxnSpPr>
          <p:nvPr/>
        </p:nvCxnSpPr>
        <p:spPr>
          <a:xfrm flipV="1">
            <a:off x="14863389" y="5298606"/>
            <a:ext cx="0" cy="56292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88282" y="3806862"/>
            <a:ext cx="8949627"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But it doesn't integrate any of this new data into your working files.</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571992" y="1111694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grpSp>
        <p:nvGrpSpPr>
          <p:cNvPr id="32" name="Grup 31">
            <a:extLst>
              <a:ext uri="{FF2B5EF4-FFF2-40B4-BE49-F238E27FC236}">
                <a16:creationId xmlns:a16="http://schemas.microsoft.com/office/drawing/2014/main" id="{A475F586-716C-A4DB-C0D6-4E4BD95C3AB7}"/>
              </a:ext>
            </a:extLst>
          </p:cNvPr>
          <p:cNvGrpSpPr/>
          <p:nvPr/>
        </p:nvGrpSpPr>
        <p:grpSpPr>
          <a:xfrm>
            <a:off x="12205853" y="5012006"/>
            <a:ext cx="1918238" cy="966734"/>
            <a:chOff x="13169358" y="4929154"/>
            <a:chExt cx="19182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5" y="4929154"/>
              <a:ext cx="1395601"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a:p>
              <a:pPr algn="ctr"/>
              <a:r>
                <a:rPr lang="en-US" dirty="0">
                  <a:solidFill>
                    <a:srgbClr val="F5E6CA"/>
                  </a:solidFill>
                </a:rPr>
                <a:t>origin/main</a:t>
              </a:r>
            </a:p>
          </p:txBody>
        </p:sp>
      </p:grpSp>
      <p:sp>
        <p:nvSpPr>
          <p:cNvPr id="11" name="TextBox 17">
            <a:extLst>
              <a:ext uri="{FF2B5EF4-FFF2-40B4-BE49-F238E27FC236}">
                <a16:creationId xmlns:a16="http://schemas.microsoft.com/office/drawing/2014/main" id="{B06EA492-DA3D-015A-C94A-9C86A1D0DBF1}"/>
              </a:ext>
            </a:extLst>
          </p:cNvPr>
          <p:cNvSpPr txBox="1"/>
          <p:nvPr/>
        </p:nvSpPr>
        <p:spPr>
          <a:xfrm>
            <a:off x="2472743" y="4381527"/>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fetch</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22026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4444289" y="318879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4444289" y="452738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4863389" y="39600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3" name="AutoShape 5">
            <a:extLst>
              <a:ext uri="{FF2B5EF4-FFF2-40B4-BE49-F238E27FC236}">
                <a16:creationId xmlns:a16="http://schemas.microsoft.com/office/drawing/2014/main" id="{F8475A61-1E07-59C0-29B0-0ADA24825CDA}"/>
              </a:ext>
            </a:extLst>
          </p:cNvPr>
          <p:cNvSpPr/>
          <p:nvPr/>
        </p:nvSpPr>
        <p:spPr>
          <a:xfrm>
            <a:off x="2042570" y="1104820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5" name="TextBox 26">
            <a:extLst>
              <a:ext uri="{FF2B5EF4-FFF2-40B4-BE49-F238E27FC236}">
                <a16:creationId xmlns:a16="http://schemas.microsoft.com/office/drawing/2014/main" id="{3B4A058C-F01D-5E28-50CA-06C4F9E61A73}"/>
              </a:ext>
            </a:extLst>
          </p:cNvPr>
          <p:cNvSpPr txBox="1"/>
          <p:nvPr/>
        </p:nvSpPr>
        <p:spPr>
          <a:xfrm>
            <a:off x="2059136" y="11244037"/>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Hence, if you look at a branch named origin/main, the branch name is main and the name of the remote is origin.</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050852" y="12062588"/>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059136" y="1191034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3" name="TextBox 26">
            <a:extLst>
              <a:ext uri="{FF2B5EF4-FFF2-40B4-BE49-F238E27FC236}">
                <a16:creationId xmlns:a16="http://schemas.microsoft.com/office/drawing/2014/main" id="{5072067C-B7D3-89E6-C27E-533EDD118BBA}"/>
              </a:ext>
            </a:extLst>
          </p:cNvPr>
          <p:cNvSpPr txBox="1"/>
          <p:nvPr/>
        </p:nvSpPr>
        <p:spPr>
          <a:xfrm>
            <a:off x="2050852" y="12560505"/>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As you can see, git put us into detached HEAD mode and then did not update origin/main when we added a new commit. This is because origin/main will only update when the remote updates.</a:t>
            </a:r>
          </a:p>
        </p:txBody>
      </p:sp>
      <p:sp>
        <p:nvSpPr>
          <p:cNvPr id="5" name="Freeform 23">
            <a:extLst>
              <a:ext uri="{FF2B5EF4-FFF2-40B4-BE49-F238E27FC236}">
                <a16:creationId xmlns:a16="http://schemas.microsoft.com/office/drawing/2014/main" id="{A977783E-E3E9-D1DA-2E23-492936EF332A}"/>
              </a:ext>
            </a:extLst>
          </p:cNvPr>
          <p:cNvSpPr/>
          <p:nvPr/>
        </p:nvSpPr>
        <p:spPr>
          <a:xfrm>
            <a:off x="4004938"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26" name="Oval 25">
            <a:extLst>
              <a:ext uri="{FF2B5EF4-FFF2-40B4-BE49-F238E27FC236}">
                <a16:creationId xmlns:a16="http://schemas.microsoft.com/office/drawing/2014/main" id="{370BF374-E758-D65C-2B22-77AC3DA813AB}"/>
              </a:ext>
            </a:extLst>
          </p:cNvPr>
          <p:cNvSpPr/>
          <p:nvPr/>
        </p:nvSpPr>
        <p:spPr>
          <a:xfrm>
            <a:off x="14444289" y="7195682"/>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28" name="Düz Ok Bağlayıcısı 27">
            <a:extLst>
              <a:ext uri="{FF2B5EF4-FFF2-40B4-BE49-F238E27FC236}">
                <a16:creationId xmlns:a16="http://schemas.microsoft.com/office/drawing/2014/main" id="{38923E95-FF8F-AEFB-E4F7-416898385539}"/>
              </a:ext>
            </a:extLst>
          </p:cNvPr>
          <p:cNvCxnSpPr>
            <a:cxnSpLocks/>
            <a:stCxn id="26" idx="0"/>
            <a:endCxn id="8" idx="4"/>
          </p:cNvCxnSpPr>
          <p:nvPr/>
        </p:nvCxnSpPr>
        <p:spPr>
          <a:xfrm flipV="1">
            <a:off x="14863389" y="6632757"/>
            <a:ext cx="0" cy="56292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5152326" y="6560974"/>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25" name="TextBox 26">
            <a:extLst>
              <a:ext uri="{FF2B5EF4-FFF2-40B4-BE49-F238E27FC236}">
                <a16:creationId xmlns:a16="http://schemas.microsoft.com/office/drawing/2014/main" id="{8F63D306-028E-9475-B0D7-57AE88BC81D2}"/>
              </a:ext>
            </a:extLst>
          </p:cNvPr>
          <p:cNvSpPr txBox="1"/>
          <p:nvPr/>
        </p:nvSpPr>
        <p:spPr>
          <a:xfrm>
            <a:off x="14261478" y="8171006"/>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Upstream Repo</a:t>
            </a:r>
          </a:p>
        </p:txBody>
      </p:sp>
      <p:sp>
        <p:nvSpPr>
          <p:cNvPr id="17" name="TextBox 26">
            <a:extLst>
              <a:ext uri="{FF2B5EF4-FFF2-40B4-BE49-F238E27FC236}">
                <a16:creationId xmlns:a16="http://schemas.microsoft.com/office/drawing/2014/main" id="{D5F0C86F-AD9E-611E-1452-99E203E16678}"/>
              </a:ext>
            </a:extLst>
          </p:cNvPr>
          <p:cNvSpPr txBox="1"/>
          <p:nvPr/>
        </p:nvSpPr>
        <p:spPr>
          <a:xfrm>
            <a:off x="11216375" y="6662340"/>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2146168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SHARING AND UPDATING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rPr>
              <a:t>Git Fetch only downloads new data from a remote repository.</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5">
                  <a:extLst>
                    <a:ext uri="{A12FA001-AC4F-418D-AE19-62706E023703}">
                      <ahyp:hlinkClr xmlns:ahyp="http://schemas.microsoft.com/office/drawing/2018/hyperlinkcolor" val="tx"/>
                    </a:ext>
                  </a:extLst>
                </a:hlinkClick>
              </a:rPr>
              <a:t>Git Fetch</a:t>
            </a:r>
            <a:endParaRPr lang="en-US" sz="2200" b="1" dirty="0">
              <a:solidFill>
                <a:srgbClr val="343F56"/>
              </a:solidFill>
              <a:latin typeface="Hagrid Ultra-Bold"/>
              <a:ea typeface="Hagrid Ultra-Bold"/>
              <a:cs typeface="Hagrid Ultra-Bold"/>
              <a:sym typeface="Hagrid Ultra-Bold"/>
              <a:hlinkClick r:id="rId6"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37</a:t>
            </a:r>
          </a:p>
        </p:txBody>
      </p:sp>
      <p:sp>
        <p:nvSpPr>
          <p:cNvPr id="27" name="Oval 26">
            <a:extLst>
              <a:ext uri="{FF2B5EF4-FFF2-40B4-BE49-F238E27FC236}">
                <a16:creationId xmlns:a16="http://schemas.microsoft.com/office/drawing/2014/main" id="{9E63EC8B-2BE0-ECA7-4D3C-CC859B20E826}"/>
              </a:ext>
            </a:extLst>
          </p:cNvPr>
          <p:cNvSpPr/>
          <p:nvPr/>
        </p:nvSpPr>
        <p:spPr>
          <a:xfrm>
            <a:off x="11487511" y="317723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1487511" y="451582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4444289" y="5861531"/>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1906611" y="394846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38" idx="4"/>
          </p:cNvCxnSpPr>
          <p:nvPr/>
        </p:nvCxnSpPr>
        <p:spPr>
          <a:xfrm flipV="1">
            <a:off x="14863389" y="5298606"/>
            <a:ext cx="0" cy="56292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88282" y="3806862"/>
            <a:ext cx="8949627"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But it doesn't integrate any of this new data into your working files.</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571992" y="1111694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grpSp>
        <p:nvGrpSpPr>
          <p:cNvPr id="32" name="Grup 31">
            <a:extLst>
              <a:ext uri="{FF2B5EF4-FFF2-40B4-BE49-F238E27FC236}">
                <a16:creationId xmlns:a16="http://schemas.microsoft.com/office/drawing/2014/main" id="{A475F586-716C-A4DB-C0D6-4E4BD95C3AB7}"/>
              </a:ext>
            </a:extLst>
          </p:cNvPr>
          <p:cNvGrpSpPr/>
          <p:nvPr/>
        </p:nvGrpSpPr>
        <p:grpSpPr>
          <a:xfrm>
            <a:off x="12254428" y="3960021"/>
            <a:ext cx="1918238" cy="966734"/>
            <a:chOff x="13169358" y="4929154"/>
            <a:chExt cx="19182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5" y="4929154"/>
              <a:ext cx="1395601"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1" name="TextBox 17">
            <a:extLst>
              <a:ext uri="{FF2B5EF4-FFF2-40B4-BE49-F238E27FC236}">
                <a16:creationId xmlns:a16="http://schemas.microsoft.com/office/drawing/2014/main" id="{B06EA492-DA3D-015A-C94A-9C86A1D0DBF1}"/>
              </a:ext>
            </a:extLst>
          </p:cNvPr>
          <p:cNvSpPr txBox="1"/>
          <p:nvPr/>
        </p:nvSpPr>
        <p:spPr>
          <a:xfrm>
            <a:off x="2472743" y="4381527"/>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fetch</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22026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4444289" y="318879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4444289" y="452738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4863389" y="39600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3" name="AutoShape 5">
            <a:extLst>
              <a:ext uri="{FF2B5EF4-FFF2-40B4-BE49-F238E27FC236}">
                <a16:creationId xmlns:a16="http://schemas.microsoft.com/office/drawing/2014/main" id="{F8475A61-1E07-59C0-29B0-0ADA24825CDA}"/>
              </a:ext>
            </a:extLst>
          </p:cNvPr>
          <p:cNvSpPr/>
          <p:nvPr/>
        </p:nvSpPr>
        <p:spPr>
          <a:xfrm>
            <a:off x="2042570" y="1104820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5" name="TextBox 26">
            <a:extLst>
              <a:ext uri="{FF2B5EF4-FFF2-40B4-BE49-F238E27FC236}">
                <a16:creationId xmlns:a16="http://schemas.microsoft.com/office/drawing/2014/main" id="{3B4A058C-F01D-5E28-50CA-06C4F9E61A73}"/>
              </a:ext>
            </a:extLst>
          </p:cNvPr>
          <p:cNvSpPr txBox="1"/>
          <p:nvPr/>
        </p:nvSpPr>
        <p:spPr>
          <a:xfrm>
            <a:off x="2059136" y="11244037"/>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Hence, if you look at a branch named origin/main, the branch name is main and the name of the remote is origin.</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050852" y="12062588"/>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059136" y="1191034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3" name="TextBox 26">
            <a:extLst>
              <a:ext uri="{FF2B5EF4-FFF2-40B4-BE49-F238E27FC236}">
                <a16:creationId xmlns:a16="http://schemas.microsoft.com/office/drawing/2014/main" id="{5072067C-B7D3-89E6-C27E-533EDD118BBA}"/>
              </a:ext>
            </a:extLst>
          </p:cNvPr>
          <p:cNvSpPr txBox="1"/>
          <p:nvPr/>
        </p:nvSpPr>
        <p:spPr>
          <a:xfrm>
            <a:off x="2050852" y="12560505"/>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As you can see, git put us into detached HEAD mode and then did not update origin/main when we added a new commit. This is because origin/main will only update when the remote updates.</a:t>
            </a:r>
          </a:p>
        </p:txBody>
      </p:sp>
      <p:sp>
        <p:nvSpPr>
          <p:cNvPr id="5" name="Freeform 23">
            <a:extLst>
              <a:ext uri="{FF2B5EF4-FFF2-40B4-BE49-F238E27FC236}">
                <a16:creationId xmlns:a16="http://schemas.microsoft.com/office/drawing/2014/main" id="{A977783E-E3E9-D1DA-2E23-492936EF332A}"/>
              </a:ext>
            </a:extLst>
          </p:cNvPr>
          <p:cNvSpPr/>
          <p:nvPr/>
        </p:nvSpPr>
        <p:spPr>
          <a:xfrm>
            <a:off x="4004938"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dirty="0"/>
          </a:p>
        </p:txBody>
      </p:sp>
      <p:sp>
        <p:nvSpPr>
          <p:cNvPr id="26" name="Oval 25">
            <a:extLst>
              <a:ext uri="{FF2B5EF4-FFF2-40B4-BE49-F238E27FC236}">
                <a16:creationId xmlns:a16="http://schemas.microsoft.com/office/drawing/2014/main" id="{370BF374-E758-D65C-2B22-77AC3DA813AB}"/>
              </a:ext>
            </a:extLst>
          </p:cNvPr>
          <p:cNvSpPr/>
          <p:nvPr/>
        </p:nvSpPr>
        <p:spPr>
          <a:xfrm>
            <a:off x="14444289" y="7195682"/>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28" name="Düz Ok Bağlayıcısı 27">
            <a:extLst>
              <a:ext uri="{FF2B5EF4-FFF2-40B4-BE49-F238E27FC236}">
                <a16:creationId xmlns:a16="http://schemas.microsoft.com/office/drawing/2014/main" id="{38923E95-FF8F-AEFB-E4F7-416898385539}"/>
              </a:ext>
            </a:extLst>
          </p:cNvPr>
          <p:cNvCxnSpPr>
            <a:cxnSpLocks/>
            <a:stCxn id="26" idx="0"/>
            <a:endCxn id="8" idx="4"/>
          </p:cNvCxnSpPr>
          <p:nvPr/>
        </p:nvCxnSpPr>
        <p:spPr>
          <a:xfrm flipV="1">
            <a:off x="14863389" y="6632757"/>
            <a:ext cx="0" cy="56292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5152326" y="6560974"/>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7" name="Oval 16">
            <a:extLst>
              <a:ext uri="{FF2B5EF4-FFF2-40B4-BE49-F238E27FC236}">
                <a16:creationId xmlns:a16="http://schemas.microsoft.com/office/drawing/2014/main" id="{7202A3C5-81DB-09BD-7511-D880CEB8DF4B}"/>
              </a:ext>
            </a:extLst>
          </p:cNvPr>
          <p:cNvSpPr/>
          <p:nvPr/>
        </p:nvSpPr>
        <p:spPr>
          <a:xfrm>
            <a:off x="11487511" y="585440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5" name="Düz Ok Bağlayıcısı 24">
            <a:extLst>
              <a:ext uri="{FF2B5EF4-FFF2-40B4-BE49-F238E27FC236}">
                <a16:creationId xmlns:a16="http://schemas.microsoft.com/office/drawing/2014/main" id="{2E9601A1-A571-15A5-FB5E-0E9CE3D648B0}"/>
              </a:ext>
            </a:extLst>
          </p:cNvPr>
          <p:cNvCxnSpPr>
            <a:cxnSpLocks/>
            <a:stCxn id="17" idx="0"/>
            <a:endCxn id="29" idx="4"/>
          </p:cNvCxnSpPr>
          <p:nvPr/>
        </p:nvCxnSpPr>
        <p:spPr>
          <a:xfrm flipV="1">
            <a:off x="11906611" y="528704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C9DABF1F-753D-D9C9-16EC-6E12B36B7B71}"/>
              </a:ext>
            </a:extLst>
          </p:cNvPr>
          <p:cNvSpPr/>
          <p:nvPr/>
        </p:nvSpPr>
        <p:spPr>
          <a:xfrm>
            <a:off x="11487511" y="711547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46" name="Düz Ok Bağlayıcısı 45">
            <a:extLst>
              <a:ext uri="{FF2B5EF4-FFF2-40B4-BE49-F238E27FC236}">
                <a16:creationId xmlns:a16="http://schemas.microsoft.com/office/drawing/2014/main" id="{903FC551-F8EB-BE72-0D17-C15D43DABA69}"/>
              </a:ext>
            </a:extLst>
          </p:cNvPr>
          <p:cNvCxnSpPr>
            <a:cxnSpLocks/>
            <a:stCxn id="45" idx="0"/>
          </p:cNvCxnSpPr>
          <p:nvPr/>
        </p:nvCxnSpPr>
        <p:spPr>
          <a:xfrm flipV="1">
            <a:off x="11906611" y="6601289"/>
            <a:ext cx="0" cy="51418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up 48">
            <a:extLst>
              <a:ext uri="{FF2B5EF4-FFF2-40B4-BE49-F238E27FC236}">
                <a16:creationId xmlns:a16="http://schemas.microsoft.com/office/drawing/2014/main" id="{CE354016-1C3D-1E99-067B-B04F778D7584}"/>
              </a:ext>
            </a:extLst>
          </p:cNvPr>
          <p:cNvGrpSpPr/>
          <p:nvPr/>
        </p:nvGrpSpPr>
        <p:grpSpPr>
          <a:xfrm>
            <a:off x="12174893" y="6541007"/>
            <a:ext cx="1918238" cy="966734"/>
            <a:chOff x="13169358" y="4929154"/>
            <a:chExt cx="1918238" cy="966734"/>
          </a:xfrm>
        </p:grpSpPr>
        <p:sp>
          <p:nvSpPr>
            <p:cNvPr id="50" name="Ok: Sağ 49">
              <a:extLst>
                <a:ext uri="{FF2B5EF4-FFF2-40B4-BE49-F238E27FC236}">
                  <a16:creationId xmlns:a16="http://schemas.microsoft.com/office/drawing/2014/main" id="{1CAEE072-D892-F38E-7422-39B0780CD741}"/>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Dikdörtgen: Köşeleri Yuvarlatılmış 50">
              <a:extLst>
                <a:ext uri="{FF2B5EF4-FFF2-40B4-BE49-F238E27FC236}">
                  <a16:creationId xmlns:a16="http://schemas.microsoft.com/office/drawing/2014/main" id="{EA30AAD1-6B20-84E9-0788-F6A866B5878C}"/>
                </a:ext>
              </a:extLst>
            </p:cNvPr>
            <p:cNvSpPr/>
            <p:nvPr/>
          </p:nvSpPr>
          <p:spPr>
            <a:xfrm>
              <a:off x="13691995" y="4929154"/>
              <a:ext cx="1395601"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origin/main</a:t>
              </a:r>
            </a:p>
          </p:txBody>
        </p:sp>
      </p:grpSp>
      <p:sp>
        <p:nvSpPr>
          <p:cNvPr id="52" name="TextBox 26">
            <a:extLst>
              <a:ext uri="{FF2B5EF4-FFF2-40B4-BE49-F238E27FC236}">
                <a16:creationId xmlns:a16="http://schemas.microsoft.com/office/drawing/2014/main" id="{B47913E1-032D-901F-5800-E62CBFE86F85}"/>
              </a:ext>
            </a:extLst>
          </p:cNvPr>
          <p:cNvSpPr txBox="1"/>
          <p:nvPr/>
        </p:nvSpPr>
        <p:spPr>
          <a:xfrm>
            <a:off x="2485322" y="4873029"/>
            <a:ext cx="8912340"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 Commits C2 and C3 were downloaded to our local repository, and our remote branch origin/main was updated to reflect this.</a:t>
            </a:r>
          </a:p>
        </p:txBody>
      </p:sp>
      <p:sp>
        <p:nvSpPr>
          <p:cNvPr id="54" name="TextBox 26">
            <a:extLst>
              <a:ext uri="{FF2B5EF4-FFF2-40B4-BE49-F238E27FC236}">
                <a16:creationId xmlns:a16="http://schemas.microsoft.com/office/drawing/2014/main" id="{E7B34D4E-8ED1-2046-1704-7E09363458E7}"/>
              </a:ext>
            </a:extLst>
          </p:cNvPr>
          <p:cNvSpPr txBox="1"/>
          <p:nvPr/>
        </p:nvSpPr>
        <p:spPr>
          <a:xfrm>
            <a:off x="2499669" y="5549545"/>
            <a:ext cx="8912340" cy="788677"/>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What fetch does?</a:t>
            </a:r>
          </a:p>
          <a:p>
            <a:pPr algn="l">
              <a:lnSpc>
                <a:spcPts val="2100"/>
              </a:lnSpc>
            </a:pPr>
            <a:r>
              <a:rPr lang="en-US" sz="1500" i="1" dirty="0">
                <a:solidFill>
                  <a:srgbClr val="343F56"/>
                </a:solidFill>
                <a:latin typeface="Roboto Italics"/>
                <a:ea typeface="Roboto Italics"/>
                <a:cs typeface="Roboto Italics"/>
                <a:sym typeface="Roboto Italics"/>
              </a:rPr>
              <a:t>1- downloads the commits that the remote has but are missing from our local repository, and...</a:t>
            </a:r>
          </a:p>
          <a:p>
            <a:pPr algn="l">
              <a:lnSpc>
                <a:spcPts val="2100"/>
              </a:lnSpc>
            </a:pPr>
            <a:r>
              <a:rPr lang="en-US" sz="1500" i="1" dirty="0">
                <a:solidFill>
                  <a:srgbClr val="343F56"/>
                </a:solidFill>
                <a:latin typeface="Roboto Italics"/>
                <a:ea typeface="Roboto Italics"/>
                <a:cs typeface="Roboto Italics"/>
                <a:sym typeface="Roboto Italics"/>
              </a:rPr>
              <a:t>2- updates where our remote branches point (for instance, origin/main)</a:t>
            </a:r>
          </a:p>
        </p:txBody>
      </p:sp>
      <p:sp>
        <p:nvSpPr>
          <p:cNvPr id="56" name="TextBox 26">
            <a:extLst>
              <a:ext uri="{FF2B5EF4-FFF2-40B4-BE49-F238E27FC236}">
                <a16:creationId xmlns:a16="http://schemas.microsoft.com/office/drawing/2014/main" id="{B81E4F24-5CE3-6FA3-D43C-FAA182201EEB}"/>
              </a:ext>
            </a:extLst>
          </p:cNvPr>
          <p:cNvSpPr txBox="1"/>
          <p:nvPr/>
        </p:nvSpPr>
        <p:spPr>
          <a:xfrm>
            <a:off x="2488426" y="6505416"/>
            <a:ext cx="8912340" cy="788677"/>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What fetch doesn’t do?</a:t>
            </a:r>
          </a:p>
          <a:p>
            <a:pPr algn="l">
              <a:lnSpc>
                <a:spcPts val="2100"/>
              </a:lnSpc>
            </a:pPr>
            <a:r>
              <a:rPr lang="en-US" sz="1500" i="1" dirty="0">
                <a:solidFill>
                  <a:srgbClr val="343F56"/>
                </a:solidFill>
                <a:latin typeface="Roboto Italics"/>
                <a:ea typeface="Roboto Italics"/>
                <a:cs typeface="Roboto Italics"/>
                <a:sym typeface="Roboto Italics"/>
              </a:rPr>
              <a:t>1- Git fetch, however, does not change anything about your local state. It will not update your main branch or change anything about how your file system looks right now.</a:t>
            </a:r>
          </a:p>
        </p:txBody>
      </p:sp>
      <p:sp>
        <p:nvSpPr>
          <p:cNvPr id="57" name="TextBox 26">
            <a:extLst>
              <a:ext uri="{FF2B5EF4-FFF2-40B4-BE49-F238E27FC236}">
                <a16:creationId xmlns:a16="http://schemas.microsoft.com/office/drawing/2014/main" id="{71A3C499-62D0-4DDD-11DF-B455F1630848}"/>
              </a:ext>
            </a:extLst>
          </p:cNvPr>
          <p:cNvSpPr txBox="1"/>
          <p:nvPr/>
        </p:nvSpPr>
        <p:spPr>
          <a:xfrm>
            <a:off x="2488782" y="7458585"/>
            <a:ext cx="8912340"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So at the end of the day, you can think of running git fetch as a download step.</a:t>
            </a:r>
          </a:p>
        </p:txBody>
      </p:sp>
      <p:sp>
        <p:nvSpPr>
          <p:cNvPr id="47" name="TextBox 26">
            <a:extLst>
              <a:ext uri="{FF2B5EF4-FFF2-40B4-BE49-F238E27FC236}">
                <a16:creationId xmlns:a16="http://schemas.microsoft.com/office/drawing/2014/main" id="{7D98161C-1F6F-F95F-C297-E9E0F5724059}"/>
              </a:ext>
            </a:extLst>
          </p:cNvPr>
          <p:cNvSpPr txBox="1"/>
          <p:nvPr/>
        </p:nvSpPr>
        <p:spPr>
          <a:xfrm>
            <a:off x="14261478" y="8171006"/>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Upstream Repo</a:t>
            </a:r>
          </a:p>
        </p:txBody>
      </p:sp>
      <p:sp>
        <p:nvSpPr>
          <p:cNvPr id="44" name="TextBox 26">
            <a:extLst>
              <a:ext uri="{FF2B5EF4-FFF2-40B4-BE49-F238E27FC236}">
                <a16:creationId xmlns:a16="http://schemas.microsoft.com/office/drawing/2014/main" id="{F90FFC01-0616-83EF-A58E-EDF1EBF0A88F}"/>
              </a:ext>
            </a:extLst>
          </p:cNvPr>
          <p:cNvSpPr txBox="1"/>
          <p:nvPr/>
        </p:nvSpPr>
        <p:spPr>
          <a:xfrm>
            <a:off x="11263656" y="8178987"/>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1778820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SHARING AND UPDATING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rPr>
              <a:t>Fetch from and integrate with another repository or a local branch.</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a:extLst>
                    <a:ext uri="{A12FA001-AC4F-418D-AE19-62706E023703}">
                      <ahyp:hlinkClr xmlns:ahyp="http://schemas.microsoft.com/office/drawing/2018/hyperlinkcolor" val="tx"/>
                    </a:ext>
                  </a:extLst>
                </a:hlinkClick>
              </a:rPr>
              <a:t>Git Pull</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38</a:t>
            </a:r>
          </a:p>
        </p:txBody>
      </p:sp>
      <p:sp>
        <p:nvSpPr>
          <p:cNvPr id="27" name="Oval 26">
            <a:extLst>
              <a:ext uri="{FF2B5EF4-FFF2-40B4-BE49-F238E27FC236}">
                <a16:creationId xmlns:a16="http://schemas.microsoft.com/office/drawing/2014/main" id="{9E63EC8B-2BE0-ECA7-4D3C-CC859B20E826}"/>
              </a:ext>
            </a:extLst>
          </p:cNvPr>
          <p:cNvSpPr/>
          <p:nvPr/>
        </p:nvSpPr>
        <p:spPr>
          <a:xfrm>
            <a:off x="11437909" y="397832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1437909" y="531691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4583065" y="10948958"/>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1857009" y="474955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88282" y="3806862"/>
            <a:ext cx="8949627"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But it doesn't integrate any of this new data into your working files.</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571992" y="1111694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11" name="TextBox 17">
            <a:extLst>
              <a:ext uri="{FF2B5EF4-FFF2-40B4-BE49-F238E27FC236}">
                <a16:creationId xmlns:a16="http://schemas.microsoft.com/office/drawing/2014/main" id="{B06EA492-DA3D-015A-C94A-9C86A1D0DBF1}"/>
              </a:ext>
            </a:extLst>
          </p:cNvPr>
          <p:cNvSpPr txBox="1"/>
          <p:nvPr/>
        </p:nvSpPr>
        <p:spPr>
          <a:xfrm>
            <a:off x="2472743" y="4381527"/>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pull</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22026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4394687" y="3989887"/>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4394687" y="5328472"/>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4813787" y="476111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3" name="AutoShape 5">
            <a:extLst>
              <a:ext uri="{FF2B5EF4-FFF2-40B4-BE49-F238E27FC236}">
                <a16:creationId xmlns:a16="http://schemas.microsoft.com/office/drawing/2014/main" id="{F8475A61-1E07-59C0-29B0-0ADA24825CDA}"/>
              </a:ext>
            </a:extLst>
          </p:cNvPr>
          <p:cNvSpPr/>
          <p:nvPr/>
        </p:nvSpPr>
        <p:spPr>
          <a:xfrm>
            <a:off x="2042570" y="1104820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5" name="TextBox 26">
            <a:extLst>
              <a:ext uri="{FF2B5EF4-FFF2-40B4-BE49-F238E27FC236}">
                <a16:creationId xmlns:a16="http://schemas.microsoft.com/office/drawing/2014/main" id="{3B4A058C-F01D-5E28-50CA-06C4F9E61A73}"/>
              </a:ext>
            </a:extLst>
          </p:cNvPr>
          <p:cNvSpPr txBox="1"/>
          <p:nvPr/>
        </p:nvSpPr>
        <p:spPr>
          <a:xfrm>
            <a:off x="2059136" y="11244037"/>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Hence, if you look at a branch named origin/main, the branch name is main and the name of the remote is origin.</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050852" y="12062588"/>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059136" y="1191034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3" name="TextBox 26">
            <a:extLst>
              <a:ext uri="{FF2B5EF4-FFF2-40B4-BE49-F238E27FC236}">
                <a16:creationId xmlns:a16="http://schemas.microsoft.com/office/drawing/2014/main" id="{5072067C-B7D3-89E6-C27E-533EDD118BBA}"/>
              </a:ext>
            </a:extLst>
          </p:cNvPr>
          <p:cNvSpPr txBox="1"/>
          <p:nvPr/>
        </p:nvSpPr>
        <p:spPr>
          <a:xfrm>
            <a:off x="2050852" y="12560505"/>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As you can see, git put us into detached HEAD mode and then did not update origin/main when we added a new commit. This is because origin/main will only update when the remote updates.</a:t>
            </a:r>
          </a:p>
        </p:txBody>
      </p:sp>
      <p:sp>
        <p:nvSpPr>
          <p:cNvPr id="5" name="Freeform 23">
            <a:extLst>
              <a:ext uri="{FF2B5EF4-FFF2-40B4-BE49-F238E27FC236}">
                <a16:creationId xmlns:a16="http://schemas.microsoft.com/office/drawing/2014/main" id="{A977783E-E3E9-D1DA-2E23-492936EF332A}"/>
              </a:ext>
            </a:extLst>
          </p:cNvPr>
          <p:cNvSpPr/>
          <p:nvPr/>
        </p:nvSpPr>
        <p:spPr>
          <a:xfrm>
            <a:off x="373380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26" name="Oval 25">
            <a:extLst>
              <a:ext uri="{FF2B5EF4-FFF2-40B4-BE49-F238E27FC236}">
                <a16:creationId xmlns:a16="http://schemas.microsoft.com/office/drawing/2014/main" id="{370BF374-E758-D65C-2B22-77AC3DA813AB}"/>
              </a:ext>
            </a:extLst>
          </p:cNvPr>
          <p:cNvSpPr/>
          <p:nvPr/>
        </p:nvSpPr>
        <p:spPr>
          <a:xfrm>
            <a:off x="14394687" y="6655497"/>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grpSp>
        <p:nvGrpSpPr>
          <p:cNvPr id="40" name="Grup 39">
            <a:extLst>
              <a:ext uri="{FF2B5EF4-FFF2-40B4-BE49-F238E27FC236}">
                <a16:creationId xmlns:a16="http://schemas.microsoft.com/office/drawing/2014/main" id="{4310B3E6-76D6-3441-233E-BB940355A1D9}"/>
              </a:ext>
            </a:extLst>
          </p:cNvPr>
          <p:cNvGrpSpPr/>
          <p:nvPr/>
        </p:nvGrpSpPr>
        <p:grpSpPr>
          <a:xfrm>
            <a:off x="15123385" y="606485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7" name="Oval 16">
            <a:extLst>
              <a:ext uri="{FF2B5EF4-FFF2-40B4-BE49-F238E27FC236}">
                <a16:creationId xmlns:a16="http://schemas.microsoft.com/office/drawing/2014/main" id="{7202A3C5-81DB-09BD-7511-D880CEB8DF4B}"/>
              </a:ext>
            </a:extLst>
          </p:cNvPr>
          <p:cNvSpPr/>
          <p:nvPr/>
        </p:nvSpPr>
        <p:spPr>
          <a:xfrm>
            <a:off x="11437909" y="665549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5" name="Düz Ok Bağlayıcısı 24">
            <a:extLst>
              <a:ext uri="{FF2B5EF4-FFF2-40B4-BE49-F238E27FC236}">
                <a16:creationId xmlns:a16="http://schemas.microsoft.com/office/drawing/2014/main" id="{2E9601A1-A571-15A5-FB5E-0E9CE3D648B0}"/>
              </a:ext>
            </a:extLst>
          </p:cNvPr>
          <p:cNvCxnSpPr>
            <a:cxnSpLocks/>
            <a:stCxn id="17" idx="0"/>
            <a:endCxn id="29" idx="4"/>
          </p:cNvCxnSpPr>
          <p:nvPr/>
        </p:nvCxnSpPr>
        <p:spPr>
          <a:xfrm flipV="1">
            <a:off x="11857009" y="6088138"/>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C9DABF1F-753D-D9C9-16EC-6E12B36B7B71}"/>
              </a:ext>
            </a:extLst>
          </p:cNvPr>
          <p:cNvSpPr/>
          <p:nvPr/>
        </p:nvSpPr>
        <p:spPr>
          <a:xfrm>
            <a:off x="13484364" y="1137779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46" name="Düz Ok Bağlayıcısı 45">
            <a:extLst>
              <a:ext uri="{FF2B5EF4-FFF2-40B4-BE49-F238E27FC236}">
                <a16:creationId xmlns:a16="http://schemas.microsoft.com/office/drawing/2014/main" id="{903FC551-F8EB-BE72-0D17-C15D43DABA69}"/>
              </a:ext>
            </a:extLst>
          </p:cNvPr>
          <p:cNvCxnSpPr>
            <a:cxnSpLocks/>
            <a:stCxn id="45" idx="0"/>
          </p:cNvCxnSpPr>
          <p:nvPr/>
        </p:nvCxnSpPr>
        <p:spPr>
          <a:xfrm flipV="1">
            <a:off x="13903464" y="10863612"/>
            <a:ext cx="0" cy="51418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up 48">
            <a:extLst>
              <a:ext uri="{FF2B5EF4-FFF2-40B4-BE49-F238E27FC236}">
                <a16:creationId xmlns:a16="http://schemas.microsoft.com/office/drawing/2014/main" id="{CE354016-1C3D-1E99-067B-B04F778D7584}"/>
              </a:ext>
            </a:extLst>
          </p:cNvPr>
          <p:cNvGrpSpPr/>
          <p:nvPr/>
        </p:nvGrpSpPr>
        <p:grpSpPr>
          <a:xfrm>
            <a:off x="12143427" y="4783352"/>
            <a:ext cx="1918238" cy="966734"/>
            <a:chOff x="13169358" y="4929154"/>
            <a:chExt cx="1918238" cy="966734"/>
          </a:xfrm>
        </p:grpSpPr>
        <p:sp>
          <p:nvSpPr>
            <p:cNvPr id="50" name="Ok: Sağ 49">
              <a:extLst>
                <a:ext uri="{FF2B5EF4-FFF2-40B4-BE49-F238E27FC236}">
                  <a16:creationId xmlns:a16="http://schemas.microsoft.com/office/drawing/2014/main" id="{1CAEE072-D892-F38E-7422-39B0780CD741}"/>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Dikdörtgen: Köşeleri Yuvarlatılmış 50">
              <a:extLst>
                <a:ext uri="{FF2B5EF4-FFF2-40B4-BE49-F238E27FC236}">
                  <a16:creationId xmlns:a16="http://schemas.microsoft.com/office/drawing/2014/main" id="{EA30AAD1-6B20-84E9-0788-F6A866B5878C}"/>
                </a:ext>
              </a:extLst>
            </p:cNvPr>
            <p:cNvSpPr/>
            <p:nvPr/>
          </p:nvSpPr>
          <p:spPr>
            <a:xfrm>
              <a:off x="13691995" y="4929154"/>
              <a:ext cx="1395601"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origin/main</a:t>
              </a:r>
            </a:p>
          </p:txBody>
        </p:sp>
      </p:grpSp>
      <p:cxnSp>
        <p:nvCxnSpPr>
          <p:cNvPr id="55" name="Düz Ok Bağlayıcısı 54">
            <a:extLst>
              <a:ext uri="{FF2B5EF4-FFF2-40B4-BE49-F238E27FC236}">
                <a16:creationId xmlns:a16="http://schemas.microsoft.com/office/drawing/2014/main" id="{6DDDC3E1-0154-F28C-9C06-97EB864B60EA}"/>
              </a:ext>
            </a:extLst>
          </p:cNvPr>
          <p:cNvCxnSpPr>
            <a:cxnSpLocks/>
            <a:stCxn id="26" idx="0"/>
            <a:endCxn id="38" idx="4"/>
          </p:cNvCxnSpPr>
          <p:nvPr/>
        </p:nvCxnSpPr>
        <p:spPr>
          <a:xfrm flipV="1">
            <a:off x="14813787" y="6099698"/>
            <a:ext cx="0" cy="555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2145981" y="6170532"/>
            <a:ext cx="1918238" cy="966734"/>
            <a:chOff x="13169358" y="4929154"/>
            <a:chExt cx="19182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5" y="4929154"/>
              <a:ext cx="1395601"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28" name="TextBox 26">
            <a:extLst>
              <a:ext uri="{FF2B5EF4-FFF2-40B4-BE49-F238E27FC236}">
                <a16:creationId xmlns:a16="http://schemas.microsoft.com/office/drawing/2014/main" id="{6ACE385D-D312-D0D0-D523-D0E9D3F9DC60}"/>
              </a:ext>
            </a:extLst>
          </p:cNvPr>
          <p:cNvSpPr txBox="1"/>
          <p:nvPr/>
        </p:nvSpPr>
        <p:spPr>
          <a:xfrm>
            <a:off x="14261478" y="8171006"/>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Upstream Repo</a:t>
            </a:r>
          </a:p>
        </p:txBody>
      </p:sp>
      <p:sp>
        <p:nvSpPr>
          <p:cNvPr id="9" name="TextBox 26">
            <a:extLst>
              <a:ext uri="{FF2B5EF4-FFF2-40B4-BE49-F238E27FC236}">
                <a16:creationId xmlns:a16="http://schemas.microsoft.com/office/drawing/2014/main" id="{1AAA7F93-6632-8517-0F6F-A6029F9AE32A}"/>
              </a:ext>
            </a:extLst>
          </p:cNvPr>
          <p:cNvSpPr txBox="1"/>
          <p:nvPr/>
        </p:nvSpPr>
        <p:spPr>
          <a:xfrm>
            <a:off x="11215348" y="817732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2334765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SHARING AND UPDATING PROJECTS</a:t>
            </a:r>
          </a:p>
        </p:txBody>
      </p:sp>
      <p:sp>
        <p:nvSpPr>
          <p:cNvPr id="16" name="TextBox 16"/>
          <p:cNvSpPr txBox="1"/>
          <p:nvPr/>
        </p:nvSpPr>
        <p:spPr>
          <a:xfrm>
            <a:off x="2477903" y="3248618"/>
            <a:ext cx="14057497" cy="36869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rPr>
              <a:t>Fetch from and integrate with another repository or a local branch.</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a:extLst>
                    <a:ext uri="{A12FA001-AC4F-418D-AE19-62706E023703}">
                      <ahyp:hlinkClr xmlns:ahyp="http://schemas.microsoft.com/office/drawing/2018/hyperlinkcolor" val="tx"/>
                    </a:ext>
                  </a:extLst>
                </a:hlinkClick>
              </a:rPr>
              <a:t>Git Pull</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39</a:t>
            </a:r>
          </a:p>
        </p:txBody>
      </p:sp>
      <p:sp>
        <p:nvSpPr>
          <p:cNvPr id="27" name="Oval 26">
            <a:extLst>
              <a:ext uri="{FF2B5EF4-FFF2-40B4-BE49-F238E27FC236}">
                <a16:creationId xmlns:a16="http://schemas.microsoft.com/office/drawing/2014/main" id="{9E63EC8B-2BE0-ECA7-4D3C-CC859B20E826}"/>
              </a:ext>
            </a:extLst>
          </p:cNvPr>
          <p:cNvSpPr/>
          <p:nvPr/>
        </p:nvSpPr>
        <p:spPr>
          <a:xfrm>
            <a:off x="10818642" y="39704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0818642" y="53090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4583065" y="10948958"/>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1237742" y="47417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88282" y="3806862"/>
            <a:ext cx="8949627"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But it doesn't integrate any of this new data into your working files.</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571992" y="1111694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9842139" y="7976718"/>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C4</a:t>
            </a:r>
          </a:p>
        </p:txBody>
      </p:sp>
      <p:sp>
        <p:nvSpPr>
          <p:cNvPr id="11" name="TextBox 17">
            <a:extLst>
              <a:ext uri="{FF2B5EF4-FFF2-40B4-BE49-F238E27FC236}">
                <a16:creationId xmlns:a16="http://schemas.microsoft.com/office/drawing/2014/main" id="{B06EA492-DA3D-015A-C94A-9C86A1D0DBF1}"/>
              </a:ext>
            </a:extLst>
          </p:cNvPr>
          <p:cNvSpPr txBox="1"/>
          <p:nvPr/>
        </p:nvSpPr>
        <p:spPr>
          <a:xfrm>
            <a:off x="2472743" y="4381527"/>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pull</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22026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4394687" y="3989887"/>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4394687" y="5328472"/>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4813787" y="476111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3" name="AutoShape 5">
            <a:extLst>
              <a:ext uri="{FF2B5EF4-FFF2-40B4-BE49-F238E27FC236}">
                <a16:creationId xmlns:a16="http://schemas.microsoft.com/office/drawing/2014/main" id="{F8475A61-1E07-59C0-29B0-0ADA24825CDA}"/>
              </a:ext>
            </a:extLst>
          </p:cNvPr>
          <p:cNvSpPr/>
          <p:nvPr/>
        </p:nvSpPr>
        <p:spPr>
          <a:xfrm>
            <a:off x="2042570" y="11048204"/>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5" name="TextBox 26">
            <a:extLst>
              <a:ext uri="{FF2B5EF4-FFF2-40B4-BE49-F238E27FC236}">
                <a16:creationId xmlns:a16="http://schemas.microsoft.com/office/drawing/2014/main" id="{3B4A058C-F01D-5E28-50CA-06C4F9E61A73}"/>
              </a:ext>
            </a:extLst>
          </p:cNvPr>
          <p:cNvSpPr txBox="1"/>
          <p:nvPr/>
        </p:nvSpPr>
        <p:spPr>
          <a:xfrm>
            <a:off x="2059136" y="11244037"/>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Hence, if you look at a branch named origin/main, the branch name is main and the name of the remote is origin.</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050852" y="12062588"/>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059136" y="1191034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3" name="TextBox 26">
            <a:extLst>
              <a:ext uri="{FF2B5EF4-FFF2-40B4-BE49-F238E27FC236}">
                <a16:creationId xmlns:a16="http://schemas.microsoft.com/office/drawing/2014/main" id="{5072067C-B7D3-89E6-C27E-533EDD118BBA}"/>
              </a:ext>
            </a:extLst>
          </p:cNvPr>
          <p:cNvSpPr txBox="1"/>
          <p:nvPr/>
        </p:nvSpPr>
        <p:spPr>
          <a:xfrm>
            <a:off x="2050852" y="12560505"/>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As you can see, git put us into detached HEAD mode and then did not update origin/main when we added a new commit. This is because origin/main will only update when the remote updates.</a:t>
            </a:r>
          </a:p>
        </p:txBody>
      </p:sp>
      <p:sp>
        <p:nvSpPr>
          <p:cNvPr id="5" name="Freeform 23">
            <a:extLst>
              <a:ext uri="{FF2B5EF4-FFF2-40B4-BE49-F238E27FC236}">
                <a16:creationId xmlns:a16="http://schemas.microsoft.com/office/drawing/2014/main" id="{A977783E-E3E9-D1DA-2E23-492936EF332A}"/>
              </a:ext>
            </a:extLst>
          </p:cNvPr>
          <p:cNvSpPr/>
          <p:nvPr/>
        </p:nvSpPr>
        <p:spPr>
          <a:xfrm>
            <a:off x="373380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26" name="Oval 25">
            <a:extLst>
              <a:ext uri="{FF2B5EF4-FFF2-40B4-BE49-F238E27FC236}">
                <a16:creationId xmlns:a16="http://schemas.microsoft.com/office/drawing/2014/main" id="{370BF374-E758-D65C-2B22-77AC3DA813AB}"/>
              </a:ext>
            </a:extLst>
          </p:cNvPr>
          <p:cNvSpPr/>
          <p:nvPr/>
        </p:nvSpPr>
        <p:spPr>
          <a:xfrm>
            <a:off x="14394687" y="6655497"/>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grpSp>
        <p:nvGrpSpPr>
          <p:cNvPr id="40" name="Grup 39">
            <a:extLst>
              <a:ext uri="{FF2B5EF4-FFF2-40B4-BE49-F238E27FC236}">
                <a16:creationId xmlns:a16="http://schemas.microsoft.com/office/drawing/2014/main" id="{4310B3E6-76D6-3441-233E-BB940355A1D9}"/>
              </a:ext>
            </a:extLst>
          </p:cNvPr>
          <p:cNvGrpSpPr/>
          <p:nvPr/>
        </p:nvGrpSpPr>
        <p:grpSpPr>
          <a:xfrm>
            <a:off x="15123385" y="606485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7" name="Oval 16">
            <a:extLst>
              <a:ext uri="{FF2B5EF4-FFF2-40B4-BE49-F238E27FC236}">
                <a16:creationId xmlns:a16="http://schemas.microsoft.com/office/drawing/2014/main" id="{7202A3C5-81DB-09BD-7511-D880CEB8DF4B}"/>
              </a:ext>
            </a:extLst>
          </p:cNvPr>
          <p:cNvSpPr/>
          <p:nvPr/>
        </p:nvSpPr>
        <p:spPr>
          <a:xfrm>
            <a:off x="9842139" y="640762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5" name="Düz Ok Bağlayıcısı 24">
            <a:extLst>
              <a:ext uri="{FF2B5EF4-FFF2-40B4-BE49-F238E27FC236}">
                <a16:creationId xmlns:a16="http://schemas.microsoft.com/office/drawing/2014/main" id="{2E9601A1-A571-15A5-FB5E-0E9CE3D648B0}"/>
              </a:ext>
            </a:extLst>
          </p:cNvPr>
          <p:cNvCxnSpPr>
            <a:cxnSpLocks/>
            <a:stCxn id="17" idx="0"/>
            <a:endCxn id="29" idx="4"/>
          </p:cNvCxnSpPr>
          <p:nvPr/>
        </p:nvCxnSpPr>
        <p:spPr>
          <a:xfrm flipV="1">
            <a:off x="10261239" y="6080306"/>
            <a:ext cx="976503" cy="32732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C9DABF1F-753D-D9C9-16EC-6E12B36B7B71}"/>
              </a:ext>
            </a:extLst>
          </p:cNvPr>
          <p:cNvSpPr/>
          <p:nvPr/>
        </p:nvSpPr>
        <p:spPr>
          <a:xfrm>
            <a:off x="11808779" y="647742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46" name="Düz Ok Bağlayıcısı 45">
            <a:extLst>
              <a:ext uri="{FF2B5EF4-FFF2-40B4-BE49-F238E27FC236}">
                <a16:creationId xmlns:a16="http://schemas.microsoft.com/office/drawing/2014/main" id="{903FC551-F8EB-BE72-0D17-C15D43DABA69}"/>
              </a:ext>
            </a:extLst>
          </p:cNvPr>
          <p:cNvCxnSpPr>
            <a:cxnSpLocks/>
            <a:stCxn id="45" idx="0"/>
            <a:endCxn id="29" idx="4"/>
          </p:cNvCxnSpPr>
          <p:nvPr/>
        </p:nvCxnSpPr>
        <p:spPr>
          <a:xfrm flipH="1" flipV="1">
            <a:off x="11237742" y="6080306"/>
            <a:ext cx="990137" cy="39711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up 48">
            <a:extLst>
              <a:ext uri="{FF2B5EF4-FFF2-40B4-BE49-F238E27FC236}">
                <a16:creationId xmlns:a16="http://schemas.microsoft.com/office/drawing/2014/main" id="{CE354016-1C3D-1E99-067B-B04F778D7584}"/>
              </a:ext>
            </a:extLst>
          </p:cNvPr>
          <p:cNvGrpSpPr/>
          <p:nvPr/>
        </p:nvGrpSpPr>
        <p:grpSpPr>
          <a:xfrm>
            <a:off x="12408249" y="5838182"/>
            <a:ext cx="1918238" cy="966734"/>
            <a:chOff x="13169358" y="4929154"/>
            <a:chExt cx="1918238" cy="966734"/>
          </a:xfrm>
        </p:grpSpPr>
        <p:sp>
          <p:nvSpPr>
            <p:cNvPr id="50" name="Ok: Sağ 49">
              <a:extLst>
                <a:ext uri="{FF2B5EF4-FFF2-40B4-BE49-F238E27FC236}">
                  <a16:creationId xmlns:a16="http://schemas.microsoft.com/office/drawing/2014/main" id="{1CAEE072-D892-F38E-7422-39B0780CD741}"/>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Dikdörtgen: Köşeleri Yuvarlatılmış 50">
              <a:extLst>
                <a:ext uri="{FF2B5EF4-FFF2-40B4-BE49-F238E27FC236}">
                  <a16:creationId xmlns:a16="http://schemas.microsoft.com/office/drawing/2014/main" id="{EA30AAD1-6B20-84E9-0788-F6A866B5878C}"/>
                </a:ext>
              </a:extLst>
            </p:cNvPr>
            <p:cNvSpPr/>
            <p:nvPr/>
          </p:nvSpPr>
          <p:spPr>
            <a:xfrm>
              <a:off x="13691995" y="4929154"/>
              <a:ext cx="1395601"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origin/main</a:t>
              </a:r>
            </a:p>
          </p:txBody>
        </p:sp>
      </p:grpSp>
      <p:cxnSp>
        <p:nvCxnSpPr>
          <p:cNvPr id="55" name="Düz Ok Bağlayıcısı 54">
            <a:extLst>
              <a:ext uri="{FF2B5EF4-FFF2-40B4-BE49-F238E27FC236}">
                <a16:creationId xmlns:a16="http://schemas.microsoft.com/office/drawing/2014/main" id="{6DDDC3E1-0154-F28C-9C06-97EB864B60EA}"/>
              </a:ext>
            </a:extLst>
          </p:cNvPr>
          <p:cNvCxnSpPr>
            <a:cxnSpLocks/>
            <a:stCxn id="26" idx="0"/>
            <a:endCxn id="38" idx="4"/>
          </p:cNvCxnSpPr>
          <p:nvPr/>
        </p:nvCxnSpPr>
        <p:spPr>
          <a:xfrm flipV="1">
            <a:off x="14813787" y="6099698"/>
            <a:ext cx="0" cy="555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0557587" y="7491033"/>
            <a:ext cx="1918238" cy="966734"/>
            <a:chOff x="13169358" y="4929154"/>
            <a:chExt cx="19182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5" y="4929154"/>
              <a:ext cx="1395601"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cxnSp>
        <p:nvCxnSpPr>
          <p:cNvPr id="57" name="Düz Ok Bağlayıcısı 56">
            <a:extLst>
              <a:ext uri="{FF2B5EF4-FFF2-40B4-BE49-F238E27FC236}">
                <a16:creationId xmlns:a16="http://schemas.microsoft.com/office/drawing/2014/main" id="{C401B88C-F6E6-5D0A-5D69-2B7A5B997038}"/>
              </a:ext>
            </a:extLst>
          </p:cNvPr>
          <p:cNvCxnSpPr>
            <a:cxnSpLocks/>
            <a:stCxn id="20" idx="0"/>
            <a:endCxn id="17" idx="4"/>
          </p:cNvCxnSpPr>
          <p:nvPr/>
        </p:nvCxnSpPr>
        <p:spPr>
          <a:xfrm flipV="1">
            <a:off x="10261239" y="7178853"/>
            <a:ext cx="0" cy="79786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26">
            <a:extLst>
              <a:ext uri="{FF2B5EF4-FFF2-40B4-BE49-F238E27FC236}">
                <a16:creationId xmlns:a16="http://schemas.microsoft.com/office/drawing/2014/main" id="{16F1C5DF-75FD-EDBB-F98F-FC5127E544A2}"/>
              </a:ext>
            </a:extLst>
          </p:cNvPr>
          <p:cNvSpPr txBox="1"/>
          <p:nvPr/>
        </p:nvSpPr>
        <p:spPr>
          <a:xfrm>
            <a:off x="2481026" y="4873090"/>
            <a:ext cx="8337616"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That should make it very clear that git pull is essentially shorthand for a git fetch followed by a merge of whatever branch was just fetched.</a:t>
            </a:r>
          </a:p>
        </p:txBody>
      </p:sp>
      <p:sp>
        <p:nvSpPr>
          <p:cNvPr id="64" name="Serbest Form: Şekil 63">
            <a:extLst>
              <a:ext uri="{FF2B5EF4-FFF2-40B4-BE49-F238E27FC236}">
                <a16:creationId xmlns:a16="http://schemas.microsoft.com/office/drawing/2014/main" id="{72544511-2538-8188-E51C-0BBB6894CFB3}"/>
              </a:ext>
            </a:extLst>
          </p:cNvPr>
          <p:cNvSpPr/>
          <p:nvPr/>
        </p:nvSpPr>
        <p:spPr>
          <a:xfrm>
            <a:off x="10408916" y="7136920"/>
            <a:ext cx="1841675" cy="941695"/>
          </a:xfrm>
          <a:custGeom>
            <a:avLst/>
            <a:gdLst>
              <a:gd name="connsiteX0" fmla="*/ 0 w 1841675"/>
              <a:gd name="connsiteY0" fmla="*/ 941695 h 941695"/>
              <a:gd name="connsiteX1" fmla="*/ 286603 w 1841675"/>
              <a:gd name="connsiteY1" fmla="*/ 191069 h 941695"/>
              <a:gd name="connsiteX2" fmla="*/ 1692322 w 1841675"/>
              <a:gd name="connsiteY2" fmla="*/ 204716 h 941695"/>
              <a:gd name="connsiteX3" fmla="*/ 1733265 w 1841675"/>
              <a:gd name="connsiteY3" fmla="*/ 0 h 941695"/>
            </a:gdLst>
            <a:ahLst/>
            <a:cxnLst>
              <a:cxn ang="0">
                <a:pos x="connsiteX0" y="connsiteY0"/>
              </a:cxn>
              <a:cxn ang="0">
                <a:pos x="connsiteX1" y="connsiteY1"/>
              </a:cxn>
              <a:cxn ang="0">
                <a:pos x="connsiteX2" y="connsiteY2"/>
              </a:cxn>
              <a:cxn ang="0">
                <a:pos x="connsiteX3" y="connsiteY3"/>
              </a:cxn>
            </a:cxnLst>
            <a:rect l="l" t="t" r="r" b="b"/>
            <a:pathLst>
              <a:path w="1841675" h="941695">
                <a:moveTo>
                  <a:pt x="0" y="941695"/>
                </a:moveTo>
                <a:cubicBezTo>
                  <a:pt x="2274" y="627797"/>
                  <a:pt x="4549" y="313899"/>
                  <a:pt x="286603" y="191069"/>
                </a:cubicBezTo>
                <a:cubicBezTo>
                  <a:pt x="568657" y="68239"/>
                  <a:pt x="1451212" y="236561"/>
                  <a:pt x="1692322" y="204716"/>
                </a:cubicBezTo>
                <a:cubicBezTo>
                  <a:pt x="1933432" y="172871"/>
                  <a:pt x="1833348" y="86435"/>
                  <a:pt x="1733265"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26">
            <a:extLst>
              <a:ext uri="{FF2B5EF4-FFF2-40B4-BE49-F238E27FC236}">
                <a16:creationId xmlns:a16="http://schemas.microsoft.com/office/drawing/2014/main" id="{1D7C8DEB-F045-B886-C3D4-2C18B11B61B3}"/>
              </a:ext>
            </a:extLst>
          </p:cNvPr>
          <p:cNvSpPr txBox="1"/>
          <p:nvPr/>
        </p:nvSpPr>
        <p:spPr>
          <a:xfrm>
            <a:off x="14261478" y="8171006"/>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Upstream Repo</a:t>
            </a:r>
          </a:p>
        </p:txBody>
      </p:sp>
      <p:sp>
        <p:nvSpPr>
          <p:cNvPr id="28" name="TextBox 26">
            <a:extLst>
              <a:ext uri="{FF2B5EF4-FFF2-40B4-BE49-F238E27FC236}">
                <a16:creationId xmlns:a16="http://schemas.microsoft.com/office/drawing/2014/main" id="{81D46C2A-9289-6B6B-86DE-539EAB60C552}"/>
              </a:ext>
            </a:extLst>
          </p:cNvPr>
          <p:cNvSpPr txBox="1"/>
          <p:nvPr/>
        </p:nvSpPr>
        <p:spPr>
          <a:xfrm>
            <a:off x="10596081" y="8673614"/>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860518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772456"/>
          </a:xfrm>
          <a:prstGeom prst="rect">
            <a:avLst/>
          </a:prstGeom>
        </p:spPr>
        <p:txBody>
          <a:bodyPr wrap="square" lIns="0" tIns="0" rIns="0" bIns="0" rtlCol="0" anchor="t">
            <a:spAutoFit/>
          </a:bodyPr>
          <a:lstStyle/>
          <a:p>
            <a:pPr algn="l">
              <a:lnSpc>
                <a:spcPts val="3080"/>
              </a:lnSpc>
            </a:pPr>
            <a:r>
              <a:rPr lang="en-US" sz="2400" dirty="0">
                <a:solidFill>
                  <a:srgbClr val="4E443C"/>
                </a:solidFill>
                <a:latin typeface="Roboto Slab" pitchFamily="2" charset="0"/>
              </a:rPr>
              <a:t>Both git switch and git checkout commands are used to switch between branches in Git, but there are some important differences:</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4456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a:extLst>
                    <a:ext uri="{A12FA001-AC4F-418D-AE19-62706E023703}">
                      <ahyp:hlinkClr xmlns:ahyp="http://schemas.microsoft.com/office/drawing/2018/hyperlinkcolor" val="tx"/>
                    </a:ext>
                  </a:extLst>
                </a:hlinkClick>
              </a:rPr>
              <a:t>Git Checkout </a:t>
            </a:r>
            <a:r>
              <a:rPr lang="en-US" sz="2200" b="1" dirty="0">
                <a:solidFill>
                  <a:srgbClr val="3E4044"/>
                </a:solidFill>
                <a:latin typeface="Hagrid Ultra-Bold"/>
                <a:ea typeface="Hagrid Ultra-Bold"/>
                <a:cs typeface="Hagrid Ultra-Bold"/>
                <a:sym typeface="Hagrid Ultra-Bold"/>
              </a:rPr>
              <a:t>vs </a:t>
            </a:r>
            <a:r>
              <a:rPr lang="en-US" sz="2200" b="1" dirty="0">
                <a:solidFill>
                  <a:srgbClr val="343F56"/>
                </a:solidFill>
                <a:latin typeface="Hagrid Ultra-Bold"/>
                <a:ea typeface="Hagrid Ultra-Bold"/>
                <a:cs typeface="Hagrid Ultra-Bold"/>
                <a:sym typeface="Hagrid Ultra-Bold"/>
                <a:hlinkClick r:id="rId5">
                  <a:extLst>
                    <a:ext uri="{A12FA001-AC4F-418D-AE19-62706E023703}">
                      <ahyp:hlinkClr xmlns:ahyp="http://schemas.microsoft.com/office/drawing/2018/hyperlinkcolor" val="tx"/>
                    </a:ext>
                  </a:extLst>
                </a:hlinkClick>
              </a:rPr>
              <a:t>Git Switch</a:t>
            </a:r>
            <a:endParaRPr lang="en-US" sz="2200" b="1" dirty="0">
              <a:solidFill>
                <a:srgbClr val="343F56"/>
              </a:solidFill>
              <a:latin typeface="Hagrid Ultra-Bold"/>
              <a:ea typeface="Hagrid Ultra-Bold"/>
              <a:cs typeface="Hagrid Ultra-Bold"/>
              <a:sym typeface="Hagrid Ultra-Bold"/>
              <a:hlinkClick r:id="rId6"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257780" cy="368691"/>
          </a:xfrm>
          <a:prstGeom prst="rect">
            <a:avLst/>
          </a:prstGeom>
        </p:spPr>
        <p:txBody>
          <a:bodyPr lIns="0" tIns="0" rIns="0" bIns="0" rtlCol="0" anchor="t">
            <a:spAutoFit/>
          </a:bodyPr>
          <a:lstStyle/>
          <a:p>
            <a:pPr algn="l">
              <a:lnSpc>
                <a:spcPts val="3080"/>
              </a:lnSpc>
            </a:pPr>
            <a:r>
              <a:rPr lang="en-US" sz="2200" dirty="0">
                <a:solidFill>
                  <a:srgbClr val="F5E6CA"/>
                </a:solidFill>
                <a:latin typeface="Roboto"/>
                <a:ea typeface="Roboto"/>
                <a:cs typeface="Roboto"/>
                <a:sym typeface="Roboto"/>
              </a:rPr>
              <a:t>4</a:t>
            </a:r>
          </a:p>
        </p:txBody>
      </p:sp>
      <p:sp>
        <p:nvSpPr>
          <p:cNvPr id="27" name="Oval 26">
            <a:extLst>
              <a:ext uri="{FF2B5EF4-FFF2-40B4-BE49-F238E27FC236}">
                <a16:creationId xmlns:a16="http://schemas.microsoft.com/office/drawing/2014/main" id="{9E63EC8B-2BE0-ECA7-4D3C-CC859B20E826}"/>
              </a:ext>
            </a:extLst>
          </p:cNvPr>
          <p:cNvSpPr/>
          <p:nvPr/>
        </p:nvSpPr>
        <p:spPr>
          <a:xfrm>
            <a:off x="20528610" y="3299853"/>
            <a:ext cx="1183469"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84e55</a:t>
            </a:r>
          </a:p>
        </p:txBody>
      </p:sp>
      <p:sp>
        <p:nvSpPr>
          <p:cNvPr id="29" name="Oval 28">
            <a:extLst>
              <a:ext uri="{FF2B5EF4-FFF2-40B4-BE49-F238E27FC236}">
                <a16:creationId xmlns:a16="http://schemas.microsoft.com/office/drawing/2014/main" id="{006F29DA-2880-7C99-7BE9-76087A3BD8C9}"/>
              </a:ext>
            </a:extLst>
          </p:cNvPr>
          <p:cNvSpPr/>
          <p:nvPr/>
        </p:nvSpPr>
        <p:spPr>
          <a:xfrm>
            <a:off x="20528611" y="4606939"/>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7e456</a:t>
            </a:r>
          </a:p>
        </p:txBody>
      </p:sp>
      <p:sp>
        <p:nvSpPr>
          <p:cNvPr id="8" name="Oval 7">
            <a:extLst>
              <a:ext uri="{FF2B5EF4-FFF2-40B4-BE49-F238E27FC236}">
                <a16:creationId xmlns:a16="http://schemas.microsoft.com/office/drawing/2014/main" id="{524740D9-5224-9B0D-9243-F84785353198}"/>
              </a:ext>
            </a:extLst>
          </p:cNvPr>
          <p:cNvSpPr/>
          <p:nvPr/>
        </p:nvSpPr>
        <p:spPr>
          <a:xfrm>
            <a:off x="20528611" y="5572734"/>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Efi81</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21120345" y="4071079"/>
            <a:ext cx="0" cy="535860"/>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21120345" y="5378165"/>
            <a:ext cx="0" cy="19456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8769758" y="3651786"/>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11" name="TextBox 17">
            <a:extLst>
              <a:ext uri="{FF2B5EF4-FFF2-40B4-BE49-F238E27FC236}">
                <a16:creationId xmlns:a16="http://schemas.microsoft.com/office/drawing/2014/main" id="{B06EA492-DA3D-015A-C94A-9C86A1D0DBF1}"/>
              </a:ext>
            </a:extLst>
          </p:cNvPr>
          <p:cNvSpPr txBox="1"/>
          <p:nvPr/>
        </p:nvSpPr>
        <p:spPr>
          <a:xfrm>
            <a:off x="-8842414" y="4843224"/>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reflog</a:t>
            </a:r>
          </a:p>
        </p:txBody>
      </p:sp>
      <p:sp>
        <p:nvSpPr>
          <p:cNvPr id="21" name="AutoShape 5">
            <a:extLst>
              <a:ext uri="{FF2B5EF4-FFF2-40B4-BE49-F238E27FC236}">
                <a16:creationId xmlns:a16="http://schemas.microsoft.com/office/drawing/2014/main" id="{D1522351-B669-B831-036A-3959CAEEF9BF}"/>
              </a:ext>
            </a:extLst>
          </p:cNvPr>
          <p:cNvSpPr/>
          <p:nvPr/>
        </p:nvSpPr>
        <p:spPr>
          <a:xfrm>
            <a:off x="-8842414" y="471010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8610034" y="1129150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8610034" y="1263008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029134" y="1206273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26">
            <a:extLst>
              <a:ext uri="{FF2B5EF4-FFF2-40B4-BE49-F238E27FC236}">
                <a16:creationId xmlns:a16="http://schemas.microsoft.com/office/drawing/2014/main" id="{3B4A058C-F01D-5E28-50CA-06C4F9E61A73}"/>
              </a:ext>
            </a:extLst>
          </p:cNvPr>
          <p:cNvSpPr txBox="1"/>
          <p:nvPr/>
        </p:nvSpPr>
        <p:spPr>
          <a:xfrm>
            <a:off x="2288684" y="11616903"/>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 remote received commit C2, the branch main on the remote was updated to point at C2, and our own reflection of the remote (o/main) was updated as well. Everything is in sync!</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6930683" y="2715935"/>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21470150" y="2787515"/>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8610034" y="1400527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029134" y="1340131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21474315" y="4028081"/>
            <a:ext cx="1918230" cy="966734"/>
            <a:chOff x="13169358" y="4929154"/>
            <a:chExt cx="1918230"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5" y="4929154"/>
              <a:ext cx="1395593"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origin/main</a:t>
              </a:r>
            </a:p>
          </p:txBody>
        </p:sp>
      </p:grpSp>
      <p:sp>
        <p:nvSpPr>
          <p:cNvPr id="48" name="Oval 47">
            <a:extLst>
              <a:ext uri="{FF2B5EF4-FFF2-40B4-BE49-F238E27FC236}">
                <a16:creationId xmlns:a16="http://schemas.microsoft.com/office/drawing/2014/main" id="{B2FA8BBA-54DC-8E81-6C2A-DFE304E5EA3A}"/>
              </a:ext>
            </a:extLst>
          </p:cNvPr>
          <p:cNvSpPr/>
          <p:nvPr/>
        </p:nvSpPr>
        <p:spPr>
          <a:xfrm>
            <a:off x="20528611" y="6542317"/>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035cc</a:t>
            </a:r>
          </a:p>
        </p:txBody>
      </p:sp>
      <p:cxnSp>
        <p:nvCxnSpPr>
          <p:cNvPr id="49" name="Düz Ok Bağlayıcısı 48">
            <a:extLst>
              <a:ext uri="{FF2B5EF4-FFF2-40B4-BE49-F238E27FC236}">
                <a16:creationId xmlns:a16="http://schemas.microsoft.com/office/drawing/2014/main" id="{AD789129-562F-87FE-10F6-92957623BC6E}"/>
              </a:ext>
            </a:extLst>
          </p:cNvPr>
          <p:cNvCxnSpPr>
            <a:cxnSpLocks/>
            <a:stCxn id="48" idx="0"/>
            <a:endCxn id="8" idx="4"/>
          </p:cNvCxnSpPr>
          <p:nvPr/>
        </p:nvCxnSpPr>
        <p:spPr>
          <a:xfrm flipV="1">
            <a:off x="21120345" y="6343960"/>
            <a:ext cx="0" cy="19835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3AA672A0-6B48-CC44-F5EE-BE5F412E6B83}"/>
              </a:ext>
            </a:extLst>
          </p:cNvPr>
          <p:cNvSpPr/>
          <p:nvPr/>
        </p:nvSpPr>
        <p:spPr>
          <a:xfrm>
            <a:off x="20528611" y="7511900"/>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i8fe5</a:t>
            </a:r>
          </a:p>
        </p:txBody>
      </p:sp>
      <p:cxnSp>
        <p:nvCxnSpPr>
          <p:cNvPr id="61" name="Düz Ok Bağlayıcısı 60">
            <a:extLst>
              <a:ext uri="{FF2B5EF4-FFF2-40B4-BE49-F238E27FC236}">
                <a16:creationId xmlns:a16="http://schemas.microsoft.com/office/drawing/2014/main" id="{3C5038EA-7603-5C17-5F78-6E1F46D788A2}"/>
              </a:ext>
            </a:extLst>
          </p:cNvPr>
          <p:cNvCxnSpPr>
            <a:cxnSpLocks/>
            <a:stCxn id="60" idx="0"/>
            <a:endCxn id="48" idx="4"/>
          </p:cNvCxnSpPr>
          <p:nvPr/>
        </p:nvCxnSpPr>
        <p:spPr>
          <a:xfrm flipV="1">
            <a:off x="21120345" y="7313543"/>
            <a:ext cx="0" cy="19835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99721C40-9C3C-BB8F-E36E-924174B2D4F1}"/>
              </a:ext>
            </a:extLst>
          </p:cNvPr>
          <p:cNvSpPr/>
          <p:nvPr/>
        </p:nvSpPr>
        <p:spPr>
          <a:xfrm>
            <a:off x="19222225" y="6542317"/>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035cc</a:t>
            </a:r>
          </a:p>
        </p:txBody>
      </p:sp>
      <p:cxnSp>
        <p:nvCxnSpPr>
          <p:cNvPr id="82" name="Düz Ok Bağlayıcısı 81">
            <a:extLst>
              <a:ext uri="{FF2B5EF4-FFF2-40B4-BE49-F238E27FC236}">
                <a16:creationId xmlns:a16="http://schemas.microsoft.com/office/drawing/2014/main" id="{D1AA0E1B-6ECA-E7ED-C999-59A6C4050FFB}"/>
              </a:ext>
            </a:extLst>
          </p:cNvPr>
          <p:cNvCxnSpPr>
            <a:cxnSpLocks/>
            <a:stCxn id="81" idx="0"/>
            <a:endCxn id="27" idx="3"/>
          </p:cNvCxnSpPr>
          <p:nvPr/>
        </p:nvCxnSpPr>
        <p:spPr>
          <a:xfrm flipV="1">
            <a:off x="19813959" y="3958136"/>
            <a:ext cx="887966" cy="258418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3B1B8308-267E-8821-55C7-FEF20323895D}"/>
              </a:ext>
            </a:extLst>
          </p:cNvPr>
          <p:cNvSpPr/>
          <p:nvPr/>
        </p:nvSpPr>
        <p:spPr>
          <a:xfrm>
            <a:off x="19222225" y="7509856"/>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i8fe5</a:t>
            </a:r>
          </a:p>
        </p:txBody>
      </p:sp>
      <p:cxnSp>
        <p:nvCxnSpPr>
          <p:cNvPr id="84" name="Düz Ok Bağlayıcısı 83">
            <a:extLst>
              <a:ext uri="{FF2B5EF4-FFF2-40B4-BE49-F238E27FC236}">
                <a16:creationId xmlns:a16="http://schemas.microsoft.com/office/drawing/2014/main" id="{2B1DDDFB-F7F2-9729-3B0D-8959B5D36C71}"/>
              </a:ext>
            </a:extLst>
          </p:cNvPr>
          <p:cNvCxnSpPr>
            <a:cxnSpLocks/>
            <a:stCxn id="83" idx="0"/>
            <a:endCxn id="81" idx="4"/>
          </p:cNvCxnSpPr>
          <p:nvPr/>
        </p:nvCxnSpPr>
        <p:spPr>
          <a:xfrm flipV="1">
            <a:off x="19813959" y="7313543"/>
            <a:ext cx="0" cy="196313"/>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up 53">
            <a:extLst>
              <a:ext uri="{FF2B5EF4-FFF2-40B4-BE49-F238E27FC236}">
                <a16:creationId xmlns:a16="http://schemas.microsoft.com/office/drawing/2014/main" id="{3F293857-42D2-9B3C-A46A-01945F0DA3C5}"/>
              </a:ext>
            </a:extLst>
          </p:cNvPr>
          <p:cNvGrpSpPr/>
          <p:nvPr/>
        </p:nvGrpSpPr>
        <p:grpSpPr>
          <a:xfrm>
            <a:off x="-6874877" y="5690125"/>
            <a:ext cx="6369263" cy="3427557"/>
            <a:chOff x="4463823" y="5222553"/>
            <a:chExt cx="6369263" cy="3427557"/>
          </a:xfrm>
        </p:grpSpPr>
        <p:grpSp>
          <p:nvGrpSpPr>
            <p:cNvPr id="52" name="Grup 51">
              <a:extLst>
                <a:ext uri="{FF2B5EF4-FFF2-40B4-BE49-F238E27FC236}">
                  <a16:creationId xmlns:a16="http://schemas.microsoft.com/office/drawing/2014/main" id="{C19D76F3-098E-8C8B-F272-1B759B15265B}"/>
                </a:ext>
              </a:extLst>
            </p:cNvPr>
            <p:cNvGrpSpPr/>
            <p:nvPr/>
          </p:nvGrpSpPr>
          <p:grpSpPr>
            <a:xfrm>
              <a:off x="4463823" y="5222553"/>
              <a:ext cx="6369263" cy="3427557"/>
              <a:chOff x="4463823" y="5222553"/>
              <a:chExt cx="6369263" cy="3427557"/>
            </a:xfrm>
          </p:grpSpPr>
          <p:sp>
            <p:nvSpPr>
              <p:cNvPr id="30" name="Dikdörtgen: Köşeleri Yuvarlatılmış 29">
                <a:extLst>
                  <a:ext uri="{FF2B5EF4-FFF2-40B4-BE49-F238E27FC236}">
                    <a16:creationId xmlns:a16="http://schemas.microsoft.com/office/drawing/2014/main" id="{A65E62AB-2FB1-4A67-09EE-D135B51A090A}"/>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26">
                <a:extLst>
                  <a:ext uri="{FF2B5EF4-FFF2-40B4-BE49-F238E27FC236}">
                    <a16:creationId xmlns:a16="http://schemas.microsoft.com/office/drawing/2014/main" id="{98CB5DDF-66A7-B4E0-BDDA-436704686BF0}"/>
                  </a:ext>
                </a:extLst>
              </p:cNvPr>
              <p:cNvSpPr txBox="1"/>
              <p:nvPr/>
            </p:nvSpPr>
            <p:spPr>
              <a:xfrm>
                <a:off x="7354729" y="5393774"/>
                <a:ext cx="46294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bash</a:t>
                </a:r>
              </a:p>
            </p:txBody>
          </p:sp>
          <p:sp>
            <p:nvSpPr>
              <p:cNvPr id="47" name="Oval 46">
                <a:extLst>
                  <a:ext uri="{FF2B5EF4-FFF2-40B4-BE49-F238E27FC236}">
                    <a16:creationId xmlns:a16="http://schemas.microsoft.com/office/drawing/2014/main" id="{A0AA7A3D-70C2-8729-4F9C-856CE282140D}"/>
                  </a:ext>
                </a:extLst>
              </p:cNvPr>
              <p:cNvSpPr/>
              <p:nvPr/>
            </p:nvSpPr>
            <p:spPr>
              <a:xfrm>
                <a:off x="4838211" y="5485626"/>
                <a:ext cx="139932" cy="158216"/>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75729FE-8772-0214-A78F-973839F04FA0}"/>
                  </a:ext>
                </a:extLst>
              </p:cNvPr>
              <p:cNvSpPr/>
              <p:nvPr/>
            </p:nvSpPr>
            <p:spPr>
              <a:xfrm>
                <a:off x="5038031" y="5485626"/>
                <a:ext cx="139932" cy="15821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2431086-CB89-5914-87FC-FB4C89079F9D}"/>
                  </a:ext>
                </a:extLst>
              </p:cNvPr>
              <p:cNvSpPr/>
              <p:nvPr/>
            </p:nvSpPr>
            <p:spPr>
              <a:xfrm>
                <a:off x="5237851" y="5485626"/>
                <a:ext cx="139932" cy="15821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26">
              <a:extLst>
                <a:ext uri="{FF2B5EF4-FFF2-40B4-BE49-F238E27FC236}">
                  <a16:creationId xmlns:a16="http://schemas.microsoft.com/office/drawing/2014/main" id="{E1214DD2-E4F1-F38A-3C20-0493443AC761}"/>
                </a:ext>
              </a:extLst>
            </p:cNvPr>
            <p:cNvSpPr txBox="1"/>
            <p:nvPr/>
          </p:nvSpPr>
          <p:spPr>
            <a:xfrm>
              <a:off x="4763347" y="5971119"/>
              <a:ext cx="5770214" cy="2031325"/>
            </a:xfrm>
            <a:prstGeom prst="rect">
              <a:avLst/>
            </a:prstGeom>
          </p:spPr>
          <p:txBody>
            <a:bodyPr wrap="square" lIns="0" tIns="0" rIns="0" bIns="0" rtlCol="0" anchor="t">
              <a:spAutoFit/>
            </a:bodyPr>
            <a:lstStyle/>
            <a:p>
              <a:pPr algn="l">
                <a:lnSpc>
                  <a:spcPct val="150000"/>
                </a:lnSpc>
              </a:pPr>
              <a:r>
                <a:rPr lang="en-US" dirty="0">
                  <a:solidFill>
                    <a:srgbClr val="DF6EA6"/>
                  </a:solidFill>
                  <a:latin typeface="Roboto Italics"/>
                  <a:ea typeface="Roboto Italics"/>
                  <a:cs typeface="Roboto Italics"/>
                  <a:sym typeface="Roboto Italics"/>
                </a:rPr>
                <a:t>main$ </a:t>
              </a:r>
              <a:r>
                <a:rPr lang="en-US" dirty="0">
                  <a:solidFill>
                    <a:schemeClr val="bg1"/>
                  </a:solidFill>
                  <a:latin typeface="Roboto Italics"/>
                  <a:ea typeface="Roboto Italics"/>
                  <a:cs typeface="Roboto Italics"/>
                  <a:sym typeface="Roboto Italics"/>
                </a:rPr>
                <a:t>git reflog</a:t>
              </a:r>
            </a:p>
            <a:p>
              <a:pPr algn="l">
                <a:lnSpc>
                  <a:spcPct val="150000"/>
                </a:lnSpc>
              </a:pPr>
              <a:r>
                <a:rPr lang="en-US" dirty="0">
                  <a:solidFill>
                    <a:srgbClr val="61B045"/>
                  </a:solidFill>
                  <a:latin typeface="Roboto Italics"/>
                  <a:ea typeface="Roboto Italics"/>
                  <a:cs typeface="Roboto Italics"/>
                  <a:sym typeface="Roboto Italics"/>
                </a:rPr>
                <a:t>84e55 HEAD@{0}: commit(merge)</a:t>
              </a:r>
            </a:p>
            <a:p>
              <a:pPr algn="l">
                <a:lnSpc>
                  <a:spcPct val="150000"/>
                </a:lnSpc>
              </a:pPr>
              <a:r>
                <a:rPr lang="en-US" dirty="0">
                  <a:solidFill>
                    <a:srgbClr val="61B045"/>
                  </a:solidFill>
                  <a:latin typeface="Roboto Italics"/>
                  <a:ea typeface="Roboto Italics"/>
                  <a:cs typeface="Roboto Italics"/>
                  <a:sym typeface="Roboto Italics"/>
                </a:rPr>
                <a:t>035cc HEAD@{1}: commit</a:t>
              </a:r>
            </a:p>
            <a:p>
              <a:pPr algn="l">
                <a:lnSpc>
                  <a:spcPct val="150000"/>
                </a:lnSpc>
              </a:pPr>
              <a:r>
                <a:rPr lang="en-US" dirty="0">
                  <a:solidFill>
                    <a:srgbClr val="61B045"/>
                  </a:solidFill>
                  <a:latin typeface="Roboto Italics"/>
                  <a:ea typeface="Roboto Italics"/>
                  <a:cs typeface="Roboto Italics"/>
                  <a:sym typeface="Roboto Italics"/>
                </a:rPr>
                <a:t>8d83a HEAD@{2}: reset moving to head~1</a:t>
              </a:r>
            </a:p>
            <a:p>
              <a:pPr algn="l">
                <a:lnSpc>
                  <a:spcPct val="150000"/>
                </a:lnSpc>
              </a:pPr>
              <a:r>
                <a:rPr lang="en-US" dirty="0">
                  <a:solidFill>
                    <a:srgbClr val="61B045"/>
                  </a:solidFill>
                  <a:latin typeface="Roboto Italics"/>
                  <a:ea typeface="Roboto Italics"/>
                  <a:cs typeface="Roboto Italics"/>
                  <a:sym typeface="Roboto Italics"/>
                </a:rPr>
                <a:t>18fe5 HEAD@{3}: commit(initial)</a:t>
              </a:r>
            </a:p>
          </p:txBody>
        </p:sp>
      </p:grpSp>
      <p:grpSp>
        <p:nvGrpSpPr>
          <p:cNvPr id="95" name="Grup 94">
            <a:extLst>
              <a:ext uri="{FF2B5EF4-FFF2-40B4-BE49-F238E27FC236}">
                <a16:creationId xmlns:a16="http://schemas.microsoft.com/office/drawing/2014/main" id="{92D98977-CDB0-0D44-3633-34AADEE70B93}"/>
              </a:ext>
            </a:extLst>
          </p:cNvPr>
          <p:cNvGrpSpPr/>
          <p:nvPr/>
        </p:nvGrpSpPr>
        <p:grpSpPr>
          <a:xfrm>
            <a:off x="2871633" y="4703931"/>
            <a:ext cx="5434167" cy="3766085"/>
            <a:chOff x="4463823" y="5222553"/>
            <a:chExt cx="6369263" cy="3427557"/>
          </a:xfrm>
        </p:grpSpPr>
        <p:grpSp>
          <p:nvGrpSpPr>
            <p:cNvPr id="96" name="Grup 95">
              <a:extLst>
                <a:ext uri="{FF2B5EF4-FFF2-40B4-BE49-F238E27FC236}">
                  <a16:creationId xmlns:a16="http://schemas.microsoft.com/office/drawing/2014/main" id="{62471089-A94C-3D8A-AF0A-48A7B2730141}"/>
                </a:ext>
              </a:extLst>
            </p:cNvPr>
            <p:cNvGrpSpPr/>
            <p:nvPr/>
          </p:nvGrpSpPr>
          <p:grpSpPr>
            <a:xfrm>
              <a:off x="4463823" y="5222553"/>
              <a:ext cx="6369263" cy="3427557"/>
              <a:chOff x="4463823" y="5222553"/>
              <a:chExt cx="6369263" cy="3427557"/>
            </a:xfrm>
          </p:grpSpPr>
          <p:sp>
            <p:nvSpPr>
              <p:cNvPr id="98" name="Dikdörtgen: Köşeleri Yuvarlatılmış 97">
                <a:extLst>
                  <a:ext uri="{FF2B5EF4-FFF2-40B4-BE49-F238E27FC236}">
                    <a16:creationId xmlns:a16="http://schemas.microsoft.com/office/drawing/2014/main" id="{20F3ABD9-CA6A-A3F3-A045-A85CC4130037}"/>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26">
                <a:extLst>
                  <a:ext uri="{FF2B5EF4-FFF2-40B4-BE49-F238E27FC236}">
                    <a16:creationId xmlns:a16="http://schemas.microsoft.com/office/drawing/2014/main" id="{93AD6C90-BFDA-7C28-F84B-C4FC2EACA81C}"/>
                  </a:ext>
                </a:extLst>
              </p:cNvPr>
              <p:cNvSpPr txBox="1"/>
              <p:nvPr/>
            </p:nvSpPr>
            <p:spPr>
              <a:xfrm>
                <a:off x="6799821" y="5406283"/>
                <a:ext cx="1697261" cy="245097"/>
              </a:xfrm>
              <a:prstGeom prst="rect">
                <a:avLst/>
              </a:prstGeom>
            </p:spPr>
            <p:txBody>
              <a:bodyPr wrap="square" lIns="0" tIns="0" rIns="0" bIns="0" rtlCol="0" anchor="t">
                <a:spAutoFit/>
              </a:bodyPr>
              <a:lstStyle/>
              <a:p>
                <a:pPr algn="l">
                  <a:lnSpc>
                    <a:spcPts val="2100"/>
                  </a:lnSpc>
                </a:pPr>
                <a:r>
                  <a:rPr lang="en-US" sz="2000" i="1" dirty="0">
                    <a:solidFill>
                      <a:schemeClr val="bg1"/>
                    </a:solidFill>
                    <a:latin typeface="Roboto Italics"/>
                    <a:ea typeface="Roboto Italics"/>
                    <a:cs typeface="Roboto Italics"/>
                    <a:sym typeface="Roboto Italics"/>
                  </a:rPr>
                  <a:t>Git Checkout</a:t>
                </a:r>
              </a:p>
            </p:txBody>
          </p:sp>
        </p:grpSp>
        <p:sp>
          <p:nvSpPr>
            <p:cNvPr id="97" name="TextBox 26">
              <a:extLst>
                <a:ext uri="{FF2B5EF4-FFF2-40B4-BE49-F238E27FC236}">
                  <a16:creationId xmlns:a16="http://schemas.microsoft.com/office/drawing/2014/main" id="{13FC033A-BE72-3D78-69CC-BA939AE4E441}"/>
                </a:ext>
              </a:extLst>
            </p:cNvPr>
            <p:cNvSpPr txBox="1"/>
            <p:nvPr/>
          </p:nvSpPr>
          <p:spPr>
            <a:xfrm>
              <a:off x="4763345" y="6027759"/>
              <a:ext cx="5770214" cy="2016799"/>
            </a:xfrm>
            <a:prstGeom prst="rect">
              <a:avLst/>
            </a:prstGeom>
          </p:spPr>
          <p:txBody>
            <a:bodyPr wrap="square" lIns="0" tIns="0" rIns="0" bIns="0" rtlCol="0" anchor="t">
              <a:spAutoFit/>
            </a:bodyPr>
            <a:lstStyle/>
            <a:p>
              <a:pPr algn="l"/>
              <a:r>
                <a:rPr lang="en-US" dirty="0">
                  <a:solidFill>
                    <a:schemeClr val="accent6">
                      <a:lumMod val="40000"/>
                      <a:lumOff val="60000"/>
                    </a:schemeClr>
                  </a:solidFill>
                  <a:latin typeface="Roboto Italics"/>
                  <a:ea typeface="Roboto Italics"/>
                  <a:cs typeface="Roboto Italics"/>
                  <a:sym typeface="Roboto Italics"/>
                </a:rPr>
                <a:t>The git checkout command is used not only to switch branches but also to switch to specific commits and restore files in the working directory.</a:t>
              </a:r>
            </a:p>
            <a:p>
              <a:pPr algn="l"/>
              <a:endParaRPr lang="en-US" dirty="0">
                <a:solidFill>
                  <a:schemeClr val="accent6">
                    <a:lumMod val="40000"/>
                    <a:lumOff val="60000"/>
                  </a:schemeClr>
                </a:solidFill>
                <a:latin typeface="Roboto Italics"/>
                <a:ea typeface="Roboto Italics"/>
                <a:cs typeface="Roboto Italics"/>
                <a:sym typeface="Roboto Italics"/>
              </a:endParaRPr>
            </a:p>
            <a:p>
              <a:pPr algn="l"/>
              <a:r>
                <a:rPr lang="en-US" dirty="0">
                  <a:solidFill>
                    <a:schemeClr val="accent6">
                      <a:lumMod val="40000"/>
                      <a:lumOff val="60000"/>
                    </a:schemeClr>
                  </a:solidFill>
                  <a:latin typeface="Roboto Italics"/>
                  <a:ea typeface="Roboto Italics"/>
                  <a:cs typeface="Roboto Italics"/>
                  <a:sym typeface="Roboto Italics"/>
                </a:rPr>
                <a:t>git checkout &lt;branch-name&gt;</a:t>
              </a:r>
            </a:p>
            <a:p>
              <a:pPr algn="l"/>
              <a:r>
                <a:rPr lang="en-US" dirty="0">
                  <a:solidFill>
                    <a:schemeClr val="accent6">
                      <a:lumMod val="40000"/>
                      <a:lumOff val="60000"/>
                    </a:schemeClr>
                  </a:solidFill>
                  <a:latin typeface="Roboto Italics"/>
                  <a:ea typeface="Roboto Italics"/>
                  <a:cs typeface="Roboto Italics"/>
                  <a:sym typeface="Roboto Italics"/>
                </a:rPr>
                <a:t>git checkout &lt;commit-hash&gt;</a:t>
              </a:r>
            </a:p>
            <a:p>
              <a:pPr algn="l"/>
              <a:r>
                <a:rPr lang="en-US" dirty="0">
                  <a:solidFill>
                    <a:schemeClr val="accent6">
                      <a:lumMod val="40000"/>
                      <a:lumOff val="60000"/>
                    </a:schemeClr>
                  </a:solidFill>
                  <a:latin typeface="Roboto Italics"/>
                  <a:ea typeface="Roboto Italics"/>
                  <a:cs typeface="Roboto Italics"/>
                  <a:sym typeface="Roboto Italics"/>
                </a:rPr>
                <a:t>git checkout -- &lt;file-name&gt;</a:t>
              </a:r>
            </a:p>
          </p:txBody>
        </p:sp>
      </p:grpSp>
      <p:grpSp>
        <p:nvGrpSpPr>
          <p:cNvPr id="104" name="Grup 103">
            <a:extLst>
              <a:ext uri="{FF2B5EF4-FFF2-40B4-BE49-F238E27FC236}">
                <a16:creationId xmlns:a16="http://schemas.microsoft.com/office/drawing/2014/main" id="{8A4B48D6-A629-4506-E3D7-BD1F107FF4F7}"/>
              </a:ext>
            </a:extLst>
          </p:cNvPr>
          <p:cNvGrpSpPr/>
          <p:nvPr/>
        </p:nvGrpSpPr>
        <p:grpSpPr>
          <a:xfrm>
            <a:off x="10333470" y="4703932"/>
            <a:ext cx="5434167" cy="3716178"/>
            <a:chOff x="4463823" y="5222553"/>
            <a:chExt cx="6369263" cy="3427557"/>
          </a:xfrm>
        </p:grpSpPr>
        <p:sp>
          <p:nvSpPr>
            <p:cNvPr id="106" name="Dikdörtgen: Köşeleri Yuvarlatılmış 105">
              <a:extLst>
                <a:ext uri="{FF2B5EF4-FFF2-40B4-BE49-F238E27FC236}">
                  <a16:creationId xmlns:a16="http://schemas.microsoft.com/office/drawing/2014/main" id="{5C0C69C5-0C21-E820-F20B-9F7774A61417}"/>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26">
              <a:extLst>
                <a:ext uri="{FF2B5EF4-FFF2-40B4-BE49-F238E27FC236}">
                  <a16:creationId xmlns:a16="http://schemas.microsoft.com/office/drawing/2014/main" id="{9DB29B5F-37FD-8DD3-BCB3-A131F64AC99D}"/>
                </a:ext>
              </a:extLst>
            </p:cNvPr>
            <p:cNvSpPr txBox="1"/>
            <p:nvPr/>
          </p:nvSpPr>
          <p:spPr>
            <a:xfrm>
              <a:off x="6958595" y="5408033"/>
              <a:ext cx="1379716" cy="248388"/>
            </a:xfrm>
            <a:prstGeom prst="rect">
              <a:avLst/>
            </a:prstGeom>
          </p:spPr>
          <p:txBody>
            <a:bodyPr wrap="square" lIns="0" tIns="0" rIns="0" bIns="0" rtlCol="0" anchor="t">
              <a:spAutoFit/>
            </a:bodyPr>
            <a:lstStyle/>
            <a:p>
              <a:pPr algn="l">
                <a:lnSpc>
                  <a:spcPts val="2100"/>
                </a:lnSpc>
              </a:pPr>
              <a:r>
                <a:rPr lang="en-US" sz="2000" i="1" dirty="0">
                  <a:solidFill>
                    <a:schemeClr val="bg1"/>
                  </a:solidFill>
                  <a:latin typeface="Roboto Italics"/>
                  <a:ea typeface="Roboto Italics"/>
                  <a:cs typeface="Roboto Italics"/>
                  <a:sym typeface="Roboto Italics"/>
                </a:rPr>
                <a:t>Git Switch</a:t>
              </a:r>
            </a:p>
          </p:txBody>
        </p:sp>
      </p:grpSp>
      <p:sp>
        <p:nvSpPr>
          <p:cNvPr id="112" name="TextBox 26">
            <a:extLst>
              <a:ext uri="{FF2B5EF4-FFF2-40B4-BE49-F238E27FC236}">
                <a16:creationId xmlns:a16="http://schemas.microsoft.com/office/drawing/2014/main" id="{3901BB75-700F-F505-D3F0-FEEE1157FA34}"/>
              </a:ext>
            </a:extLst>
          </p:cNvPr>
          <p:cNvSpPr txBox="1"/>
          <p:nvPr/>
        </p:nvSpPr>
        <p:spPr>
          <a:xfrm>
            <a:off x="10705027" y="5588664"/>
            <a:ext cx="4923067" cy="2708434"/>
          </a:xfrm>
          <a:prstGeom prst="rect">
            <a:avLst/>
          </a:prstGeom>
        </p:spPr>
        <p:txBody>
          <a:bodyPr wrap="square" lIns="0" tIns="0" rIns="0" bIns="0" rtlCol="0" anchor="t">
            <a:spAutoFit/>
          </a:bodyPr>
          <a:lstStyle/>
          <a:p>
            <a:pPr algn="l"/>
            <a:r>
              <a:rPr lang="en-US" dirty="0">
                <a:solidFill>
                  <a:schemeClr val="accent6">
                    <a:lumMod val="40000"/>
                    <a:lumOff val="60000"/>
                  </a:schemeClr>
                </a:solidFill>
                <a:latin typeface="Roboto Italics"/>
                <a:ea typeface="Roboto Italics"/>
                <a:cs typeface="Roboto Italics"/>
                <a:sym typeface="Roboto Italics"/>
              </a:rPr>
              <a:t>The git switch command is designed specifically for switching branches, making its purpose clearer.</a:t>
            </a:r>
          </a:p>
          <a:p>
            <a:pPr algn="l"/>
            <a:r>
              <a:rPr lang="en-US" dirty="0">
                <a:solidFill>
                  <a:schemeClr val="accent6">
                    <a:lumMod val="40000"/>
                    <a:lumOff val="60000"/>
                  </a:schemeClr>
                </a:solidFill>
                <a:latin typeface="Roboto Italics"/>
                <a:ea typeface="Roboto Italics"/>
                <a:cs typeface="Roboto Italics"/>
                <a:sym typeface="Roboto Italics"/>
              </a:rPr>
              <a:t>So, helps prevent accidental overwriting of changes because it only deals with branch operations.</a:t>
            </a:r>
          </a:p>
          <a:p>
            <a:pPr algn="l"/>
            <a:endParaRPr lang="en-US" dirty="0">
              <a:solidFill>
                <a:schemeClr val="accent6">
                  <a:lumMod val="40000"/>
                  <a:lumOff val="60000"/>
                </a:schemeClr>
              </a:solidFill>
              <a:latin typeface="Roboto Italics"/>
              <a:ea typeface="Roboto Italics"/>
              <a:cs typeface="Roboto Italics"/>
              <a:sym typeface="Roboto Italics"/>
            </a:endParaRPr>
          </a:p>
          <a:p>
            <a:pPr algn="l"/>
            <a:r>
              <a:rPr lang="en-US" dirty="0">
                <a:solidFill>
                  <a:schemeClr val="accent6">
                    <a:lumMod val="40000"/>
                    <a:lumOff val="60000"/>
                  </a:schemeClr>
                </a:solidFill>
                <a:latin typeface="Roboto Italics"/>
                <a:ea typeface="Roboto Italics"/>
                <a:cs typeface="Roboto Italics"/>
                <a:sym typeface="Roboto Italics"/>
              </a:rPr>
              <a:t>git switch &lt;branch-name&gt;</a:t>
            </a:r>
          </a:p>
          <a:p>
            <a:pPr algn="l"/>
            <a:r>
              <a:rPr lang="en-US" dirty="0">
                <a:solidFill>
                  <a:schemeClr val="accent6">
                    <a:lumMod val="40000"/>
                    <a:lumOff val="60000"/>
                  </a:schemeClr>
                </a:solidFill>
                <a:latin typeface="Roboto Italics"/>
                <a:ea typeface="Roboto Italics"/>
                <a:cs typeface="Roboto Italics"/>
                <a:sym typeface="Roboto Italics"/>
              </a:rPr>
              <a:t>git switch -c &lt;new-branch-name&gt; </a:t>
            </a:r>
            <a:r>
              <a:rPr lang="en-US" sz="1200" i="1" dirty="0">
                <a:solidFill>
                  <a:schemeClr val="accent6">
                    <a:lumMod val="40000"/>
                    <a:lumOff val="60000"/>
                  </a:schemeClr>
                </a:solidFill>
                <a:latin typeface="Roboto Italics"/>
                <a:ea typeface="Roboto Italics"/>
                <a:cs typeface="Roboto Italics"/>
                <a:sym typeface="Roboto Italics"/>
              </a:rPr>
              <a:t> # Create and switch to                 			                    a new branch</a:t>
            </a:r>
          </a:p>
        </p:txBody>
      </p:sp>
    </p:spTree>
    <p:extLst>
      <p:ext uri="{BB962C8B-B14F-4D97-AF65-F5344CB8AC3E}">
        <p14:creationId xmlns:p14="http://schemas.microsoft.com/office/powerpoint/2010/main" val="2050627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SHARING AND UPDATING PROJECTS</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400" b="0" i="0" dirty="0">
                <a:solidFill>
                  <a:srgbClr val="4E443C"/>
                </a:solidFill>
                <a:effectLst/>
                <a:latin typeface="Roboto Slab" pitchFamily="2" charset="0"/>
              </a:rPr>
              <a:t>Git Push, update remote refs along with associated objects.</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Push</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40</a:t>
            </a:r>
          </a:p>
        </p:txBody>
      </p:sp>
      <p:sp>
        <p:nvSpPr>
          <p:cNvPr id="27" name="Oval 26">
            <a:extLst>
              <a:ext uri="{FF2B5EF4-FFF2-40B4-BE49-F238E27FC236}">
                <a16:creationId xmlns:a16="http://schemas.microsoft.com/office/drawing/2014/main" id="{9E63EC8B-2BE0-ECA7-4D3C-CC859B20E826}"/>
              </a:ext>
            </a:extLst>
          </p:cNvPr>
          <p:cNvSpPr/>
          <p:nvPr/>
        </p:nvSpPr>
        <p:spPr>
          <a:xfrm>
            <a:off x="11438936" y="422922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1438936" y="556780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1438936" y="689342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1858036" y="500044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1858036" y="6339031"/>
            <a:ext cx="0" cy="55439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788677"/>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Git push is responsible for uploading your changes to a specified remote and updating that remote to incorporate your new commits. Once git push completes, all your friends can then download your work from the remote.</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grpSp>
        <p:nvGrpSpPr>
          <p:cNvPr id="32" name="Grup 31">
            <a:extLst>
              <a:ext uri="{FF2B5EF4-FFF2-40B4-BE49-F238E27FC236}">
                <a16:creationId xmlns:a16="http://schemas.microsoft.com/office/drawing/2014/main" id="{A475F586-716C-A4DB-C0D6-4E4BD95C3AB7}"/>
              </a:ext>
            </a:extLst>
          </p:cNvPr>
          <p:cNvGrpSpPr/>
          <p:nvPr/>
        </p:nvGrpSpPr>
        <p:grpSpPr>
          <a:xfrm>
            <a:off x="12205853" y="5012006"/>
            <a:ext cx="1918238" cy="966734"/>
            <a:chOff x="13169358" y="4929154"/>
            <a:chExt cx="19182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5" y="4929154"/>
              <a:ext cx="1395601"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origin/main</a:t>
              </a:r>
            </a:p>
          </p:txBody>
        </p:sp>
      </p:grpSp>
      <p:sp>
        <p:nvSpPr>
          <p:cNvPr id="11" name="TextBox 17">
            <a:extLst>
              <a:ext uri="{FF2B5EF4-FFF2-40B4-BE49-F238E27FC236}">
                <a16:creationId xmlns:a16="http://schemas.microsoft.com/office/drawing/2014/main" id="{B06EA492-DA3D-015A-C94A-9C86A1D0DBF1}"/>
              </a:ext>
            </a:extLst>
          </p:cNvPr>
          <p:cNvSpPr txBox="1"/>
          <p:nvPr/>
        </p:nvSpPr>
        <p:spPr>
          <a:xfrm>
            <a:off x="2472743" y="4910263"/>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push</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74899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4475246" y="422922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4475246" y="556780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4894346" y="500044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5242162" y="5014184"/>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33" name="AutoShape 5">
            <a:extLst>
              <a:ext uri="{FF2B5EF4-FFF2-40B4-BE49-F238E27FC236}">
                <a16:creationId xmlns:a16="http://schemas.microsoft.com/office/drawing/2014/main" id="{F8475A61-1E07-59C0-29B0-0ADA24825CDA}"/>
              </a:ext>
            </a:extLst>
          </p:cNvPr>
          <p:cNvSpPr/>
          <p:nvPr/>
        </p:nvSpPr>
        <p:spPr>
          <a:xfrm>
            <a:off x="1877047" y="11421070"/>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5" name="TextBox 26">
            <a:extLst>
              <a:ext uri="{FF2B5EF4-FFF2-40B4-BE49-F238E27FC236}">
                <a16:creationId xmlns:a16="http://schemas.microsoft.com/office/drawing/2014/main" id="{3B4A058C-F01D-5E28-50CA-06C4F9E61A73}"/>
              </a:ext>
            </a:extLst>
          </p:cNvPr>
          <p:cNvSpPr txBox="1"/>
          <p:nvPr/>
        </p:nvSpPr>
        <p:spPr>
          <a:xfrm>
            <a:off x="1893613" y="11616903"/>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Hence, if you look at a branch named origin/main, the branch name is main and the name of the remote is origin.</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388620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2250710" y="6410055"/>
            <a:ext cx="1818038" cy="966734"/>
            <a:chOff x="13169358" y="4929154"/>
            <a:chExt cx="1818038"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7" name="TextBox 26">
            <a:extLst>
              <a:ext uri="{FF2B5EF4-FFF2-40B4-BE49-F238E27FC236}">
                <a16:creationId xmlns:a16="http://schemas.microsoft.com/office/drawing/2014/main" id="{A721448C-08BC-7892-A9AD-63D70AE3F077}"/>
              </a:ext>
            </a:extLst>
          </p:cNvPr>
          <p:cNvSpPr txBox="1"/>
          <p:nvPr/>
        </p:nvSpPr>
        <p:spPr>
          <a:xfrm>
            <a:off x="14261478" y="8171006"/>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Upstream Repo</a:t>
            </a:r>
          </a:p>
        </p:txBody>
      </p:sp>
      <p:sp>
        <p:nvSpPr>
          <p:cNvPr id="23" name="TextBox 26">
            <a:extLst>
              <a:ext uri="{FF2B5EF4-FFF2-40B4-BE49-F238E27FC236}">
                <a16:creationId xmlns:a16="http://schemas.microsoft.com/office/drawing/2014/main" id="{B907AC80-B568-6CB6-A992-6645A49F79BA}"/>
              </a:ext>
            </a:extLst>
          </p:cNvPr>
          <p:cNvSpPr txBox="1"/>
          <p:nvPr/>
        </p:nvSpPr>
        <p:spPr>
          <a:xfrm>
            <a:off x="11220085" y="8171411"/>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3936952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SHARING AND UPDATING PROJECTS</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400" b="0" i="0" dirty="0">
                <a:solidFill>
                  <a:srgbClr val="4E443C"/>
                </a:solidFill>
                <a:effectLst/>
                <a:latin typeface="Roboto Slab" pitchFamily="2" charset="0"/>
              </a:rPr>
              <a:t>Git Push, update remote refs along with associated objects.</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Push</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41</a:t>
            </a:r>
          </a:p>
        </p:txBody>
      </p:sp>
      <p:sp>
        <p:nvSpPr>
          <p:cNvPr id="27" name="Oval 26">
            <a:extLst>
              <a:ext uri="{FF2B5EF4-FFF2-40B4-BE49-F238E27FC236}">
                <a16:creationId xmlns:a16="http://schemas.microsoft.com/office/drawing/2014/main" id="{9E63EC8B-2BE0-ECA7-4D3C-CC859B20E826}"/>
              </a:ext>
            </a:extLst>
          </p:cNvPr>
          <p:cNvSpPr/>
          <p:nvPr/>
        </p:nvSpPr>
        <p:spPr>
          <a:xfrm>
            <a:off x="11438936" y="422922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1438936" y="556780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1438936" y="689342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1858036" y="500044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1858036" y="6339031"/>
            <a:ext cx="0" cy="55439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788677"/>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Git push is responsible for uploading your changes to a specified remote and updating that remote to incorporate your new commits. Once git push completes, all your friends can then download your work from the remote.</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11" name="TextBox 17">
            <a:extLst>
              <a:ext uri="{FF2B5EF4-FFF2-40B4-BE49-F238E27FC236}">
                <a16:creationId xmlns:a16="http://schemas.microsoft.com/office/drawing/2014/main" id="{B06EA492-DA3D-015A-C94A-9C86A1D0DBF1}"/>
              </a:ext>
            </a:extLst>
          </p:cNvPr>
          <p:cNvSpPr txBox="1"/>
          <p:nvPr/>
        </p:nvSpPr>
        <p:spPr>
          <a:xfrm>
            <a:off x="2472743" y="4910263"/>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push</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74899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4475246" y="422922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4475246" y="556780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4894346" y="500044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3" name="AutoShape 5">
            <a:extLst>
              <a:ext uri="{FF2B5EF4-FFF2-40B4-BE49-F238E27FC236}">
                <a16:creationId xmlns:a16="http://schemas.microsoft.com/office/drawing/2014/main" id="{F8475A61-1E07-59C0-29B0-0ADA24825CDA}"/>
              </a:ext>
            </a:extLst>
          </p:cNvPr>
          <p:cNvSpPr/>
          <p:nvPr/>
        </p:nvSpPr>
        <p:spPr>
          <a:xfrm>
            <a:off x="2472743" y="5348430"/>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5" name="TextBox 26">
            <a:extLst>
              <a:ext uri="{FF2B5EF4-FFF2-40B4-BE49-F238E27FC236}">
                <a16:creationId xmlns:a16="http://schemas.microsoft.com/office/drawing/2014/main" id="{3B4A058C-F01D-5E28-50CA-06C4F9E61A73}"/>
              </a:ext>
            </a:extLst>
          </p:cNvPr>
          <p:cNvSpPr txBox="1"/>
          <p:nvPr/>
        </p:nvSpPr>
        <p:spPr>
          <a:xfrm>
            <a:off x="2489309" y="5544263"/>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 remote received commit C2, the branch main on the remote was updated to point at C2, and our own reflection of the remote (o/main) was updated as well. Everything is in sync!</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388620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2250710" y="6410055"/>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4475246" y="6942986"/>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4894346" y="6339031"/>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5230025" y="6309378"/>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25" name="TextBox 26">
            <a:extLst>
              <a:ext uri="{FF2B5EF4-FFF2-40B4-BE49-F238E27FC236}">
                <a16:creationId xmlns:a16="http://schemas.microsoft.com/office/drawing/2014/main" id="{5793C9FE-38B8-1400-217F-DD245273EC24}"/>
              </a:ext>
            </a:extLst>
          </p:cNvPr>
          <p:cNvSpPr txBox="1"/>
          <p:nvPr/>
        </p:nvSpPr>
        <p:spPr>
          <a:xfrm>
            <a:off x="14261478" y="8171006"/>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Upstream Repo</a:t>
            </a:r>
          </a:p>
        </p:txBody>
      </p:sp>
      <p:sp>
        <p:nvSpPr>
          <p:cNvPr id="26" name="TextBox 26">
            <a:extLst>
              <a:ext uri="{FF2B5EF4-FFF2-40B4-BE49-F238E27FC236}">
                <a16:creationId xmlns:a16="http://schemas.microsoft.com/office/drawing/2014/main" id="{22299C74-7455-769D-C9E4-606D2C68B883}"/>
              </a:ext>
            </a:extLst>
          </p:cNvPr>
          <p:cNvSpPr txBox="1"/>
          <p:nvPr/>
        </p:nvSpPr>
        <p:spPr>
          <a:xfrm>
            <a:off x="11215348" y="817732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3244488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1893613" y="240030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a:spLocks noGrp="1" noRot="1" noMove="1" noResize="1" noEditPoints="1" noAdjustHandles="1" noChangeArrowheads="1" noChangeShapeType="1"/>
            </p:cNvSpPr>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PATCHING</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400" b="0" i="0" dirty="0">
                <a:solidFill>
                  <a:srgbClr val="4E443C"/>
                </a:solidFill>
                <a:effectLst/>
                <a:latin typeface="Roboto Slab" pitchFamily="2" charset="0"/>
              </a:rPr>
              <a:t>Show changes between commits, commit and working tree, etc.</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Diff</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42</a:t>
            </a:r>
          </a:p>
        </p:txBody>
      </p:sp>
      <p:sp>
        <p:nvSpPr>
          <p:cNvPr id="27" name="Oval 26">
            <a:extLst>
              <a:ext uri="{FF2B5EF4-FFF2-40B4-BE49-F238E27FC236}">
                <a16:creationId xmlns:a16="http://schemas.microsoft.com/office/drawing/2014/main" id="{9E63EC8B-2BE0-ECA7-4D3C-CC859B20E826}"/>
              </a:ext>
            </a:extLst>
          </p:cNvPr>
          <p:cNvSpPr/>
          <p:nvPr/>
        </p:nvSpPr>
        <p:spPr>
          <a:xfrm>
            <a:off x="4606227" y="1178203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4606227" y="1312061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4606227" y="1444623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5025327" y="1255325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5025327" y="13891841"/>
            <a:ext cx="0" cy="55439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1057982"/>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 git diff command displays any uncommitted repository modifications by default. </a:t>
            </a:r>
          </a:p>
          <a:p>
            <a:pPr algn="l">
              <a:lnSpc>
                <a:spcPts val="2100"/>
              </a:lnSpc>
            </a:pPr>
            <a:r>
              <a:rPr lang="en-US" sz="1500" i="1" dirty="0">
                <a:solidFill>
                  <a:srgbClr val="343F56"/>
                </a:solidFill>
                <a:latin typeface="Roboto Italics"/>
                <a:ea typeface="Roboto Italics"/>
                <a:cs typeface="Roboto Italics"/>
                <a:sym typeface="Roboto Italics"/>
              </a:rPr>
              <a:t>We can view the lines that have been removed from our original file, as well as any lines that have been added or modified. git diff is frequently used to compare branches in a Git repository.</a:t>
            </a:r>
          </a:p>
          <a:p>
            <a:pPr algn="l">
              <a:lnSpc>
                <a:spcPts val="2100"/>
              </a:lnSpc>
            </a:pP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11" name="TextBox 17">
            <a:extLst>
              <a:ext uri="{FF2B5EF4-FFF2-40B4-BE49-F238E27FC236}">
                <a16:creationId xmlns:a16="http://schemas.microsoft.com/office/drawing/2014/main" id="{B06EA492-DA3D-015A-C94A-9C86A1D0DBF1}"/>
              </a:ext>
            </a:extLst>
          </p:cNvPr>
          <p:cNvSpPr txBox="1"/>
          <p:nvPr/>
        </p:nvSpPr>
        <p:spPr>
          <a:xfrm>
            <a:off x="2472743" y="4896075"/>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diff</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73481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7642537" y="117820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7642537" y="1312061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8061637" y="1255325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3" name="AutoShape 5">
            <a:extLst>
              <a:ext uri="{FF2B5EF4-FFF2-40B4-BE49-F238E27FC236}">
                <a16:creationId xmlns:a16="http://schemas.microsoft.com/office/drawing/2014/main" id="{F8475A61-1E07-59C0-29B0-0ADA24825CDA}"/>
              </a:ext>
            </a:extLst>
          </p:cNvPr>
          <p:cNvSpPr/>
          <p:nvPr/>
        </p:nvSpPr>
        <p:spPr>
          <a:xfrm>
            <a:off x="-4359966" y="1288705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5" name="TextBox 26">
            <a:extLst>
              <a:ext uri="{FF2B5EF4-FFF2-40B4-BE49-F238E27FC236}">
                <a16:creationId xmlns:a16="http://schemas.microsoft.com/office/drawing/2014/main" id="{3B4A058C-F01D-5E28-50CA-06C4F9E61A73}"/>
              </a:ext>
            </a:extLst>
          </p:cNvPr>
          <p:cNvSpPr txBox="1"/>
          <p:nvPr/>
        </p:nvSpPr>
        <p:spPr>
          <a:xfrm>
            <a:off x="4986811" y="16144873"/>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 remote received commit C2, the branch main on the remote was updated to point at C2, and our own reflection of the remote (o/main) was updated as well. Everything is in sync!</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365760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5418001" y="13962865"/>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a:p>
              <a:pPr algn="ctr"/>
              <a:endParaRPr lang="en-US" dirty="0">
                <a:solidFill>
                  <a:srgbClr val="F5E6CA"/>
                </a:solidFill>
              </a:endParaRPr>
            </a:p>
          </p:txBody>
        </p:sp>
      </p:grpSp>
      <p:sp>
        <p:nvSpPr>
          <p:cNvPr id="17" name="Oval 16">
            <a:extLst>
              <a:ext uri="{FF2B5EF4-FFF2-40B4-BE49-F238E27FC236}">
                <a16:creationId xmlns:a16="http://schemas.microsoft.com/office/drawing/2014/main" id="{7E4E92D1-CCD3-EA2C-6C12-73021F51F483}"/>
              </a:ext>
            </a:extLst>
          </p:cNvPr>
          <p:cNvSpPr/>
          <p:nvPr/>
        </p:nvSpPr>
        <p:spPr>
          <a:xfrm>
            <a:off x="7642537" y="14495796"/>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8061637" y="13891841"/>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8397316" y="13862188"/>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8" name="Dikdörtgen: Köşeleri Yuvarlatılmış 47">
            <a:extLst>
              <a:ext uri="{FF2B5EF4-FFF2-40B4-BE49-F238E27FC236}">
                <a16:creationId xmlns:a16="http://schemas.microsoft.com/office/drawing/2014/main" id="{A32D568F-D467-0570-B390-E0ADAADC4855}"/>
              </a:ext>
            </a:extLst>
          </p:cNvPr>
          <p:cNvSpPr>
            <a:spLocks noGrp="1" noRot="1" noMove="1" noResize="1" noEditPoints="1" noAdjustHandles="1" noChangeArrowheads="1" noChangeShapeType="1"/>
          </p:cNvSpPr>
          <p:nvPr/>
        </p:nvSpPr>
        <p:spPr>
          <a:xfrm>
            <a:off x="4463824" y="5222553"/>
            <a:ext cx="3115658"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kdörtgen: Köşeleri Yuvarlatılmış 48">
            <a:extLst>
              <a:ext uri="{FF2B5EF4-FFF2-40B4-BE49-F238E27FC236}">
                <a16:creationId xmlns:a16="http://schemas.microsoft.com/office/drawing/2014/main" id="{8FCDCBA6-5AF2-667E-9160-DF8AFD6B2C45}"/>
              </a:ext>
            </a:extLst>
          </p:cNvPr>
          <p:cNvSpPr>
            <a:spLocks noGrp="1" noRot="1" noMove="1" noResize="1" noEditPoints="1" noAdjustHandles="1" noChangeArrowheads="1" noChangeShapeType="1"/>
          </p:cNvSpPr>
          <p:nvPr/>
        </p:nvSpPr>
        <p:spPr>
          <a:xfrm>
            <a:off x="9019411" y="5222554"/>
            <a:ext cx="3115658"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kdörtgen: Köşeleri Yuvarlatılmış 49">
            <a:extLst>
              <a:ext uri="{FF2B5EF4-FFF2-40B4-BE49-F238E27FC236}">
                <a16:creationId xmlns:a16="http://schemas.microsoft.com/office/drawing/2014/main" id="{3DB91953-E6E7-0E33-0606-BB18E2D59F63}"/>
              </a:ext>
            </a:extLst>
          </p:cNvPr>
          <p:cNvSpPr>
            <a:spLocks noGrp="1" noRot="1" noMove="1" noResize="1" noEditPoints="1" noAdjustHandles="1" noChangeArrowheads="1" noChangeShapeType="1"/>
          </p:cNvSpPr>
          <p:nvPr/>
        </p:nvSpPr>
        <p:spPr>
          <a:xfrm>
            <a:off x="13581118" y="5222553"/>
            <a:ext cx="3115658"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26">
            <a:extLst>
              <a:ext uri="{FF2B5EF4-FFF2-40B4-BE49-F238E27FC236}">
                <a16:creationId xmlns:a16="http://schemas.microsoft.com/office/drawing/2014/main" id="{E9CD0BB6-D1E3-4321-442F-A8DDDD306870}"/>
              </a:ext>
            </a:extLst>
          </p:cNvPr>
          <p:cNvSpPr txBox="1"/>
          <p:nvPr/>
        </p:nvSpPr>
        <p:spPr>
          <a:xfrm>
            <a:off x="5575794" y="5433136"/>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Commit 1</a:t>
            </a:r>
          </a:p>
        </p:txBody>
      </p:sp>
      <p:sp>
        <p:nvSpPr>
          <p:cNvPr id="52" name="TextBox 26">
            <a:extLst>
              <a:ext uri="{FF2B5EF4-FFF2-40B4-BE49-F238E27FC236}">
                <a16:creationId xmlns:a16="http://schemas.microsoft.com/office/drawing/2014/main" id="{56FA8FE9-F1C7-96A7-CC74-1C0B65B55F18}"/>
              </a:ext>
            </a:extLst>
          </p:cNvPr>
          <p:cNvSpPr txBox="1"/>
          <p:nvPr/>
        </p:nvSpPr>
        <p:spPr>
          <a:xfrm>
            <a:off x="10230472" y="5430945"/>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Commit 3</a:t>
            </a:r>
          </a:p>
        </p:txBody>
      </p:sp>
      <p:sp>
        <p:nvSpPr>
          <p:cNvPr id="53" name="TextBox 26">
            <a:extLst>
              <a:ext uri="{FF2B5EF4-FFF2-40B4-BE49-F238E27FC236}">
                <a16:creationId xmlns:a16="http://schemas.microsoft.com/office/drawing/2014/main" id="{EB22FE5A-FDC2-1ACE-8BB9-6BF4684A5093}"/>
              </a:ext>
            </a:extLst>
          </p:cNvPr>
          <p:cNvSpPr txBox="1"/>
          <p:nvPr/>
        </p:nvSpPr>
        <p:spPr>
          <a:xfrm>
            <a:off x="14277251" y="5430945"/>
            <a:ext cx="1756913"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Diff Between C1 + C3</a:t>
            </a:r>
          </a:p>
        </p:txBody>
      </p:sp>
      <p:sp>
        <p:nvSpPr>
          <p:cNvPr id="54" name="TextBox 26">
            <a:extLst>
              <a:ext uri="{FF2B5EF4-FFF2-40B4-BE49-F238E27FC236}">
                <a16:creationId xmlns:a16="http://schemas.microsoft.com/office/drawing/2014/main" id="{0F0F336E-C2FA-DE5E-86BE-0EA28BE56D2A}"/>
              </a:ext>
            </a:extLst>
          </p:cNvPr>
          <p:cNvSpPr txBox="1"/>
          <p:nvPr/>
        </p:nvSpPr>
        <p:spPr>
          <a:xfrm>
            <a:off x="6377470" y="6228170"/>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file_01</a:t>
            </a:r>
          </a:p>
        </p:txBody>
      </p:sp>
      <p:sp>
        <p:nvSpPr>
          <p:cNvPr id="56" name="TextBox 26">
            <a:extLst>
              <a:ext uri="{FF2B5EF4-FFF2-40B4-BE49-F238E27FC236}">
                <a16:creationId xmlns:a16="http://schemas.microsoft.com/office/drawing/2014/main" id="{12E099C3-4AFE-6145-93EB-C95805FEBF37}"/>
              </a:ext>
            </a:extLst>
          </p:cNvPr>
          <p:cNvSpPr txBox="1"/>
          <p:nvPr/>
        </p:nvSpPr>
        <p:spPr>
          <a:xfrm>
            <a:off x="6377470" y="6677432"/>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file_02</a:t>
            </a:r>
          </a:p>
        </p:txBody>
      </p:sp>
      <p:sp>
        <p:nvSpPr>
          <p:cNvPr id="57" name="TextBox 26">
            <a:extLst>
              <a:ext uri="{FF2B5EF4-FFF2-40B4-BE49-F238E27FC236}">
                <a16:creationId xmlns:a16="http://schemas.microsoft.com/office/drawing/2014/main" id="{51AFA77A-BDAC-D636-24A1-BEE14B9C9626}"/>
              </a:ext>
            </a:extLst>
          </p:cNvPr>
          <p:cNvSpPr txBox="1"/>
          <p:nvPr/>
        </p:nvSpPr>
        <p:spPr>
          <a:xfrm>
            <a:off x="6377470" y="7126694"/>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file_03</a:t>
            </a:r>
          </a:p>
        </p:txBody>
      </p:sp>
      <p:sp>
        <p:nvSpPr>
          <p:cNvPr id="58" name="TextBox 26">
            <a:extLst>
              <a:ext uri="{FF2B5EF4-FFF2-40B4-BE49-F238E27FC236}">
                <a16:creationId xmlns:a16="http://schemas.microsoft.com/office/drawing/2014/main" id="{6F5BFA98-498E-4D64-3E85-03872D1AE19A}"/>
              </a:ext>
            </a:extLst>
          </p:cNvPr>
          <p:cNvSpPr txBox="1"/>
          <p:nvPr/>
        </p:nvSpPr>
        <p:spPr>
          <a:xfrm>
            <a:off x="6377470" y="7572003"/>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file_04</a:t>
            </a:r>
          </a:p>
        </p:txBody>
      </p:sp>
      <p:sp>
        <p:nvSpPr>
          <p:cNvPr id="64" name="TextBox 26">
            <a:extLst>
              <a:ext uri="{FF2B5EF4-FFF2-40B4-BE49-F238E27FC236}">
                <a16:creationId xmlns:a16="http://schemas.microsoft.com/office/drawing/2014/main" id="{7D00128B-2004-3271-4964-15A61A7F5810}"/>
              </a:ext>
            </a:extLst>
          </p:cNvPr>
          <p:cNvSpPr txBox="1"/>
          <p:nvPr/>
        </p:nvSpPr>
        <p:spPr>
          <a:xfrm>
            <a:off x="10889521" y="6238571"/>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file_01</a:t>
            </a:r>
          </a:p>
        </p:txBody>
      </p:sp>
      <p:sp>
        <p:nvSpPr>
          <p:cNvPr id="65" name="TextBox 26">
            <a:extLst>
              <a:ext uri="{FF2B5EF4-FFF2-40B4-BE49-F238E27FC236}">
                <a16:creationId xmlns:a16="http://schemas.microsoft.com/office/drawing/2014/main" id="{C9A4B38F-481C-8564-F917-48822210B125}"/>
              </a:ext>
            </a:extLst>
          </p:cNvPr>
          <p:cNvSpPr txBox="1"/>
          <p:nvPr/>
        </p:nvSpPr>
        <p:spPr>
          <a:xfrm>
            <a:off x="10889521" y="6687833"/>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file_02</a:t>
            </a:r>
          </a:p>
        </p:txBody>
      </p:sp>
      <p:sp>
        <p:nvSpPr>
          <p:cNvPr id="66" name="TextBox 26">
            <a:extLst>
              <a:ext uri="{FF2B5EF4-FFF2-40B4-BE49-F238E27FC236}">
                <a16:creationId xmlns:a16="http://schemas.microsoft.com/office/drawing/2014/main" id="{E3BC8764-B085-9DC2-7FC1-87E7F4C5D69A}"/>
              </a:ext>
            </a:extLst>
          </p:cNvPr>
          <p:cNvSpPr txBox="1"/>
          <p:nvPr/>
        </p:nvSpPr>
        <p:spPr>
          <a:xfrm>
            <a:off x="10889521" y="7137095"/>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file_03</a:t>
            </a:r>
          </a:p>
        </p:txBody>
      </p:sp>
      <p:sp>
        <p:nvSpPr>
          <p:cNvPr id="67" name="TextBox 26">
            <a:extLst>
              <a:ext uri="{FF2B5EF4-FFF2-40B4-BE49-F238E27FC236}">
                <a16:creationId xmlns:a16="http://schemas.microsoft.com/office/drawing/2014/main" id="{22093678-EB29-1851-5988-7B32D73BC2AA}"/>
              </a:ext>
            </a:extLst>
          </p:cNvPr>
          <p:cNvSpPr txBox="1"/>
          <p:nvPr/>
        </p:nvSpPr>
        <p:spPr>
          <a:xfrm>
            <a:off x="10889521" y="7582404"/>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file_05</a:t>
            </a:r>
          </a:p>
        </p:txBody>
      </p:sp>
      <p:sp>
        <p:nvSpPr>
          <p:cNvPr id="68" name="TextBox 26">
            <a:extLst>
              <a:ext uri="{FF2B5EF4-FFF2-40B4-BE49-F238E27FC236}">
                <a16:creationId xmlns:a16="http://schemas.microsoft.com/office/drawing/2014/main" id="{8FD0DB99-D908-8CB6-0756-E835CB9C7719}"/>
              </a:ext>
            </a:extLst>
          </p:cNvPr>
          <p:cNvSpPr txBox="1"/>
          <p:nvPr/>
        </p:nvSpPr>
        <p:spPr>
          <a:xfrm>
            <a:off x="15653420" y="6239604"/>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file_01</a:t>
            </a:r>
          </a:p>
        </p:txBody>
      </p:sp>
      <p:sp>
        <p:nvSpPr>
          <p:cNvPr id="69" name="TextBox 26">
            <a:extLst>
              <a:ext uri="{FF2B5EF4-FFF2-40B4-BE49-F238E27FC236}">
                <a16:creationId xmlns:a16="http://schemas.microsoft.com/office/drawing/2014/main" id="{29699B56-6A45-8E43-4B64-D80040C89E7C}"/>
              </a:ext>
            </a:extLst>
          </p:cNvPr>
          <p:cNvSpPr txBox="1"/>
          <p:nvPr/>
        </p:nvSpPr>
        <p:spPr>
          <a:xfrm>
            <a:off x="15653420" y="6688866"/>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file_02</a:t>
            </a:r>
          </a:p>
        </p:txBody>
      </p:sp>
      <p:sp>
        <p:nvSpPr>
          <p:cNvPr id="70" name="TextBox 26">
            <a:extLst>
              <a:ext uri="{FF2B5EF4-FFF2-40B4-BE49-F238E27FC236}">
                <a16:creationId xmlns:a16="http://schemas.microsoft.com/office/drawing/2014/main" id="{965E2EB6-6E0D-03D0-D4E8-AF3BCCB9B19C}"/>
              </a:ext>
            </a:extLst>
          </p:cNvPr>
          <p:cNvSpPr txBox="1"/>
          <p:nvPr/>
        </p:nvSpPr>
        <p:spPr>
          <a:xfrm>
            <a:off x="15653420" y="7138128"/>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file_03</a:t>
            </a:r>
          </a:p>
        </p:txBody>
      </p:sp>
      <p:sp>
        <p:nvSpPr>
          <p:cNvPr id="71" name="TextBox 26">
            <a:extLst>
              <a:ext uri="{FF2B5EF4-FFF2-40B4-BE49-F238E27FC236}">
                <a16:creationId xmlns:a16="http://schemas.microsoft.com/office/drawing/2014/main" id="{E2A858E4-8C9E-48D6-DEAB-B035588DF6D9}"/>
              </a:ext>
            </a:extLst>
          </p:cNvPr>
          <p:cNvSpPr txBox="1"/>
          <p:nvPr/>
        </p:nvSpPr>
        <p:spPr>
          <a:xfrm>
            <a:off x="15653420" y="7583437"/>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file_05</a:t>
            </a:r>
          </a:p>
        </p:txBody>
      </p:sp>
      <p:sp>
        <p:nvSpPr>
          <p:cNvPr id="72" name="Komut Düğmesi: Belge 71">
            <a:hlinkClick r:id="" action="ppaction://noaction" highlightClick="1"/>
            <a:extLst>
              <a:ext uri="{FF2B5EF4-FFF2-40B4-BE49-F238E27FC236}">
                <a16:creationId xmlns:a16="http://schemas.microsoft.com/office/drawing/2014/main" id="{3EF56FC6-5C12-B581-C5BF-43F84B64614A}"/>
              </a:ext>
            </a:extLst>
          </p:cNvPr>
          <p:cNvSpPr/>
          <p:nvPr/>
        </p:nvSpPr>
        <p:spPr>
          <a:xfrm>
            <a:off x="5947778" y="6169602"/>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Komut Düğmesi: Belge 71">
            <a:hlinkClick r:id="" action="ppaction://noaction" highlightClick="1"/>
            <a:extLst>
              <a:ext uri="{FF2B5EF4-FFF2-40B4-BE49-F238E27FC236}">
                <a16:creationId xmlns:a16="http://schemas.microsoft.com/office/drawing/2014/main" id="{92B13994-46E2-62B7-6A0D-5A2D47D320D1}"/>
              </a:ext>
            </a:extLst>
          </p:cNvPr>
          <p:cNvSpPr/>
          <p:nvPr/>
        </p:nvSpPr>
        <p:spPr>
          <a:xfrm>
            <a:off x="5929035" y="6605642"/>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Komut Düğmesi: Belge 71">
            <a:hlinkClick r:id="" action="ppaction://noaction" highlightClick="1"/>
            <a:extLst>
              <a:ext uri="{FF2B5EF4-FFF2-40B4-BE49-F238E27FC236}">
                <a16:creationId xmlns:a16="http://schemas.microsoft.com/office/drawing/2014/main" id="{1CBF804E-8D99-576A-68B3-AB254FC03BD8}"/>
              </a:ext>
            </a:extLst>
          </p:cNvPr>
          <p:cNvSpPr/>
          <p:nvPr/>
        </p:nvSpPr>
        <p:spPr>
          <a:xfrm>
            <a:off x="5942790" y="7070382"/>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Komut Düğmesi: Belge 71">
            <a:hlinkClick r:id="" action="ppaction://noaction" highlightClick="1"/>
            <a:extLst>
              <a:ext uri="{FF2B5EF4-FFF2-40B4-BE49-F238E27FC236}">
                <a16:creationId xmlns:a16="http://schemas.microsoft.com/office/drawing/2014/main" id="{03ECA626-2F75-5BAC-D793-F92D7AEFBB03}"/>
              </a:ext>
            </a:extLst>
          </p:cNvPr>
          <p:cNvSpPr/>
          <p:nvPr/>
        </p:nvSpPr>
        <p:spPr>
          <a:xfrm>
            <a:off x="5940638" y="7519644"/>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Komut Düğmesi: Belge 71">
            <a:hlinkClick r:id="" action="ppaction://noaction" highlightClick="1"/>
            <a:extLst>
              <a:ext uri="{FF2B5EF4-FFF2-40B4-BE49-F238E27FC236}">
                <a16:creationId xmlns:a16="http://schemas.microsoft.com/office/drawing/2014/main" id="{AB21BE17-5DCE-108D-6997-73AF16A84345}"/>
              </a:ext>
            </a:extLst>
          </p:cNvPr>
          <p:cNvSpPr/>
          <p:nvPr/>
        </p:nvSpPr>
        <p:spPr>
          <a:xfrm>
            <a:off x="10461981" y="6178482"/>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Komut Düğmesi: Belge 71">
            <a:hlinkClick r:id="" action="ppaction://noaction" highlightClick="1"/>
            <a:extLst>
              <a:ext uri="{FF2B5EF4-FFF2-40B4-BE49-F238E27FC236}">
                <a16:creationId xmlns:a16="http://schemas.microsoft.com/office/drawing/2014/main" id="{DC448CA0-8B09-9AB5-8A78-28C5FA52B2D3}"/>
              </a:ext>
            </a:extLst>
          </p:cNvPr>
          <p:cNvSpPr/>
          <p:nvPr/>
        </p:nvSpPr>
        <p:spPr>
          <a:xfrm>
            <a:off x="10461980" y="6630000"/>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Komut Düğmesi: Belge 71">
            <a:hlinkClick r:id="" action="ppaction://noaction" highlightClick="1"/>
            <a:extLst>
              <a:ext uri="{FF2B5EF4-FFF2-40B4-BE49-F238E27FC236}">
                <a16:creationId xmlns:a16="http://schemas.microsoft.com/office/drawing/2014/main" id="{F131E5DC-8D9A-52BD-E074-285FB1B2DB75}"/>
              </a:ext>
            </a:extLst>
          </p:cNvPr>
          <p:cNvSpPr/>
          <p:nvPr/>
        </p:nvSpPr>
        <p:spPr>
          <a:xfrm>
            <a:off x="10456993" y="7079262"/>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Komut Düğmesi: Belge 71">
            <a:hlinkClick r:id="" action="ppaction://noaction" highlightClick="1"/>
            <a:extLst>
              <a:ext uri="{FF2B5EF4-FFF2-40B4-BE49-F238E27FC236}">
                <a16:creationId xmlns:a16="http://schemas.microsoft.com/office/drawing/2014/main" id="{79CAB96F-F57B-920E-4560-AD86047CAB4C}"/>
              </a:ext>
            </a:extLst>
          </p:cNvPr>
          <p:cNvSpPr/>
          <p:nvPr/>
        </p:nvSpPr>
        <p:spPr>
          <a:xfrm>
            <a:off x="10454841" y="7528524"/>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Komut Düğmesi: Belge 71">
            <a:hlinkClick r:id="" action="ppaction://noaction" highlightClick="1"/>
            <a:extLst>
              <a:ext uri="{FF2B5EF4-FFF2-40B4-BE49-F238E27FC236}">
                <a16:creationId xmlns:a16="http://schemas.microsoft.com/office/drawing/2014/main" id="{F39AF5AF-0E02-1B1F-DDED-9D8926DC28D7}"/>
              </a:ext>
            </a:extLst>
          </p:cNvPr>
          <p:cNvSpPr/>
          <p:nvPr/>
        </p:nvSpPr>
        <p:spPr>
          <a:xfrm>
            <a:off x="15225880" y="6178482"/>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Komut Düğmesi: Belge 71">
            <a:hlinkClick r:id="" action="ppaction://noaction" highlightClick="1"/>
            <a:extLst>
              <a:ext uri="{FF2B5EF4-FFF2-40B4-BE49-F238E27FC236}">
                <a16:creationId xmlns:a16="http://schemas.microsoft.com/office/drawing/2014/main" id="{E3059DB8-8C46-668A-6ADD-F4ED42810C55}"/>
              </a:ext>
            </a:extLst>
          </p:cNvPr>
          <p:cNvSpPr/>
          <p:nvPr/>
        </p:nvSpPr>
        <p:spPr>
          <a:xfrm>
            <a:off x="15225879" y="6630000"/>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Komut Düğmesi: Belge 71">
            <a:hlinkClick r:id="" action="ppaction://noaction" highlightClick="1"/>
            <a:extLst>
              <a:ext uri="{FF2B5EF4-FFF2-40B4-BE49-F238E27FC236}">
                <a16:creationId xmlns:a16="http://schemas.microsoft.com/office/drawing/2014/main" id="{A2DB8E27-53C4-EBF3-7016-BF19400A88E7}"/>
              </a:ext>
            </a:extLst>
          </p:cNvPr>
          <p:cNvSpPr/>
          <p:nvPr/>
        </p:nvSpPr>
        <p:spPr>
          <a:xfrm>
            <a:off x="15220892" y="7079262"/>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Komut Düğmesi: Belge 71">
            <a:hlinkClick r:id="" action="ppaction://noaction" highlightClick="1"/>
            <a:extLst>
              <a:ext uri="{FF2B5EF4-FFF2-40B4-BE49-F238E27FC236}">
                <a16:creationId xmlns:a16="http://schemas.microsoft.com/office/drawing/2014/main" id="{92F24AD6-FE55-9BB2-7AA7-64B6153AEEF7}"/>
              </a:ext>
            </a:extLst>
          </p:cNvPr>
          <p:cNvSpPr/>
          <p:nvPr/>
        </p:nvSpPr>
        <p:spPr>
          <a:xfrm>
            <a:off x="15218740" y="7528524"/>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26">
            <a:extLst>
              <a:ext uri="{FF2B5EF4-FFF2-40B4-BE49-F238E27FC236}">
                <a16:creationId xmlns:a16="http://schemas.microsoft.com/office/drawing/2014/main" id="{72BBDEDA-6F99-AF64-BA92-504ABD80B494}"/>
              </a:ext>
            </a:extLst>
          </p:cNvPr>
          <p:cNvSpPr txBox="1"/>
          <p:nvPr/>
        </p:nvSpPr>
        <p:spPr>
          <a:xfrm>
            <a:off x="5030814" y="6222020"/>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3"/>
                </a:solidFill>
                <a:latin typeface="Roboto Italics"/>
                <a:ea typeface="Roboto Italics"/>
                <a:cs typeface="Roboto Italics"/>
                <a:sym typeface="Roboto Italics"/>
              </a:rPr>
              <a:t>Added</a:t>
            </a:r>
          </a:p>
        </p:txBody>
      </p:sp>
      <p:sp>
        <p:nvSpPr>
          <p:cNvPr id="86" name="TextBox 26">
            <a:extLst>
              <a:ext uri="{FF2B5EF4-FFF2-40B4-BE49-F238E27FC236}">
                <a16:creationId xmlns:a16="http://schemas.microsoft.com/office/drawing/2014/main" id="{6490E88D-960B-048B-1F4B-D2FD03F94BC3}"/>
              </a:ext>
            </a:extLst>
          </p:cNvPr>
          <p:cNvSpPr txBox="1"/>
          <p:nvPr/>
        </p:nvSpPr>
        <p:spPr>
          <a:xfrm>
            <a:off x="5027370" y="6682396"/>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6"/>
                </a:solidFill>
                <a:latin typeface="Roboto Italics"/>
                <a:ea typeface="Roboto Italics"/>
                <a:cs typeface="Roboto Italics"/>
                <a:sym typeface="Roboto Italics"/>
              </a:rPr>
              <a:t>Modified</a:t>
            </a:r>
          </a:p>
        </p:txBody>
      </p:sp>
      <p:sp>
        <p:nvSpPr>
          <p:cNvPr id="87" name="TextBox 26">
            <a:extLst>
              <a:ext uri="{FF2B5EF4-FFF2-40B4-BE49-F238E27FC236}">
                <a16:creationId xmlns:a16="http://schemas.microsoft.com/office/drawing/2014/main" id="{6B2D99DB-6008-DA65-F5EE-7E06212A6DD1}"/>
              </a:ext>
            </a:extLst>
          </p:cNvPr>
          <p:cNvSpPr txBox="1"/>
          <p:nvPr/>
        </p:nvSpPr>
        <p:spPr>
          <a:xfrm>
            <a:off x="5027369" y="7128019"/>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6"/>
                </a:solidFill>
                <a:latin typeface="Roboto Italics"/>
                <a:ea typeface="Roboto Italics"/>
                <a:cs typeface="Roboto Italics"/>
                <a:sym typeface="Roboto Italics"/>
              </a:rPr>
              <a:t>Modified</a:t>
            </a:r>
          </a:p>
        </p:txBody>
      </p:sp>
      <p:sp>
        <p:nvSpPr>
          <p:cNvPr id="88" name="TextBox 26">
            <a:extLst>
              <a:ext uri="{FF2B5EF4-FFF2-40B4-BE49-F238E27FC236}">
                <a16:creationId xmlns:a16="http://schemas.microsoft.com/office/drawing/2014/main" id="{E8656218-996D-4019-2AC3-A05E32FB84BA}"/>
              </a:ext>
            </a:extLst>
          </p:cNvPr>
          <p:cNvSpPr txBox="1"/>
          <p:nvPr/>
        </p:nvSpPr>
        <p:spPr>
          <a:xfrm>
            <a:off x="5027368" y="7574604"/>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6"/>
                </a:solidFill>
                <a:latin typeface="Roboto Italics"/>
                <a:ea typeface="Roboto Italics"/>
                <a:cs typeface="Roboto Italics"/>
                <a:sym typeface="Roboto Italics"/>
              </a:rPr>
              <a:t>Modified</a:t>
            </a:r>
          </a:p>
        </p:txBody>
      </p:sp>
      <p:sp>
        <p:nvSpPr>
          <p:cNvPr id="89" name="TextBox 26">
            <a:extLst>
              <a:ext uri="{FF2B5EF4-FFF2-40B4-BE49-F238E27FC236}">
                <a16:creationId xmlns:a16="http://schemas.microsoft.com/office/drawing/2014/main" id="{4A68B619-D979-8A5E-FB5A-A1412BCAA2AE}"/>
              </a:ext>
            </a:extLst>
          </p:cNvPr>
          <p:cNvSpPr txBox="1"/>
          <p:nvPr/>
        </p:nvSpPr>
        <p:spPr>
          <a:xfrm>
            <a:off x="9570264" y="6239733"/>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6"/>
                </a:solidFill>
                <a:latin typeface="Roboto Italics"/>
                <a:ea typeface="Roboto Italics"/>
                <a:cs typeface="Roboto Italics"/>
                <a:sym typeface="Roboto Italics"/>
              </a:rPr>
              <a:t>Modified</a:t>
            </a:r>
          </a:p>
        </p:txBody>
      </p:sp>
      <p:sp>
        <p:nvSpPr>
          <p:cNvPr id="90" name="TextBox 26">
            <a:extLst>
              <a:ext uri="{FF2B5EF4-FFF2-40B4-BE49-F238E27FC236}">
                <a16:creationId xmlns:a16="http://schemas.microsoft.com/office/drawing/2014/main" id="{E3B92D95-19A2-A0F4-D4A3-354C8ED9F34E}"/>
              </a:ext>
            </a:extLst>
          </p:cNvPr>
          <p:cNvSpPr txBox="1"/>
          <p:nvPr/>
        </p:nvSpPr>
        <p:spPr>
          <a:xfrm>
            <a:off x="9570263" y="6685356"/>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6"/>
                </a:solidFill>
                <a:latin typeface="Roboto Italics"/>
                <a:ea typeface="Roboto Italics"/>
                <a:cs typeface="Roboto Italics"/>
                <a:sym typeface="Roboto Italics"/>
              </a:rPr>
              <a:t>Modified</a:t>
            </a:r>
          </a:p>
        </p:txBody>
      </p:sp>
      <p:sp>
        <p:nvSpPr>
          <p:cNvPr id="91" name="TextBox 26">
            <a:extLst>
              <a:ext uri="{FF2B5EF4-FFF2-40B4-BE49-F238E27FC236}">
                <a16:creationId xmlns:a16="http://schemas.microsoft.com/office/drawing/2014/main" id="{2166FE81-B472-4ADB-8130-8A05623216DC}"/>
              </a:ext>
            </a:extLst>
          </p:cNvPr>
          <p:cNvSpPr txBox="1"/>
          <p:nvPr/>
        </p:nvSpPr>
        <p:spPr>
          <a:xfrm>
            <a:off x="9570262" y="7134540"/>
            <a:ext cx="891717" cy="250068"/>
          </a:xfrm>
          <a:prstGeom prst="rect">
            <a:avLst/>
          </a:prstGeom>
        </p:spPr>
        <p:txBody>
          <a:bodyPr wrap="square" lIns="0" tIns="0" rIns="0" bIns="0" rtlCol="0" anchor="t">
            <a:spAutoFit/>
          </a:bodyPr>
          <a:lstStyle/>
          <a:p>
            <a:pPr algn="l">
              <a:lnSpc>
                <a:spcPts val="2100"/>
              </a:lnSpc>
            </a:pPr>
            <a:r>
              <a:rPr lang="en-US" sz="1500" i="1" dirty="0">
                <a:solidFill>
                  <a:srgbClr val="FF0000"/>
                </a:solidFill>
                <a:latin typeface="Roboto Italics"/>
                <a:ea typeface="Roboto Italics"/>
                <a:cs typeface="Roboto Italics"/>
                <a:sym typeface="Roboto Italics"/>
              </a:rPr>
              <a:t>Deleted</a:t>
            </a:r>
          </a:p>
        </p:txBody>
      </p:sp>
      <p:sp>
        <p:nvSpPr>
          <p:cNvPr id="93" name="TextBox 26">
            <a:extLst>
              <a:ext uri="{FF2B5EF4-FFF2-40B4-BE49-F238E27FC236}">
                <a16:creationId xmlns:a16="http://schemas.microsoft.com/office/drawing/2014/main" id="{F4E5258B-4799-A013-13E6-6A21896C30B2}"/>
              </a:ext>
            </a:extLst>
          </p:cNvPr>
          <p:cNvSpPr txBox="1"/>
          <p:nvPr/>
        </p:nvSpPr>
        <p:spPr>
          <a:xfrm>
            <a:off x="9570262" y="7552439"/>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3"/>
                </a:solidFill>
                <a:latin typeface="Roboto Italics"/>
                <a:ea typeface="Roboto Italics"/>
                <a:cs typeface="Roboto Italics"/>
                <a:sym typeface="Roboto Italics"/>
              </a:rPr>
              <a:t>Added</a:t>
            </a:r>
          </a:p>
        </p:txBody>
      </p:sp>
      <p:sp>
        <p:nvSpPr>
          <p:cNvPr id="94" name="Artı İşareti 93">
            <a:extLst>
              <a:ext uri="{FF2B5EF4-FFF2-40B4-BE49-F238E27FC236}">
                <a16:creationId xmlns:a16="http://schemas.microsoft.com/office/drawing/2014/main" id="{4857349B-2AE6-838D-ABFB-16E32AC0BB35}"/>
              </a:ext>
            </a:extLst>
          </p:cNvPr>
          <p:cNvSpPr/>
          <p:nvPr/>
        </p:nvSpPr>
        <p:spPr>
          <a:xfrm>
            <a:off x="7856009" y="6354145"/>
            <a:ext cx="914400" cy="914400"/>
          </a:xfrm>
          <a:prstGeom prst="mathPlus">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k: Sağ 94">
            <a:extLst>
              <a:ext uri="{FF2B5EF4-FFF2-40B4-BE49-F238E27FC236}">
                <a16:creationId xmlns:a16="http://schemas.microsoft.com/office/drawing/2014/main" id="{4199B327-149E-E4BA-3860-F674A826A91D}"/>
              </a:ext>
            </a:extLst>
          </p:cNvPr>
          <p:cNvSpPr/>
          <p:nvPr/>
        </p:nvSpPr>
        <p:spPr>
          <a:xfrm>
            <a:off x="12382710" y="6413263"/>
            <a:ext cx="978408" cy="728952"/>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26">
            <a:extLst>
              <a:ext uri="{FF2B5EF4-FFF2-40B4-BE49-F238E27FC236}">
                <a16:creationId xmlns:a16="http://schemas.microsoft.com/office/drawing/2014/main" id="{55D5FB24-47E9-1A40-6F58-B452E5987C20}"/>
              </a:ext>
            </a:extLst>
          </p:cNvPr>
          <p:cNvSpPr txBox="1"/>
          <p:nvPr/>
        </p:nvSpPr>
        <p:spPr>
          <a:xfrm>
            <a:off x="14251325" y="6239440"/>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6"/>
                </a:solidFill>
                <a:latin typeface="Roboto Italics"/>
                <a:ea typeface="Roboto Italics"/>
                <a:cs typeface="Roboto Italics"/>
                <a:sym typeface="Roboto Italics"/>
              </a:rPr>
              <a:t>Modified</a:t>
            </a:r>
          </a:p>
        </p:txBody>
      </p:sp>
      <p:sp>
        <p:nvSpPr>
          <p:cNvPr id="97" name="TextBox 26">
            <a:extLst>
              <a:ext uri="{FF2B5EF4-FFF2-40B4-BE49-F238E27FC236}">
                <a16:creationId xmlns:a16="http://schemas.microsoft.com/office/drawing/2014/main" id="{28BDF97C-DD74-066C-73FE-541A4890B2EF}"/>
              </a:ext>
            </a:extLst>
          </p:cNvPr>
          <p:cNvSpPr txBox="1"/>
          <p:nvPr/>
        </p:nvSpPr>
        <p:spPr>
          <a:xfrm>
            <a:off x="14251324" y="6685063"/>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6"/>
                </a:solidFill>
                <a:latin typeface="Roboto Italics"/>
                <a:ea typeface="Roboto Italics"/>
                <a:cs typeface="Roboto Italics"/>
                <a:sym typeface="Roboto Italics"/>
              </a:rPr>
              <a:t>Modified</a:t>
            </a:r>
          </a:p>
        </p:txBody>
      </p:sp>
      <p:sp>
        <p:nvSpPr>
          <p:cNvPr id="98" name="TextBox 26">
            <a:extLst>
              <a:ext uri="{FF2B5EF4-FFF2-40B4-BE49-F238E27FC236}">
                <a16:creationId xmlns:a16="http://schemas.microsoft.com/office/drawing/2014/main" id="{7019206A-63C4-0F77-8940-045C45452B40}"/>
              </a:ext>
            </a:extLst>
          </p:cNvPr>
          <p:cNvSpPr txBox="1"/>
          <p:nvPr/>
        </p:nvSpPr>
        <p:spPr>
          <a:xfrm>
            <a:off x="14251324" y="7133056"/>
            <a:ext cx="891717" cy="250068"/>
          </a:xfrm>
          <a:prstGeom prst="rect">
            <a:avLst/>
          </a:prstGeom>
        </p:spPr>
        <p:txBody>
          <a:bodyPr wrap="square" lIns="0" tIns="0" rIns="0" bIns="0" rtlCol="0" anchor="t">
            <a:spAutoFit/>
          </a:bodyPr>
          <a:lstStyle/>
          <a:p>
            <a:pPr algn="l">
              <a:lnSpc>
                <a:spcPts val="2100"/>
              </a:lnSpc>
            </a:pPr>
            <a:r>
              <a:rPr lang="en-US" sz="1500" i="1" dirty="0">
                <a:solidFill>
                  <a:srgbClr val="FF0000"/>
                </a:solidFill>
                <a:latin typeface="Roboto Italics"/>
                <a:ea typeface="Roboto Italics"/>
                <a:cs typeface="Roboto Italics"/>
                <a:sym typeface="Roboto Italics"/>
              </a:rPr>
              <a:t>Deleted</a:t>
            </a:r>
          </a:p>
        </p:txBody>
      </p:sp>
      <p:sp>
        <p:nvSpPr>
          <p:cNvPr id="99" name="TextBox 26">
            <a:extLst>
              <a:ext uri="{FF2B5EF4-FFF2-40B4-BE49-F238E27FC236}">
                <a16:creationId xmlns:a16="http://schemas.microsoft.com/office/drawing/2014/main" id="{504FEDC0-F5B8-1DFE-36C6-74B51FB9A977}"/>
              </a:ext>
            </a:extLst>
          </p:cNvPr>
          <p:cNvSpPr txBox="1"/>
          <p:nvPr/>
        </p:nvSpPr>
        <p:spPr>
          <a:xfrm>
            <a:off x="14251324" y="7550955"/>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3"/>
                </a:solidFill>
                <a:latin typeface="Roboto Italics"/>
                <a:ea typeface="Roboto Italics"/>
                <a:cs typeface="Roboto Italics"/>
                <a:sym typeface="Roboto Italics"/>
              </a:rPr>
              <a:t>Added</a:t>
            </a:r>
          </a:p>
        </p:txBody>
      </p:sp>
    </p:spTree>
    <p:extLst>
      <p:ext uri="{BB962C8B-B14F-4D97-AF65-F5344CB8AC3E}">
        <p14:creationId xmlns:p14="http://schemas.microsoft.com/office/powerpoint/2010/main" val="930820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1893613" y="240030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a:spLocks noGrp="1" noRot="1" noMove="1" noResize="1" noEditPoints="1" noAdjustHandles="1" noChangeArrowheads="1" noChangeShapeType="1"/>
            </p:cNvSpPr>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PATCHING</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400" b="0" i="0" dirty="0">
                <a:solidFill>
                  <a:srgbClr val="4E443C"/>
                </a:solidFill>
                <a:effectLst/>
                <a:latin typeface="Roboto Slab" pitchFamily="2" charset="0"/>
              </a:rPr>
              <a:t>Show changes between commits, commit and working tree, etc.</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Diff</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43</a:t>
            </a:r>
          </a:p>
        </p:txBody>
      </p:sp>
      <p:sp>
        <p:nvSpPr>
          <p:cNvPr id="27" name="Oval 26">
            <a:extLst>
              <a:ext uri="{FF2B5EF4-FFF2-40B4-BE49-F238E27FC236}">
                <a16:creationId xmlns:a16="http://schemas.microsoft.com/office/drawing/2014/main" id="{9E63EC8B-2BE0-ECA7-4D3C-CC859B20E826}"/>
              </a:ext>
            </a:extLst>
          </p:cNvPr>
          <p:cNvSpPr/>
          <p:nvPr/>
        </p:nvSpPr>
        <p:spPr>
          <a:xfrm>
            <a:off x="4606227" y="1178203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4606227" y="1312061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4606227" y="1444623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5025327" y="1255325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5025327" y="13891841"/>
            <a:ext cx="0" cy="55439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1057982"/>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 git diff command displays any uncommitted repository modifications by default. </a:t>
            </a:r>
          </a:p>
          <a:p>
            <a:pPr algn="l">
              <a:lnSpc>
                <a:spcPts val="2100"/>
              </a:lnSpc>
            </a:pPr>
            <a:r>
              <a:rPr lang="en-US" sz="1500" i="1" dirty="0">
                <a:solidFill>
                  <a:srgbClr val="343F56"/>
                </a:solidFill>
                <a:latin typeface="Roboto Italics"/>
                <a:ea typeface="Roboto Italics"/>
                <a:cs typeface="Roboto Italics"/>
                <a:sym typeface="Roboto Italics"/>
              </a:rPr>
              <a:t>We can view the lines that have been removed from our original file, as well as any lines that have been added or modified. git diff is frequently used to compare branches in a Git repository.</a:t>
            </a:r>
          </a:p>
          <a:p>
            <a:pPr algn="l">
              <a:lnSpc>
                <a:spcPts val="2100"/>
              </a:lnSpc>
            </a:pP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11" name="TextBox 17">
            <a:extLst>
              <a:ext uri="{FF2B5EF4-FFF2-40B4-BE49-F238E27FC236}">
                <a16:creationId xmlns:a16="http://schemas.microsoft.com/office/drawing/2014/main" id="{B06EA492-DA3D-015A-C94A-9C86A1D0DBF1}"/>
              </a:ext>
            </a:extLst>
          </p:cNvPr>
          <p:cNvSpPr txBox="1"/>
          <p:nvPr/>
        </p:nvSpPr>
        <p:spPr>
          <a:xfrm>
            <a:off x="2472743" y="4896075"/>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diff</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73481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7642537" y="117820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7642537" y="1312061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8061637" y="1255325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3" name="AutoShape 5">
            <a:extLst>
              <a:ext uri="{FF2B5EF4-FFF2-40B4-BE49-F238E27FC236}">
                <a16:creationId xmlns:a16="http://schemas.microsoft.com/office/drawing/2014/main" id="{F8475A61-1E07-59C0-29B0-0ADA24825CDA}"/>
              </a:ext>
            </a:extLst>
          </p:cNvPr>
          <p:cNvSpPr/>
          <p:nvPr/>
        </p:nvSpPr>
        <p:spPr>
          <a:xfrm>
            <a:off x="-4359966" y="1288705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5" name="TextBox 26">
            <a:extLst>
              <a:ext uri="{FF2B5EF4-FFF2-40B4-BE49-F238E27FC236}">
                <a16:creationId xmlns:a16="http://schemas.microsoft.com/office/drawing/2014/main" id="{3B4A058C-F01D-5E28-50CA-06C4F9E61A73}"/>
              </a:ext>
            </a:extLst>
          </p:cNvPr>
          <p:cNvSpPr txBox="1"/>
          <p:nvPr/>
        </p:nvSpPr>
        <p:spPr>
          <a:xfrm>
            <a:off x="4986811" y="16144873"/>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 remote received commit C2, the branch main on the remote was updated to point at C2, and our own reflection of the remote (o/main) was updated as well. Everything is in sync!</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365760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5418001" y="13962865"/>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a:p>
              <a:pPr algn="ctr"/>
              <a:endParaRPr lang="en-US" dirty="0">
                <a:solidFill>
                  <a:srgbClr val="F5E6CA"/>
                </a:solidFill>
              </a:endParaRPr>
            </a:p>
          </p:txBody>
        </p:sp>
      </p:grpSp>
      <p:sp>
        <p:nvSpPr>
          <p:cNvPr id="17" name="Oval 16">
            <a:extLst>
              <a:ext uri="{FF2B5EF4-FFF2-40B4-BE49-F238E27FC236}">
                <a16:creationId xmlns:a16="http://schemas.microsoft.com/office/drawing/2014/main" id="{7E4E92D1-CCD3-EA2C-6C12-73021F51F483}"/>
              </a:ext>
            </a:extLst>
          </p:cNvPr>
          <p:cNvSpPr/>
          <p:nvPr/>
        </p:nvSpPr>
        <p:spPr>
          <a:xfrm>
            <a:off x="7642537" y="14495796"/>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8061637" y="13891841"/>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8397316" y="13862188"/>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8" name="Dikdörtgen: Köşeleri Yuvarlatılmış 47">
            <a:extLst>
              <a:ext uri="{FF2B5EF4-FFF2-40B4-BE49-F238E27FC236}">
                <a16:creationId xmlns:a16="http://schemas.microsoft.com/office/drawing/2014/main" id="{A32D568F-D467-0570-B390-E0ADAADC4855}"/>
              </a:ext>
            </a:extLst>
          </p:cNvPr>
          <p:cNvSpPr>
            <a:spLocks noGrp="1" noRot="1" noMove="1" noResize="1" noEditPoints="1" noAdjustHandles="1" noChangeArrowheads="1" noChangeShapeType="1"/>
          </p:cNvSpPr>
          <p:nvPr/>
        </p:nvSpPr>
        <p:spPr>
          <a:xfrm>
            <a:off x="4463824" y="5222553"/>
            <a:ext cx="3115658"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kdörtgen: Köşeleri Yuvarlatılmış 48">
            <a:extLst>
              <a:ext uri="{FF2B5EF4-FFF2-40B4-BE49-F238E27FC236}">
                <a16:creationId xmlns:a16="http://schemas.microsoft.com/office/drawing/2014/main" id="{8FCDCBA6-5AF2-667E-9160-DF8AFD6B2C45}"/>
              </a:ext>
            </a:extLst>
          </p:cNvPr>
          <p:cNvSpPr>
            <a:spLocks noGrp="1" noRot="1" noMove="1" noResize="1" noEditPoints="1" noAdjustHandles="1" noChangeArrowheads="1" noChangeShapeType="1"/>
          </p:cNvSpPr>
          <p:nvPr/>
        </p:nvSpPr>
        <p:spPr>
          <a:xfrm>
            <a:off x="9019411" y="5222554"/>
            <a:ext cx="3115658"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kdörtgen: Köşeleri Yuvarlatılmış 49">
            <a:extLst>
              <a:ext uri="{FF2B5EF4-FFF2-40B4-BE49-F238E27FC236}">
                <a16:creationId xmlns:a16="http://schemas.microsoft.com/office/drawing/2014/main" id="{3DB91953-E6E7-0E33-0606-BB18E2D59F63}"/>
              </a:ext>
            </a:extLst>
          </p:cNvPr>
          <p:cNvSpPr>
            <a:spLocks noGrp="1" noRot="1" noMove="1" noResize="1" noEditPoints="1" noAdjustHandles="1" noChangeArrowheads="1" noChangeShapeType="1"/>
          </p:cNvSpPr>
          <p:nvPr/>
        </p:nvSpPr>
        <p:spPr>
          <a:xfrm>
            <a:off x="13581118" y="5222553"/>
            <a:ext cx="3115658"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26">
            <a:extLst>
              <a:ext uri="{FF2B5EF4-FFF2-40B4-BE49-F238E27FC236}">
                <a16:creationId xmlns:a16="http://schemas.microsoft.com/office/drawing/2014/main" id="{E9CD0BB6-D1E3-4321-442F-A8DDDD306870}"/>
              </a:ext>
            </a:extLst>
          </p:cNvPr>
          <p:cNvSpPr txBox="1"/>
          <p:nvPr/>
        </p:nvSpPr>
        <p:spPr>
          <a:xfrm>
            <a:off x="5433434" y="4940231"/>
            <a:ext cx="891717"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Commit 1</a:t>
            </a:r>
          </a:p>
        </p:txBody>
      </p:sp>
      <p:sp>
        <p:nvSpPr>
          <p:cNvPr id="52" name="TextBox 26">
            <a:extLst>
              <a:ext uri="{FF2B5EF4-FFF2-40B4-BE49-F238E27FC236}">
                <a16:creationId xmlns:a16="http://schemas.microsoft.com/office/drawing/2014/main" id="{56FA8FE9-F1C7-96A7-CC74-1C0B65B55F18}"/>
              </a:ext>
            </a:extLst>
          </p:cNvPr>
          <p:cNvSpPr txBox="1"/>
          <p:nvPr/>
        </p:nvSpPr>
        <p:spPr>
          <a:xfrm>
            <a:off x="10088112" y="4938040"/>
            <a:ext cx="891717"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Commit 3</a:t>
            </a:r>
          </a:p>
        </p:txBody>
      </p:sp>
      <p:sp>
        <p:nvSpPr>
          <p:cNvPr id="53" name="TextBox 26">
            <a:extLst>
              <a:ext uri="{FF2B5EF4-FFF2-40B4-BE49-F238E27FC236}">
                <a16:creationId xmlns:a16="http://schemas.microsoft.com/office/drawing/2014/main" id="{EB22FE5A-FDC2-1ACE-8BB9-6BF4684A5093}"/>
              </a:ext>
            </a:extLst>
          </p:cNvPr>
          <p:cNvSpPr txBox="1"/>
          <p:nvPr/>
        </p:nvSpPr>
        <p:spPr>
          <a:xfrm>
            <a:off x="14134891" y="4938040"/>
            <a:ext cx="1756913"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Diff Between C1 + C3</a:t>
            </a:r>
          </a:p>
        </p:txBody>
      </p:sp>
      <p:sp>
        <p:nvSpPr>
          <p:cNvPr id="56" name="TextBox 26">
            <a:extLst>
              <a:ext uri="{FF2B5EF4-FFF2-40B4-BE49-F238E27FC236}">
                <a16:creationId xmlns:a16="http://schemas.microsoft.com/office/drawing/2014/main" id="{12E099C3-4AFE-6145-93EB-C95805FEBF37}"/>
              </a:ext>
            </a:extLst>
          </p:cNvPr>
          <p:cNvSpPr txBox="1"/>
          <p:nvPr/>
        </p:nvSpPr>
        <p:spPr>
          <a:xfrm>
            <a:off x="6318852" y="5364694"/>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file_02</a:t>
            </a:r>
          </a:p>
        </p:txBody>
      </p:sp>
      <p:sp>
        <p:nvSpPr>
          <p:cNvPr id="65" name="TextBox 26">
            <a:extLst>
              <a:ext uri="{FF2B5EF4-FFF2-40B4-BE49-F238E27FC236}">
                <a16:creationId xmlns:a16="http://schemas.microsoft.com/office/drawing/2014/main" id="{C9A4B38F-481C-8564-F917-48822210B125}"/>
              </a:ext>
            </a:extLst>
          </p:cNvPr>
          <p:cNvSpPr txBox="1"/>
          <p:nvPr/>
        </p:nvSpPr>
        <p:spPr>
          <a:xfrm>
            <a:off x="10888649" y="5366215"/>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file_02</a:t>
            </a:r>
          </a:p>
        </p:txBody>
      </p:sp>
      <p:sp>
        <p:nvSpPr>
          <p:cNvPr id="69" name="TextBox 26">
            <a:extLst>
              <a:ext uri="{FF2B5EF4-FFF2-40B4-BE49-F238E27FC236}">
                <a16:creationId xmlns:a16="http://schemas.microsoft.com/office/drawing/2014/main" id="{29699B56-6A45-8E43-4B64-D80040C89E7C}"/>
              </a:ext>
            </a:extLst>
          </p:cNvPr>
          <p:cNvSpPr txBox="1"/>
          <p:nvPr/>
        </p:nvSpPr>
        <p:spPr>
          <a:xfrm>
            <a:off x="15499473" y="5367248"/>
            <a:ext cx="89171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file_02</a:t>
            </a:r>
          </a:p>
        </p:txBody>
      </p:sp>
      <p:sp>
        <p:nvSpPr>
          <p:cNvPr id="74" name="Komut Düğmesi: Belge 71">
            <a:hlinkClick r:id="" action="ppaction://noaction" highlightClick="1"/>
            <a:extLst>
              <a:ext uri="{FF2B5EF4-FFF2-40B4-BE49-F238E27FC236}">
                <a16:creationId xmlns:a16="http://schemas.microsoft.com/office/drawing/2014/main" id="{92B13994-46E2-62B7-6A0D-5A2D47D320D1}"/>
              </a:ext>
            </a:extLst>
          </p:cNvPr>
          <p:cNvSpPr/>
          <p:nvPr/>
        </p:nvSpPr>
        <p:spPr>
          <a:xfrm>
            <a:off x="5889159" y="5308382"/>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Komut Düğmesi: Belge 71">
            <a:hlinkClick r:id="" action="ppaction://noaction" highlightClick="1"/>
            <a:extLst>
              <a:ext uri="{FF2B5EF4-FFF2-40B4-BE49-F238E27FC236}">
                <a16:creationId xmlns:a16="http://schemas.microsoft.com/office/drawing/2014/main" id="{DC448CA0-8B09-9AB5-8A78-28C5FA52B2D3}"/>
              </a:ext>
            </a:extLst>
          </p:cNvPr>
          <p:cNvSpPr/>
          <p:nvPr/>
        </p:nvSpPr>
        <p:spPr>
          <a:xfrm>
            <a:off x="10461108" y="5308382"/>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Komut Düğmesi: Belge 71">
            <a:hlinkClick r:id="" action="ppaction://noaction" highlightClick="1"/>
            <a:extLst>
              <a:ext uri="{FF2B5EF4-FFF2-40B4-BE49-F238E27FC236}">
                <a16:creationId xmlns:a16="http://schemas.microsoft.com/office/drawing/2014/main" id="{E3059DB8-8C46-668A-6ADD-F4ED42810C55}"/>
              </a:ext>
            </a:extLst>
          </p:cNvPr>
          <p:cNvSpPr/>
          <p:nvPr/>
        </p:nvSpPr>
        <p:spPr>
          <a:xfrm>
            <a:off x="15071932" y="5308382"/>
            <a:ext cx="283041" cy="362691"/>
          </a:xfrm>
          <a:custGeom>
            <a:avLst/>
            <a:gdLst>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0" fmla="*/ 0 w 1042416"/>
              <a:gd name="connsiteY0" fmla="*/ 0 h 1042416"/>
              <a:gd name="connsiteX1" fmla="*/ 1042416 w 1042416"/>
              <a:gd name="connsiteY1" fmla="*/ 0 h 1042416"/>
              <a:gd name="connsiteX2" fmla="*/ 1042416 w 1042416"/>
              <a:gd name="connsiteY2" fmla="*/ 1042416 h 1042416"/>
              <a:gd name="connsiteX3" fmla="*/ 0 w 1042416"/>
              <a:gd name="connsiteY3" fmla="*/ 1042416 h 1042416"/>
              <a:gd name="connsiteX4" fmla="*/ 0 w 1042416"/>
              <a:gd name="connsiteY4" fmla="*/ 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42416 w 1042416"/>
              <a:gd name="connsiteY1" fmla="*/ 0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1012440 w 1042416"/>
              <a:gd name="connsiteY1" fmla="*/ 118993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76790 h 1042416"/>
              <a:gd name="connsiteX1" fmla="*/ 1042416 w 1042416"/>
              <a:gd name="connsiteY1" fmla="*/ 0 h 1042416"/>
              <a:gd name="connsiteX2" fmla="*/ 1042416 w 1042416"/>
              <a:gd name="connsiteY2" fmla="*/ 1042416 h 1042416"/>
              <a:gd name="connsiteX3" fmla="*/ 0 w 1042416"/>
              <a:gd name="connsiteY3" fmla="*/ 1042416 h 1042416"/>
              <a:gd name="connsiteX4" fmla="*/ 196514 w 1042416"/>
              <a:gd name="connsiteY4" fmla="*/ 76790 h 1042416"/>
              <a:gd name="connsiteX5" fmla="*/ 228029 w 1042416"/>
              <a:gd name="connsiteY5" fmla="*/ 130302 h 1042416"/>
              <a:gd name="connsiteX6" fmla="*/ 618935 w 1042416"/>
              <a:gd name="connsiteY6" fmla="*/ 130302 h 1042416"/>
              <a:gd name="connsiteX7" fmla="*/ 814388 w 1042416"/>
              <a:gd name="connsiteY7" fmla="*/ 325755 h 1042416"/>
              <a:gd name="connsiteX8" fmla="*/ 814388 w 1042416"/>
              <a:gd name="connsiteY8" fmla="*/ 912114 h 1042416"/>
              <a:gd name="connsiteX9" fmla="*/ 228029 w 1042416"/>
              <a:gd name="connsiteY9" fmla="*/ 912114 h 1042416"/>
              <a:gd name="connsiteX10" fmla="*/ 228029 w 1042416"/>
              <a:gd name="connsiteY10" fmla="*/ 130302 h 1042416"/>
              <a:gd name="connsiteX0" fmla="*/ 228029 w 1042416"/>
              <a:gd name="connsiteY0" fmla="*/ 130302 h 1042416"/>
              <a:gd name="connsiteX1" fmla="*/ 618935 w 1042416"/>
              <a:gd name="connsiteY1" fmla="*/ 130302 h 1042416"/>
              <a:gd name="connsiteX2" fmla="*/ 618935 w 1042416"/>
              <a:gd name="connsiteY2" fmla="*/ 325755 h 1042416"/>
              <a:gd name="connsiteX3" fmla="*/ 814388 w 1042416"/>
              <a:gd name="connsiteY3" fmla="*/ 325755 h 1042416"/>
              <a:gd name="connsiteX4" fmla="*/ 814388 w 1042416"/>
              <a:gd name="connsiteY4" fmla="*/ 912114 h 1042416"/>
              <a:gd name="connsiteX5" fmla="*/ 228029 w 1042416"/>
              <a:gd name="connsiteY5" fmla="*/ 912114 h 1042416"/>
              <a:gd name="connsiteX6" fmla="*/ 228029 w 1042416"/>
              <a:gd name="connsiteY6" fmla="*/ 130302 h 1042416"/>
              <a:gd name="connsiteX0" fmla="*/ 618935 w 1042416"/>
              <a:gd name="connsiteY0" fmla="*/ 130302 h 1042416"/>
              <a:gd name="connsiteX1" fmla="*/ 618935 w 1042416"/>
              <a:gd name="connsiteY1" fmla="*/ 325755 h 1042416"/>
              <a:gd name="connsiteX2" fmla="*/ 814388 w 1042416"/>
              <a:gd name="connsiteY2" fmla="*/ 325755 h 1042416"/>
              <a:gd name="connsiteX3" fmla="*/ 618935 w 1042416"/>
              <a:gd name="connsiteY3" fmla="*/ 130302 h 1042416"/>
              <a:gd name="connsiteX0" fmla="*/ 228029 w 1042416"/>
              <a:gd name="connsiteY0" fmla="*/ 130302 h 1042416"/>
              <a:gd name="connsiteX1" fmla="*/ 618935 w 1042416"/>
              <a:gd name="connsiteY1" fmla="*/ 130302 h 1042416"/>
              <a:gd name="connsiteX2" fmla="*/ 814388 w 1042416"/>
              <a:gd name="connsiteY2" fmla="*/ 325755 h 1042416"/>
              <a:gd name="connsiteX3" fmla="*/ 814388 w 1042416"/>
              <a:gd name="connsiteY3" fmla="*/ 912114 h 1042416"/>
              <a:gd name="connsiteX4" fmla="*/ 228029 w 1042416"/>
              <a:gd name="connsiteY4" fmla="*/ 912114 h 1042416"/>
              <a:gd name="connsiteX5" fmla="*/ 228029 w 1042416"/>
              <a:gd name="connsiteY5" fmla="*/ 130302 h 1042416"/>
              <a:gd name="connsiteX6" fmla="*/ 814388 w 1042416"/>
              <a:gd name="connsiteY6" fmla="*/ 325755 h 1042416"/>
              <a:gd name="connsiteX7" fmla="*/ 618935 w 1042416"/>
              <a:gd name="connsiteY7" fmla="*/ 325755 h 1042416"/>
              <a:gd name="connsiteX8" fmla="*/ 618935 w 1042416"/>
              <a:gd name="connsiteY8" fmla="*/ 130302 h 1042416"/>
              <a:gd name="connsiteX0" fmla="*/ 1042416 w 1042416"/>
              <a:gd name="connsiteY0" fmla="*/ 1042416 h 1042416"/>
              <a:gd name="connsiteX1" fmla="*/ 674816 w 1042416"/>
              <a:gd name="connsiteY1" fmla="*/ 133061 h 1042416"/>
              <a:gd name="connsiteX2" fmla="*/ 1042416 w 1042416"/>
              <a:gd name="connsiteY2" fmla="*/ 1042416 h 1042416"/>
              <a:gd name="connsiteX3" fmla="*/ 0 w 1042416"/>
              <a:gd name="connsiteY3" fmla="*/ 1042416 h 1042416"/>
              <a:gd name="connsiteX4" fmla="*/ 1042416 w 1042416"/>
              <a:gd name="connsiteY4" fmla="*/ 1042416 h 104241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1042416 w 1042416"/>
              <a:gd name="connsiteY0" fmla="*/ 965626 h 965626"/>
              <a:gd name="connsiteX1" fmla="*/ 674816 w 1042416"/>
              <a:gd name="connsiteY1" fmla="*/ 56271 h 965626"/>
              <a:gd name="connsiteX2" fmla="*/ 1042416 w 1042416"/>
              <a:gd name="connsiteY2" fmla="*/ 965626 h 965626"/>
              <a:gd name="connsiteX3" fmla="*/ 0 w 1042416"/>
              <a:gd name="connsiteY3" fmla="*/ 965626 h 965626"/>
              <a:gd name="connsiteX4" fmla="*/ 1042416 w 1042416"/>
              <a:gd name="connsiteY4" fmla="*/ 965626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0 w 1042416"/>
              <a:gd name="connsiteY3" fmla="*/ 965626 h 965626"/>
              <a:gd name="connsiteX4" fmla="*/ 801425 w 1042416"/>
              <a:gd name="connsiteY4" fmla="*/ 829994 h 965626"/>
              <a:gd name="connsiteX0" fmla="*/ 196514 w 1042416"/>
              <a:gd name="connsiteY0" fmla="*/ 0 h 965626"/>
              <a:gd name="connsiteX1" fmla="*/ 1042416 w 1042416"/>
              <a:gd name="connsiteY1" fmla="*/ 965626 h 965626"/>
              <a:gd name="connsiteX2" fmla="*/ 1042416 w 1042416"/>
              <a:gd name="connsiteY2" fmla="*/ 965626 h 965626"/>
              <a:gd name="connsiteX3" fmla="*/ 0 w 1042416"/>
              <a:gd name="connsiteY3" fmla="*/ 965626 h 965626"/>
              <a:gd name="connsiteX4" fmla="*/ 196514 w 1042416"/>
              <a:gd name="connsiteY4" fmla="*/ 0 h 965626"/>
              <a:gd name="connsiteX5" fmla="*/ 228029 w 1042416"/>
              <a:gd name="connsiteY5" fmla="*/ 53512 h 965626"/>
              <a:gd name="connsiteX6" fmla="*/ 618935 w 1042416"/>
              <a:gd name="connsiteY6" fmla="*/ 53512 h 965626"/>
              <a:gd name="connsiteX7" fmla="*/ 814388 w 1042416"/>
              <a:gd name="connsiteY7" fmla="*/ 248965 h 965626"/>
              <a:gd name="connsiteX8" fmla="*/ 814388 w 1042416"/>
              <a:gd name="connsiteY8" fmla="*/ 835324 h 965626"/>
              <a:gd name="connsiteX9" fmla="*/ 228029 w 1042416"/>
              <a:gd name="connsiteY9" fmla="*/ 835324 h 965626"/>
              <a:gd name="connsiteX10" fmla="*/ 228029 w 1042416"/>
              <a:gd name="connsiteY10" fmla="*/ 53512 h 965626"/>
              <a:gd name="connsiteX0" fmla="*/ 228029 w 1042416"/>
              <a:gd name="connsiteY0" fmla="*/ 53512 h 965626"/>
              <a:gd name="connsiteX1" fmla="*/ 618935 w 1042416"/>
              <a:gd name="connsiteY1" fmla="*/ 53512 h 965626"/>
              <a:gd name="connsiteX2" fmla="*/ 618935 w 1042416"/>
              <a:gd name="connsiteY2" fmla="*/ 248965 h 965626"/>
              <a:gd name="connsiteX3" fmla="*/ 814388 w 1042416"/>
              <a:gd name="connsiteY3" fmla="*/ 248965 h 965626"/>
              <a:gd name="connsiteX4" fmla="*/ 814388 w 1042416"/>
              <a:gd name="connsiteY4" fmla="*/ 835324 h 965626"/>
              <a:gd name="connsiteX5" fmla="*/ 228029 w 1042416"/>
              <a:gd name="connsiteY5" fmla="*/ 835324 h 965626"/>
              <a:gd name="connsiteX6" fmla="*/ 228029 w 1042416"/>
              <a:gd name="connsiteY6" fmla="*/ 53512 h 965626"/>
              <a:gd name="connsiteX0" fmla="*/ 618935 w 1042416"/>
              <a:gd name="connsiteY0" fmla="*/ 53512 h 965626"/>
              <a:gd name="connsiteX1" fmla="*/ 618935 w 1042416"/>
              <a:gd name="connsiteY1" fmla="*/ 248965 h 965626"/>
              <a:gd name="connsiteX2" fmla="*/ 814388 w 1042416"/>
              <a:gd name="connsiteY2" fmla="*/ 248965 h 965626"/>
              <a:gd name="connsiteX3" fmla="*/ 618935 w 1042416"/>
              <a:gd name="connsiteY3" fmla="*/ 53512 h 965626"/>
              <a:gd name="connsiteX0" fmla="*/ 228029 w 1042416"/>
              <a:gd name="connsiteY0" fmla="*/ 53512 h 965626"/>
              <a:gd name="connsiteX1" fmla="*/ 618935 w 1042416"/>
              <a:gd name="connsiteY1" fmla="*/ 53512 h 965626"/>
              <a:gd name="connsiteX2" fmla="*/ 814388 w 1042416"/>
              <a:gd name="connsiteY2" fmla="*/ 248965 h 965626"/>
              <a:gd name="connsiteX3" fmla="*/ 814388 w 1042416"/>
              <a:gd name="connsiteY3" fmla="*/ 835324 h 965626"/>
              <a:gd name="connsiteX4" fmla="*/ 228029 w 1042416"/>
              <a:gd name="connsiteY4" fmla="*/ 835324 h 965626"/>
              <a:gd name="connsiteX5" fmla="*/ 228029 w 1042416"/>
              <a:gd name="connsiteY5" fmla="*/ 53512 h 965626"/>
              <a:gd name="connsiteX6" fmla="*/ 814388 w 1042416"/>
              <a:gd name="connsiteY6" fmla="*/ 248965 h 965626"/>
              <a:gd name="connsiteX7" fmla="*/ 618935 w 1042416"/>
              <a:gd name="connsiteY7" fmla="*/ 248965 h 965626"/>
              <a:gd name="connsiteX8" fmla="*/ 618935 w 1042416"/>
              <a:gd name="connsiteY8" fmla="*/ 53512 h 965626"/>
              <a:gd name="connsiteX0" fmla="*/ 801425 w 1042416"/>
              <a:gd name="connsiteY0" fmla="*/ 829994 h 965626"/>
              <a:gd name="connsiteX1" fmla="*/ 674816 w 1042416"/>
              <a:gd name="connsiteY1" fmla="*/ 56271 h 965626"/>
              <a:gd name="connsiteX2" fmla="*/ 1042416 w 1042416"/>
              <a:gd name="connsiteY2" fmla="*/ 965626 h 965626"/>
              <a:gd name="connsiteX3" fmla="*/ 266852 w 1042416"/>
              <a:gd name="connsiteY3" fmla="*/ 815926 h 965626"/>
              <a:gd name="connsiteX4" fmla="*/ 801425 w 1042416"/>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845902 w 845902"/>
              <a:gd name="connsiteY2" fmla="*/ 9656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845902 w 845902"/>
              <a:gd name="connsiteY2" fmla="*/ 965626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845902"/>
              <a:gd name="connsiteY0" fmla="*/ 0 h 965626"/>
              <a:gd name="connsiteX1" fmla="*/ 845902 w 845902"/>
              <a:gd name="connsiteY1" fmla="*/ 965626 h 965626"/>
              <a:gd name="connsiteX2" fmla="*/ 253218 w 845902"/>
              <a:gd name="connsiteY2" fmla="*/ 534572 h 965626"/>
              <a:gd name="connsiteX3" fmla="*/ 70338 w 845902"/>
              <a:gd name="connsiteY3" fmla="*/ 815926 h 965626"/>
              <a:gd name="connsiteX4" fmla="*/ 0 w 845902"/>
              <a:gd name="connsiteY4" fmla="*/ 0 h 965626"/>
              <a:gd name="connsiteX5" fmla="*/ 31515 w 845902"/>
              <a:gd name="connsiteY5" fmla="*/ 53512 h 965626"/>
              <a:gd name="connsiteX6" fmla="*/ 422421 w 845902"/>
              <a:gd name="connsiteY6" fmla="*/ 53512 h 965626"/>
              <a:gd name="connsiteX7" fmla="*/ 617874 w 845902"/>
              <a:gd name="connsiteY7" fmla="*/ 248965 h 965626"/>
              <a:gd name="connsiteX8" fmla="*/ 617874 w 845902"/>
              <a:gd name="connsiteY8" fmla="*/ 835324 h 965626"/>
              <a:gd name="connsiteX9" fmla="*/ 31515 w 845902"/>
              <a:gd name="connsiteY9" fmla="*/ 835324 h 965626"/>
              <a:gd name="connsiteX10" fmla="*/ 31515 w 845902"/>
              <a:gd name="connsiteY10" fmla="*/ 53512 h 965626"/>
              <a:gd name="connsiteX0" fmla="*/ 31515 w 845902"/>
              <a:gd name="connsiteY0" fmla="*/ 53512 h 965626"/>
              <a:gd name="connsiteX1" fmla="*/ 422421 w 845902"/>
              <a:gd name="connsiteY1" fmla="*/ 53512 h 965626"/>
              <a:gd name="connsiteX2" fmla="*/ 422421 w 845902"/>
              <a:gd name="connsiteY2" fmla="*/ 248965 h 965626"/>
              <a:gd name="connsiteX3" fmla="*/ 617874 w 845902"/>
              <a:gd name="connsiteY3" fmla="*/ 248965 h 965626"/>
              <a:gd name="connsiteX4" fmla="*/ 617874 w 845902"/>
              <a:gd name="connsiteY4" fmla="*/ 835324 h 965626"/>
              <a:gd name="connsiteX5" fmla="*/ 31515 w 845902"/>
              <a:gd name="connsiteY5" fmla="*/ 835324 h 965626"/>
              <a:gd name="connsiteX6" fmla="*/ 31515 w 845902"/>
              <a:gd name="connsiteY6" fmla="*/ 53512 h 965626"/>
              <a:gd name="connsiteX0" fmla="*/ 422421 w 845902"/>
              <a:gd name="connsiteY0" fmla="*/ 53512 h 965626"/>
              <a:gd name="connsiteX1" fmla="*/ 422421 w 845902"/>
              <a:gd name="connsiteY1" fmla="*/ 248965 h 965626"/>
              <a:gd name="connsiteX2" fmla="*/ 617874 w 845902"/>
              <a:gd name="connsiteY2" fmla="*/ 248965 h 965626"/>
              <a:gd name="connsiteX3" fmla="*/ 422421 w 845902"/>
              <a:gd name="connsiteY3" fmla="*/ 53512 h 965626"/>
              <a:gd name="connsiteX0" fmla="*/ 31515 w 845902"/>
              <a:gd name="connsiteY0" fmla="*/ 53512 h 965626"/>
              <a:gd name="connsiteX1" fmla="*/ 422421 w 845902"/>
              <a:gd name="connsiteY1" fmla="*/ 53512 h 965626"/>
              <a:gd name="connsiteX2" fmla="*/ 617874 w 845902"/>
              <a:gd name="connsiteY2" fmla="*/ 248965 h 965626"/>
              <a:gd name="connsiteX3" fmla="*/ 617874 w 845902"/>
              <a:gd name="connsiteY3" fmla="*/ 835324 h 965626"/>
              <a:gd name="connsiteX4" fmla="*/ 31515 w 845902"/>
              <a:gd name="connsiteY4" fmla="*/ 835324 h 965626"/>
              <a:gd name="connsiteX5" fmla="*/ 31515 w 845902"/>
              <a:gd name="connsiteY5" fmla="*/ 53512 h 965626"/>
              <a:gd name="connsiteX6" fmla="*/ 617874 w 845902"/>
              <a:gd name="connsiteY6" fmla="*/ 248965 h 965626"/>
              <a:gd name="connsiteX7" fmla="*/ 422421 w 845902"/>
              <a:gd name="connsiteY7" fmla="*/ 248965 h 965626"/>
              <a:gd name="connsiteX8" fmla="*/ 422421 w 845902"/>
              <a:gd name="connsiteY8" fmla="*/ 53512 h 965626"/>
              <a:gd name="connsiteX0" fmla="*/ 604911 w 845902"/>
              <a:gd name="connsiteY0" fmla="*/ 829994 h 965626"/>
              <a:gd name="connsiteX1" fmla="*/ 478302 w 845902"/>
              <a:gd name="connsiteY1" fmla="*/ 56271 h 965626"/>
              <a:gd name="connsiteX2" fmla="*/ 604911 w 845902"/>
              <a:gd name="connsiteY2" fmla="*/ 815926 h 965626"/>
              <a:gd name="connsiteX3" fmla="*/ 70338 w 845902"/>
              <a:gd name="connsiteY3" fmla="*/ 815926 h 965626"/>
              <a:gd name="connsiteX4" fmla="*/ 604911 w 845902"/>
              <a:gd name="connsiteY4" fmla="*/ 829994 h 965626"/>
              <a:gd name="connsiteX0" fmla="*/ 0 w 617874"/>
              <a:gd name="connsiteY0" fmla="*/ 0 h 835324"/>
              <a:gd name="connsiteX1" fmla="*/ 506437 w 617874"/>
              <a:gd name="connsiteY1" fmla="*/ 745588 h 835324"/>
              <a:gd name="connsiteX2" fmla="*/ 253218 w 617874"/>
              <a:gd name="connsiteY2" fmla="*/ 534572 h 835324"/>
              <a:gd name="connsiteX3" fmla="*/ 70338 w 617874"/>
              <a:gd name="connsiteY3" fmla="*/ 815926 h 835324"/>
              <a:gd name="connsiteX4" fmla="*/ 0 w 617874"/>
              <a:gd name="connsiteY4" fmla="*/ 0 h 835324"/>
              <a:gd name="connsiteX5" fmla="*/ 31515 w 617874"/>
              <a:gd name="connsiteY5" fmla="*/ 53512 h 835324"/>
              <a:gd name="connsiteX6" fmla="*/ 422421 w 617874"/>
              <a:gd name="connsiteY6" fmla="*/ 53512 h 835324"/>
              <a:gd name="connsiteX7" fmla="*/ 617874 w 617874"/>
              <a:gd name="connsiteY7" fmla="*/ 248965 h 835324"/>
              <a:gd name="connsiteX8" fmla="*/ 617874 w 617874"/>
              <a:gd name="connsiteY8" fmla="*/ 835324 h 835324"/>
              <a:gd name="connsiteX9" fmla="*/ 31515 w 617874"/>
              <a:gd name="connsiteY9" fmla="*/ 835324 h 835324"/>
              <a:gd name="connsiteX10" fmla="*/ 31515 w 617874"/>
              <a:gd name="connsiteY10" fmla="*/ 53512 h 835324"/>
              <a:gd name="connsiteX0" fmla="*/ 31515 w 617874"/>
              <a:gd name="connsiteY0" fmla="*/ 53512 h 835324"/>
              <a:gd name="connsiteX1" fmla="*/ 422421 w 617874"/>
              <a:gd name="connsiteY1" fmla="*/ 53512 h 835324"/>
              <a:gd name="connsiteX2" fmla="*/ 422421 w 617874"/>
              <a:gd name="connsiteY2" fmla="*/ 248965 h 835324"/>
              <a:gd name="connsiteX3" fmla="*/ 617874 w 617874"/>
              <a:gd name="connsiteY3" fmla="*/ 248965 h 835324"/>
              <a:gd name="connsiteX4" fmla="*/ 617874 w 617874"/>
              <a:gd name="connsiteY4" fmla="*/ 835324 h 835324"/>
              <a:gd name="connsiteX5" fmla="*/ 31515 w 617874"/>
              <a:gd name="connsiteY5" fmla="*/ 835324 h 835324"/>
              <a:gd name="connsiteX6" fmla="*/ 31515 w 617874"/>
              <a:gd name="connsiteY6" fmla="*/ 53512 h 835324"/>
              <a:gd name="connsiteX0" fmla="*/ 422421 w 617874"/>
              <a:gd name="connsiteY0" fmla="*/ 53512 h 835324"/>
              <a:gd name="connsiteX1" fmla="*/ 422421 w 617874"/>
              <a:gd name="connsiteY1" fmla="*/ 248965 h 835324"/>
              <a:gd name="connsiteX2" fmla="*/ 617874 w 617874"/>
              <a:gd name="connsiteY2" fmla="*/ 248965 h 835324"/>
              <a:gd name="connsiteX3" fmla="*/ 422421 w 617874"/>
              <a:gd name="connsiteY3" fmla="*/ 53512 h 835324"/>
              <a:gd name="connsiteX0" fmla="*/ 31515 w 617874"/>
              <a:gd name="connsiteY0" fmla="*/ 53512 h 835324"/>
              <a:gd name="connsiteX1" fmla="*/ 422421 w 617874"/>
              <a:gd name="connsiteY1" fmla="*/ 53512 h 835324"/>
              <a:gd name="connsiteX2" fmla="*/ 617874 w 617874"/>
              <a:gd name="connsiteY2" fmla="*/ 248965 h 835324"/>
              <a:gd name="connsiteX3" fmla="*/ 617874 w 617874"/>
              <a:gd name="connsiteY3" fmla="*/ 835324 h 835324"/>
              <a:gd name="connsiteX4" fmla="*/ 31515 w 617874"/>
              <a:gd name="connsiteY4" fmla="*/ 835324 h 835324"/>
              <a:gd name="connsiteX5" fmla="*/ 31515 w 617874"/>
              <a:gd name="connsiteY5" fmla="*/ 53512 h 835324"/>
              <a:gd name="connsiteX6" fmla="*/ 617874 w 617874"/>
              <a:gd name="connsiteY6" fmla="*/ 248965 h 835324"/>
              <a:gd name="connsiteX7" fmla="*/ 422421 w 617874"/>
              <a:gd name="connsiteY7" fmla="*/ 248965 h 835324"/>
              <a:gd name="connsiteX8" fmla="*/ 422421 w 617874"/>
              <a:gd name="connsiteY8" fmla="*/ 53512 h 835324"/>
              <a:gd name="connsiteX0" fmla="*/ 604911 w 617874"/>
              <a:gd name="connsiteY0" fmla="*/ 829994 h 835324"/>
              <a:gd name="connsiteX1" fmla="*/ 478302 w 617874"/>
              <a:gd name="connsiteY1" fmla="*/ 56271 h 835324"/>
              <a:gd name="connsiteX2" fmla="*/ 604911 w 617874"/>
              <a:gd name="connsiteY2" fmla="*/ 815926 h 835324"/>
              <a:gd name="connsiteX3" fmla="*/ 70338 w 617874"/>
              <a:gd name="connsiteY3" fmla="*/ 815926 h 835324"/>
              <a:gd name="connsiteX4" fmla="*/ 604911 w 617874"/>
              <a:gd name="connsiteY4" fmla="*/ 829994 h 83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874" h="835324" stroke="0" extrusionOk="0">
                <a:moveTo>
                  <a:pt x="0" y="0"/>
                </a:moveTo>
                <a:lnTo>
                  <a:pt x="506437" y="745588"/>
                </a:lnTo>
                <a:lnTo>
                  <a:pt x="253218" y="534572"/>
                </a:lnTo>
                <a:lnTo>
                  <a:pt x="70338" y="815926"/>
                </a:lnTo>
                <a:lnTo>
                  <a:pt x="0" y="0"/>
                </a:lnTo>
                <a:close/>
                <a:moveTo>
                  <a:pt x="31515" y="53512"/>
                </a:moveTo>
                <a:lnTo>
                  <a:pt x="422421" y="53512"/>
                </a:lnTo>
                <a:lnTo>
                  <a:pt x="617874" y="248965"/>
                </a:lnTo>
                <a:lnTo>
                  <a:pt x="617874" y="835324"/>
                </a:lnTo>
                <a:lnTo>
                  <a:pt x="31515" y="835324"/>
                </a:lnTo>
                <a:lnTo>
                  <a:pt x="31515" y="53512"/>
                </a:lnTo>
                <a:close/>
              </a:path>
              <a:path w="617874" h="835324" fill="darkenLess" stroke="0" extrusionOk="0">
                <a:moveTo>
                  <a:pt x="31515" y="53512"/>
                </a:moveTo>
                <a:lnTo>
                  <a:pt x="422421" y="53512"/>
                </a:lnTo>
                <a:lnTo>
                  <a:pt x="422421" y="248965"/>
                </a:lnTo>
                <a:lnTo>
                  <a:pt x="617874" y="248965"/>
                </a:lnTo>
                <a:lnTo>
                  <a:pt x="617874" y="835324"/>
                </a:lnTo>
                <a:lnTo>
                  <a:pt x="31515" y="835324"/>
                </a:lnTo>
                <a:lnTo>
                  <a:pt x="31515" y="53512"/>
                </a:lnTo>
                <a:close/>
              </a:path>
              <a:path w="617874" h="835324" fill="darken" stroke="0" extrusionOk="0">
                <a:moveTo>
                  <a:pt x="422421" y="53512"/>
                </a:moveTo>
                <a:lnTo>
                  <a:pt x="422421" y="248965"/>
                </a:lnTo>
                <a:lnTo>
                  <a:pt x="617874" y="248965"/>
                </a:lnTo>
                <a:lnTo>
                  <a:pt x="422421" y="53512"/>
                </a:lnTo>
                <a:close/>
              </a:path>
              <a:path w="617874" h="835324" fill="none" extrusionOk="0">
                <a:moveTo>
                  <a:pt x="31515" y="53512"/>
                </a:moveTo>
                <a:lnTo>
                  <a:pt x="422421" y="53512"/>
                </a:lnTo>
                <a:lnTo>
                  <a:pt x="617874" y="248965"/>
                </a:lnTo>
                <a:lnTo>
                  <a:pt x="617874" y="835324"/>
                </a:lnTo>
                <a:lnTo>
                  <a:pt x="31515" y="835324"/>
                </a:lnTo>
                <a:lnTo>
                  <a:pt x="31515" y="53512"/>
                </a:lnTo>
                <a:close/>
                <a:moveTo>
                  <a:pt x="617874" y="248965"/>
                </a:moveTo>
                <a:lnTo>
                  <a:pt x="422421" y="248965"/>
                </a:lnTo>
                <a:lnTo>
                  <a:pt x="422421" y="53512"/>
                </a:lnTo>
              </a:path>
              <a:path w="617874" h="835324" fill="none">
                <a:moveTo>
                  <a:pt x="604911" y="829994"/>
                </a:moveTo>
                <a:lnTo>
                  <a:pt x="478302" y="56271"/>
                </a:lnTo>
                <a:lnTo>
                  <a:pt x="604911" y="815926"/>
                </a:lnTo>
                <a:lnTo>
                  <a:pt x="70338" y="815926"/>
                </a:lnTo>
                <a:lnTo>
                  <a:pt x="604911" y="829994"/>
                </a:lnTo>
                <a:close/>
              </a:path>
            </a:pathLst>
          </a:cu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26">
            <a:extLst>
              <a:ext uri="{FF2B5EF4-FFF2-40B4-BE49-F238E27FC236}">
                <a16:creationId xmlns:a16="http://schemas.microsoft.com/office/drawing/2014/main" id="{6490E88D-960B-048B-1F4B-D2FD03F94BC3}"/>
              </a:ext>
            </a:extLst>
          </p:cNvPr>
          <p:cNvSpPr txBox="1"/>
          <p:nvPr/>
        </p:nvSpPr>
        <p:spPr>
          <a:xfrm>
            <a:off x="4968752" y="5369658"/>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6"/>
                </a:solidFill>
                <a:latin typeface="Roboto Italics"/>
                <a:ea typeface="Roboto Italics"/>
                <a:cs typeface="Roboto Italics"/>
                <a:sym typeface="Roboto Italics"/>
              </a:rPr>
              <a:t>Modified</a:t>
            </a:r>
          </a:p>
        </p:txBody>
      </p:sp>
      <p:sp>
        <p:nvSpPr>
          <p:cNvPr id="90" name="TextBox 26">
            <a:extLst>
              <a:ext uri="{FF2B5EF4-FFF2-40B4-BE49-F238E27FC236}">
                <a16:creationId xmlns:a16="http://schemas.microsoft.com/office/drawing/2014/main" id="{E3B92D95-19A2-A0F4-D4A3-354C8ED9F34E}"/>
              </a:ext>
            </a:extLst>
          </p:cNvPr>
          <p:cNvSpPr txBox="1"/>
          <p:nvPr/>
        </p:nvSpPr>
        <p:spPr>
          <a:xfrm>
            <a:off x="9569391" y="5363738"/>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6"/>
                </a:solidFill>
                <a:latin typeface="Roboto Italics"/>
                <a:ea typeface="Roboto Italics"/>
                <a:cs typeface="Roboto Italics"/>
                <a:sym typeface="Roboto Italics"/>
              </a:rPr>
              <a:t>Modified</a:t>
            </a:r>
          </a:p>
        </p:txBody>
      </p:sp>
      <p:sp>
        <p:nvSpPr>
          <p:cNvPr id="94" name="Artı İşareti 93">
            <a:extLst>
              <a:ext uri="{FF2B5EF4-FFF2-40B4-BE49-F238E27FC236}">
                <a16:creationId xmlns:a16="http://schemas.microsoft.com/office/drawing/2014/main" id="{4857349B-2AE6-838D-ABFB-16E32AC0BB35}"/>
              </a:ext>
            </a:extLst>
          </p:cNvPr>
          <p:cNvSpPr/>
          <p:nvPr/>
        </p:nvSpPr>
        <p:spPr>
          <a:xfrm>
            <a:off x="7856009" y="6354145"/>
            <a:ext cx="914400" cy="914400"/>
          </a:xfrm>
          <a:prstGeom prst="mathPlus">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k: Sağ 94">
            <a:extLst>
              <a:ext uri="{FF2B5EF4-FFF2-40B4-BE49-F238E27FC236}">
                <a16:creationId xmlns:a16="http://schemas.microsoft.com/office/drawing/2014/main" id="{4199B327-149E-E4BA-3860-F674A826A91D}"/>
              </a:ext>
            </a:extLst>
          </p:cNvPr>
          <p:cNvSpPr/>
          <p:nvPr/>
        </p:nvSpPr>
        <p:spPr>
          <a:xfrm>
            <a:off x="12382710" y="6413263"/>
            <a:ext cx="978408" cy="728952"/>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26">
            <a:extLst>
              <a:ext uri="{FF2B5EF4-FFF2-40B4-BE49-F238E27FC236}">
                <a16:creationId xmlns:a16="http://schemas.microsoft.com/office/drawing/2014/main" id="{28BDF97C-DD74-066C-73FE-541A4890B2EF}"/>
              </a:ext>
            </a:extLst>
          </p:cNvPr>
          <p:cNvSpPr txBox="1"/>
          <p:nvPr/>
        </p:nvSpPr>
        <p:spPr>
          <a:xfrm>
            <a:off x="14097377" y="5363445"/>
            <a:ext cx="891717" cy="250068"/>
          </a:xfrm>
          <a:prstGeom prst="rect">
            <a:avLst/>
          </a:prstGeom>
        </p:spPr>
        <p:txBody>
          <a:bodyPr wrap="square" lIns="0" tIns="0" rIns="0" bIns="0" rtlCol="0" anchor="t">
            <a:spAutoFit/>
          </a:bodyPr>
          <a:lstStyle/>
          <a:p>
            <a:pPr algn="l">
              <a:lnSpc>
                <a:spcPts val="2100"/>
              </a:lnSpc>
            </a:pPr>
            <a:r>
              <a:rPr lang="en-US" sz="1500" i="1" dirty="0">
                <a:solidFill>
                  <a:schemeClr val="accent6"/>
                </a:solidFill>
                <a:latin typeface="Roboto Italics"/>
                <a:ea typeface="Roboto Italics"/>
                <a:cs typeface="Roboto Italics"/>
                <a:sym typeface="Roboto Italics"/>
              </a:rPr>
              <a:t>Modified</a:t>
            </a:r>
          </a:p>
        </p:txBody>
      </p:sp>
      <p:sp>
        <p:nvSpPr>
          <p:cNvPr id="25" name="TextBox 26">
            <a:extLst>
              <a:ext uri="{FF2B5EF4-FFF2-40B4-BE49-F238E27FC236}">
                <a16:creationId xmlns:a16="http://schemas.microsoft.com/office/drawing/2014/main" id="{D340441C-467E-D1ED-E296-07691EADD232}"/>
              </a:ext>
            </a:extLst>
          </p:cNvPr>
          <p:cNvSpPr txBox="1"/>
          <p:nvPr/>
        </p:nvSpPr>
        <p:spPr>
          <a:xfrm>
            <a:off x="4606227" y="5758962"/>
            <a:ext cx="379997" cy="2731517"/>
          </a:xfrm>
          <a:prstGeom prst="rect">
            <a:avLst/>
          </a:prstGeom>
        </p:spPr>
        <p:txBody>
          <a:bodyPr wrap="square" lIns="0" tIns="0" rIns="0" bIns="0" rtlCol="0" anchor="t">
            <a:spAutoFit/>
          </a:bodyPr>
          <a:lstStyle/>
          <a:p>
            <a:pPr algn="l">
              <a:lnSpc>
                <a:spcPct val="150000"/>
              </a:lnSpc>
            </a:pPr>
            <a:r>
              <a:rPr lang="en-US" sz="1500" i="1" dirty="0">
                <a:solidFill>
                  <a:schemeClr val="bg1"/>
                </a:solidFill>
                <a:latin typeface="Roboto Italics"/>
                <a:ea typeface="Roboto Italics"/>
                <a:cs typeface="Roboto Italics"/>
                <a:sym typeface="Roboto Italics"/>
              </a:rPr>
              <a:t>1</a:t>
            </a:r>
          </a:p>
          <a:p>
            <a:pPr algn="l">
              <a:lnSpc>
                <a:spcPct val="150000"/>
              </a:lnSpc>
            </a:pPr>
            <a:r>
              <a:rPr lang="en-US" sz="1500" i="1" dirty="0">
                <a:solidFill>
                  <a:schemeClr val="bg1"/>
                </a:solidFill>
                <a:latin typeface="Roboto Italics"/>
                <a:ea typeface="Roboto Italics"/>
                <a:cs typeface="Roboto Italics"/>
                <a:sym typeface="Roboto Italics"/>
              </a:rPr>
              <a:t>2</a:t>
            </a:r>
          </a:p>
          <a:p>
            <a:pPr algn="l">
              <a:lnSpc>
                <a:spcPct val="150000"/>
              </a:lnSpc>
            </a:pPr>
            <a:r>
              <a:rPr lang="en-US" sz="1500" i="1" dirty="0">
                <a:solidFill>
                  <a:schemeClr val="bg1"/>
                </a:solidFill>
                <a:latin typeface="Roboto Italics"/>
                <a:ea typeface="Roboto Italics"/>
                <a:cs typeface="Roboto Italics"/>
                <a:sym typeface="Roboto Italics"/>
              </a:rPr>
              <a:t>     -</a:t>
            </a:r>
          </a:p>
          <a:p>
            <a:pPr algn="l">
              <a:lnSpc>
                <a:spcPct val="150000"/>
              </a:lnSpc>
            </a:pPr>
            <a:r>
              <a:rPr lang="en-US" sz="1500" i="1" dirty="0">
                <a:solidFill>
                  <a:schemeClr val="bg1"/>
                </a:solidFill>
                <a:latin typeface="Roboto Italics"/>
                <a:ea typeface="Roboto Italics"/>
                <a:cs typeface="Roboto Italics"/>
                <a:sym typeface="Roboto Italics"/>
              </a:rPr>
              <a:t>3  +</a:t>
            </a:r>
          </a:p>
          <a:p>
            <a:pPr algn="l">
              <a:lnSpc>
                <a:spcPct val="150000"/>
              </a:lnSpc>
            </a:pPr>
            <a:r>
              <a:rPr lang="en-US" sz="1500" i="1" dirty="0">
                <a:solidFill>
                  <a:schemeClr val="bg1"/>
                </a:solidFill>
                <a:latin typeface="Roboto Italics"/>
                <a:ea typeface="Roboto Italics"/>
                <a:cs typeface="Roboto Italics"/>
                <a:sym typeface="Roboto Italics"/>
              </a:rPr>
              <a:t>4</a:t>
            </a:r>
          </a:p>
          <a:p>
            <a:pPr algn="l">
              <a:lnSpc>
                <a:spcPct val="150000"/>
              </a:lnSpc>
            </a:pPr>
            <a:r>
              <a:rPr lang="en-US" sz="1500" i="1" dirty="0">
                <a:solidFill>
                  <a:schemeClr val="bg1"/>
                </a:solidFill>
                <a:latin typeface="Roboto Italics"/>
                <a:ea typeface="Roboto Italics"/>
                <a:cs typeface="Roboto Italics"/>
                <a:sym typeface="Roboto Italics"/>
              </a:rPr>
              <a:t>5</a:t>
            </a:r>
          </a:p>
          <a:p>
            <a:pPr algn="l">
              <a:lnSpc>
                <a:spcPct val="150000"/>
              </a:lnSpc>
            </a:pPr>
            <a:r>
              <a:rPr lang="en-US" sz="1500" i="1" dirty="0">
                <a:solidFill>
                  <a:schemeClr val="bg1"/>
                </a:solidFill>
                <a:latin typeface="Roboto Italics"/>
                <a:ea typeface="Roboto Italics"/>
                <a:cs typeface="Roboto Italics"/>
                <a:sym typeface="Roboto Italics"/>
              </a:rPr>
              <a:t>6</a:t>
            </a:r>
          </a:p>
          <a:p>
            <a:pPr algn="l">
              <a:lnSpc>
                <a:spcPct val="150000"/>
              </a:lnSpc>
            </a:pPr>
            <a:r>
              <a:rPr lang="en-US" sz="1500" i="1" dirty="0">
                <a:solidFill>
                  <a:schemeClr val="bg1"/>
                </a:solidFill>
                <a:latin typeface="Roboto Italics"/>
                <a:ea typeface="Roboto Italics"/>
                <a:cs typeface="Roboto Italics"/>
                <a:sym typeface="Roboto Italics"/>
              </a:rPr>
              <a:t>7</a:t>
            </a:r>
          </a:p>
        </p:txBody>
      </p:sp>
      <p:sp>
        <p:nvSpPr>
          <p:cNvPr id="26" name="TextBox 26">
            <a:extLst>
              <a:ext uri="{FF2B5EF4-FFF2-40B4-BE49-F238E27FC236}">
                <a16:creationId xmlns:a16="http://schemas.microsoft.com/office/drawing/2014/main" id="{B113091B-FD53-D9A0-2E12-7EE3CA3A8FC0}"/>
              </a:ext>
            </a:extLst>
          </p:cNvPr>
          <p:cNvSpPr txBox="1"/>
          <p:nvPr/>
        </p:nvSpPr>
        <p:spPr>
          <a:xfrm>
            <a:off x="9238851" y="5758961"/>
            <a:ext cx="379997" cy="2731517"/>
          </a:xfrm>
          <a:prstGeom prst="rect">
            <a:avLst/>
          </a:prstGeom>
        </p:spPr>
        <p:txBody>
          <a:bodyPr wrap="square" lIns="0" tIns="0" rIns="0" bIns="0" rtlCol="0" anchor="t">
            <a:spAutoFit/>
          </a:bodyPr>
          <a:lstStyle/>
          <a:p>
            <a:pPr algn="l">
              <a:lnSpc>
                <a:spcPct val="150000"/>
              </a:lnSpc>
            </a:pPr>
            <a:r>
              <a:rPr lang="en-US" sz="1500" i="1" dirty="0">
                <a:solidFill>
                  <a:schemeClr val="bg1"/>
                </a:solidFill>
                <a:latin typeface="Roboto Italics"/>
                <a:ea typeface="Roboto Italics"/>
                <a:cs typeface="Roboto Italics"/>
                <a:sym typeface="Roboto Italics"/>
              </a:rPr>
              <a:t>1</a:t>
            </a:r>
          </a:p>
          <a:p>
            <a:pPr algn="l">
              <a:lnSpc>
                <a:spcPct val="150000"/>
              </a:lnSpc>
            </a:pPr>
            <a:r>
              <a:rPr lang="en-US" sz="1500" i="1" dirty="0">
                <a:solidFill>
                  <a:schemeClr val="bg1"/>
                </a:solidFill>
                <a:latin typeface="Roboto Italics"/>
                <a:ea typeface="Roboto Italics"/>
                <a:cs typeface="Roboto Italics"/>
                <a:sym typeface="Roboto Italics"/>
              </a:rPr>
              <a:t>2</a:t>
            </a:r>
          </a:p>
          <a:p>
            <a:pPr algn="l">
              <a:lnSpc>
                <a:spcPct val="150000"/>
              </a:lnSpc>
            </a:pPr>
            <a:r>
              <a:rPr lang="en-US" sz="1500" i="1" dirty="0">
                <a:solidFill>
                  <a:schemeClr val="bg1"/>
                </a:solidFill>
                <a:latin typeface="Roboto Italics"/>
                <a:ea typeface="Roboto Italics"/>
                <a:cs typeface="Roboto Italics"/>
                <a:sym typeface="Roboto Italics"/>
              </a:rPr>
              <a:t>3</a:t>
            </a:r>
          </a:p>
          <a:p>
            <a:pPr algn="l">
              <a:lnSpc>
                <a:spcPct val="150000"/>
              </a:lnSpc>
            </a:pPr>
            <a:r>
              <a:rPr lang="en-US" sz="1500" i="1" dirty="0">
                <a:solidFill>
                  <a:schemeClr val="bg1"/>
                </a:solidFill>
                <a:latin typeface="Roboto Italics"/>
                <a:ea typeface="Roboto Italics"/>
                <a:cs typeface="Roboto Italics"/>
                <a:sym typeface="Roboto Italics"/>
              </a:rPr>
              <a:t>4</a:t>
            </a:r>
          </a:p>
          <a:p>
            <a:pPr algn="l">
              <a:lnSpc>
                <a:spcPct val="150000"/>
              </a:lnSpc>
            </a:pPr>
            <a:r>
              <a:rPr lang="en-US" sz="1500" i="1" dirty="0">
                <a:solidFill>
                  <a:schemeClr val="bg1"/>
                </a:solidFill>
                <a:latin typeface="Roboto Italics"/>
                <a:ea typeface="Roboto Italics"/>
                <a:cs typeface="Roboto Italics"/>
                <a:sym typeface="Roboto Italics"/>
              </a:rPr>
              <a:t>5</a:t>
            </a:r>
          </a:p>
          <a:p>
            <a:pPr algn="l">
              <a:lnSpc>
                <a:spcPct val="150000"/>
              </a:lnSpc>
            </a:pPr>
            <a:r>
              <a:rPr lang="en-US" sz="1500" i="1" dirty="0">
                <a:solidFill>
                  <a:schemeClr val="bg1"/>
                </a:solidFill>
                <a:latin typeface="Roboto Italics"/>
                <a:ea typeface="Roboto Italics"/>
                <a:cs typeface="Roboto Italics"/>
                <a:sym typeface="Roboto Italics"/>
              </a:rPr>
              <a:t>6</a:t>
            </a:r>
          </a:p>
          <a:p>
            <a:pPr algn="l">
              <a:lnSpc>
                <a:spcPct val="150000"/>
              </a:lnSpc>
            </a:pPr>
            <a:r>
              <a:rPr lang="en-US" sz="1500" i="1" dirty="0">
                <a:solidFill>
                  <a:schemeClr val="bg1"/>
                </a:solidFill>
                <a:latin typeface="Roboto Italics"/>
                <a:ea typeface="Roboto Italics"/>
                <a:cs typeface="Roboto Italics"/>
                <a:sym typeface="Roboto Italics"/>
              </a:rPr>
              <a:t>7  +</a:t>
            </a:r>
          </a:p>
          <a:p>
            <a:pPr algn="l">
              <a:lnSpc>
                <a:spcPct val="150000"/>
              </a:lnSpc>
            </a:pPr>
            <a:r>
              <a:rPr lang="en-US" sz="1500" i="1" dirty="0">
                <a:solidFill>
                  <a:schemeClr val="bg1"/>
                </a:solidFill>
                <a:latin typeface="Roboto Italics"/>
                <a:ea typeface="Roboto Italics"/>
                <a:cs typeface="Roboto Italics"/>
                <a:sym typeface="Roboto Italics"/>
              </a:rPr>
              <a:t>8</a:t>
            </a:r>
          </a:p>
        </p:txBody>
      </p:sp>
      <p:cxnSp>
        <p:nvCxnSpPr>
          <p:cNvPr id="32" name="Düz Bağlayıcı 31">
            <a:extLst>
              <a:ext uri="{FF2B5EF4-FFF2-40B4-BE49-F238E27FC236}">
                <a16:creationId xmlns:a16="http://schemas.microsoft.com/office/drawing/2014/main" id="{A5B8B05C-29A8-FE9D-95F0-E7308C1F06B9}"/>
              </a:ext>
            </a:extLst>
          </p:cNvPr>
          <p:cNvCxnSpPr>
            <a:cxnSpLocks/>
          </p:cNvCxnSpPr>
          <p:nvPr/>
        </p:nvCxnSpPr>
        <p:spPr>
          <a:xfrm>
            <a:off x="4989741" y="5950105"/>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Düz Bağlayıcı 54">
            <a:extLst>
              <a:ext uri="{FF2B5EF4-FFF2-40B4-BE49-F238E27FC236}">
                <a16:creationId xmlns:a16="http://schemas.microsoft.com/office/drawing/2014/main" id="{9DEC60A1-B5A0-9F3C-FE3D-83000551A477}"/>
              </a:ext>
            </a:extLst>
          </p:cNvPr>
          <p:cNvCxnSpPr>
            <a:cxnSpLocks/>
          </p:cNvCxnSpPr>
          <p:nvPr/>
        </p:nvCxnSpPr>
        <p:spPr>
          <a:xfrm>
            <a:off x="4994431" y="6285447"/>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Düz Bağlayıcı 58">
            <a:extLst>
              <a:ext uri="{FF2B5EF4-FFF2-40B4-BE49-F238E27FC236}">
                <a16:creationId xmlns:a16="http://schemas.microsoft.com/office/drawing/2014/main" id="{0D863F64-04C8-9BCC-0E69-946908C062AD}"/>
              </a:ext>
            </a:extLst>
          </p:cNvPr>
          <p:cNvCxnSpPr>
            <a:cxnSpLocks/>
          </p:cNvCxnSpPr>
          <p:nvPr/>
        </p:nvCxnSpPr>
        <p:spPr>
          <a:xfrm>
            <a:off x="4994431" y="6635312"/>
            <a:ext cx="2142182" cy="1081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Düz Bağlayıcı 59">
            <a:extLst>
              <a:ext uri="{FF2B5EF4-FFF2-40B4-BE49-F238E27FC236}">
                <a16:creationId xmlns:a16="http://schemas.microsoft.com/office/drawing/2014/main" id="{5AFC4FA0-B8BA-A334-B4D2-51A1B8C3E041}"/>
              </a:ext>
            </a:extLst>
          </p:cNvPr>
          <p:cNvCxnSpPr>
            <a:cxnSpLocks/>
          </p:cNvCxnSpPr>
          <p:nvPr/>
        </p:nvCxnSpPr>
        <p:spPr>
          <a:xfrm>
            <a:off x="4991649" y="6961301"/>
            <a:ext cx="2142182" cy="10815"/>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Düz Bağlayıcı 60">
            <a:extLst>
              <a:ext uri="{FF2B5EF4-FFF2-40B4-BE49-F238E27FC236}">
                <a16:creationId xmlns:a16="http://schemas.microsoft.com/office/drawing/2014/main" id="{E724CF9B-F86A-1593-84A3-131E1FA5A5C2}"/>
              </a:ext>
            </a:extLst>
          </p:cNvPr>
          <p:cNvCxnSpPr>
            <a:cxnSpLocks/>
          </p:cNvCxnSpPr>
          <p:nvPr/>
        </p:nvCxnSpPr>
        <p:spPr>
          <a:xfrm>
            <a:off x="4996339" y="7296643"/>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2" name="Düz Bağlayıcı 61">
            <a:extLst>
              <a:ext uri="{FF2B5EF4-FFF2-40B4-BE49-F238E27FC236}">
                <a16:creationId xmlns:a16="http://schemas.microsoft.com/office/drawing/2014/main" id="{9886582B-6780-253B-C0D1-5D8E41CF3E83}"/>
              </a:ext>
            </a:extLst>
          </p:cNvPr>
          <p:cNvCxnSpPr>
            <a:cxnSpLocks/>
          </p:cNvCxnSpPr>
          <p:nvPr/>
        </p:nvCxnSpPr>
        <p:spPr>
          <a:xfrm>
            <a:off x="4996339" y="7646508"/>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Düz Bağlayıcı 62">
            <a:extLst>
              <a:ext uri="{FF2B5EF4-FFF2-40B4-BE49-F238E27FC236}">
                <a16:creationId xmlns:a16="http://schemas.microsoft.com/office/drawing/2014/main" id="{1CBD4FBE-448E-C57F-F4CC-82E295F783F9}"/>
              </a:ext>
            </a:extLst>
          </p:cNvPr>
          <p:cNvCxnSpPr>
            <a:cxnSpLocks/>
          </p:cNvCxnSpPr>
          <p:nvPr/>
        </p:nvCxnSpPr>
        <p:spPr>
          <a:xfrm>
            <a:off x="4994431" y="7967523"/>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Düz Bağlayıcı 72">
            <a:extLst>
              <a:ext uri="{FF2B5EF4-FFF2-40B4-BE49-F238E27FC236}">
                <a16:creationId xmlns:a16="http://schemas.microsoft.com/office/drawing/2014/main" id="{EBBD8F5F-1E4A-59E0-0D55-EC050DF4A703}"/>
              </a:ext>
            </a:extLst>
          </p:cNvPr>
          <p:cNvCxnSpPr>
            <a:cxnSpLocks/>
          </p:cNvCxnSpPr>
          <p:nvPr/>
        </p:nvCxnSpPr>
        <p:spPr>
          <a:xfrm>
            <a:off x="4994431" y="8317388"/>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7" name="Düz Bağlayıcı 106">
            <a:extLst>
              <a:ext uri="{FF2B5EF4-FFF2-40B4-BE49-F238E27FC236}">
                <a16:creationId xmlns:a16="http://schemas.microsoft.com/office/drawing/2014/main" id="{39F1B879-D1F6-CC89-963E-95D683F7EDE2}"/>
              </a:ext>
            </a:extLst>
          </p:cNvPr>
          <p:cNvCxnSpPr>
            <a:cxnSpLocks/>
          </p:cNvCxnSpPr>
          <p:nvPr/>
        </p:nvCxnSpPr>
        <p:spPr>
          <a:xfrm>
            <a:off x="9614158" y="5921247"/>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8" name="Düz Bağlayıcı 107">
            <a:extLst>
              <a:ext uri="{FF2B5EF4-FFF2-40B4-BE49-F238E27FC236}">
                <a16:creationId xmlns:a16="http://schemas.microsoft.com/office/drawing/2014/main" id="{20D742AD-640C-5FC5-7502-C8B86056CBA1}"/>
              </a:ext>
            </a:extLst>
          </p:cNvPr>
          <p:cNvCxnSpPr>
            <a:cxnSpLocks/>
          </p:cNvCxnSpPr>
          <p:nvPr/>
        </p:nvCxnSpPr>
        <p:spPr>
          <a:xfrm>
            <a:off x="9618848" y="6256589"/>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Düz Bağlayıcı 108">
            <a:extLst>
              <a:ext uri="{FF2B5EF4-FFF2-40B4-BE49-F238E27FC236}">
                <a16:creationId xmlns:a16="http://schemas.microsoft.com/office/drawing/2014/main" id="{396C18FF-3B04-2670-8E63-3D4AEFE392CB}"/>
              </a:ext>
            </a:extLst>
          </p:cNvPr>
          <p:cNvCxnSpPr>
            <a:cxnSpLocks/>
          </p:cNvCxnSpPr>
          <p:nvPr/>
        </p:nvCxnSpPr>
        <p:spPr>
          <a:xfrm>
            <a:off x="9618848" y="6606454"/>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0" name="Düz Bağlayıcı 109">
            <a:extLst>
              <a:ext uri="{FF2B5EF4-FFF2-40B4-BE49-F238E27FC236}">
                <a16:creationId xmlns:a16="http://schemas.microsoft.com/office/drawing/2014/main" id="{7ABC3306-75F9-D94B-B144-426CF5BCD732}"/>
              </a:ext>
            </a:extLst>
          </p:cNvPr>
          <p:cNvCxnSpPr>
            <a:cxnSpLocks/>
          </p:cNvCxnSpPr>
          <p:nvPr/>
        </p:nvCxnSpPr>
        <p:spPr>
          <a:xfrm>
            <a:off x="9616066" y="6932443"/>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1" name="Düz Bağlayıcı 110">
            <a:extLst>
              <a:ext uri="{FF2B5EF4-FFF2-40B4-BE49-F238E27FC236}">
                <a16:creationId xmlns:a16="http://schemas.microsoft.com/office/drawing/2014/main" id="{97657E1B-034A-3E6B-5812-20261179F4ED}"/>
              </a:ext>
            </a:extLst>
          </p:cNvPr>
          <p:cNvCxnSpPr>
            <a:cxnSpLocks/>
          </p:cNvCxnSpPr>
          <p:nvPr/>
        </p:nvCxnSpPr>
        <p:spPr>
          <a:xfrm>
            <a:off x="9620756" y="7267785"/>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3" name="Düz Bağlayıcı 112">
            <a:extLst>
              <a:ext uri="{FF2B5EF4-FFF2-40B4-BE49-F238E27FC236}">
                <a16:creationId xmlns:a16="http://schemas.microsoft.com/office/drawing/2014/main" id="{56FFD3E2-636D-2431-16EB-70538AD430A8}"/>
              </a:ext>
            </a:extLst>
          </p:cNvPr>
          <p:cNvCxnSpPr>
            <a:cxnSpLocks/>
          </p:cNvCxnSpPr>
          <p:nvPr/>
        </p:nvCxnSpPr>
        <p:spPr>
          <a:xfrm>
            <a:off x="9620756" y="7981875"/>
            <a:ext cx="2142182" cy="10815"/>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4" name="Düz Bağlayıcı 113">
            <a:extLst>
              <a:ext uri="{FF2B5EF4-FFF2-40B4-BE49-F238E27FC236}">
                <a16:creationId xmlns:a16="http://schemas.microsoft.com/office/drawing/2014/main" id="{B01318CA-727E-04F7-3115-3438FE3C9171}"/>
              </a:ext>
            </a:extLst>
          </p:cNvPr>
          <p:cNvCxnSpPr>
            <a:cxnSpLocks/>
          </p:cNvCxnSpPr>
          <p:nvPr/>
        </p:nvCxnSpPr>
        <p:spPr>
          <a:xfrm>
            <a:off x="9620756" y="8370508"/>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5" name="TextBox 26">
            <a:extLst>
              <a:ext uri="{FF2B5EF4-FFF2-40B4-BE49-F238E27FC236}">
                <a16:creationId xmlns:a16="http://schemas.microsoft.com/office/drawing/2014/main" id="{49A96750-2AF7-6F4E-E220-C9428E0079CB}"/>
              </a:ext>
            </a:extLst>
          </p:cNvPr>
          <p:cNvSpPr txBox="1"/>
          <p:nvPr/>
        </p:nvSpPr>
        <p:spPr>
          <a:xfrm>
            <a:off x="13822342" y="5754405"/>
            <a:ext cx="379997" cy="2731517"/>
          </a:xfrm>
          <a:prstGeom prst="rect">
            <a:avLst/>
          </a:prstGeom>
        </p:spPr>
        <p:txBody>
          <a:bodyPr wrap="square" lIns="0" tIns="0" rIns="0" bIns="0" rtlCol="0" anchor="t">
            <a:spAutoFit/>
          </a:bodyPr>
          <a:lstStyle/>
          <a:p>
            <a:pPr algn="l">
              <a:lnSpc>
                <a:spcPct val="150000"/>
              </a:lnSpc>
            </a:pPr>
            <a:r>
              <a:rPr lang="en-US" sz="1500" i="1" dirty="0">
                <a:solidFill>
                  <a:schemeClr val="bg1"/>
                </a:solidFill>
                <a:latin typeface="Roboto Italics"/>
                <a:ea typeface="Roboto Italics"/>
                <a:cs typeface="Roboto Italics"/>
                <a:sym typeface="Roboto Italics"/>
              </a:rPr>
              <a:t>1</a:t>
            </a:r>
          </a:p>
          <a:p>
            <a:pPr algn="l">
              <a:lnSpc>
                <a:spcPct val="150000"/>
              </a:lnSpc>
            </a:pPr>
            <a:r>
              <a:rPr lang="en-US" sz="1500" i="1" dirty="0">
                <a:solidFill>
                  <a:schemeClr val="bg1"/>
                </a:solidFill>
                <a:latin typeface="Roboto Italics"/>
                <a:ea typeface="Roboto Italics"/>
                <a:cs typeface="Roboto Italics"/>
                <a:sym typeface="Roboto Italics"/>
              </a:rPr>
              <a:t>2</a:t>
            </a:r>
          </a:p>
          <a:p>
            <a:pPr algn="l">
              <a:lnSpc>
                <a:spcPct val="150000"/>
              </a:lnSpc>
            </a:pPr>
            <a:r>
              <a:rPr lang="en-US" sz="1500" i="1" dirty="0">
                <a:solidFill>
                  <a:schemeClr val="bg1"/>
                </a:solidFill>
                <a:latin typeface="Roboto Italics"/>
                <a:ea typeface="Roboto Italics"/>
                <a:cs typeface="Roboto Italics"/>
                <a:sym typeface="Roboto Italics"/>
              </a:rPr>
              <a:t>3</a:t>
            </a:r>
          </a:p>
          <a:p>
            <a:pPr algn="l">
              <a:lnSpc>
                <a:spcPct val="150000"/>
              </a:lnSpc>
            </a:pPr>
            <a:r>
              <a:rPr lang="en-US" sz="1500" i="1" dirty="0">
                <a:solidFill>
                  <a:schemeClr val="bg1"/>
                </a:solidFill>
                <a:latin typeface="Roboto Italics"/>
                <a:ea typeface="Roboto Italics"/>
                <a:cs typeface="Roboto Italics"/>
                <a:sym typeface="Roboto Italics"/>
              </a:rPr>
              <a:t>4</a:t>
            </a:r>
          </a:p>
          <a:p>
            <a:pPr algn="l">
              <a:lnSpc>
                <a:spcPct val="150000"/>
              </a:lnSpc>
            </a:pPr>
            <a:r>
              <a:rPr lang="en-US" sz="1500" i="1" dirty="0">
                <a:solidFill>
                  <a:schemeClr val="bg1"/>
                </a:solidFill>
                <a:latin typeface="Roboto Italics"/>
                <a:ea typeface="Roboto Italics"/>
                <a:cs typeface="Roboto Italics"/>
                <a:sym typeface="Roboto Italics"/>
              </a:rPr>
              <a:t>5</a:t>
            </a:r>
          </a:p>
          <a:p>
            <a:pPr algn="l">
              <a:lnSpc>
                <a:spcPct val="150000"/>
              </a:lnSpc>
            </a:pPr>
            <a:r>
              <a:rPr lang="en-US" sz="1500" i="1" dirty="0">
                <a:solidFill>
                  <a:schemeClr val="bg1"/>
                </a:solidFill>
                <a:latin typeface="Roboto Italics"/>
                <a:ea typeface="Roboto Italics"/>
                <a:cs typeface="Roboto Italics"/>
                <a:sym typeface="Roboto Italics"/>
              </a:rPr>
              <a:t>6</a:t>
            </a:r>
          </a:p>
          <a:p>
            <a:pPr algn="l">
              <a:lnSpc>
                <a:spcPct val="150000"/>
              </a:lnSpc>
            </a:pPr>
            <a:r>
              <a:rPr lang="en-US" sz="1500" i="1" dirty="0">
                <a:solidFill>
                  <a:schemeClr val="bg1"/>
                </a:solidFill>
                <a:latin typeface="Roboto Italics"/>
                <a:ea typeface="Roboto Italics"/>
                <a:cs typeface="Roboto Italics"/>
                <a:sym typeface="Roboto Italics"/>
              </a:rPr>
              <a:t>7  +</a:t>
            </a:r>
          </a:p>
          <a:p>
            <a:pPr algn="l">
              <a:lnSpc>
                <a:spcPct val="150000"/>
              </a:lnSpc>
            </a:pPr>
            <a:r>
              <a:rPr lang="en-US" sz="1500" i="1" dirty="0">
                <a:solidFill>
                  <a:schemeClr val="bg1"/>
                </a:solidFill>
                <a:latin typeface="Roboto Italics"/>
                <a:ea typeface="Roboto Italics"/>
                <a:cs typeface="Roboto Italics"/>
                <a:sym typeface="Roboto Italics"/>
              </a:rPr>
              <a:t>8</a:t>
            </a:r>
          </a:p>
        </p:txBody>
      </p:sp>
      <p:cxnSp>
        <p:nvCxnSpPr>
          <p:cNvPr id="116" name="Düz Bağlayıcı 115">
            <a:extLst>
              <a:ext uri="{FF2B5EF4-FFF2-40B4-BE49-F238E27FC236}">
                <a16:creationId xmlns:a16="http://schemas.microsoft.com/office/drawing/2014/main" id="{F18EECD7-C252-1D47-0E26-9BE421027938}"/>
              </a:ext>
            </a:extLst>
          </p:cNvPr>
          <p:cNvCxnSpPr>
            <a:cxnSpLocks/>
          </p:cNvCxnSpPr>
          <p:nvPr/>
        </p:nvCxnSpPr>
        <p:spPr>
          <a:xfrm>
            <a:off x="14195741" y="5921247"/>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7" name="Düz Bağlayıcı 116">
            <a:extLst>
              <a:ext uri="{FF2B5EF4-FFF2-40B4-BE49-F238E27FC236}">
                <a16:creationId xmlns:a16="http://schemas.microsoft.com/office/drawing/2014/main" id="{E910A4CB-B964-554A-E7C1-9691B12164F8}"/>
              </a:ext>
            </a:extLst>
          </p:cNvPr>
          <p:cNvCxnSpPr>
            <a:cxnSpLocks/>
          </p:cNvCxnSpPr>
          <p:nvPr/>
        </p:nvCxnSpPr>
        <p:spPr>
          <a:xfrm>
            <a:off x="14200431" y="6256589"/>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8" name="Düz Bağlayıcı 117">
            <a:extLst>
              <a:ext uri="{FF2B5EF4-FFF2-40B4-BE49-F238E27FC236}">
                <a16:creationId xmlns:a16="http://schemas.microsoft.com/office/drawing/2014/main" id="{BB0A6139-5E88-8F53-87D6-A2766547AB2F}"/>
              </a:ext>
            </a:extLst>
          </p:cNvPr>
          <p:cNvCxnSpPr>
            <a:cxnSpLocks/>
          </p:cNvCxnSpPr>
          <p:nvPr/>
        </p:nvCxnSpPr>
        <p:spPr>
          <a:xfrm>
            <a:off x="14200431" y="6606454"/>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9" name="Düz Bağlayıcı 118">
            <a:extLst>
              <a:ext uri="{FF2B5EF4-FFF2-40B4-BE49-F238E27FC236}">
                <a16:creationId xmlns:a16="http://schemas.microsoft.com/office/drawing/2014/main" id="{AB4F4463-1275-8F6C-5266-6D5B705B2FC3}"/>
              </a:ext>
            </a:extLst>
          </p:cNvPr>
          <p:cNvCxnSpPr>
            <a:cxnSpLocks/>
          </p:cNvCxnSpPr>
          <p:nvPr/>
        </p:nvCxnSpPr>
        <p:spPr>
          <a:xfrm>
            <a:off x="14197649" y="6932443"/>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Düz Bağlayıcı 119">
            <a:extLst>
              <a:ext uri="{FF2B5EF4-FFF2-40B4-BE49-F238E27FC236}">
                <a16:creationId xmlns:a16="http://schemas.microsoft.com/office/drawing/2014/main" id="{1F6694D7-D5DA-440B-00CD-376810983A7E}"/>
              </a:ext>
            </a:extLst>
          </p:cNvPr>
          <p:cNvCxnSpPr>
            <a:cxnSpLocks/>
          </p:cNvCxnSpPr>
          <p:nvPr/>
        </p:nvCxnSpPr>
        <p:spPr>
          <a:xfrm>
            <a:off x="14202339" y="7267785"/>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1" name="Düz Bağlayıcı 120">
            <a:extLst>
              <a:ext uri="{FF2B5EF4-FFF2-40B4-BE49-F238E27FC236}">
                <a16:creationId xmlns:a16="http://schemas.microsoft.com/office/drawing/2014/main" id="{82927537-7FF9-9ED7-E74D-3265D40DC2A0}"/>
              </a:ext>
            </a:extLst>
          </p:cNvPr>
          <p:cNvCxnSpPr>
            <a:cxnSpLocks/>
          </p:cNvCxnSpPr>
          <p:nvPr/>
        </p:nvCxnSpPr>
        <p:spPr>
          <a:xfrm>
            <a:off x="14202339" y="7981875"/>
            <a:ext cx="2142182" cy="10815"/>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2" name="Düz Bağlayıcı 121">
            <a:extLst>
              <a:ext uri="{FF2B5EF4-FFF2-40B4-BE49-F238E27FC236}">
                <a16:creationId xmlns:a16="http://schemas.microsoft.com/office/drawing/2014/main" id="{92535D8C-DC51-5216-A77F-0C33C2B1282C}"/>
              </a:ext>
            </a:extLst>
          </p:cNvPr>
          <p:cNvCxnSpPr>
            <a:cxnSpLocks/>
          </p:cNvCxnSpPr>
          <p:nvPr/>
        </p:nvCxnSpPr>
        <p:spPr>
          <a:xfrm>
            <a:off x="14202339" y="8370508"/>
            <a:ext cx="2142182" cy="10815"/>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510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63290" y="490601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PATCHING</a:t>
            </a:r>
          </a:p>
        </p:txBody>
      </p:sp>
      <p:sp>
        <p:nvSpPr>
          <p:cNvPr id="16" name="TextBox 16"/>
          <p:cNvSpPr txBox="1"/>
          <p:nvPr/>
        </p:nvSpPr>
        <p:spPr>
          <a:xfrm>
            <a:off x="2477903" y="3248618"/>
            <a:ext cx="14057497" cy="766235"/>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The second way of combining work between branches is rebasing. Rebasing essentially takes a set of commits, "copies" them, and plops them down somewhere else.</a:t>
            </a:r>
          </a:p>
        </p:txBody>
      </p:sp>
      <p:sp>
        <p:nvSpPr>
          <p:cNvPr id="17" name="TextBox 17"/>
          <p:cNvSpPr txBox="1"/>
          <p:nvPr/>
        </p:nvSpPr>
        <p:spPr>
          <a:xfrm>
            <a:off x="2446725" y="5077718"/>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rebase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Rebase</a:t>
              </a:r>
              <a:endParaRPr lang="en-US" sz="2200" b="1" u="sng"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646129" y="-1624506"/>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solidFill>
                  <a:srgbClr val="343F56"/>
                </a:solidFill>
              </a:endParaRPr>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44</a:t>
            </a:r>
          </a:p>
        </p:txBody>
      </p:sp>
      <p:sp>
        <p:nvSpPr>
          <p:cNvPr id="27" name="Oval 26">
            <a:extLst>
              <a:ext uri="{FF2B5EF4-FFF2-40B4-BE49-F238E27FC236}">
                <a16:creationId xmlns:a16="http://schemas.microsoft.com/office/drawing/2014/main" id="{9E63EC8B-2BE0-ECA7-4D3C-CC859B20E826}"/>
              </a:ext>
            </a:extLst>
          </p:cNvPr>
          <p:cNvSpPr/>
          <p:nvPr/>
        </p:nvSpPr>
        <p:spPr>
          <a:xfrm>
            <a:off x="13757064" y="382140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757064" y="515999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1278028" y="7518004"/>
            <a:ext cx="838200" cy="771226"/>
          </a:xfrm>
          <a:prstGeom prst="ellipse">
            <a:avLst/>
          </a:prstGeom>
          <a:solidFill>
            <a:srgbClr val="343F5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176164" y="459263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5085248" y="7017720"/>
            <a:ext cx="1818038" cy="966734"/>
            <a:chOff x="13169358" y="4929154"/>
            <a:chExt cx="1818038" cy="966734"/>
          </a:xfrm>
          <a:solidFill>
            <a:schemeClr val="accent2">
              <a:lumMod val="75000"/>
            </a:schemeClr>
          </a:solidFill>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bugFix*</a:t>
              </a:r>
            </a:p>
          </p:txBody>
        </p:sp>
      </p:grpSp>
      <p:sp>
        <p:nvSpPr>
          <p:cNvPr id="13" name="AutoShape 5">
            <a:extLst>
              <a:ext uri="{FF2B5EF4-FFF2-40B4-BE49-F238E27FC236}">
                <a16:creationId xmlns:a16="http://schemas.microsoft.com/office/drawing/2014/main" id="{80F3D53F-AE8A-CF74-1883-AFB69DEA2C39}"/>
              </a:ext>
            </a:extLst>
          </p:cNvPr>
          <p:cNvSpPr/>
          <p:nvPr/>
        </p:nvSpPr>
        <p:spPr>
          <a:xfrm>
            <a:off x="2463290" y="560626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grpSp>
        <p:nvGrpSpPr>
          <p:cNvPr id="19" name="Grup 18">
            <a:extLst>
              <a:ext uri="{FF2B5EF4-FFF2-40B4-BE49-F238E27FC236}">
                <a16:creationId xmlns:a16="http://schemas.microsoft.com/office/drawing/2014/main" id="{1B99F319-00FD-D853-0838-07B2F1FEB88F}"/>
              </a:ext>
            </a:extLst>
          </p:cNvPr>
          <p:cNvGrpSpPr/>
          <p:nvPr/>
        </p:nvGrpSpPr>
        <p:grpSpPr>
          <a:xfrm>
            <a:off x="12086952" y="7059412"/>
            <a:ext cx="2030786" cy="966734"/>
            <a:chOff x="13169358" y="4929154"/>
            <a:chExt cx="1818038" cy="966734"/>
          </a:xfrm>
          <a:solidFill>
            <a:srgbClr val="343F56"/>
          </a:solidFill>
        </p:grpSpPr>
        <p:sp>
          <p:nvSpPr>
            <p:cNvPr id="20" name="Ok: Sağ 19">
              <a:extLst>
                <a:ext uri="{FF2B5EF4-FFF2-40B4-BE49-F238E27FC236}">
                  <a16:creationId xmlns:a16="http://schemas.microsoft.com/office/drawing/2014/main" id="{1BAED8D6-D38D-6FA8-FFC9-8585E5E153FB}"/>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kdörtgen: Köşeleri Yuvarlatılmış 24">
              <a:extLst>
                <a:ext uri="{FF2B5EF4-FFF2-40B4-BE49-F238E27FC236}">
                  <a16:creationId xmlns:a16="http://schemas.microsoft.com/office/drawing/2014/main" id="{EFCD88AD-05EA-5AF3-8E58-5B578FFF9807}"/>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28" name="TextBox 26">
            <a:extLst>
              <a:ext uri="{FF2B5EF4-FFF2-40B4-BE49-F238E27FC236}">
                <a16:creationId xmlns:a16="http://schemas.microsoft.com/office/drawing/2014/main" id="{707EFFDD-9249-38CF-AA08-745AB250AE03}"/>
              </a:ext>
            </a:extLst>
          </p:cNvPr>
          <p:cNvSpPr txBox="1"/>
          <p:nvPr/>
        </p:nvSpPr>
        <p:spPr>
          <a:xfrm>
            <a:off x="2477903" y="4218950"/>
            <a:ext cx="8949627"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The advantage of rebasing is that it can be used to make a nice linear sequence of commits. The commit log / history of the repository will be a lot cleaner if only rebasing is allowed.</a:t>
            </a:r>
          </a:p>
        </p:txBody>
      </p:sp>
      <p:sp>
        <p:nvSpPr>
          <p:cNvPr id="12" name="TextBox 26">
            <a:extLst>
              <a:ext uri="{FF2B5EF4-FFF2-40B4-BE49-F238E27FC236}">
                <a16:creationId xmlns:a16="http://schemas.microsoft.com/office/drawing/2014/main" id="{FAF1A2A0-1372-ABF4-274B-C3AEFF467A1A}"/>
              </a:ext>
            </a:extLst>
          </p:cNvPr>
          <p:cNvSpPr txBox="1"/>
          <p:nvPr/>
        </p:nvSpPr>
        <p:spPr>
          <a:xfrm>
            <a:off x="11084717" y="12783240"/>
            <a:ext cx="5055490"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There we go! Our changes were recorded on the new branch.</a:t>
            </a:r>
          </a:p>
        </p:txBody>
      </p:sp>
      <p:sp>
        <p:nvSpPr>
          <p:cNvPr id="46" name="Oval 45">
            <a:extLst>
              <a:ext uri="{FF2B5EF4-FFF2-40B4-BE49-F238E27FC236}">
                <a16:creationId xmlns:a16="http://schemas.microsoft.com/office/drawing/2014/main" id="{499FC9AC-703C-3B59-817A-10D5E0FDBC2D}"/>
              </a:ext>
            </a:extLst>
          </p:cNvPr>
          <p:cNvSpPr/>
          <p:nvPr/>
        </p:nvSpPr>
        <p:spPr>
          <a:xfrm>
            <a:off x="14269410" y="7501087"/>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sp>
        <p:nvSpPr>
          <p:cNvPr id="55" name="Serbest Form: Şekil 54">
            <a:extLst>
              <a:ext uri="{FF2B5EF4-FFF2-40B4-BE49-F238E27FC236}">
                <a16:creationId xmlns:a16="http://schemas.microsoft.com/office/drawing/2014/main" id="{64C15C76-4CF1-2909-046E-DB772A958F9E}"/>
              </a:ext>
            </a:extLst>
          </p:cNvPr>
          <p:cNvSpPr/>
          <p:nvPr/>
        </p:nvSpPr>
        <p:spPr>
          <a:xfrm>
            <a:off x="11737075" y="5950424"/>
            <a:ext cx="2415653" cy="1596788"/>
          </a:xfrm>
          <a:custGeom>
            <a:avLst/>
            <a:gdLst>
              <a:gd name="connsiteX0" fmla="*/ 0 w 2415653"/>
              <a:gd name="connsiteY0" fmla="*/ 1596788 h 1596788"/>
              <a:gd name="connsiteX1" fmla="*/ 614149 w 2415653"/>
              <a:gd name="connsiteY1" fmla="*/ 777922 h 1596788"/>
              <a:gd name="connsiteX2" fmla="*/ 2019868 w 2415653"/>
              <a:gd name="connsiteY2" fmla="*/ 668740 h 1596788"/>
              <a:gd name="connsiteX3" fmla="*/ 2415653 w 2415653"/>
              <a:gd name="connsiteY3" fmla="*/ 0 h 1596788"/>
            </a:gdLst>
            <a:ahLst/>
            <a:cxnLst>
              <a:cxn ang="0">
                <a:pos x="connsiteX0" y="connsiteY0"/>
              </a:cxn>
              <a:cxn ang="0">
                <a:pos x="connsiteX1" y="connsiteY1"/>
              </a:cxn>
              <a:cxn ang="0">
                <a:pos x="connsiteX2" y="connsiteY2"/>
              </a:cxn>
              <a:cxn ang="0">
                <a:pos x="connsiteX3" y="connsiteY3"/>
              </a:cxn>
            </a:cxnLst>
            <a:rect l="l" t="t" r="r" b="b"/>
            <a:pathLst>
              <a:path w="2415653" h="1596788">
                <a:moveTo>
                  <a:pt x="0" y="1596788"/>
                </a:moveTo>
                <a:cubicBezTo>
                  <a:pt x="138752" y="1264692"/>
                  <a:pt x="277504" y="932597"/>
                  <a:pt x="614149" y="777922"/>
                </a:cubicBezTo>
                <a:cubicBezTo>
                  <a:pt x="950794" y="623247"/>
                  <a:pt x="1719617" y="798394"/>
                  <a:pt x="2019868" y="668740"/>
                </a:cubicBezTo>
                <a:cubicBezTo>
                  <a:pt x="2320119" y="539086"/>
                  <a:pt x="2349689" y="129654"/>
                  <a:pt x="2415653"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erbest Form: Şekil 55">
            <a:extLst>
              <a:ext uri="{FF2B5EF4-FFF2-40B4-BE49-F238E27FC236}">
                <a16:creationId xmlns:a16="http://schemas.microsoft.com/office/drawing/2014/main" id="{A45492B8-5290-992E-2030-9656580E6148}"/>
              </a:ext>
            </a:extLst>
          </p:cNvPr>
          <p:cNvSpPr/>
          <p:nvPr/>
        </p:nvSpPr>
        <p:spPr>
          <a:xfrm>
            <a:off x="14152728" y="5909481"/>
            <a:ext cx="677092" cy="1624083"/>
          </a:xfrm>
          <a:custGeom>
            <a:avLst/>
            <a:gdLst>
              <a:gd name="connsiteX0" fmla="*/ 600502 w 677092"/>
              <a:gd name="connsiteY0" fmla="*/ 1624083 h 1624083"/>
              <a:gd name="connsiteX1" fmla="*/ 641445 w 677092"/>
              <a:gd name="connsiteY1" fmla="*/ 1105468 h 1624083"/>
              <a:gd name="connsiteX2" fmla="*/ 150126 w 677092"/>
              <a:gd name="connsiteY2" fmla="*/ 818865 h 1624083"/>
              <a:gd name="connsiteX3" fmla="*/ 0 w 677092"/>
              <a:gd name="connsiteY3" fmla="*/ 0 h 1624083"/>
            </a:gdLst>
            <a:ahLst/>
            <a:cxnLst>
              <a:cxn ang="0">
                <a:pos x="connsiteX0" y="connsiteY0"/>
              </a:cxn>
              <a:cxn ang="0">
                <a:pos x="connsiteX1" y="connsiteY1"/>
              </a:cxn>
              <a:cxn ang="0">
                <a:pos x="connsiteX2" y="connsiteY2"/>
              </a:cxn>
              <a:cxn ang="0">
                <a:pos x="connsiteX3" y="connsiteY3"/>
              </a:cxn>
            </a:cxnLst>
            <a:rect l="l" t="t" r="r" b="b"/>
            <a:pathLst>
              <a:path w="677092" h="1624083">
                <a:moveTo>
                  <a:pt x="600502" y="1624083"/>
                </a:moveTo>
                <a:cubicBezTo>
                  <a:pt x="658505" y="1431877"/>
                  <a:pt x="716508" y="1239671"/>
                  <a:pt x="641445" y="1105468"/>
                </a:cubicBezTo>
                <a:cubicBezTo>
                  <a:pt x="566382" y="971265"/>
                  <a:pt x="257033" y="1003110"/>
                  <a:pt x="150126" y="818865"/>
                </a:cubicBezTo>
                <a:cubicBezTo>
                  <a:pt x="43218" y="634620"/>
                  <a:pt x="45492" y="159224"/>
                  <a:pt x="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26">
            <a:extLst>
              <a:ext uri="{FF2B5EF4-FFF2-40B4-BE49-F238E27FC236}">
                <a16:creationId xmlns:a16="http://schemas.microsoft.com/office/drawing/2014/main" id="{4BA01E11-8986-8BBA-0A13-FCEC72A96F98}"/>
              </a:ext>
            </a:extLst>
          </p:cNvPr>
          <p:cNvSpPr txBox="1"/>
          <p:nvPr/>
        </p:nvSpPr>
        <p:spPr>
          <a:xfrm>
            <a:off x="2485636" y="10569651"/>
            <a:ext cx="8941894"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We would like to move our work from bugFix directly onto the work from main. That way it would look like these two features were developed sequentially, when in reality they were developed in parallel.</a:t>
            </a:r>
          </a:p>
        </p:txBody>
      </p:sp>
      <p:sp>
        <p:nvSpPr>
          <p:cNvPr id="10" name="TextBox 17">
            <a:extLst>
              <a:ext uri="{FF2B5EF4-FFF2-40B4-BE49-F238E27FC236}">
                <a16:creationId xmlns:a16="http://schemas.microsoft.com/office/drawing/2014/main" id="{D610736F-4996-6477-A287-4C05B65269FB}"/>
              </a:ext>
            </a:extLst>
          </p:cNvPr>
          <p:cNvSpPr txBox="1"/>
          <p:nvPr/>
        </p:nvSpPr>
        <p:spPr>
          <a:xfrm>
            <a:off x="2476801" y="11174679"/>
            <a:ext cx="3462976" cy="333425"/>
          </a:xfrm>
          <a:prstGeom prst="rect">
            <a:avLst/>
          </a:prstGeom>
        </p:spPr>
        <p:txBody>
          <a:bodyPr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rebase main</a:t>
            </a:r>
          </a:p>
        </p:txBody>
      </p:sp>
      <p:sp>
        <p:nvSpPr>
          <p:cNvPr id="11" name="TextBox 26">
            <a:extLst>
              <a:ext uri="{FF2B5EF4-FFF2-40B4-BE49-F238E27FC236}">
                <a16:creationId xmlns:a16="http://schemas.microsoft.com/office/drawing/2014/main" id="{9BAEEE5C-B39D-1413-C1B8-E8075EE49D52}"/>
              </a:ext>
            </a:extLst>
          </p:cNvPr>
          <p:cNvSpPr txBox="1"/>
          <p:nvPr/>
        </p:nvSpPr>
        <p:spPr>
          <a:xfrm>
            <a:off x="2485636" y="11676032"/>
            <a:ext cx="8941894" cy="1865895"/>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Now the work from our bugFix branch is right on top of main and we have a nice linear sequence of commits.</a:t>
            </a:r>
          </a:p>
          <a:p>
            <a:pPr algn="l">
              <a:lnSpc>
                <a:spcPts val="2100"/>
              </a:lnSpc>
            </a:pPr>
            <a:endParaRPr lang="en-US" sz="1500" i="1" dirty="0">
              <a:solidFill>
                <a:srgbClr val="343F56"/>
              </a:solidFill>
              <a:latin typeface="Roboto Italics"/>
              <a:ea typeface="Roboto Italics"/>
              <a:cs typeface="Roboto Italics"/>
              <a:sym typeface="Roboto Italics"/>
            </a:endParaRPr>
          </a:p>
          <a:p>
            <a:pPr algn="l">
              <a:lnSpc>
                <a:spcPts val="2100"/>
              </a:lnSpc>
            </a:pPr>
            <a:r>
              <a:rPr lang="en-US" sz="1500" i="1" dirty="0">
                <a:solidFill>
                  <a:srgbClr val="343F56"/>
                </a:solidFill>
                <a:latin typeface="Roboto Italics"/>
                <a:ea typeface="Roboto Italics"/>
                <a:cs typeface="Roboto Italics"/>
                <a:sym typeface="Roboto Italics"/>
              </a:rPr>
              <a:t>Note that the commit C3 still exists somewhere (it has a faded appearance in the tree), and C3' is the "copy" that we rebased onto main.</a:t>
            </a:r>
          </a:p>
          <a:p>
            <a:pPr algn="l">
              <a:lnSpc>
                <a:spcPts val="2100"/>
              </a:lnSpc>
            </a:pPr>
            <a:endParaRPr lang="en-US" sz="1500" i="1" dirty="0">
              <a:solidFill>
                <a:srgbClr val="343F56"/>
              </a:solidFill>
              <a:latin typeface="Roboto Italics"/>
              <a:ea typeface="Roboto Italics"/>
              <a:cs typeface="Roboto Italics"/>
              <a:sym typeface="Roboto Italics"/>
            </a:endParaRPr>
          </a:p>
          <a:p>
            <a:pPr algn="l">
              <a:lnSpc>
                <a:spcPts val="2100"/>
              </a:lnSpc>
            </a:pPr>
            <a:r>
              <a:rPr lang="en-US" sz="1500" i="1" dirty="0">
                <a:solidFill>
                  <a:srgbClr val="343F56"/>
                </a:solidFill>
                <a:latin typeface="Roboto Italics"/>
                <a:ea typeface="Roboto Italics"/>
                <a:cs typeface="Roboto Italics"/>
                <a:sym typeface="Roboto Italics"/>
              </a:rPr>
              <a:t>The only problem is that main hasn't been updated either, let's do that now...</a:t>
            </a:r>
          </a:p>
        </p:txBody>
      </p:sp>
      <p:sp>
        <p:nvSpPr>
          <p:cNvPr id="14" name="TextBox 26">
            <a:extLst>
              <a:ext uri="{FF2B5EF4-FFF2-40B4-BE49-F238E27FC236}">
                <a16:creationId xmlns:a16="http://schemas.microsoft.com/office/drawing/2014/main" id="{38F8700F-DFB1-1B8A-0633-515640C697EE}"/>
              </a:ext>
            </a:extLst>
          </p:cNvPr>
          <p:cNvSpPr txBox="1"/>
          <p:nvPr/>
        </p:nvSpPr>
        <p:spPr>
          <a:xfrm>
            <a:off x="13476077" y="8743599"/>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2724710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63290" y="490601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PATCHING</a:t>
            </a:r>
          </a:p>
        </p:txBody>
      </p:sp>
      <p:sp>
        <p:nvSpPr>
          <p:cNvPr id="16" name="TextBox 16"/>
          <p:cNvSpPr txBox="1"/>
          <p:nvPr/>
        </p:nvSpPr>
        <p:spPr>
          <a:xfrm>
            <a:off x="2477903" y="3248618"/>
            <a:ext cx="14057497" cy="766235"/>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The second way of combining work between branches is rebasing. Rebasing essentially takes a set of commits, "copies" them, and plops them down somewhere else.</a:t>
            </a:r>
          </a:p>
        </p:txBody>
      </p:sp>
      <p:sp>
        <p:nvSpPr>
          <p:cNvPr id="17" name="TextBox 17"/>
          <p:cNvSpPr txBox="1"/>
          <p:nvPr/>
        </p:nvSpPr>
        <p:spPr>
          <a:xfrm>
            <a:off x="2446725" y="5077718"/>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rebase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Rebase</a:t>
              </a:r>
              <a:endParaRPr lang="en-US" sz="2200" b="1" u="sng"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646129" y="-1624506"/>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45</a:t>
            </a:r>
          </a:p>
        </p:txBody>
      </p:sp>
      <p:sp>
        <p:nvSpPr>
          <p:cNvPr id="27" name="Oval 26">
            <a:extLst>
              <a:ext uri="{FF2B5EF4-FFF2-40B4-BE49-F238E27FC236}">
                <a16:creationId xmlns:a16="http://schemas.microsoft.com/office/drawing/2014/main" id="{9E63EC8B-2BE0-ECA7-4D3C-CC859B20E826}"/>
              </a:ext>
            </a:extLst>
          </p:cNvPr>
          <p:cNvSpPr/>
          <p:nvPr/>
        </p:nvSpPr>
        <p:spPr>
          <a:xfrm>
            <a:off x="13757064" y="382140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757064" y="515999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523323" y="675221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176164" y="459263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3" name="AutoShape 5">
            <a:extLst>
              <a:ext uri="{FF2B5EF4-FFF2-40B4-BE49-F238E27FC236}">
                <a16:creationId xmlns:a16="http://schemas.microsoft.com/office/drawing/2014/main" id="{80F3D53F-AE8A-CF74-1883-AFB69DEA2C39}"/>
              </a:ext>
            </a:extLst>
          </p:cNvPr>
          <p:cNvSpPr/>
          <p:nvPr/>
        </p:nvSpPr>
        <p:spPr>
          <a:xfrm>
            <a:off x="2463290" y="560626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grpSp>
        <p:nvGrpSpPr>
          <p:cNvPr id="19" name="Grup 18">
            <a:extLst>
              <a:ext uri="{FF2B5EF4-FFF2-40B4-BE49-F238E27FC236}">
                <a16:creationId xmlns:a16="http://schemas.microsoft.com/office/drawing/2014/main" id="{1B99F319-00FD-D853-0838-07B2F1FEB88F}"/>
              </a:ext>
            </a:extLst>
          </p:cNvPr>
          <p:cNvGrpSpPr/>
          <p:nvPr/>
        </p:nvGrpSpPr>
        <p:grpSpPr>
          <a:xfrm>
            <a:off x="13264950" y="6186444"/>
            <a:ext cx="2030786" cy="966734"/>
            <a:chOff x="13169358" y="4929154"/>
            <a:chExt cx="1818038" cy="966734"/>
          </a:xfrm>
          <a:solidFill>
            <a:srgbClr val="343F56"/>
          </a:solidFill>
        </p:grpSpPr>
        <p:sp>
          <p:nvSpPr>
            <p:cNvPr id="20" name="Ok: Sağ 19">
              <a:extLst>
                <a:ext uri="{FF2B5EF4-FFF2-40B4-BE49-F238E27FC236}">
                  <a16:creationId xmlns:a16="http://schemas.microsoft.com/office/drawing/2014/main" id="{1BAED8D6-D38D-6FA8-FFC9-8585E5E153FB}"/>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kdörtgen: Köşeleri Yuvarlatılmış 24">
              <a:extLst>
                <a:ext uri="{FF2B5EF4-FFF2-40B4-BE49-F238E27FC236}">
                  <a16:creationId xmlns:a16="http://schemas.microsoft.com/office/drawing/2014/main" id="{EFCD88AD-05EA-5AF3-8E58-5B578FFF9807}"/>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28" name="TextBox 26">
            <a:extLst>
              <a:ext uri="{FF2B5EF4-FFF2-40B4-BE49-F238E27FC236}">
                <a16:creationId xmlns:a16="http://schemas.microsoft.com/office/drawing/2014/main" id="{707EFFDD-9249-38CF-AA08-745AB250AE03}"/>
              </a:ext>
            </a:extLst>
          </p:cNvPr>
          <p:cNvSpPr txBox="1"/>
          <p:nvPr/>
        </p:nvSpPr>
        <p:spPr>
          <a:xfrm>
            <a:off x="2477903" y="4218950"/>
            <a:ext cx="8949627"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The advantage of rebasing is that it can be used to make a nice linear sequence of commits. The commit log / history of the repository will be a lot cleaner if only rebasing is allowed.</a:t>
            </a:r>
          </a:p>
        </p:txBody>
      </p:sp>
      <p:sp>
        <p:nvSpPr>
          <p:cNvPr id="12" name="TextBox 26">
            <a:extLst>
              <a:ext uri="{FF2B5EF4-FFF2-40B4-BE49-F238E27FC236}">
                <a16:creationId xmlns:a16="http://schemas.microsoft.com/office/drawing/2014/main" id="{FAF1A2A0-1372-ABF4-274B-C3AEFF467A1A}"/>
              </a:ext>
            </a:extLst>
          </p:cNvPr>
          <p:cNvSpPr txBox="1"/>
          <p:nvPr/>
        </p:nvSpPr>
        <p:spPr>
          <a:xfrm>
            <a:off x="11084717" y="12783240"/>
            <a:ext cx="5055490"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There we go! Our changes were recorded on the new branch.</a:t>
            </a:r>
          </a:p>
        </p:txBody>
      </p:sp>
      <p:sp>
        <p:nvSpPr>
          <p:cNvPr id="46" name="Oval 45">
            <a:extLst>
              <a:ext uri="{FF2B5EF4-FFF2-40B4-BE49-F238E27FC236}">
                <a16:creationId xmlns:a16="http://schemas.microsoft.com/office/drawing/2014/main" id="{499FC9AC-703C-3B59-817A-10D5E0FDBC2D}"/>
              </a:ext>
            </a:extLst>
          </p:cNvPr>
          <p:cNvSpPr/>
          <p:nvPr/>
        </p:nvSpPr>
        <p:spPr>
          <a:xfrm>
            <a:off x="15782058" y="6165690"/>
            <a:ext cx="838200" cy="771226"/>
          </a:xfrm>
          <a:prstGeom prst="ellipse">
            <a:avLst/>
          </a:prstGeom>
          <a:solidFill>
            <a:schemeClr val="accent2">
              <a:lumMod val="75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sp>
        <p:nvSpPr>
          <p:cNvPr id="55" name="Serbest Form: Şekil 54">
            <a:extLst>
              <a:ext uri="{FF2B5EF4-FFF2-40B4-BE49-F238E27FC236}">
                <a16:creationId xmlns:a16="http://schemas.microsoft.com/office/drawing/2014/main" id="{64C15C76-4CF1-2909-046E-DB772A958F9E}"/>
              </a:ext>
            </a:extLst>
          </p:cNvPr>
          <p:cNvSpPr/>
          <p:nvPr/>
        </p:nvSpPr>
        <p:spPr>
          <a:xfrm>
            <a:off x="12839617" y="5779563"/>
            <a:ext cx="1076427" cy="1076315"/>
          </a:xfrm>
          <a:custGeom>
            <a:avLst/>
            <a:gdLst>
              <a:gd name="connsiteX0" fmla="*/ 0 w 2415653"/>
              <a:gd name="connsiteY0" fmla="*/ 1596788 h 1596788"/>
              <a:gd name="connsiteX1" fmla="*/ 614149 w 2415653"/>
              <a:gd name="connsiteY1" fmla="*/ 777922 h 1596788"/>
              <a:gd name="connsiteX2" fmla="*/ 2019868 w 2415653"/>
              <a:gd name="connsiteY2" fmla="*/ 668740 h 1596788"/>
              <a:gd name="connsiteX3" fmla="*/ 2415653 w 2415653"/>
              <a:gd name="connsiteY3" fmla="*/ 0 h 1596788"/>
            </a:gdLst>
            <a:ahLst/>
            <a:cxnLst>
              <a:cxn ang="0">
                <a:pos x="connsiteX0" y="connsiteY0"/>
              </a:cxn>
              <a:cxn ang="0">
                <a:pos x="connsiteX1" y="connsiteY1"/>
              </a:cxn>
              <a:cxn ang="0">
                <a:pos x="connsiteX2" y="connsiteY2"/>
              </a:cxn>
              <a:cxn ang="0">
                <a:pos x="connsiteX3" y="connsiteY3"/>
              </a:cxn>
            </a:cxnLst>
            <a:rect l="l" t="t" r="r" b="b"/>
            <a:pathLst>
              <a:path w="2415653" h="1596788">
                <a:moveTo>
                  <a:pt x="0" y="1596788"/>
                </a:moveTo>
                <a:cubicBezTo>
                  <a:pt x="138752" y="1264692"/>
                  <a:pt x="277504" y="932597"/>
                  <a:pt x="614149" y="777922"/>
                </a:cubicBezTo>
                <a:cubicBezTo>
                  <a:pt x="950794" y="623247"/>
                  <a:pt x="1719617" y="798394"/>
                  <a:pt x="2019868" y="668740"/>
                </a:cubicBezTo>
                <a:cubicBezTo>
                  <a:pt x="2320119" y="539086"/>
                  <a:pt x="2349689" y="129654"/>
                  <a:pt x="2415653" y="0"/>
                </a:cubicBezTo>
              </a:path>
            </a:pathLst>
          </a:custGeom>
          <a:noFill/>
          <a:ln>
            <a:solidFill>
              <a:srgbClr val="3E404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erbest Form: Şekil 55">
            <a:extLst>
              <a:ext uri="{FF2B5EF4-FFF2-40B4-BE49-F238E27FC236}">
                <a16:creationId xmlns:a16="http://schemas.microsoft.com/office/drawing/2014/main" id="{A45492B8-5290-992E-2030-9656580E6148}"/>
              </a:ext>
            </a:extLst>
          </p:cNvPr>
          <p:cNvSpPr/>
          <p:nvPr/>
        </p:nvSpPr>
        <p:spPr>
          <a:xfrm>
            <a:off x="14152728" y="5865219"/>
            <a:ext cx="1849272" cy="519373"/>
          </a:xfrm>
          <a:custGeom>
            <a:avLst/>
            <a:gdLst>
              <a:gd name="connsiteX0" fmla="*/ 600502 w 677092"/>
              <a:gd name="connsiteY0" fmla="*/ 1624083 h 1624083"/>
              <a:gd name="connsiteX1" fmla="*/ 641445 w 677092"/>
              <a:gd name="connsiteY1" fmla="*/ 1105468 h 1624083"/>
              <a:gd name="connsiteX2" fmla="*/ 150126 w 677092"/>
              <a:gd name="connsiteY2" fmla="*/ 818865 h 1624083"/>
              <a:gd name="connsiteX3" fmla="*/ 0 w 677092"/>
              <a:gd name="connsiteY3" fmla="*/ 0 h 1624083"/>
            </a:gdLst>
            <a:ahLst/>
            <a:cxnLst>
              <a:cxn ang="0">
                <a:pos x="connsiteX0" y="connsiteY0"/>
              </a:cxn>
              <a:cxn ang="0">
                <a:pos x="connsiteX1" y="connsiteY1"/>
              </a:cxn>
              <a:cxn ang="0">
                <a:pos x="connsiteX2" y="connsiteY2"/>
              </a:cxn>
              <a:cxn ang="0">
                <a:pos x="connsiteX3" y="connsiteY3"/>
              </a:cxn>
            </a:cxnLst>
            <a:rect l="l" t="t" r="r" b="b"/>
            <a:pathLst>
              <a:path w="677092" h="1624083">
                <a:moveTo>
                  <a:pt x="600502" y="1624083"/>
                </a:moveTo>
                <a:cubicBezTo>
                  <a:pt x="658505" y="1431877"/>
                  <a:pt x="716508" y="1239671"/>
                  <a:pt x="641445" y="1105468"/>
                </a:cubicBezTo>
                <a:cubicBezTo>
                  <a:pt x="566382" y="971265"/>
                  <a:pt x="257033" y="1003110"/>
                  <a:pt x="150126" y="818865"/>
                </a:cubicBezTo>
                <a:cubicBezTo>
                  <a:pt x="43218" y="634620"/>
                  <a:pt x="45492" y="159224"/>
                  <a:pt x="0" y="0"/>
                </a:cubicBezTo>
              </a:path>
            </a:pathLst>
          </a:custGeom>
          <a:noFill/>
          <a:ln>
            <a:solidFill>
              <a:schemeClr val="accent1">
                <a:shade val="1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26">
            <a:extLst>
              <a:ext uri="{FF2B5EF4-FFF2-40B4-BE49-F238E27FC236}">
                <a16:creationId xmlns:a16="http://schemas.microsoft.com/office/drawing/2014/main" id="{4BA01E11-8986-8BBA-0A13-FCEC72A96F98}"/>
              </a:ext>
            </a:extLst>
          </p:cNvPr>
          <p:cNvSpPr txBox="1"/>
          <p:nvPr/>
        </p:nvSpPr>
        <p:spPr>
          <a:xfrm>
            <a:off x="2477903" y="5779563"/>
            <a:ext cx="8941894"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We would like to move our work from bugFix directly onto the work from main. That way it would look like these two features were developed sequentially, when in reality they were developed in parallel.</a:t>
            </a:r>
          </a:p>
        </p:txBody>
      </p:sp>
      <p:sp>
        <p:nvSpPr>
          <p:cNvPr id="10" name="TextBox 17">
            <a:extLst>
              <a:ext uri="{FF2B5EF4-FFF2-40B4-BE49-F238E27FC236}">
                <a16:creationId xmlns:a16="http://schemas.microsoft.com/office/drawing/2014/main" id="{D610736F-4996-6477-A287-4C05B65269FB}"/>
              </a:ext>
            </a:extLst>
          </p:cNvPr>
          <p:cNvSpPr txBox="1"/>
          <p:nvPr/>
        </p:nvSpPr>
        <p:spPr>
          <a:xfrm>
            <a:off x="2469068" y="6384591"/>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rebase main</a:t>
            </a:r>
          </a:p>
        </p:txBody>
      </p:sp>
      <p:sp>
        <p:nvSpPr>
          <p:cNvPr id="11" name="Oval 10">
            <a:extLst>
              <a:ext uri="{FF2B5EF4-FFF2-40B4-BE49-F238E27FC236}">
                <a16:creationId xmlns:a16="http://schemas.microsoft.com/office/drawing/2014/main" id="{F98C4446-5470-7D48-5081-ABF5E1E03CE4}"/>
              </a:ext>
            </a:extLst>
          </p:cNvPr>
          <p:cNvSpPr/>
          <p:nvPr/>
        </p:nvSpPr>
        <p:spPr>
          <a:xfrm>
            <a:off x="12523323" y="7881903"/>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grpSp>
        <p:nvGrpSpPr>
          <p:cNvPr id="32" name="Grup 31">
            <a:extLst>
              <a:ext uri="{FF2B5EF4-FFF2-40B4-BE49-F238E27FC236}">
                <a16:creationId xmlns:a16="http://schemas.microsoft.com/office/drawing/2014/main" id="{A475F586-716C-A4DB-C0D6-4E4BD95C3AB7}"/>
              </a:ext>
            </a:extLst>
          </p:cNvPr>
          <p:cNvGrpSpPr/>
          <p:nvPr/>
        </p:nvGrpSpPr>
        <p:grpSpPr>
          <a:xfrm>
            <a:off x="13280707" y="7352094"/>
            <a:ext cx="1818038" cy="966734"/>
            <a:chOff x="13169358" y="4929154"/>
            <a:chExt cx="1818038" cy="966734"/>
          </a:xfrm>
          <a:solidFill>
            <a:schemeClr val="accent2">
              <a:lumMod val="75000"/>
            </a:schemeClr>
          </a:solidFill>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bugFix*</a:t>
              </a:r>
            </a:p>
          </p:txBody>
        </p:sp>
      </p:grpSp>
      <p:cxnSp>
        <p:nvCxnSpPr>
          <p:cNvPr id="26" name="Düz Ok Bağlayıcısı 25">
            <a:extLst>
              <a:ext uri="{FF2B5EF4-FFF2-40B4-BE49-F238E27FC236}">
                <a16:creationId xmlns:a16="http://schemas.microsoft.com/office/drawing/2014/main" id="{BB5C8466-1CCD-7956-B771-6475945A07FE}"/>
              </a:ext>
            </a:extLst>
          </p:cNvPr>
          <p:cNvCxnSpPr>
            <a:cxnSpLocks/>
            <a:stCxn id="11" idx="0"/>
            <a:endCxn id="8" idx="4"/>
          </p:cNvCxnSpPr>
          <p:nvPr/>
        </p:nvCxnSpPr>
        <p:spPr>
          <a:xfrm flipV="1">
            <a:off x="12942423" y="7523438"/>
            <a:ext cx="0" cy="35846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26">
            <a:extLst>
              <a:ext uri="{FF2B5EF4-FFF2-40B4-BE49-F238E27FC236}">
                <a16:creationId xmlns:a16="http://schemas.microsoft.com/office/drawing/2014/main" id="{3B5CE984-7BF8-E328-F3C7-2CBF12FBFDFE}"/>
              </a:ext>
            </a:extLst>
          </p:cNvPr>
          <p:cNvSpPr txBox="1"/>
          <p:nvPr/>
        </p:nvSpPr>
        <p:spPr>
          <a:xfrm>
            <a:off x="2475419" y="6803671"/>
            <a:ext cx="8941894" cy="1865895"/>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Now the work from our bugFix branch is right on top of main and we have a nice linear sequence of commits.</a:t>
            </a:r>
          </a:p>
          <a:p>
            <a:pPr algn="l">
              <a:lnSpc>
                <a:spcPts val="2100"/>
              </a:lnSpc>
            </a:pPr>
            <a:endParaRPr lang="en-US" sz="1500" i="1" dirty="0">
              <a:solidFill>
                <a:srgbClr val="3E4044"/>
              </a:solidFill>
              <a:latin typeface="Roboto Italics"/>
              <a:ea typeface="Roboto Italics"/>
              <a:cs typeface="Roboto Italics"/>
              <a:sym typeface="Roboto Italics"/>
            </a:endParaRPr>
          </a:p>
          <a:p>
            <a:pPr algn="l">
              <a:lnSpc>
                <a:spcPts val="2100"/>
              </a:lnSpc>
            </a:pPr>
            <a:r>
              <a:rPr lang="en-US" sz="1500" i="1" dirty="0">
                <a:solidFill>
                  <a:srgbClr val="3E4044"/>
                </a:solidFill>
                <a:latin typeface="Roboto Italics"/>
                <a:ea typeface="Roboto Italics"/>
                <a:cs typeface="Roboto Italics"/>
                <a:sym typeface="Roboto Italics"/>
              </a:rPr>
              <a:t>Note that the commit C3 still exists somewhere (it has a faded appearance in the tree), and C3' is the "copy" that we rebased onto main.</a:t>
            </a:r>
          </a:p>
          <a:p>
            <a:pPr algn="l">
              <a:lnSpc>
                <a:spcPts val="2100"/>
              </a:lnSpc>
            </a:pPr>
            <a:endParaRPr lang="en-US" sz="1500" i="1" dirty="0">
              <a:solidFill>
                <a:srgbClr val="3E4044"/>
              </a:solidFill>
              <a:latin typeface="Roboto Italics"/>
              <a:ea typeface="Roboto Italics"/>
              <a:cs typeface="Roboto Italics"/>
              <a:sym typeface="Roboto Italics"/>
            </a:endParaRPr>
          </a:p>
          <a:p>
            <a:pPr algn="l">
              <a:lnSpc>
                <a:spcPts val="2100"/>
              </a:lnSpc>
            </a:pPr>
            <a:r>
              <a:rPr lang="en-US" sz="1500" i="1" dirty="0">
                <a:solidFill>
                  <a:srgbClr val="3E4044"/>
                </a:solidFill>
                <a:latin typeface="Roboto Italics"/>
                <a:ea typeface="Roboto Italics"/>
                <a:cs typeface="Roboto Italics"/>
                <a:sym typeface="Roboto Italics"/>
              </a:rPr>
              <a:t>The only problem is that main hasn't been updated either, let's do that now...</a:t>
            </a:r>
          </a:p>
        </p:txBody>
      </p:sp>
    </p:spTree>
    <p:extLst>
      <p:ext uri="{BB962C8B-B14F-4D97-AF65-F5344CB8AC3E}">
        <p14:creationId xmlns:p14="http://schemas.microsoft.com/office/powerpoint/2010/main" val="1402524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63290" y="490601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PATCHING</a:t>
            </a:r>
          </a:p>
        </p:txBody>
      </p:sp>
      <p:sp>
        <p:nvSpPr>
          <p:cNvPr id="16" name="TextBox 16"/>
          <p:cNvSpPr txBox="1"/>
          <p:nvPr/>
        </p:nvSpPr>
        <p:spPr>
          <a:xfrm>
            <a:off x="2477903" y="3248618"/>
            <a:ext cx="14057497" cy="766235"/>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The second way of combining work between branches is rebasing. Rebasing essentially takes a set of commits, "copies" them, and plops them down somewhere else.</a:t>
            </a:r>
          </a:p>
        </p:txBody>
      </p:sp>
      <p:sp>
        <p:nvSpPr>
          <p:cNvPr id="17" name="TextBox 17"/>
          <p:cNvSpPr txBox="1"/>
          <p:nvPr/>
        </p:nvSpPr>
        <p:spPr>
          <a:xfrm>
            <a:off x="2446725" y="5077718"/>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rebase</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grpSp>
        <p:nvGrpSpPr>
          <p:cNvPr id="21" name="Group 21"/>
          <p:cNvGrpSpPr/>
          <p:nvPr/>
        </p:nvGrpSpPr>
        <p:grpSpPr>
          <a:xfrm>
            <a:off x="2477904" y="2702953"/>
            <a:ext cx="3462976" cy="341567"/>
            <a:chOff x="-9031857" y="-1638242"/>
            <a:chExt cx="4617301" cy="455424"/>
          </a:xfrm>
        </p:grpSpPr>
        <p:sp>
          <p:nvSpPr>
            <p:cNvPr id="22" name="TextBox 22"/>
            <p:cNvSpPr txBox="1"/>
            <p:nvPr/>
          </p:nvSpPr>
          <p:spPr>
            <a:xfrm>
              <a:off x="-9031857" y="-1638242"/>
              <a:ext cx="4617301" cy="455424"/>
            </a:xfrm>
            <a:prstGeom prst="rect">
              <a:avLst/>
            </a:prstGeom>
          </p:spPr>
          <p:txBody>
            <a:bodyPr lIns="0" tIns="0" rIns="0" bIns="0" rtlCol="0" anchor="t">
              <a:spAutoFit/>
            </a:bodyPr>
            <a:lstStyle/>
            <a:p>
              <a:pPr algn="l">
                <a:lnSpc>
                  <a:spcPts val="3080"/>
                </a:lnSpc>
              </a:pPr>
              <a:r>
                <a:rPr lang="en-US" sz="2200" b="1" u="sng" dirty="0">
                  <a:solidFill>
                    <a:srgbClr val="3E4044"/>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a:t>
              </a:r>
              <a:r>
                <a:rPr lang="en-US" sz="2200" b="1" u="sng"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Rebase</a:t>
              </a:r>
              <a:endParaRPr lang="en-US" sz="2200" b="1" u="sng"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3" name="Freeform 23"/>
            <p:cNvSpPr/>
            <p:nvPr/>
          </p:nvSpPr>
          <p:spPr>
            <a:xfrm>
              <a:off x="-6646129" y="-1624506"/>
              <a:ext cx="426819" cy="412852"/>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46</a:t>
            </a:r>
          </a:p>
        </p:txBody>
      </p:sp>
      <p:sp>
        <p:nvSpPr>
          <p:cNvPr id="27" name="Oval 26">
            <a:extLst>
              <a:ext uri="{FF2B5EF4-FFF2-40B4-BE49-F238E27FC236}">
                <a16:creationId xmlns:a16="http://schemas.microsoft.com/office/drawing/2014/main" id="{9E63EC8B-2BE0-ECA7-4D3C-CC859B20E826}"/>
              </a:ext>
            </a:extLst>
          </p:cNvPr>
          <p:cNvSpPr/>
          <p:nvPr/>
        </p:nvSpPr>
        <p:spPr>
          <a:xfrm>
            <a:off x="13757064" y="382140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757064" y="515999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523323" y="675221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176164" y="459263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3" name="AutoShape 5">
            <a:extLst>
              <a:ext uri="{FF2B5EF4-FFF2-40B4-BE49-F238E27FC236}">
                <a16:creationId xmlns:a16="http://schemas.microsoft.com/office/drawing/2014/main" id="{80F3D53F-AE8A-CF74-1883-AFB69DEA2C39}"/>
              </a:ext>
            </a:extLst>
          </p:cNvPr>
          <p:cNvSpPr/>
          <p:nvPr/>
        </p:nvSpPr>
        <p:spPr>
          <a:xfrm>
            <a:off x="2463290" y="560626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grpSp>
        <p:nvGrpSpPr>
          <p:cNvPr id="19" name="Grup 18">
            <a:extLst>
              <a:ext uri="{FF2B5EF4-FFF2-40B4-BE49-F238E27FC236}">
                <a16:creationId xmlns:a16="http://schemas.microsoft.com/office/drawing/2014/main" id="{1B99F319-00FD-D853-0838-07B2F1FEB88F}"/>
              </a:ext>
            </a:extLst>
          </p:cNvPr>
          <p:cNvGrpSpPr/>
          <p:nvPr/>
        </p:nvGrpSpPr>
        <p:grpSpPr>
          <a:xfrm>
            <a:off x="13233017" y="10679177"/>
            <a:ext cx="2030786" cy="966734"/>
            <a:chOff x="13169358" y="4929154"/>
            <a:chExt cx="1818038" cy="966734"/>
          </a:xfrm>
          <a:solidFill>
            <a:srgbClr val="343F56"/>
          </a:solidFill>
        </p:grpSpPr>
        <p:sp>
          <p:nvSpPr>
            <p:cNvPr id="20" name="Ok: Sağ 19">
              <a:extLst>
                <a:ext uri="{FF2B5EF4-FFF2-40B4-BE49-F238E27FC236}">
                  <a16:creationId xmlns:a16="http://schemas.microsoft.com/office/drawing/2014/main" id="{1BAED8D6-D38D-6FA8-FFC9-8585E5E153FB}"/>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kdörtgen: Köşeleri Yuvarlatılmış 24">
              <a:extLst>
                <a:ext uri="{FF2B5EF4-FFF2-40B4-BE49-F238E27FC236}">
                  <a16:creationId xmlns:a16="http://schemas.microsoft.com/office/drawing/2014/main" id="{EFCD88AD-05EA-5AF3-8E58-5B578FFF9807}"/>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28" name="TextBox 26">
            <a:extLst>
              <a:ext uri="{FF2B5EF4-FFF2-40B4-BE49-F238E27FC236}">
                <a16:creationId xmlns:a16="http://schemas.microsoft.com/office/drawing/2014/main" id="{707EFFDD-9249-38CF-AA08-745AB250AE03}"/>
              </a:ext>
            </a:extLst>
          </p:cNvPr>
          <p:cNvSpPr txBox="1"/>
          <p:nvPr/>
        </p:nvSpPr>
        <p:spPr>
          <a:xfrm>
            <a:off x="2477903" y="4218950"/>
            <a:ext cx="8949627" cy="519373"/>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The advantage of rebasing is that it can be used to make a nice linear sequence of commits. The commit log / history of the repository will be a lot cleaner if only rebasing is allowed.</a:t>
            </a:r>
          </a:p>
        </p:txBody>
      </p:sp>
      <p:sp>
        <p:nvSpPr>
          <p:cNvPr id="12" name="TextBox 26">
            <a:extLst>
              <a:ext uri="{FF2B5EF4-FFF2-40B4-BE49-F238E27FC236}">
                <a16:creationId xmlns:a16="http://schemas.microsoft.com/office/drawing/2014/main" id="{FAF1A2A0-1372-ABF4-274B-C3AEFF467A1A}"/>
              </a:ext>
            </a:extLst>
          </p:cNvPr>
          <p:cNvSpPr txBox="1"/>
          <p:nvPr/>
        </p:nvSpPr>
        <p:spPr>
          <a:xfrm>
            <a:off x="11084717" y="12783240"/>
            <a:ext cx="5055490"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There we go! Our changes were recorded on the new branch.</a:t>
            </a:r>
          </a:p>
        </p:txBody>
      </p:sp>
      <p:sp>
        <p:nvSpPr>
          <p:cNvPr id="46" name="Oval 45">
            <a:extLst>
              <a:ext uri="{FF2B5EF4-FFF2-40B4-BE49-F238E27FC236}">
                <a16:creationId xmlns:a16="http://schemas.microsoft.com/office/drawing/2014/main" id="{499FC9AC-703C-3B59-817A-10D5E0FDBC2D}"/>
              </a:ext>
            </a:extLst>
          </p:cNvPr>
          <p:cNvSpPr/>
          <p:nvPr/>
        </p:nvSpPr>
        <p:spPr>
          <a:xfrm>
            <a:off x="15782058" y="6165690"/>
            <a:ext cx="838200" cy="771226"/>
          </a:xfrm>
          <a:prstGeom prst="ellipse">
            <a:avLst/>
          </a:prstGeom>
          <a:solidFill>
            <a:schemeClr val="accent2">
              <a:lumMod val="75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sp>
        <p:nvSpPr>
          <p:cNvPr id="55" name="Serbest Form: Şekil 54">
            <a:extLst>
              <a:ext uri="{FF2B5EF4-FFF2-40B4-BE49-F238E27FC236}">
                <a16:creationId xmlns:a16="http://schemas.microsoft.com/office/drawing/2014/main" id="{64C15C76-4CF1-2909-046E-DB772A958F9E}"/>
              </a:ext>
            </a:extLst>
          </p:cNvPr>
          <p:cNvSpPr/>
          <p:nvPr/>
        </p:nvSpPr>
        <p:spPr>
          <a:xfrm>
            <a:off x="12839617" y="5779563"/>
            <a:ext cx="1076427" cy="1076315"/>
          </a:xfrm>
          <a:custGeom>
            <a:avLst/>
            <a:gdLst>
              <a:gd name="connsiteX0" fmla="*/ 0 w 2415653"/>
              <a:gd name="connsiteY0" fmla="*/ 1596788 h 1596788"/>
              <a:gd name="connsiteX1" fmla="*/ 614149 w 2415653"/>
              <a:gd name="connsiteY1" fmla="*/ 777922 h 1596788"/>
              <a:gd name="connsiteX2" fmla="*/ 2019868 w 2415653"/>
              <a:gd name="connsiteY2" fmla="*/ 668740 h 1596788"/>
              <a:gd name="connsiteX3" fmla="*/ 2415653 w 2415653"/>
              <a:gd name="connsiteY3" fmla="*/ 0 h 1596788"/>
            </a:gdLst>
            <a:ahLst/>
            <a:cxnLst>
              <a:cxn ang="0">
                <a:pos x="connsiteX0" y="connsiteY0"/>
              </a:cxn>
              <a:cxn ang="0">
                <a:pos x="connsiteX1" y="connsiteY1"/>
              </a:cxn>
              <a:cxn ang="0">
                <a:pos x="connsiteX2" y="connsiteY2"/>
              </a:cxn>
              <a:cxn ang="0">
                <a:pos x="connsiteX3" y="connsiteY3"/>
              </a:cxn>
            </a:cxnLst>
            <a:rect l="l" t="t" r="r" b="b"/>
            <a:pathLst>
              <a:path w="2415653" h="1596788">
                <a:moveTo>
                  <a:pt x="0" y="1596788"/>
                </a:moveTo>
                <a:cubicBezTo>
                  <a:pt x="138752" y="1264692"/>
                  <a:pt x="277504" y="932597"/>
                  <a:pt x="614149" y="777922"/>
                </a:cubicBezTo>
                <a:cubicBezTo>
                  <a:pt x="950794" y="623247"/>
                  <a:pt x="1719617" y="798394"/>
                  <a:pt x="2019868" y="668740"/>
                </a:cubicBezTo>
                <a:cubicBezTo>
                  <a:pt x="2320119" y="539086"/>
                  <a:pt x="2349689" y="129654"/>
                  <a:pt x="2415653" y="0"/>
                </a:cubicBezTo>
              </a:path>
            </a:pathLst>
          </a:custGeom>
          <a:noFill/>
          <a:ln>
            <a:solidFill>
              <a:srgbClr val="3E404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erbest Form: Şekil 55">
            <a:extLst>
              <a:ext uri="{FF2B5EF4-FFF2-40B4-BE49-F238E27FC236}">
                <a16:creationId xmlns:a16="http://schemas.microsoft.com/office/drawing/2014/main" id="{A45492B8-5290-992E-2030-9656580E6148}"/>
              </a:ext>
            </a:extLst>
          </p:cNvPr>
          <p:cNvSpPr/>
          <p:nvPr/>
        </p:nvSpPr>
        <p:spPr>
          <a:xfrm>
            <a:off x="14152728" y="5865219"/>
            <a:ext cx="1849272" cy="519373"/>
          </a:xfrm>
          <a:custGeom>
            <a:avLst/>
            <a:gdLst>
              <a:gd name="connsiteX0" fmla="*/ 600502 w 677092"/>
              <a:gd name="connsiteY0" fmla="*/ 1624083 h 1624083"/>
              <a:gd name="connsiteX1" fmla="*/ 641445 w 677092"/>
              <a:gd name="connsiteY1" fmla="*/ 1105468 h 1624083"/>
              <a:gd name="connsiteX2" fmla="*/ 150126 w 677092"/>
              <a:gd name="connsiteY2" fmla="*/ 818865 h 1624083"/>
              <a:gd name="connsiteX3" fmla="*/ 0 w 677092"/>
              <a:gd name="connsiteY3" fmla="*/ 0 h 1624083"/>
            </a:gdLst>
            <a:ahLst/>
            <a:cxnLst>
              <a:cxn ang="0">
                <a:pos x="connsiteX0" y="connsiteY0"/>
              </a:cxn>
              <a:cxn ang="0">
                <a:pos x="connsiteX1" y="connsiteY1"/>
              </a:cxn>
              <a:cxn ang="0">
                <a:pos x="connsiteX2" y="connsiteY2"/>
              </a:cxn>
              <a:cxn ang="0">
                <a:pos x="connsiteX3" y="connsiteY3"/>
              </a:cxn>
            </a:cxnLst>
            <a:rect l="l" t="t" r="r" b="b"/>
            <a:pathLst>
              <a:path w="677092" h="1624083">
                <a:moveTo>
                  <a:pt x="600502" y="1624083"/>
                </a:moveTo>
                <a:cubicBezTo>
                  <a:pt x="658505" y="1431877"/>
                  <a:pt x="716508" y="1239671"/>
                  <a:pt x="641445" y="1105468"/>
                </a:cubicBezTo>
                <a:cubicBezTo>
                  <a:pt x="566382" y="971265"/>
                  <a:pt x="257033" y="1003110"/>
                  <a:pt x="150126" y="818865"/>
                </a:cubicBezTo>
                <a:cubicBezTo>
                  <a:pt x="43218" y="634620"/>
                  <a:pt x="45492" y="159224"/>
                  <a:pt x="0" y="0"/>
                </a:cubicBezTo>
              </a:path>
            </a:pathLst>
          </a:custGeom>
          <a:noFill/>
          <a:ln>
            <a:solidFill>
              <a:schemeClr val="accent1">
                <a:shade val="15000"/>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26">
            <a:extLst>
              <a:ext uri="{FF2B5EF4-FFF2-40B4-BE49-F238E27FC236}">
                <a16:creationId xmlns:a16="http://schemas.microsoft.com/office/drawing/2014/main" id="{4BA01E11-8986-8BBA-0A13-FCEC72A96F98}"/>
              </a:ext>
            </a:extLst>
          </p:cNvPr>
          <p:cNvSpPr txBox="1"/>
          <p:nvPr/>
        </p:nvSpPr>
        <p:spPr>
          <a:xfrm>
            <a:off x="2446725" y="6236700"/>
            <a:ext cx="8941894" cy="250068"/>
          </a:xfrm>
          <a:prstGeom prst="rect">
            <a:avLst/>
          </a:prstGeom>
        </p:spPr>
        <p:txBody>
          <a:bodyPr wrap="square" lIns="0" tIns="0" rIns="0" bIns="0" rtlCol="0" anchor="t">
            <a:spAutoFit/>
          </a:bodyPr>
          <a:lstStyle/>
          <a:p>
            <a:pPr algn="l">
              <a:lnSpc>
                <a:spcPts val="2100"/>
              </a:lnSpc>
            </a:pPr>
            <a:r>
              <a:rPr lang="en-US" sz="1500" i="1" dirty="0">
                <a:solidFill>
                  <a:srgbClr val="3E4044"/>
                </a:solidFill>
                <a:latin typeface="Roboto Italics"/>
                <a:ea typeface="Roboto Italics"/>
                <a:cs typeface="Roboto Italics"/>
                <a:sym typeface="Roboto Italics"/>
              </a:rPr>
              <a:t>Since main was an ancestor of bugFix, git simply moved the main branch reference forward in history.</a:t>
            </a:r>
          </a:p>
        </p:txBody>
      </p:sp>
      <p:sp>
        <p:nvSpPr>
          <p:cNvPr id="10" name="TextBox 17">
            <a:extLst>
              <a:ext uri="{FF2B5EF4-FFF2-40B4-BE49-F238E27FC236}">
                <a16:creationId xmlns:a16="http://schemas.microsoft.com/office/drawing/2014/main" id="{D610736F-4996-6477-A287-4C05B65269FB}"/>
              </a:ext>
            </a:extLst>
          </p:cNvPr>
          <p:cNvSpPr txBox="1"/>
          <p:nvPr/>
        </p:nvSpPr>
        <p:spPr>
          <a:xfrm>
            <a:off x="2458075" y="5744128"/>
            <a:ext cx="3462976" cy="333425"/>
          </a:xfrm>
          <a:prstGeom prst="rect">
            <a:avLst/>
          </a:prstGeom>
        </p:spPr>
        <p:txBody>
          <a:bodyPr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rebase bugFix</a:t>
            </a:r>
          </a:p>
        </p:txBody>
      </p:sp>
      <p:sp>
        <p:nvSpPr>
          <p:cNvPr id="11" name="Oval 10">
            <a:extLst>
              <a:ext uri="{FF2B5EF4-FFF2-40B4-BE49-F238E27FC236}">
                <a16:creationId xmlns:a16="http://schemas.microsoft.com/office/drawing/2014/main" id="{F98C4446-5470-7D48-5081-ABF5E1E03CE4}"/>
              </a:ext>
            </a:extLst>
          </p:cNvPr>
          <p:cNvSpPr/>
          <p:nvPr/>
        </p:nvSpPr>
        <p:spPr>
          <a:xfrm>
            <a:off x="12523323" y="7881903"/>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grpSp>
        <p:nvGrpSpPr>
          <p:cNvPr id="32" name="Grup 31">
            <a:extLst>
              <a:ext uri="{FF2B5EF4-FFF2-40B4-BE49-F238E27FC236}">
                <a16:creationId xmlns:a16="http://schemas.microsoft.com/office/drawing/2014/main" id="{A475F586-716C-A4DB-C0D6-4E4BD95C3AB7}"/>
              </a:ext>
            </a:extLst>
          </p:cNvPr>
          <p:cNvGrpSpPr/>
          <p:nvPr/>
        </p:nvGrpSpPr>
        <p:grpSpPr>
          <a:xfrm>
            <a:off x="13280707" y="7352094"/>
            <a:ext cx="1818038" cy="966734"/>
            <a:chOff x="13169358" y="4929154"/>
            <a:chExt cx="1818038" cy="966734"/>
          </a:xfrm>
          <a:solidFill>
            <a:srgbClr val="3E4044"/>
          </a:solidFill>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bugFix</a:t>
              </a:r>
            </a:p>
          </p:txBody>
        </p:sp>
      </p:grpSp>
      <p:cxnSp>
        <p:nvCxnSpPr>
          <p:cNvPr id="26" name="Düz Ok Bağlayıcısı 25">
            <a:extLst>
              <a:ext uri="{FF2B5EF4-FFF2-40B4-BE49-F238E27FC236}">
                <a16:creationId xmlns:a16="http://schemas.microsoft.com/office/drawing/2014/main" id="{BB5C8466-1CCD-7956-B771-6475945A07FE}"/>
              </a:ext>
            </a:extLst>
          </p:cNvPr>
          <p:cNvCxnSpPr>
            <a:cxnSpLocks/>
            <a:stCxn id="11" idx="0"/>
            <a:endCxn id="8" idx="4"/>
          </p:cNvCxnSpPr>
          <p:nvPr/>
        </p:nvCxnSpPr>
        <p:spPr>
          <a:xfrm flipV="1">
            <a:off x="12942423" y="7523438"/>
            <a:ext cx="0" cy="35846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26">
            <a:extLst>
              <a:ext uri="{FF2B5EF4-FFF2-40B4-BE49-F238E27FC236}">
                <a16:creationId xmlns:a16="http://schemas.microsoft.com/office/drawing/2014/main" id="{C8B0B24D-F6DB-D2F2-6BAD-BEA9D54E88AD}"/>
              </a:ext>
            </a:extLst>
          </p:cNvPr>
          <p:cNvSpPr txBox="1"/>
          <p:nvPr/>
        </p:nvSpPr>
        <p:spPr>
          <a:xfrm>
            <a:off x="13476077" y="8743599"/>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3936866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1893613" y="240030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a:spLocks noGrp="1" noRot="1" noMove="1" noResize="1" noEditPoints="1" noAdjustHandles="1" noChangeArrowheads="1" noChangeShapeType="1"/>
            </p:cNvSpPr>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PATCHING</a:t>
            </a:r>
          </a:p>
        </p:txBody>
      </p:sp>
      <p:sp>
        <p:nvSpPr>
          <p:cNvPr id="16" name="TextBox 16"/>
          <p:cNvSpPr txBox="1"/>
          <p:nvPr/>
        </p:nvSpPr>
        <p:spPr>
          <a:xfrm>
            <a:off x="2477903" y="3248618"/>
            <a:ext cx="14057497" cy="378437"/>
          </a:xfrm>
          <a:prstGeom prst="rect">
            <a:avLst/>
          </a:prstGeom>
        </p:spPr>
        <p:txBody>
          <a:bodyPr wrap="square" lIns="0" tIns="0" rIns="0" bIns="0" rtlCol="0" anchor="t">
            <a:spAutoFit/>
          </a:bodyPr>
          <a:lstStyle/>
          <a:p>
            <a:pPr algn="l">
              <a:lnSpc>
                <a:spcPts val="3080"/>
              </a:lnSpc>
            </a:pPr>
            <a:r>
              <a:rPr lang="en-US" sz="2200" b="0" dirty="0">
                <a:solidFill>
                  <a:srgbClr val="3E4044"/>
                </a:solidFill>
                <a:effectLst/>
                <a:latin typeface="Roboto" panose="02000000000000000000" pitchFamily="2" charset="0"/>
                <a:ea typeface="Roboto" panose="02000000000000000000" pitchFamily="2" charset="0"/>
              </a:rPr>
              <a:t>Cherry picking is the act of picking a commit from a branch and applying it to another.</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7" name="TextBox 17"/>
          <p:cNvSpPr txBox="1"/>
          <p:nvPr/>
        </p:nvSpPr>
        <p:spPr>
          <a:xfrm>
            <a:off x="2483109" y="4236203"/>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cherry-pick &lt;Commit1&gt; &lt;Commit2&gt; &lt;...&gt;</a:t>
            </a:r>
          </a:p>
        </p:txBody>
      </p:sp>
      <p:sp>
        <p:nvSpPr>
          <p:cNvPr id="18" name="TextBox 18"/>
          <p:cNvSpPr txBox="1">
            <a:spLocks noGrp="1" noRot="1" noMove="1" noResize="1" noEditPoints="1" noAdjustHandles="1" noChangeArrowheads="1" noChangeShapeType="1"/>
          </p:cNvSpPr>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a:extLst>
                    <a:ext uri="{A12FA001-AC4F-418D-AE19-62706E023703}">
                      <ahyp:hlinkClr xmlns:ahyp="http://schemas.microsoft.com/office/drawing/2018/hyperlinkcolor" val="tx"/>
                    </a:ext>
                  </a:extLst>
                </a:hlinkClick>
              </a:rPr>
              <a:t>Git Cherry-Pick</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299" y="646431"/>
            <a:ext cx="485365"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47</a:t>
            </a:r>
          </a:p>
        </p:txBody>
      </p:sp>
      <p:sp>
        <p:nvSpPr>
          <p:cNvPr id="27" name="Oval 26">
            <a:extLst>
              <a:ext uri="{FF2B5EF4-FFF2-40B4-BE49-F238E27FC236}">
                <a16:creationId xmlns:a16="http://schemas.microsoft.com/office/drawing/2014/main" id="{9E63EC8B-2BE0-ECA7-4D3C-CC859B20E826}"/>
              </a:ext>
            </a:extLst>
          </p:cNvPr>
          <p:cNvSpPr/>
          <p:nvPr/>
        </p:nvSpPr>
        <p:spPr>
          <a:xfrm>
            <a:off x="13644414" y="2709775"/>
            <a:ext cx="838200" cy="771226"/>
          </a:xfrm>
          <a:prstGeom prst="ellipse">
            <a:avLst/>
          </a:prstGeom>
          <a:solidFill>
            <a:srgbClr val="343F56"/>
          </a:solidFill>
          <a:ln>
            <a:solidFill>
              <a:srgbClr val="343F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644414" y="4048360"/>
            <a:ext cx="838200" cy="771226"/>
          </a:xfrm>
          <a:prstGeom prst="ellipse">
            <a:avLst/>
          </a:prstGeom>
          <a:solidFill>
            <a:srgbClr val="343F56"/>
          </a:solidFill>
          <a:ln>
            <a:solidFill>
              <a:srgbClr val="343F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502948" y="525398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063514" y="348100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472743" y="3582859"/>
            <a:ext cx="9190843" cy="349455"/>
          </a:xfrm>
          <a:prstGeom prst="rect">
            <a:avLst/>
          </a:prstGeom>
        </p:spPr>
        <p:txBody>
          <a:bodyPr wrap="square" lIns="0" tIns="0" rIns="0" bIns="0" rtlCol="0" anchor="t">
            <a:spAutoFit/>
          </a:bodyPr>
          <a:lstStyle/>
          <a:p>
            <a:pPr algn="l">
              <a:lnSpc>
                <a:spcPts val="3080"/>
              </a:lnSpc>
            </a:pPr>
            <a:r>
              <a:rPr lang="en-US" sz="1600" i="1" dirty="0">
                <a:solidFill>
                  <a:srgbClr val="3E4044"/>
                </a:solidFill>
                <a:latin typeface="Roboto"/>
                <a:ea typeface="Roboto"/>
                <a:cs typeface="Roboto"/>
                <a:sym typeface="Roboto"/>
              </a:rPr>
              <a:t>Can be useful for undoing changes.</a:t>
            </a: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36" name="AutoShape 5">
            <a:extLst>
              <a:ext uri="{FF2B5EF4-FFF2-40B4-BE49-F238E27FC236}">
                <a16:creationId xmlns:a16="http://schemas.microsoft.com/office/drawing/2014/main" id="{5A9259D1-1FD3-CADB-F0AE-4278A7A8B0E0}"/>
              </a:ext>
            </a:extLst>
          </p:cNvPr>
          <p:cNvSpPr/>
          <p:nvPr/>
        </p:nvSpPr>
        <p:spPr>
          <a:xfrm>
            <a:off x="2470599" y="409834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0" name="Oval 19">
            <a:extLst>
              <a:ext uri="{FF2B5EF4-FFF2-40B4-BE49-F238E27FC236}">
                <a16:creationId xmlns:a16="http://schemas.microsoft.com/office/drawing/2014/main" id="{D1E0B1F8-4C30-7706-63D0-4DBB0FACE702}"/>
              </a:ext>
            </a:extLst>
          </p:cNvPr>
          <p:cNvSpPr/>
          <p:nvPr/>
        </p:nvSpPr>
        <p:spPr>
          <a:xfrm>
            <a:off x="13581118" y="1257084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25" name="Düz Ok Bağlayıcısı 24">
            <a:extLst>
              <a:ext uri="{FF2B5EF4-FFF2-40B4-BE49-F238E27FC236}">
                <a16:creationId xmlns:a16="http://schemas.microsoft.com/office/drawing/2014/main" id="{1FE9AEE6-F50F-D953-E635-73A075F22994}"/>
              </a:ext>
            </a:extLst>
          </p:cNvPr>
          <p:cNvCxnSpPr>
            <a:cxnSpLocks/>
            <a:stCxn id="20" idx="0"/>
          </p:cNvCxnSpPr>
          <p:nvPr/>
        </p:nvCxnSpPr>
        <p:spPr>
          <a:xfrm flipV="1">
            <a:off x="14000218" y="12044155"/>
            <a:ext cx="0" cy="52668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26">
            <a:extLst>
              <a:ext uri="{FF2B5EF4-FFF2-40B4-BE49-F238E27FC236}">
                <a16:creationId xmlns:a16="http://schemas.microsoft.com/office/drawing/2014/main" id="{28A1353B-DD16-ED9C-705D-5B9742B3738F}"/>
              </a:ext>
            </a:extLst>
          </p:cNvPr>
          <p:cNvSpPr txBox="1"/>
          <p:nvPr/>
        </p:nvSpPr>
        <p:spPr>
          <a:xfrm>
            <a:off x="2209304" y="11458311"/>
            <a:ext cx="8944467" cy="349455"/>
          </a:xfrm>
          <a:prstGeom prst="rect">
            <a:avLst/>
          </a:prstGeom>
        </p:spPr>
        <p:txBody>
          <a:bodyPr wrap="square" lIns="0" tIns="0" rIns="0" bIns="0" rtlCol="0" anchor="t">
            <a:spAutoFit/>
          </a:bodyPr>
          <a:lstStyle/>
          <a:p>
            <a:pPr algn="l">
              <a:lnSpc>
                <a:spcPts val="3080"/>
              </a:lnSpc>
            </a:pPr>
            <a:r>
              <a:rPr lang="en-US" sz="1600" dirty="0">
                <a:solidFill>
                  <a:srgbClr val="343F56"/>
                </a:solidFill>
                <a:latin typeface="Roboto"/>
                <a:ea typeface="Roboto"/>
                <a:cs typeface="Roboto"/>
                <a:sym typeface="Roboto"/>
              </a:rPr>
              <a:t>moves (by force) the main branch to three parents behind HEAD.</a:t>
            </a:r>
          </a:p>
        </p:txBody>
      </p:sp>
      <p:sp>
        <p:nvSpPr>
          <p:cNvPr id="5" name="Freeform 23">
            <a:extLst>
              <a:ext uri="{FF2B5EF4-FFF2-40B4-BE49-F238E27FC236}">
                <a16:creationId xmlns:a16="http://schemas.microsoft.com/office/drawing/2014/main" id="{163C170A-D52D-58A5-9101-905CCA625D51}"/>
              </a:ext>
            </a:extLst>
          </p:cNvPr>
          <p:cNvSpPr/>
          <p:nvPr/>
        </p:nvSpPr>
        <p:spPr>
          <a:xfrm>
            <a:off x="510540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38" name="Oval 37">
            <a:extLst>
              <a:ext uri="{FF2B5EF4-FFF2-40B4-BE49-F238E27FC236}">
                <a16:creationId xmlns:a16="http://schemas.microsoft.com/office/drawing/2014/main" id="{EDA808C8-29A8-2F20-C591-AC2331DFA008}"/>
              </a:ext>
            </a:extLst>
          </p:cNvPr>
          <p:cNvSpPr/>
          <p:nvPr/>
        </p:nvSpPr>
        <p:spPr>
          <a:xfrm>
            <a:off x="14881124" y="5253987"/>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C5</a:t>
            </a:r>
          </a:p>
        </p:txBody>
      </p:sp>
      <p:grpSp>
        <p:nvGrpSpPr>
          <p:cNvPr id="32" name="Grup 31">
            <a:extLst>
              <a:ext uri="{FF2B5EF4-FFF2-40B4-BE49-F238E27FC236}">
                <a16:creationId xmlns:a16="http://schemas.microsoft.com/office/drawing/2014/main" id="{A475F586-716C-A4DB-C0D6-4E4BD95C3AB7}"/>
              </a:ext>
            </a:extLst>
          </p:cNvPr>
          <p:cNvGrpSpPr/>
          <p:nvPr/>
        </p:nvGrpSpPr>
        <p:grpSpPr>
          <a:xfrm>
            <a:off x="15413764" y="4601996"/>
            <a:ext cx="1818038" cy="966734"/>
            <a:chOff x="13169358" y="4929154"/>
            <a:chExt cx="1818038" cy="966734"/>
          </a:xfrm>
          <a:solidFill>
            <a:schemeClr val="accent2">
              <a:lumMod val="75000"/>
            </a:schemeClr>
          </a:solidFill>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39" name="Oval 38">
            <a:extLst>
              <a:ext uri="{FF2B5EF4-FFF2-40B4-BE49-F238E27FC236}">
                <a16:creationId xmlns:a16="http://schemas.microsoft.com/office/drawing/2014/main" id="{6FE5ACB4-03B3-B172-5EEC-666C259BE4F0}"/>
              </a:ext>
            </a:extLst>
          </p:cNvPr>
          <p:cNvSpPr/>
          <p:nvPr/>
        </p:nvSpPr>
        <p:spPr>
          <a:xfrm>
            <a:off x="12500061" y="657177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sp>
        <p:nvSpPr>
          <p:cNvPr id="40" name="Oval 39">
            <a:extLst>
              <a:ext uri="{FF2B5EF4-FFF2-40B4-BE49-F238E27FC236}">
                <a16:creationId xmlns:a16="http://schemas.microsoft.com/office/drawing/2014/main" id="{804A7E2B-FBB1-2736-1692-D830966C22F1}"/>
              </a:ext>
            </a:extLst>
          </p:cNvPr>
          <p:cNvSpPr/>
          <p:nvPr/>
        </p:nvSpPr>
        <p:spPr>
          <a:xfrm>
            <a:off x="12502948" y="7936233"/>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C4</a:t>
            </a:r>
          </a:p>
        </p:txBody>
      </p:sp>
      <p:grpSp>
        <p:nvGrpSpPr>
          <p:cNvPr id="41" name="Grup 40">
            <a:extLst>
              <a:ext uri="{FF2B5EF4-FFF2-40B4-BE49-F238E27FC236}">
                <a16:creationId xmlns:a16="http://schemas.microsoft.com/office/drawing/2014/main" id="{E3285DDA-4011-3051-24C5-75CD843597A1}"/>
              </a:ext>
            </a:extLst>
          </p:cNvPr>
          <p:cNvGrpSpPr/>
          <p:nvPr/>
        </p:nvGrpSpPr>
        <p:grpSpPr>
          <a:xfrm>
            <a:off x="13295848" y="7403333"/>
            <a:ext cx="1818038" cy="966734"/>
            <a:chOff x="13169358" y="4929154"/>
            <a:chExt cx="1818038" cy="966734"/>
          </a:xfrm>
        </p:grpSpPr>
        <p:sp>
          <p:nvSpPr>
            <p:cNvPr id="42" name="Ok: Sağ 41">
              <a:extLst>
                <a:ext uri="{FF2B5EF4-FFF2-40B4-BE49-F238E27FC236}">
                  <a16:creationId xmlns:a16="http://schemas.microsoft.com/office/drawing/2014/main" id="{A5D71D6C-FF76-F8D1-409B-EB178DA395F1}"/>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Dikdörtgen: Köşeleri Yuvarlatılmış 42">
              <a:extLst>
                <a:ext uri="{FF2B5EF4-FFF2-40B4-BE49-F238E27FC236}">
                  <a16:creationId xmlns:a16="http://schemas.microsoft.com/office/drawing/2014/main" id="{5AB81F87-F911-5729-D6CD-5F0E8E8B1179}"/>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side</a:t>
              </a:r>
            </a:p>
          </p:txBody>
        </p:sp>
      </p:grpSp>
      <p:cxnSp>
        <p:nvCxnSpPr>
          <p:cNvPr id="45" name="Düz Ok Bağlayıcısı 44">
            <a:extLst>
              <a:ext uri="{FF2B5EF4-FFF2-40B4-BE49-F238E27FC236}">
                <a16:creationId xmlns:a16="http://schemas.microsoft.com/office/drawing/2014/main" id="{425007C7-B07B-1982-4B08-3D6E60C75F2B}"/>
              </a:ext>
            </a:extLst>
          </p:cNvPr>
          <p:cNvCxnSpPr>
            <a:cxnSpLocks/>
            <a:endCxn id="8" idx="4"/>
          </p:cNvCxnSpPr>
          <p:nvPr/>
        </p:nvCxnSpPr>
        <p:spPr>
          <a:xfrm flipV="1">
            <a:off x="12919161" y="6025213"/>
            <a:ext cx="2887" cy="54655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Düz Ok Bağlayıcısı 47">
            <a:extLst>
              <a:ext uri="{FF2B5EF4-FFF2-40B4-BE49-F238E27FC236}">
                <a16:creationId xmlns:a16="http://schemas.microsoft.com/office/drawing/2014/main" id="{41E26EF6-BC65-E74B-6D2C-AE447370F57B}"/>
              </a:ext>
            </a:extLst>
          </p:cNvPr>
          <p:cNvCxnSpPr>
            <a:cxnSpLocks/>
            <a:stCxn id="40" idx="0"/>
            <a:endCxn id="39" idx="4"/>
          </p:cNvCxnSpPr>
          <p:nvPr/>
        </p:nvCxnSpPr>
        <p:spPr>
          <a:xfrm flipH="1" flipV="1">
            <a:off x="12919161" y="7342996"/>
            <a:ext cx="2887" cy="59323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50" name="Serbest Form: Şekil 49">
            <a:extLst>
              <a:ext uri="{FF2B5EF4-FFF2-40B4-BE49-F238E27FC236}">
                <a16:creationId xmlns:a16="http://schemas.microsoft.com/office/drawing/2014/main" id="{420C48D5-B745-579A-333D-3D29FA77AE48}"/>
              </a:ext>
            </a:extLst>
          </p:cNvPr>
          <p:cNvSpPr/>
          <p:nvPr/>
        </p:nvSpPr>
        <p:spPr>
          <a:xfrm>
            <a:off x="12931092" y="4749421"/>
            <a:ext cx="1112454" cy="532263"/>
          </a:xfrm>
          <a:custGeom>
            <a:avLst/>
            <a:gdLst>
              <a:gd name="connsiteX0" fmla="*/ 20633 w 1112454"/>
              <a:gd name="connsiteY0" fmla="*/ 532263 h 532263"/>
              <a:gd name="connsiteX1" fmla="*/ 129815 w 1112454"/>
              <a:gd name="connsiteY1" fmla="*/ 218364 h 532263"/>
              <a:gd name="connsiteX2" fmla="*/ 1003272 w 1112454"/>
              <a:gd name="connsiteY2" fmla="*/ 300251 h 532263"/>
              <a:gd name="connsiteX3" fmla="*/ 1112454 w 1112454"/>
              <a:gd name="connsiteY3" fmla="*/ 0 h 532263"/>
            </a:gdLst>
            <a:ahLst/>
            <a:cxnLst>
              <a:cxn ang="0">
                <a:pos x="connsiteX0" y="connsiteY0"/>
              </a:cxn>
              <a:cxn ang="0">
                <a:pos x="connsiteX1" y="connsiteY1"/>
              </a:cxn>
              <a:cxn ang="0">
                <a:pos x="connsiteX2" y="connsiteY2"/>
              </a:cxn>
              <a:cxn ang="0">
                <a:pos x="connsiteX3" y="connsiteY3"/>
              </a:cxn>
            </a:cxnLst>
            <a:rect l="l" t="t" r="r" b="b"/>
            <a:pathLst>
              <a:path w="1112454" h="532263">
                <a:moveTo>
                  <a:pt x="20633" y="532263"/>
                </a:moveTo>
                <a:cubicBezTo>
                  <a:pt x="-6663" y="394648"/>
                  <a:pt x="-33958" y="257033"/>
                  <a:pt x="129815" y="218364"/>
                </a:cubicBezTo>
                <a:cubicBezTo>
                  <a:pt x="293588" y="179695"/>
                  <a:pt x="839499" y="336645"/>
                  <a:pt x="1003272" y="300251"/>
                </a:cubicBezTo>
                <a:cubicBezTo>
                  <a:pt x="1167045" y="263857"/>
                  <a:pt x="1087433" y="50042"/>
                  <a:pt x="1112454"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erbest Form: Şekil 50">
            <a:extLst>
              <a:ext uri="{FF2B5EF4-FFF2-40B4-BE49-F238E27FC236}">
                <a16:creationId xmlns:a16="http://schemas.microsoft.com/office/drawing/2014/main" id="{E958D51D-5D96-1F0F-0EE2-991E8140F32D}"/>
              </a:ext>
            </a:extLst>
          </p:cNvPr>
          <p:cNvSpPr/>
          <p:nvPr/>
        </p:nvSpPr>
        <p:spPr>
          <a:xfrm>
            <a:off x="14011059" y="4817660"/>
            <a:ext cx="1291972" cy="464024"/>
          </a:xfrm>
          <a:custGeom>
            <a:avLst/>
            <a:gdLst>
              <a:gd name="connsiteX0" fmla="*/ 1206195 w 1291972"/>
              <a:gd name="connsiteY0" fmla="*/ 464024 h 464024"/>
              <a:gd name="connsiteX1" fmla="*/ 1178899 w 1291972"/>
              <a:gd name="connsiteY1" fmla="*/ 204716 h 464024"/>
              <a:gd name="connsiteX2" fmla="*/ 100726 w 1291972"/>
              <a:gd name="connsiteY2" fmla="*/ 272955 h 464024"/>
              <a:gd name="connsiteX3" fmla="*/ 32487 w 1291972"/>
              <a:gd name="connsiteY3" fmla="*/ 0 h 464024"/>
            </a:gdLst>
            <a:ahLst/>
            <a:cxnLst>
              <a:cxn ang="0">
                <a:pos x="connsiteX0" y="connsiteY0"/>
              </a:cxn>
              <a:cxn ang="0">
                <a:pos x="connsiteX1" y="connsiteY1"/>
              </a:cxn>
              <a:cxn ang="0">
                <a:pos x="connsiteX2" y="connsiteY2"/>
              </a:cxn>
              <a:cxn ang="0">
                <a:pos x="connsiteX3" y="connsiteY3"/>
              </a:cxn>
            </a:cxnLst>
            <a:rect l="l" t="t" r="r" b="b"/>
            <a:pathLst>
              <a:path w="1291972" h="464024">
                <a:moveTo>
                  <a:pt x="1206195" y="464024"/>
                </a:moveTo>
                <a:cubicBezTo>
                  <a:pt x="1284669" y="350292"/>
                  <a:pt x="1363144" y="236561"/>
                  <a:pt x="1178899" y="204716"/>
                </a:cubicBezTo>
                <a:cubicBezTo>
                  <a:pt x="994654" y="172871"/>
                  <a:pt x="291795" y="307074"/>
                  <a:pt x="100726" y="272955"/>
                </a:cubicBezTo>
                <a:cubicBezTo>
                  <a:pt x="-90343" y="238836"/>
                  <a:pt x="52959" y="56866"/>
                  <a:pt x="3248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utoShape 5">
            <a:extLst>
              <a:ext uri="{FF2B5EF4-FFF2-40B4-BE49-F238E27FC236}">
                <a16:creationId xmlns:a16="http://schemas.microsoft.com/office/drawing/2014/main" id="{F5D96AFC-D3FA-3079-205D-8BBC5791017B}"/>
              </a:ext>
            </a:extLst>
          </p:cNvPr>
          <p:cNvSpPr/>
          <p:nvPr/>
        </p:nvSpPr>
        <p:spPr>
          <a:xfrm>
            <a:off x="2494469" y="47693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4" name="TextBox 26">
            <a:extLst>
              <a:ext uri="{FF2B5EF4-FFF2-40B4-BE49-F238E27FC236}">
                <a16:creationId xmlns:a16="http://schemas.microsoft.com/office/drawing/2014/main" id="{1249DCCC-2648-CBA8-2B3A-81D68BC8E0B3}"/>
              </a:ext>
            </a:extLst>
          </p:cNvPr>
          <p:cNvSpPr txBox="1"/>
          <p:nvPr/>
        </p:nvSpPr>
        <p:spPr>
          <a:xfrm>
            <a:off x="2477903" y="4915605"/>
            <a:ext cx="9190843" cy="746999"/>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a:ea typeface="Roboto"/>
                <a:cs typeface="Roboto"/>
                <a:sym typeface="Roboto"/>
              </a:rPr>
              <a:t>Here's a repository where we have some work in branch side that we want to copy to main. This could be accomplished through a rebase.</a:t>
            </a:r>
          </a:p>
        </p:txBody>
      </p:sp>
      <p:sp>
        <p:nvSpPr>
          <p:cNvPr id="55" name="TextBox 17">
            <a:extLst>
              <a:ext uri="{FF2B5EF4-FFF2-40B4-BE49-F238E27FC236}">
                <a16:creationId xmlns:a16="http://schemas.microsoft.com/office/drawing/2014/main" id="{98180DA8-EE37-F243-85BE-366DC74B1116}"/>
              </a:ext>
            </a:extLst>
          </p:cNvPr>
          <p:cNvSpPr txBox="1"/>
          <p:nvPr/>
        </p:nvSpPr>
        <p:spPr>
          <a:xfrm>
            <a:off x="2209304" y="10713750"/>
            <a:ext cx="8966193"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cherry-pick C2 C4</a:t>
            </a:r>
          </a:p>
        </p:txBody>
      </p:sp>
      <p:sp>
        <p:nvSpPr>
          <p:cNvPr id="56" name="Oval 55">
            <a:extLst>
              <a:ext uri="{FF2B5EF4-FFF2-40B4-BE49-F238E27FC236}">
                <a16:creationId xmlns:a16="http://schemas.microsoft.com/office/drawing/2014/main" id="{AB3D1D11-1AFC-03C8-DBE8-7827EACC92C9}"/>
              </a:ext>
            </a:extLst>
          </p:cNvPr>
          <p:cNvSpPr/>
          <p:nvPr/>
        </p:nvSpPr>
        <p:spPr>
          <a:xfrm>
            <a:off x="14977057" y="11257435"/>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57" name="Oval 56">
            <a:extLst>
              <a:ext uri="{FF2B5EF4-FFF2-40B4-BE49-F238E27FC236}">
                <a16:creationId xmlns:a16="http://schemas.microsoft.com/office/drawing/2014/main" id="{CC898B22-A98A-E480-B5CA-B399C974FFD2}"/>
              </a:ext>
            </a:extLst>
          </p:cNvPr>
          <p:cNvSpPr/>
          <p:nvPr/>
        </p:nvSpPr>
        <p:spPr>
          <a:xfrm>
            <a:off x="14970474" y="12624770"/>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C4’</a:t>
            </a:r>
          </a:p>
        </p:txBody>
      </p:sp>
      <p:cxnSp>
        <p:nvCxnSpPr>
          <p:cNvPr id="58" name="Düz Ok Bağlayıcısı 57">
            <a:extLst>
              <a:ext uri="{FF2B5EF4-FFF2-40B4-BE49-F238E27FC236}">
                <a16:creationId xmlns:a16="http://schemas.microsoft.com/office/drawing/2014/main" id="{C10DB61C-6963-E17C-B7B2-986B9E06D8FB}"/>
              </a:ext>
            </a:extLst>
          </p:cNvPr>
          <p:cNvCxnSpPr>
            <a:cxnSpLocks/>
            <a:stCxn id="57" idx="0"/>
            <a:endCxn id="56" idx="4"/>
          </p:cNvCxnSpPr>
          <p:nvPr/>
        </p:nvCxnSpPr>
        <p:spPr>
          <a:xfrm flipV="1">
            <a:off x="15389574" y="12028661"/>
            <a:ext cx="6583" cy="59610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Düz Ok Bağlayıcısı 61">
            <a:extLst>
              <a:ext uri="{FF2B5EF4-FFF2-40B4-BE49-F238E27FC236}">
                <a16:creationId xmlns:a16="http://schemas.microsoft.com/office/drawing/2014/main" id="{6670D986-04B2-9C6A-00F6-B642D8B11841}"/>
              </a:ext>
            </a:extLst>
          </p:cNvPr>
          <p:cNvCxnSpPr>
            <a:cxnSpLocks/>
            <a:stCxn id="56" idx="0"/>
          </p:cNvCxnSpPr>
          <p:nvPr/>
        </p:nvCxnSpPr>
        <p:spPr>
          <a:xfrm flipH="1" flipV="1">
            <a:off x="15392839" y="10713750"/>
            <a:ext cx="3318" cy="54368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26">
            <a:extLst>
              <a:ext uri="{FF2B5EF4-FFF2-40B4-BE49-F238E27FC236}">
                <a16:creationId xmlns:a16="http://schemas.microsoft.com/office/drawing/2014/main" id="{EA0DEDB7-6D8E-B4ED-C719-51AD3F1EE80F}"/>
              </a:ext>
            </a:extLst>
          </p:cNvPr>
          <p:cNvSpPr txBox="1"/>
          <p:nvPr/>
        </p:nvSpPr>
        <p:spPr>
          <a:xfrm>
            <a:off x="2209304" y="11097886"/>
            <a:ext cx="9190843" cy="349455"/>
          </a:xfrm>
          <a:prstGeom prst="rect">
            <a:avLst/>
          </a:prstGeom>
        </p:spPr>
        <p:txBody>
          <a:bodyPr wrap="square" lIns="0" tIns="0" rIns="0" bIns="0" rtlCol="0" anchor="t">
            <a:spAutoFit/>
          </a:bodyPr>
          <a:lstStyle/>
          <a:p>
            <a:pPr algn="l">
              <a:lnSpc>
                <a:spcPts val="3080"/>
              </a:lnSpc>
            </a:pPr>
            <a:r>
              <a:rPr lang="en-US" sz="1600" dirty="0">
                <a:solidFill>
                  <a:srgbClr val="343F56"/>
                </a:solidFill>
                <a:latin typeface="Roboto"/>
                <a:ea typeface="Roboto"/>
                <a:cs typeface="Roboto"/>
                <a:sym typeface="Roboto"/>
              </a:rPr>
              <a:t>We wanted commits C2 and C4 and git plopped them down right below us. Simple as that!</a:t>
            </a:r>
          </a:p>
        </p:txBody>
      </p:sp>
      <p:sp>
        <p:nvSpPr>
          <p:cNvPr id="9" name="TextBox 26">
            <a:extLst>
              <a:ext uri="{FF2B5EF4-FFF2-40B4-BE49-F238E27FC236}">
                <a16:creationId xmlns:a16="http://schemas.microsoft.com/office/drawing/2014/main" id="{B22890E2-5D37-D206-48FA-1C8DE5FFE98C}"/>
              </a:ext>
            </a:extLst>
          </p:cNvPr>
          <p:cNvSpPr txBox="1"/>
          <p:nvPr/>
        </p:nvSpPr>
        <p:spPr>
          <a:xfrm>
            <a:off x="13476077" y="8743599"/>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1994083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1893613" y="240030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a:spLocks noGrp="1" noRot="1" noMove="1" noResize="1" noEditPoints="1" noAdjustHandles="1" noChangeArrowheads="1" noChangeShapeType="1"/>
            </p:cNvSpPr>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PATCHING</a:t>
            </a:r>
          </a:p>
        </p:txBody>
      </p:sp>
      <p:sp>
        <p:nvSpPr>
          <p:cNvPr id="16" name="TextBox 16"/>
          <p:cNvSpPr txBox="1"/>
          <p:nvPr/>
        </p:nvSpPr>
        <p:spPr>
          <a:xfrm>
            <a:off x="2477903" y="3248618"/>
            <a:ext cx="14057497" cy="378437"/>
          </a:xfrm>
          <a:prstGeom prst="rect">
            <a:avLst/>
          </a:prstGeom>
        </p:spPr>
        <p:txBody>
          <a:bodyPr wrap="square" lIns="0" tIns="0" rIns="0" bIns="0" rtlCol="0" anchor="t">
            <a:spAutoFit/>
          </a:bodyPr>
          <a:lstStyle/>
          <a:p>
            <a:pPr algn="l">
              <a:lnSpc>
                <a:spcPts val="3080"/>
              </a:lnSpc>
            </a:pPr>
            <a:r>
              <a:rPr lang="en-US" sz="2200" b="0" dirty="0">
                <a:solidFill>
                  <a:srgbClr val="3E4044"/>
                </a:solidFill>
                <a:effectLst/>
                <a:latin typeface="Roboto" panose="02000000000000000000" pitchFamily="2" charset="0"/>
                <a:ea typeface="Roboto" panose="02000000000000000000" pitchFamily="2" charset="0"/>
              </a:rPr>
              <a:t>Cherry picking is the act of picking a commit from a branch and applying it to another.</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7" name="TextBox 17"/>
          <p:cNvSpPr txBox="1"/>
          <p:nvPr/>
        </p:nvSpPr>
        <p:spPr>
          <a:xfrm>
            <a:off x="2483109" y="4236203"/>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cherry-pick &lt;Commit1&gt; &lt;Commit2&gt; &lt;...&gt;</a:t>
            </a:r>
          </a:p>
        </p:txBody>
      </p:sp>
      <p:sp>
        <p:nvSpPr>
          <p:cNvPr id="18" name="TextBox 18"/>
          <p:cNvSpPr txBox="1">
            <a:spLocks noGrp="1" noRot="1" noMove="1" noResize="1" noEditPoints="1" noAdjustHandles="1" noChangeArrowheads="1" noChangeShapeType="1"/>
          </p:cNvSpPr>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a:extLst>
                    <a:ext uri="{A12FA001-AC4F-418D-AE19-62706E023703}">
                      <ahyp:hlinkClr xmlns:ahyp="http://schemas.microsoft.com/office/drawing/2018/hyperlinkcolor" val="tx"/>
                    </a:ext>
                  </a:extLst>
                </a:hlinkClick>
              </a:rPr>
              <a:t>Git Cherry-Pick</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48</a:t>
            </a:r>
          </a:p>
        </p:txBody>
      </p:sp>
      <p:sp>
        <p:nvSpPr>
          <p:cNvPr id="27" name="Oval 26">
            <a:extLst>
              <a:ext uri="{FF2B5EF4-FFF2-40B4-BE49-F238E27FC236}">
                <a16:creationId xmlns:a16="http://schemas.microsoft.com/office/drawing/2014/main" id="{9E63EC8B-2BE0-ECA7-4D3C-CC859B20E826}"/>
              </a:ext>
            </a:extLst>
          </p:cNvPr>
          <p:cNvSpPr/>
          <p:nvPr/>
        </p:nvSpPr>
        <p:spPr>
          <a:xfrm>
            <a:off x="13644414" y="2709775"/>
            <a:ext cx="838200" cy="771226"/>
          </a:xfrm>
          <a:prstGeom prst="ellipse">
            <a:avLst/>
          </a:prstGeom>
          <a:solidFill>
            <a:srgbClr val="343F56"/>
          </a:solidFill>
          <a:ln>
            <a:solidFill>
              <a:srgbClr val="343F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644414" y="4048360"/>
            <a:ext cx="838200" cy="771226"/>
          </a:xfrm>
          <a:prstGeom prst="ellipse">
            <a:avLst/>
          </a:prstGeom>
          <a:solidFill>
            <a:srgbClr val="343F56"/>
          </a:solidFill>
          <a:ln>
            <a:solidFill>
              <a:srgbClr val="343F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502948" y="5253987"/>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063514" y="348100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472743" y="3582859"/>
            <a:ext cx="9190843" cy="349455"/>
          </a:xfrm>
          <a:prstGeom prst="rect">
            <a:avLst/>
          </a:prstGeom>
        </p:spPr>
        <p:txBody>
          <a:bodyPr wrap="square" lIns="0" tIns="0" rIns="0" bIns="0" rtlCol="0" anchor="t">
            <a:spAutoFit/>
          </a:bodyPr>
          <a:lstStyle/>
          <a:p>
            <a:pPr algn="l">
              <a:lnSpc>
                <a:spcPts val="3080"/>
              </a:lnSpc>
            </a:pPr>
            <a:r>
              <a:rPr lang="en-US" sz="1600" i="1" dirty="0">
                <a:solidFill>
                  <a:srgbClr val="3E4044"/>
                </a:solidFill>
                <a:latin typeface="Roboto"/>
                <a:ea typeface="Roboto"/>
                <a:cs typeface="Roboto"/>
                <a:sym typeface="Roboto"/>
              </a:rPr>
              <a:t>Can be useful for undoing changes.</a:t>
            </a: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668746" y="11112179"/>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36" name="AutoShape 5">
            <a:extLst>
              <a:ext uri="{FF2B5EF4-FFF2-40B4-BE49-F238E27FC236}">
                <a16:creationId xmlns:a16="http://schemas.microsoft.com/office/drawing/2014/main" id="{5A9259D1-1FD3-CADB-F0AE-4278A7A8B0E0}"/>
              </a:ext>
            </a:extLst>
          </p:cNvPr>
          <p:cNvSpPr/>
          <p:nvPr/>
        </p:nvSpPr>
        <p:spPr>
          <a:xfrm>
            <a:off x="2470599" y="409834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0" name="Oval 19">
            <a:extLst>
              <a:ext uri="{FF2B5EF4-FFF2-40B4-BE49-F238E27FC236}">
                <a16:creationId xmlns:a16="http://schemas.microsoft.com/office/drawing/2014/main" id="{D1E0B1F8-4C30-7706-63D0-4DBB0FACE702}"/>
              </a:ext>
            </a:extLst>
          </p:cNvPr>
          <p:cNvSpPr/>
          <p:nvPr/>
        </p:nvSpPr>
        <p:spPr>
          <a:xfrm>
            <a:off x="13581118" y="1257084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25" name="Düz Ok Bağlayıcısı 24">
            <a:extLst>
              <a:ext uri="{FF2B5EF4-FFF2-40B4-BE49-F238E27FC236}">
                <a16:creationId xmlns:a16="http://schemas.microsoft.com/office/drawing/2014/main" id="{1FE9AEE6-F50F-D953-E635-73A075F22994}"/>
              </a:ext>
            </a:extLst>
          </p:cNvPr>
          <p:cNvCxnSpPr>
            <a:cxnSpLocks/>
            <a:stCxn id="20" idx="0"/>
          </p:cNvCxnSpPr>
          <p:nvPr/>
        </p:nvCxnSpPr>
        <p:spPr>
          <a:xfrm flipV="1">
            <a:off x="14000218" y="12044155"/>
            <a:ext cx="0" cy="52668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26">
            <a:extLst>
              <a:ext uri="{FF2B5EF4-FFF2-40B4-BE49-F238E27FC236}">
                <a16:creationId xmlns:a16="http://schemas.microsoft.com/office/drawing/2014/main" id="{28A1353B-DD16-ED9C-705D-5B9742B3738F}"/>
              </a:ext>
            </a:extLst>
          </p:cNvPr>
          <p:cNvSpPr txBox="1"/>
          <p:nvPr/>
        </p:nvSpPr>
        <p:spPr>
          <a:xfrm>
            <a:off x="2209304" y="11458311"/>
            <a:ext cx="8944467" cy="349455"/>
          </a:xfrm>
          <a:prstGeom prst="rect">
            <a:avLst/>
          </a:prstGeom>
        </p:spPr>
        <p:txBody>
          <a:bodyPr wrap="square" lIns="0" tIns="0" rIns="0" bIns="0" rtlCol="0" anchor="t">
            <a:spAutoFit/>
          </a:bodyPr>
          <a:lstStyle/>
          <a:p>
            <a:pPr algn="l">
              <a:lnSpc>
                <a:spcPts val="3080"/>
              </a:lnSpc>
            </a:pPr>
            <a:r>
              <a:rPr lang="en-US" sz="1600" dirty="0">
                <a:solidFill>
                  <a:srgbClr val="343F56"/>
                </a:solidFill>
                <a:latin typeface="Roboto"/>
                <a:ea typeface="Roboto"/>
                <a:cs typeface="Roboto"/>
                <a:sym typeface="Roboto"/>
              </a:rPr>
              <a:t>moves (by force) the main branch to three parents behind HEAD.</a:t>
            </a:r>
          </a:p>
        </p:txBody>
      </p:sp>
      <p:sp>
        <p:nvSpPr>
          <p:cNvPr id="5" name="Freeform 23">
            <a:extLst>
              <a:ext uri="{FF2B5EF4-FFF2-40B4-BE49-F238E27FC236}">
                <a16:creationId xmlns:a16="http://schemas.microsoft.com/office/drawing/2014/main" id="{163C170A-D52D-58A5-9101-905CCA625D51}"/>
              </a:ext>
            </a:extLst>
          </p:cNvPr>
          <p:cNvSpPr/>
          <p:nvPr/>
        </p:nvSpPr>
        <p:spPr>
          <a:xfrm>
            <a:off x="5105400"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38" name="Oval 37">
            <a:extLst>
              <a:ext uri="{FF2B5EF4-FFF2-40B4-BE49-F238E27FC236}">
                <a16:creationId xmlns:a16="http://schemas.microsoft.com/office/drawing/2014/main" id="{EDA808C8-29A8-2F20-C591-AC2331DFA008}"/>
              </a:ext>
            </a:extLst>
          </p:cNvPr>
          <p:cNvSpPr/>
          <p:nvPr/>
        </p:nvSpPr>
        <p:spPr>
          <a:xfrm>
            <a:off x="14881124" y="5253987"/>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C5</a:t>
            </a:r>
          </a:p>
        </p:txBody>
      </p:sp>
      <p:sp>
        <p:nvSpPr>
          <p:cNvPr id="39" name="Oval 38">
            <a:extLst>
              <a:ext uri="{FF2B5EF4-FFF2-40B4-BE49-F238E27FC236}">
                <a16:creationId xmlns:a16="http://schemas.microsoft.com/office/drawing/2014/main" id="{6FE5ACB4-03B3-B172-5EEC-666C259BE4F0}"/>
              </a:ext>
            </a:extLst>
          </p:cNvPr>
          <p:cNvSpPr/>
          <p:nvPr/>
        </p:nvSpPr>
        <p:spPr>
          <a:xfrm>
            <a:off x="12500061" y="657177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sp>
        <p:nvSpPr>
          <p:cNvPr id="40" name="Oval 39">
            <a:extLst>
              <a:ext uri="{FF2B5EF4-FFF2-40B4-BE49-F238E27FC236}">
                <a16:creationId xmlns:a16="http://schemas.microsoft.com/office/drawing/2014/main" id="{804A7E2B-FBB1-2736-1692-D830966C22F1}"/>
              </a:ext>
            </a:extLst>
          </p:cNvPr>
          <p:cNvSpPr/>
          <p:nvPr/>
        </p:nvSpPr>
        <p:spPr>
          <a:xfrm>
            <a:off x="12502948" y="7936233"/>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C4</a:t>
            </a:r>
          </a:p>
        </p:txBody>
      </p:sp>
      <p:grpSp>
        <p:nvGrpSpPr>
          <p:cNvPr id="41" name="Grup 40">
            <a:extLst>
              <a:ext uri="{FF2B5EF4-FFF2-40B4-BE49-F238E27FC236}">
                <a16:creationId xmlns:a16="http://schemas.microsoft.com/office/drawing/2014/main" id="{E3285DDA-4011-3051-24C5-75CD843597A1}"/>
              </a:ext>
            </a:extLst>
          </p:cNvPr>
          <p:cNvGrpSpPr/>
          <p:nvPr/>
        </p:nvGrpSpPr>
        <p:grpSpPr>
          <a:xfrm>
            <a:off x="13295848" y="7403333"/>
            <a:ext cx="1818038" cy="966734"/>
            <a:chOff x="13169358" y="4929154"/>
            <a:chExt cx="1818038" cy="966734"/>
          </a:xfrm>
        </p:grpSpPr>
        <p:sp>
          <p:nvSpPr>
            <p:cNvPr id="42" name="Ok: Sağ 41">
              <a:extLst>
                <a:ext uri="{FF2B5EF4-FFF2-40B4-BE49-F238E27FC236}">
                  <a16:creationId xmlns:a16="http://schemas.microsoft.com/office/drawing/2014/main" id="{A5D71D6C-FF76-F8D1-409B-EB178DA395F1}"/>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Dikdörtgen: Köşeleri Yuvarlatılmış 42">
              <a:extLst>
                <a:ext uri="{FF2B5EF4-FFF2-40B4-BE49-F238E27FC236}">
                  <a16:creationId xmlns:a16="http://schemas.microsoft.com/office/drawing/2014/main" id="{5AB81F87-F911-5729-D6CD-5F0E8E8B1179}"/>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side</a:t>
              </a:r>
            </a:p>
          </p:txBody>
        </p:sp>
      </p:grpSp>
      <p:cxnSp>
        <p:nvCxnSpPr>
          <p:cNvPr id="45" name="Düz Ok Bağlayıcısı 44">
            <a:extLst>
              <a:ext uri="{FF2B5EF4-FFF2-40B4-BE49-F238E27FC236}">
                <a16:creationId xmlns:a16="http://schemas.microsoft.com/office/drawing/2014/main" id="{425007C7-B07B-1982-4B08-3D6E60C75F2B}"/>
              </a:ext>
            </a:extLst>
          </p:cNvPr>
          <p:cNvCxnSpPr>
            <a:cxnSpLocks/>
            <a:endCxn id="8" idx="4"/>
          </p:cNvCxnSpPr>
          <p:nvPr/>
        </p:nvCxnSpPr>
        <p:spPr>
          <a:xfrm flipV="1">
            <a:off x="12919161" y="6025213"/>
            <a:ext cx="2887" cy="54655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Düz Ok Bağlayıcısı 47">
            <a:extLst>
              <a:ext uri="{FF2B5EF4-FFF2-40B4-BE49-F238E27FC236}">
                <a16:creationId xmlns:a16="http://schemas.microsoft.com/office/drawing/2014/main" id="{41E26EF6-BC65-E74B-6D2C-AE447370F57B}"/>
              </a:ext>
            </a:extLst>
          </p:cNvPr>
          <p:cNvCxnSpPr>
            <a:cxnSpLocks/>
            <a:stCxn id="40" idx="0"/>
            <a:endCxn id="39" idx="4"/>
          </p:cNvCxnSpPr>
          <p:nvPr/>
        </p:nvCxnSpPr>
        <p:spPr>
          <a:xfrm flipH="1" flipV="1">
            <a:off x="12919161" y="7342996"/>
            <a:ext cx="2887" cy="59323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50" name="Serbest Form: Şekil 49">
            <a:extLst>
              <a:ext uri="{FF2B5EF4-FFF2-40B4-BE49-F238E27FC236}">
                <a16:creationId xmlns:a16="http://schemas.microsoft.com/office/drawing/2014/main" id="{420C48D5-B745-579A-333D-3D29FA77AE48}"/>
              </a:ext>
            </a:extLst>
          </p:cNvPr>
          <p:cNvSpPr/>
          <p:nvPr/>
        </p:nvSpPr>
        <p:spPr>
          <a:xfrm>
            <a:off x="12931092" y="4749421"/>
            <a:ext cx="1112454" cy="532263"/>
          </a:xfrm>
          <a:custGeom>
            <a:avLst/>
            <a:gdLst>
              <a:gd name="connsiteX0" fmla="*/ 20633 w 1112454"/>
              <a:gd name="connsiteY0" fmla="*/ 532263 h 532263"/>
              <a:gd name="connsiteX1" fmla="*/ 129815 w 1112454"/>
              <a:gd name="connsiteY1" fmla="*/ 218364 h 532263"/>
              <a:gd name="connsiteX2" fmla="*/ 1003272 w 1112454"/>
              <a:gd name="connsiteY2" fmla="*/ 300251 h 532263"/>
              <a:gd name="connsiteX3" fmla="*/ 1112454 w 1112454"/>
              <a:gd name="connsiteY3" fmla="*/ 0 h 532263"/>
            </a:gdLst>
            <a:ahLst/>
            <a:cxnLst>
              <a:cxn ang="0">
                <a:pos x="connsiteX0" y="connsiteY0"/>
              </a:cxn>
              <a:cxn ang="0">
                <a:pos x="connsiteX1" y="connsiteY1"/>
              </a:cxn>
              <a:cxn ang="0">
                <a:pos x="connsiteX2" y="connsiteY2"/>
              </a:cxn>
              <a:cxn ang="0">
                <a:pos x="connsiteX3" y="connsiteY3"/>
              </a:cxn>
            </a:cxnLst>
            <a:rect l="l" t="t" r="r" b="b"/>
            <a:pathLst>
              <a:path w="1112454" h="532263">
                <a:moveTo>
                  <a:pt x="20633" y="532263"/>
                </a:moveTo>
                <a:cubicBezTo>
                  <a:pt x="-6663" y="394648"/>
                  <a:pt x="-33958" y="257033"/>
                  <a:pt x="129815" y="218364"/>
                </a:cubicBezTo>
                <a:cubicBezTo>
                  <a:pt x="293588" y="179695"/>
                  <a:pt x="839499" y="336645"/>
                  <a:pt x="1003272" y="300251"/>
                </a:cubicBezTo>
                <a:cubicBezTo>
                  <a:pt x="1167045" y="263857"/>
                  <a:pt x="1087433" y="50042"/>
                  <a:pt x="1112454"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erbest Form: Şekil 50">
            <a:extLst>
              <a:ext uri="{FF2B5EF4-FFF2-40B4-BE49-F238E27FC236}">
                <a16:creationId xmlns:a16="http://schemas.microsoft.com/office/drawing/2014/main" id="{E958D51D-5D96-1F0F-0EE2-991E8140F32D}"/>
              </a:ext>
            </a:extLst>
          </p:cNvPr>
          <p:cNvSpPr/>
          <p:nvPr/>
        </p:nvSpPr>
        <p:spPr>
          <a:xfrm>
            <a:off x="14011059" y="4817660"/>
            <a:ext cx="1291972" cy="464024"/>
          </a:xfrm>
          <a:custGeom>
            <a:avLst/>
            <a:gdLst>
              <a:gd name="connsiteX0" fmla="*/ 1206195 w 1291972"/>
              <a:gd name="connsiteY0" fmla="*/ 464024 h 464024"/>
              <a:gd name="connsiteX1" fmla="*/ 1178899 w 1291972"/>
              <a:gd name="connsiteY1" fmla="*/ 204716 h 464024"/>
              <a:gd name="connsiteX2" fmla="*/ 100726 w 1291972"/>
              <a:gd name="connsiteY2" fmla="*/ 272955 h 464024"/>
              <a:gd name="connsiteX3" fmla="*/ 32487 w 1291972"/>
              <a:gd name="connsiteY3" fmla="*/ 0 h 464024"/>
            </a:gdLst>
            <a:ahLst/>
            <a:cxnLst>
              <a:cxn ang="0">
                <a:pos x="connsiteX0" y="connsiteY0"/>
              </a:cxn>
              <a:cxn ang="0">
                <a:pos x="connsiteX1" y="connsiteY1"/>
              </a:cxn>
              <a:cxn ang="0">
                <a:pos x="connsiteX2" y="connsiteY2"/>
              </a:cxn>
              <a:cxn ang="0">
                <a:pos x="connsiteX3" y="connsiteY3"/>
              </a:cxn>
            </a:cxnLst>
            <a:rect l="l" t="t" r="r" b="b"/>
            <a:pathLst>
              <a:path w="1291972" h="464024">
                <a:moveTo>
                  <a:pt x="1206195" y="464024"/>
                </a:moveTo>
                <a:cubicBezTo>
                  <a:pt x="1284669" y="350292"/>
                  <a:pt x="1363144" y="236561"/>
                  <a:pt x="1178899" y="204716"/>
                </a:cubicBezTo>
                <a:cubicBezTo>
                  <a:pt x="994654" y="172871"/>
                  <a:pt x="291795" y="307074"/>
                  <a:pt x="100726" y="272955"/>
                </a:cubicBezTo>
                <a:cubicBezTo>
                  <a:pt x="-90343" y="238836"/>
                  <a:pt x="52959" y="56866"/>
                  <a:pt x="3248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utoShape 5">
            <a:extLst>
              <a:ext uri="{FF2B5EF4-FFF2-40B4-BE49-F238E27FC236}">
                <a16:creationId xmlns:a16="http://schemas.microsoft.com/office/drawing/2014/main" id="{F5D96AFC-D3FA-3079-205D-8BBC5791017B}"/>
              </a:ext>
            </a:extLst>
          </p:cNvPr>
          <p:cNvSpPr/>
          <p:nvPr/>
        </p:nvSpPr>
        <p:spPr>
          <a:xfrm>
            <a:off x="2494469" y="47693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4" name="TextBox 26">
            <a:extLst>
              <a:ext uri="{FF2B5EF4-FFF2-40B4-BE49-F238E27FC236}">
                <a16:creationId xmlns:a16="http://schemas.microsoft.com/office/drawing/2014/main" id="{1249DCCC-2648-CBA8-2B3A-81D68BC8E0B3}"/>
              </a:ext>
            </a:extLst>
          </p:cNvPr>
          <p:cNvSpPr txBox="1"/>
          <p:nvPr/>
        </p:nvSpPr>
        <p:spPr>
          <a:xfrm>
            <a:off x="2477903" y="4915605"/>
            <a:ext cx="9190843" cy="746999"/>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a:ea typeface="Roboto"/>
                <a:cs typeface="Roboto"/>
                <a:sym typeface="Roboto"/>
              </a:rPr>
              <a:t>Here's a repository where we have some work in branch side that we want to copy to main. This could be accomplished through a rebase.</a:t>
            </a:r>
          </a:p>
        </p:txBody>
      </p:sp>
      <p:sp>
        <p:nvSpPr>
          <p:cNvPr id="55" name="TextBox 17">
            <a:extLst>
              <a:ext uri="{FF2B5EF4-FFF2-40B4-BE49-F238E27FC236}">
                <a16:creationId xmlns:a16="http://schemas.microsoft.com/office/drawing/2014/main" id="{98180DA8-EE37-F243-85BE-366DC74B1116}"/>
              </a:ext>
            </a:extLst>
          </p:cNvPr>
          <p:cNvSpPr txBox="1"/>
          <p:nvPr/>
        </p:nvSpPr>
        <p:spPr>
          <a:xfrm>
            <a:off x="2485685" y="5795559"/>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cherry-pick C2 C4</a:t>
            </a:r>
          </a:p>
        </p:txBody>
      </p:sp>
      <p:sp>
        <p:nvSpPr>
          <p:cNvPr id="56" name="Oval 55">
            <a:extLst>
              <a:ext uri="{FF2B5EF4-FFF2-40B4-BE49-F238E27FC236}">
                <a16:creationId xmlns:a16="http://schemas.microsoft.com/office/drawing/2014/main" id="{AB3D1D11-1AFC-03C8-DBE8-7827EACC92C9}"/>
              </a:ext>
            </a:extLst>
          </p:cNvPr>
          <p:cNvSpPr/>
          <p:nvPr/>
        </p:nvSpPr>
        <p:spPr>
          <a:xfrm>
            <a:off x="14883931" y="6571770"/>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57" name="Oval 56">
            <a:extLst>
              <a:ext uri="{FF2B5EF4-FFF2-40B4-BE49-F238E27FC236}">
                <a16:creationId xmlns:a16="http://schemas.microsoft.com/office/drawing/2014/main" id="{CC898B22-A98A-E480-B5CA-B399C974FFD2}"/>
              </a:ext>
            </a:extLst>
          </p:cNvPr>
          <p:cNvSpPr/>
          <p:nvPr/>
        </p:nvSpPr>
        <p:spPr>
          <a:xfrm>
            <a:off x="14877348" y="7939105"/>
            <a:ext cx="838200" cy="771226"/>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C4’</a:t>
            </a:r>
          </a:p>
        </p:txBody>
      </p:sp>
      <p:cxnSp>
        <p:nvCxnSpPr>
          <p:cNvPr id="58" name="Düz Ok Bağlayıcısı 57">
            <a:extLst>
              <a:ext uri="{FF2B5EF4-FFF2-40B4-BE49-F238E27FC236}">
                <a16:creationId xmlns:a16="http://schemas.microsoft.com/office/drawing/2014/main" id="{C10DB61C-6963-E17C-B7B2-986B9E06D8FB}"/>
              </a:ext>
            </a:extLst>
          </p:cNvPr>
          <p:cNvCxnSpPr>
            <a:cxnSpLocks/>
            <a:stCxn id="57" idx="0"/>
            <a:endCxn id="56" idx="4"/>
          </p:cNvCxnSpPr>
          <p:nvPr/>
        </p:nvCxnSpPr>
        <p:spPr>
          <a:xfrm flipV="1">
            <a:off x="15296448" y="7342996"/>
            <a:ext cx="6583" cy="59610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Düz Ok Bağlayıcısı 61">
            <a:extLst>
              <a:ext uri="{FF2B5EF4-FFF2-40B4-BE49-F238E27FC236}">
                <a16:creationId xmlns:a16="http://schemas.microsoft.com/office/drawing/2014/main" id="{6670D986-04B2-9C6A-00F6-B642D8B11841}"/>
              </a:ext>
            </a:extLst>
          </p:cNvPr>
          <p:cNvCxnSpPr>
            <a:cxnSpLocks/>
            <a:stCxn id="56" idx="0"/>
            <a:endCxn id="38" idx="4"/>
          </p:cNvCxnSpPr>
          <p:nvPr/>
        </p:nvCxnSpPr>
        <p:spPr>
          <a:xfrm flipH="1" flipV="1">
            <a:off x="15300224" y="6025213"/>
            <a:ext cx="2807" cy="54655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5419344" y="7208998"/>
            <a:ext cx="1818038" cy="966734"/>
            <a:chOff x="13169358" y="4929154"/>
            <a:chExt cx="1818038" cy="966734"/>
          </a:xfrm>
          <a:solidFill>
            <a:schemeClr val="accent2">
              <a:lumMod val="75000"/>
            </a:schemeClr>
          </a:solidFill>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23" name="TextBox 26">
            <a:extLst>
              <a:ext uri="{FF2B5EF4-FFF2-40B4-BE49-F238E27FC236}">
                <a16:creationId xmlns:a16="http://schemas.microsoft.com/office/drawing/2014/main" id="{B6F46675-9839-D623-27BA-82C34AFE0BB5}"/>
              </a:ext>
            </a:extLst>
          </p:cNvPr>
          <p:cNvSpPr txBox="1"/>
          <p:nvPr/>
        </p:nvSpPr>
        <p:spPr>
          <a:xfrm>
            <a:off x="2470599" y="6198375"/>
            <a:ext cx="9190843"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a:ea typeface="Roboto"/>
                <a:cs typeface="Roboto"/>
                <a:sym typeface="Roboto"/>
              </a:rPr>
              <a:t>We wanted commits C2 and C4 and git plopped them down right below us. Simple as that!</a:t>
            </a:r>
          </a:p>
        </p:txBody>
      </p:sp>
      <p:sp>
        <p:nvSpPr>
          <p:cNvPr id="9" name="TextBox 26">
            <a:extLst>
              <a:ext uri="{FF2B5EF4-FFF2-40B4-BE49-F238E27FC236}">
                <a16:creationId xmlns:a16="http://schemas.microsoft.com/office/drawing/2014/main" id="{53A50D85-4C40-2ABE-2A58-3F04DE9A45EE}"/>
              </a:ext>
            </a:extLst>
          </p:cNvPr>
          <p:cNvSpPr txBox="1"/>
          <p:nvPr/>
        </p:nvSpPr>
        <p:spPr>
          <a:xfrm>
            <a:off x="13476077" y="8743599"/>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3012207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ADMINISTRATION</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400" dirty="0">
                <a:solidFill>
                  <a:srgbClr val="4E443C"/>
                </a:solidFill>
                <a:latin typeface="Roboto Slab" pitchFamily="2" charset="0"/>
              </a:rPr>
              <a:t>G</a:t>
            </a:r>
            <a:r>
              <a:rPr lang="en-US" sz="2400" b="0" i="0" dirty="0">
                <a:solidFill>
                  <a:srgbClr val="4E443C"/>
                </a:solidFill>
                <a:effectLst/>
                <a:latin typeface="Roboto Slab" pitchFamily="2" charset="0"/>
              </a:rPr>
              <a:t>it </a:t>
            </a:r>
            <a:r>
              <a:rPr lang="en-US" sz="2400" dirty="0">
                <a:solidFill>
                  <a:srgbClr val="4E443C"/>
                </a:solidFill>
                <a:latin typeface="Roboto Slab" pitchFamily="2" charset="0"/>
              </a:rPr>
              <a:t>R</a:t>
            </a:r>
            <a:r>
              <a:rPr lang="en-US" sz="2400" b="0" i="0" dirty="0">
                <a:solidFill>
                  <a:srgbClr val="4E443C"/>
                </a:solidFill>
                <a:effectLst/>
                <a:latin typeface="Roboto Slab" pitchFamily="2" charset="0"/>
              </a:rPr>
              <a:t>eflog is a useful command in order to show a log of all the actions that have been taken!</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Reflog</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299" y="646431"/>
            <a:ext cx="485365"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49</a:t>
            </a:r>
          </a:p>
        </p:txBody>
      </p:sp>
      <p:sp>
        <p:nvSpPr>
          <p:cNvPr id="27" name="Oval 26">
            <a:extLst>
              <a:ext uri="{FF2B5EF4-FFF2-40B4-BE49-F238E27FC236}">
                <a16:creationId xmlns:a16="http://schemas.microsoft.com/office/drawing/2014/main" id="{9E63EC8B-2BE0-ECA7-4D3C-CC859B20E826}"/>
              </a:ext>
            </a:extLst>
          </p:cNvPr>
          <p:cNvSpPr/>
          <p:nvPr/>
        </p:nvSpPr>
        <p:spPr>
          <a:xfrm>
            <a:off x="13942681" y="4159389"/>
            <a:ext cx="1183469"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84e55</a:t>
            </a:r>
          </a:p>
        </p:txBody>
      </p:sp>
      <p:sp>
        <p:nvSpPr>
          <p:cNvPr id="29" name="Oval 28">
            <a:extLst>
              <a:ext uri="{FF2B5EF4-FFF2-40B4-BE49-F238E27FC236}">
                <a16:creationId xmlns:a16="http://schemas.microsoft.com/office/drawing/2014/main" id="{006F29DA-2880-7C99-7BE9-76087A3BD8C9}"/>
              </a:ext>
            </a:extLst>
          </p:cNvPr>
          <p:cNvSpPr/>
          <p:nvPr/>
        </p:nvSpPr>
        <p:spPr>
          <a:xfrm>
            <a:off x="13942682" y="5466475"/>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7e456</a:t>
            </a:r>
          </a:p>
        </p:txBody>
      </p:sp>
      <p:sp>
        <p:nvSpPr>
          <p:cNvPr id="8" name="Oval 7">
            <a:extLst>
              <a:ext uri="{FF2B5EF4-FFF2-40B4-BE49-F238E27FC236}">
                <a16:creationId xmlns:a16="http://schemas.microsoft.com/office/drawing/2014/main" id="{524740D9-5224-9B0D-9243-F84785353198}"/>
              </a:ext>
            </a:extLst>
          </p:cNvPr>
          <p:cNvSpPr/>
          <p:nvPr/>
        </p:nvSpPr>
        <p:spPr>
          <a:xfrm>
            <a:off x="13942682" y="6432270"/>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Efi81</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534416" y="4930615"/>
            <a:ext cx="0" cy="535860"/>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4534416" y="6237701"/>
            <a:ext cx="0" cy="19456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This includes merges, resets, reverts: basically any alteration to your branch.</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2183829" y="4511322"/>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11" name="TextBox 17">
            <a:extLst>
              <a:ext uri="{FF2B5EF4-FFF2-40B4-BE49-F238E27FC236}">
                <a16:creationId xmlns:a16="http://schemas.microsoft.com/office/drawing/2014/main" id="{B06EA492-DA3D-015A-C94A-9C86A1D0DBF1}"/>
              </a:ext>
            </a:extLst>
          </p:cNvPr>
          <p:cNvSpPr txBox="1"/>
          <p:nvPr/>
        </p:nvSpPr>
        <p:spPr>
          <a:xfrm>
            <a:off x="2472743" y="4408604"/>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reflog</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27548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9010084" y="10581877"/>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9010084" y="11920462"/>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429184" y="1135310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26">
            <a:extLst>
              <a:ext uri="{FF2B5EF4-FFF2-40B4-BE49-F238E27FC236}">
                <a16:creationId xmlns:a16="http://schemas.microsoft.com/office/drawing/2014/main" id="{3B4A058C-F01D-5E28-50CA-06C4F9E61A73}"/>
              </a:ext>
            </a:extLst>
          </p:cNvPr>
          <p:cNvSpPr txBox="1"/>
          <p:nvPr/>
        </p:nvSpPr>
        <p:spPr>
          <a:xfrm>
            <a:off x="2288684" y="11616903"/>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 remote received commit C2, the branch main on the remote was updated to point at C2, and our own reflection of the remote (o/main) was updated as well. Everything is in sync!</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4164995"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4884221" y="3647051"/>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010084" y="13295643"/>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429184" y="12691688"/>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4888386" y="4887617"/>
            <a:ext cx="1918230" cy="966734"/>
            <a:chOff x="13169358" y="4929154"/>
            <a:chExt cx="1918230"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5" y="4929154"/>
              <a:ext cx="1395593"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origin/main</a:t>
              </a:r>
            </a:p>
          </p:txBody>
        </p:sp>
      </p:grpSp>
      <p:sp>
        <p:nvSpPr>
          <p:cNvPr id="48" name="Oval 47">
            <a:extLst>
              <a:ext uri="{FF2B5EF4-FFF2-40B4-BE49-F238E27FC236}">
                <a16:creationId xmlns:a16="http://schemas.microsoft.com/office/drawing/2014/main" id="{B2FA8BBA-54DC-8E81-6C2A-DFE304E5EA3A}"/>
              </a:ext>
            </a:extLst>
          </p:cNvPr>
          <p:cNvSpPr/>
          <p:nvPr/>
        </p:nvSpPr>
        <p:spPr>
          <a:xfrm>
            <a:off x="13942682" y="7401853"/>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035cc</a:t>
            </a:r>
          </a:p>
        </p:txBody>
      </p:sp>
      <p:cxnSp>
        <p:nvCxnSpPr>
          <p:cNvPr id="49" name="Düz Ok Bağlayıcısı 48">
            <a:extLst>
              <a:ext uri="{FF2B5EF4-FFF2-40B4-BE49-F238E27FC236}">
                <a16:creationId xmlns:a16="http://schemas.microsoft.com/office/drawing/2014/main" id="{AD789129-562F-87FE-10F6-92957623BC6E}"/>
              </a:ext>
            </a:extLst>
          </p:cNvPr>
          <p:cNvCxnSpPr>
            <a:cxnSpLocks/>
            <a:stCxn id="48" idx="0"/>
            <a:endCxn id="8" idx="4"/>
          </p:cNvCxnSpPr>
          <p:nvPr/>
        </p:nvCxnSpPr>
        <p:spPr>
          <a:xfrm flipV="1">
            <a:off x="14534416" y="7203496"/>
            <a:ext cx="0" cy="19835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3AA672A0-6B48-CC44-F5EE-BE5F412E6B83}"/>
              </a:ext>
            </a:extLst>
          </p:cNvPr>
          <p:cNvSpPr/>
          <p:nvPr/>
        </p:nvSpPr>
        <p:spPr>
          <a:xfrm>
            <a:off x="13942682" y="8371436"/>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i8fe5</a:t>
            </a:r>
          </a:p>
        </p:txBody>
      </p:sp>
      <p:cxnSp>
        <p:nvCxnSpPr>
          <p:cNvPr id="61" name="Düz Ok Bağlayıcısı 60">
            <a:extLst>
              <a:ext uri="{FF2B5EF4-FFF2-40B4-BE49-F238E27FC236}">
                <a16:creationId xmlns:a16="http://schemas.microsoft.com/office/drawing/2014/main" id="{3C5038EA-7603-5C17-5F78-6E1F46D788A2}"/>
              </a:ext>
            </a:extLst>
          </p:cNvPr>
          <p:cNvCxnSpPr>
            <a:cxnSpLocks/>
            <a:stCxn id="60" idx="0"/>
            <a:endCxn id="48" idx="4"/>
          </p:cNvCxnSpPr>
          <p:nvPr/>
        </p:nvCxnSpPr>
        <p:spPr>
          <a:xfrm flipV="1">
            <a:off x="14534416" y="8173079"/>
            <a:ext cx="0" cy="19835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99721C40-9C3C-BB8F-E36E-924174B2D4F1}"/>
              </a:ext>
            </a:extLst>
          </p:cNvPr>
          <p:cNvSpPr/>
          <p:nvPr/>
        </p:nvSpPr>
        <p:spPr>
          <a:xfrm>
            <a:off x="12636296" y="7401853"/>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035cc</a:t>
            </a:r>
          </a:p>
        </p:txBody>
      </p:sp>
      <p:cxnSp>
        <p:nvCxnSpPr>
          <p:cNvPr id="82" name="Düz Ok Bağlayıcısı 81">
            <a:extLst>
              <a:ext uri="{FF2B5EF4-FFF2-40B4-BE49-F238E27FC236}">
                <a16:creationId xmlns:a16="http://schemas.microsoft.com/office/drawing/2014/main" id="{D1AA0E1B-6ECA-E7ED-C999-59A6C4050FFB}"/>
              </a:ext>
            </a:extLst>
          </p:cNvPr>
          <p:cNvCxnSpPr>
            <a:cxnSpLocks/>
            <a:stCxn id="81" idx="0"/>
            <a:endCxn id="27" idx="3"/>
          </p:cNvCxnSpPr>
          <p:nvPr/>
        </p:nvCxnSpPr>
        <p:spPr>
          <a:xfrm flipV="1">
            <a:off x="13228030" y="4817672"/>
            <a:ext cx="887966" cy="258418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3B1B8308-267E-8821-55C7-FEF20323895D}"/>
              </a:ext>
            </a:extLst>
          </p:cNvPr>
          <p:cNvSpPr/>
          <p:nvPr/>
        </p:nvSpPr>
        <p:spPr>
          <a:xfrm>
            <a:off x="12636296" y="8369392"/>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i8fe5</a:t>
            </a:r>
          </a:p>
        </p:txBody>
      </p:sp>
      <p:cxnSp>
        <p:nvCxnSpPr>
          <p:cNvPr id="84" name="Düz Ok Bağlayıcısı 83">
            <a:extLst>
              <a:ext uri="{FF2B5EF4-FFF2-40B4-BE49-F238E27FC236}">
                <a16:creationId xmlns:a16="http://schemas.microsoft.com/office/drawing/2014/main" id="{2B1DDDFB-F7F2-9729-3B0D-8959B5D36C71}"/>
              </a:ext>
            </a:extLst>
          </p:cNvPr>
          <p:cNvCxnSpPr>
            <a:cxnSpLocks/>
            <a:stCxn id="83" idx="0"/>
            <a:endCxn id="81" idx="4"/>
          </p:cNvCxnSpPr>
          <p:nvPr/>
        </p:nvCxnSpPr>
        <p:spPr>
          <a:xfrm flipV="1">
            <a:off x="13228030" y="8173079"/>
            <a:ext cx="0" cy="196313"/>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up 53">
            <a:extLst>
              <a:ext uri="{FF2B5EF4-FFF2-40B4-BE49-F238E27FC236}">
                <a16:creationId xmlns:a16="http://schemas.microsoft.com/office/drawing/2014/main" id="{3F293857-42D2-9B3C-A46A-01945F0DA3C5}"/>
              </a:ext>
            </a:extLst>
          </p:cNvPr>
          <p:cNvGrpSpPr/>
          <p:nvPr/>
        </p:nvGrpSpPr>
        <p:grpSpPr>
          <a:xfrm>
            <a:off x="-7485257" y="7787466"/>
            <a:ext cx="6369263" cy="3427557"/>
            <a:chOff x="4463823" y="5222553"/>
            <a:chExt cx="6369263" cy="3427557"/>
          </a:xfrm>
        </p:grpSpPr>
        <p:grpSp>
          <p:nvGrpSpPr>
            <p:cNvPr id="52" name="Grup 51">
              <a:extLst>
                <a:ext uri="{FF2B5EF4-FFF2-40B4-BE49-F238E27FC236}">
                  <a16:creationId xmlns:a16="http://schemas.microsoft.com/office/drawing/2014/main" id="{C19D76F3-098E-8C8B-F272-1B759B15265B}"/>
                </a:ext>
              </a:extLst>
            </p:cNvPr>
            <p:cNvGrpSpPr/>
            <p:nvPr/>
          </p:nvGrpSpPr>
          <p:grpSpPr>
            <a:xfrm>
              <a:off x="4463823" y="5222553"/>
              <a:ext cx="6369263" cy="3427557"/>
              <a:chOff x="4463823" y="5222553"/>
              <a:chExt cx="6369263" cy="3427557"/>
            </a:xfrm>
          </p:grpSpPr>
          <p:sp>
            <p:nvSpPr>
              <p:cNvPr id="30" name="Dikdörtgen: Köşeleri Yuvarlatılmış 29">
                <a:extLst>
                  <a:ext uri="{FF2B5EF4-FFF2-40B4-BE49-F238E27FC236}">
                    <a16:creationId xmlns:a16="http://schemas.microsoft.com/office/drawing/2014/main" id="{A65E62AB-2FB1-4A67-09EE-D135B51A090A}"/>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26">
                <a:extLst>
                  <a:ext uri="{FF2B5EF4-FFF2-40B4-BE49-F238E27FC236}">
                    <a16:creationId xmlns:a16="http://schemas.microsoft.com/office/drawing/2014/main" id="{98CB5DDF-66A7-B4E0-BDDA-436704686BF0}"/>
                  </a:ext>
                </a:extLst>
              </p:cNvPr>
              <p:cNvSpPr txBox="1"/>
              <p:nvPr/>
            </p:nvSpPr>
            <p:spPr>
              <a:xfrm>
                <a:off x="7354729" y="5393774"/>
                <a:ext cx="46294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bash</a:t>
                </a:r>
              </a:p>
            </p:txBody>
          </p:sp>
          <p:sp>
            <p:nvSpPr>
              <p:cNvPr id="47" name="Oval 46">
                <a:extLst>
                  <a:ext uri="{FF2B5EF4-FFF2-40B4-BE49-F238E27FC236}">
                    <a16:creationId xmlns:a16="http://schemas.microsoft.com/office/drawing/2014/main" id="{A0AA7A3D-70C2-8729-4F9C-856CE282140D}"/>
                  </a:ext>
                </a:extLst>
              </p:cNvPr>
              <p:cNvSpPr/>
              <p:nvPr/>
            </p:nvSpPr>
            <p:spPr>
              <a:xfrm>
                <a:off x="4838211" y="5485626"/>
                <a:ext cx="139932" cy="158216"/>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75729FE-8772-0214-A78F-973839F04FA0}"/>
                  </a:ext>
                </a:extLst>
              </p:cNvPr>
              <p:cNvSpPr/>
              <p:nvPr/>
            </p:nvSpPr>
            <p:spPr>
              <a:xfrm>
                <a:off x="5038031" y="5485626"/>
                <a:ext cx="139932" cy="15821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2431086-CB89-5914-87FC-FB4C89079F9D}"/>
                  </a:ext>
                </a:extLst>
              </p:cNvPr>
              <p:cNvSpPr/>
              <p:nvPr/>
            </p:nvSpPr>
            <p:spPr>
              <a:xfrm>
                <a:off x="5237851" y="5485626"/>
                <a:ext cx="139932" cy="15821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26">
              <a:extLst>
                <a:ext uri="{FF2B5EF4-FFF2-40B4-BE49-F238E27FC236}">
                  <a16:creationId xmlns:a16="http://schemas.microsoft.com/office/drawing/2014/main" id="{E1214DD2-E4F1-F38A-3C20-0493443AC761}"/>
                </a:ext>
              </a:extLst>
            </p:cNvPr>
            <p:cNvSpPr txBox="1"/>
            <p:nvPr/>
          </p:nvSpPr>
          <p:spPr>
            <a:xfrm>
              <a:off x="4763347" y="5971119"/>
              <a:ext cx="5770214" cy="2031325"/>
            </a:xfrm>
            <a:prstGeom prst="rect">
              <a:avLst/>
            </a:prstGeom>
          </p:spPr>
          <p:txBody>
            <a:bodyPr wrap="square" lIns="0" tIns="0" rIns="0" bIns="0" rtlCol="0" anchor="t">
              <a:spAutoFit/>
            </a:bodyPr>
            <a:lstStyle/>
            <a:p>
              <a:pPr algn="l">
                <a:lnSpc>
                  <a:spcPct val="150000"/>
                </a:lnSpc>
              </a:pPr>
              <a:r>
                <a:rPr lang="en-US" dirty="0">
                  <a:solidFill>
                    <a:srgbClr val="DF6EA6"/>
                  </a:solidFill>
                  <a:latin typeface="Roboto Italics"/>
                  <a:ea typeface="Roboto Italics"/>
                  <a:cs typeface="Roboto Italics"/>
                  <a:sym typeface="Roboto Italics"/>
                </a:rPr>
                <a:t>main$ </a:t>
              </a:r>
              <a:r>
                <a:rPr lang="en-US" dirty="0">
                  <a:solidFill>
                    <a:schemeClr val="bg1"/>
                  </a:solidFill>
                  <a:latin typeface="Roboto Italics"/>
                  <a:ea typeface="Roboto Italics"/>
                  <a:cs typeface="Roboto Italics"/>
                  <a:sym typeface="Roboto Italics"/>
                </a:rPr>
                <a:t>git reflog</a:t>
              </a:r>
            </a:p>
            <a:p>
              <a:pPr algn="l">
                <a:lnSpc>
                  <a:spcPct val="150000"/>
                </a:lnSpc>
              </a:pPr>
              <a:r>
                <a:rPr lang="en-US" dirty="0">
                  <a:solidFill>
                    <a:srgbClr val="61B045"/>
                  </a:solidFill>
                  <a:latin typeface="Roboto Italics"/>
                  <a:ea typeface="Roboto Italics"/>
                  <a:cs typeface="Roboto Italics"/>
                  <a:sym typeface="Roboto Italics"/>
                </a:rPr>
                <a:t>84e55 HEAD@{0}: commit(merge)</a:t>
              </a:r>
            </a:p>
            <a:p>
              <a:pPr algn="l">
                <a:lnSpc>
                  <a:spcPct val="150000"/>
                </a:lnSpc>
              </a:pPr>
              <a:r>
                <a:rPr lang="en-US" dirty="0">
                  <a:solidFill>
                    <a:srgbClr val="61B045"/>
                  </a:solidFill>
                  <a:latin typeface="Roboto Italics"/>
                  <a:ea typeface="Roboto Italics"/>
                  <a:cs typeface="Roboto Italics"/>
                  <a:sym typeface="Roboto Italics"/>
                </a:rPr>
                <a:t>035cc HEAD@{1}: commit</a:t>
              </a:r>
            </a:p>
            <a:p>
              <a:pPr algn="l">
                <a:lnSpc>
                  <a:spcPct val="150000"/>
                </a:lnSpc>
              </a:pPr>
              <a:r>
                <a:rPr lang="en-US" dirty="0">
                  <a:solidFill>
                    <a:srgbClr val="61B045"/>
                  </a:solidFill>
                  <a:latin typeface="Roboto Italics"/>
                  <a:ea typeface="Roboto Italics"/>
                  <a:cs typeface="Roboto Italics"/>
                  <a:sym typeface="Roboto Italics"/>
                </a:rPr>
                <a:t>8d83a HEAD@{2}: reset moving to head~1</a:t>
              </a:r>
            </a:p>
            <a:p>
              <a:pPr algn="l">
                <a:lnSpc>
                  <a:spcPct val="150000"/>
                </a:lnSpc>
              </a:pPr>
              <a:r>
                <a:rPr lang="en-US" dirty="0">
                  <a:solidFill>
                    <a:srgbClr val="61B045"/>
                  </a:solidFill>
                  <a:latin typeface="Roboto Italics"/>
                  <a:ea typeface="Roboto Italics"/>
                  <a:cs typeface="Roboto Italics"/>
                  <a:sym typeface="Roboto Italics"/>
                </a:rPr>
                <a:t>18fe5 HEAD@{3}: commit(initial)</a:t>
              </a:r>
            </a:p>
          </p:txBody>
        </p:sp>
      </p:grpSp>
    </p:spTree>
    <p:extLst>
      <p:ext uri="{BB962C8B-B14F-4D97-AF65-F5344CB8AC3E}">
        <p14:creationId xmlns:p14="http://schemas.microsoft.com/office/powerpoint/2010/main" val="1423609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209798" y="1107845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766235"/>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HEAD is the symbolic name for the currently checked out commit -- it's essentially what commit you're working on top of.</a:t>
            </a:r>
          </a:p>
        </p:txBody>
      </p:sp>
      <p:sp>
        <p:nvSpPr>
          <p:cNvPr id="17" name="TextBox 17"/>
          <p:cNvSpPr txBox="1"/>
          <p:nvPr/>
        </p:nvSpPr>
        <p:spPr>
          <a:xfrm>
            <a:off x="2193233" y="11232055"/>
            <a:ext cx="8966193"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checkout C1; git checkout main; git commit; git checkout C2</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462976" cy="341567"/>
          </a:xfrm>
          <a:prstGeom prst="rect">
            <a:avLst/>
          </a:prstGeom>
        </p:spPr>
        <p:txBody>
          <a:bodyPr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rPr>
              <a:t>HEAD</a:t>
            </a:r>
            <a:endPar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5</a:t>
            </a:r>
          </a:p>
        </p:txBody>
      </p:sp>
      <p:sp>
        <p:nvSpPr>
          <p:cNvPr id="27" name="Oval 26">
            <a:extLst>
              <a:ext uri="{FF2B5EF4-FFF2-40B4-BE49-F238E27FC236}">
                <a16:creationId xmlns:a16="http://schemas.microsoft.com/office/drawing/2014/main" id="{9E63EC8B-2BE0-ECA7-4D3C-CC859B20E826}"/>
              </a:ext>
            </a:extLst>
          </p:cNvPr>
          <p:cNvSpPr/>
          <p:nvPr/>
        </p:nvSpPr>
        <p:spPr>
          <a:xfrm>
            <a:off x="12420600" y="40885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2420600" y="54271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420600" y="1130757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2839700" y="48598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p:cNvCxnSpPr>
          <p:nvPr/>
        </p:nvCxnSpPr>
        <p:spPr>
          <a:xfrm flipV="1">
            <a:off x="12839700" y="10740212"/>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3182600" y="3631735"/>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2" name="TextBox 26">
            <a:extLst>
              <a:ext uri="{FF2B5EF4-FFF2-40B4-BE49-F238E27FC236}">
                <a16:creationId xmlns:a16="http://schemas.microsoft.com/office/drawing/2014/main" id="{8926533F-02B2-6DD8-F7D4-24D64272719A}"/>
              </a:ext>
            </a:extLst>
          </p:cNvPr>
          <p:cNvSpPr txBox="1"/>
          <p:nvPr/>
        </p:nvSpPr>
        <p:spPr>
          <a:xfrm>
            <a:off x="2209800" y="11969280"/>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477903" y="4159478"/>
            <a:ext cx="8944467" cy="519373"/>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HEAD always points to the most recent commit which is reflected in the working tree. Most git commands which make changes to the working tree will start by changing HEAD.</a:t>
            </a:r>
          </a:p>
        </p:txBody>
      </p:sp>
    </p:spTree>
    <p:extLst>
      <p:ext uri="{BB962C8B-B14F-4D97-AF65-F5344CB8AC3E}">
        <p14:creationId xmlns:p14="http://schemas.microsoft.com/office/powerpoint/2010/main" val="3141701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ADMINISTRATION</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400" dirty="0">
                <a:solidFill>
                  <a:srgbClr val="4E443C"/>
                </a:solidFill>
                <a:latin typeface="Roboto Slab" pitchFamily="2" charset="0"/>
              </a:rPr>
              <a:t>G</a:t>
            </a:r>
            <a:r>
              <a:rPr lang="en-US" sz="2400" b="0" i="0" dirty="0">
                <a:solidFill>
                  <a:srgbClr val="4E443C"/>
                </a:solidFill>
                <a:effectLst/>
                <a:latin typeface="Roboto Slab" pitchFamily="2" charset="0"/>
              </a:rPr>
              <a:t>it </a:t>
            </a:r>
            <a:r>
              <a:rPr lang="en-US" sz="2400" dirty="0">
                <a:solidFill>
                  <a:srgbClr val="4E443C"/>
                </a:solidFill>
                <a:latin typeface="Roboto Slab" pitchFamily="2" charset="0"/>
              </a:rPr>
              <a:t>R</a:t>
            </a:r>
            <a:r>
              <a:rPr lang="en-US" sz="2400" b="0" i="0" dirty="0">
                <a:solidFill>
                  <a:srgbClr val="4E443C"/>
                </a:solidFill>
                <a:effectLst/>
                <a:latin typeface="Roboto Slab" pitchFamily="2" charset="0"/>
              </a:rPr>
              <a:t>eflog is a useful command in order to show a log of all the actions that have been taken!</a:t>
            </a:r>
            <a:endParaRPr lang="en-US" sz="2200" dirty="0">
              <a:solidFill>
                <a:srgbClr val="3E4044"/>
              </a:solidFill>
              <a:latin typeface="Roboto" panose="02000000000000000000" pitchFamily="2" charset="0"/>
              <a:ea typeface="Roboto" panose="02000000000000000000" pitchFamily="2" charset="0"/>
              <a:cs typeface="Roboto"/>
              <a:sym typeface="Roboto"/>
            </a:endParaRP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Reflog</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299" y="646431"/>
            <a:ext cx="485365"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50</a:t>
            </a:r>
          </a:p>
        </p:txBody>
      </p:sp>
      <p:sp>
        <p:nvSpPr>
          <p:cNvPr id="27" name="Oval 26">
            <a:extLst>
              <a:ext uri="{FF2B5EF4-FFF2-40B4-BE49-F238E27FC236}">
                <a16:creationId xmlns:a16="http://schemas.microsoft.com/office/drawing/2014/main" id="{9E63EC8B-2BE0-ECA7-4D3C-CC859B20E826}"/>
              </a:ext>
            </a:extLst>
          </p:cNvPr>
          <p:cNvSpPr/>
          <p:nvPr/>
        </p:nvSpPr>
        <p:spPr>
          <a:xfrm>
            <a:off x="13942681" y="4159389"/>
            <a:ext cx="1183469"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84e55</a:t>
            </a:r>
          </a:p>
        </p:txBody>
      </p:sp>
      <p:sp>
        <p:nvSpPr>
          <p:cNvPr id="29" name="Oval 28">
            <a:extLst>
              <a:ext uri="{FF2B5EF4-FFF2-40B4-BE49-F238E27FC236}">
                <a16:creationId xmlns:a16="http://schemas.microsoft.com/office/drawing/2014/main" id="{006F29DA-2880-7C99-7BE9-76087A3BD8C9}"/>
              </a:ext>
            </a:extLst>
          </p:cNvPr>
          <p:cNvSpPr/>
          <p:nvPr/>
        </p:nvSpPr>
        <p:spPr>
          <a:xfrm>
            <a:off x="13942682" y="5466475"/>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7e456</a:t>
            </a:r>
          </a:p>
        </p:txBody>
      </p:sp>
      <p:sp>
        <p:nvSpPr>
          <p:cNvPr id="8" name="Oval 7">
            <a:extLst>
              <a:ext uri="{FF2B5EF4-FFF2-40B4-BE49-F238E27FC236}">
                <a16:creationId xmlns:a16="http://schemas.microsoft.com/office/drawing/2014/main" id="{524740D9-5224-9B0D-9243-F84785353198}"/>
              </a:ext>
            </a:extLst>
          </p:cNvPr>
          <p:cNvSpPr/>
          <p:nvPr/>
        </p:nvSpPr>
        <p:spPr>
          <a:xfrm>
            <a:off x="13942682" y="6432270"/>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Efi81</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534416" y="4930615"/>
            <a:ext cx="0" cy="535860"/>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4534416" y="6237701"/>
            <a:ext cx="0" cy="19456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This includes merges, resets, reverts: basically any alteration to your branch.</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2183829" y="4511322"/>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11" name="TextBox 17">
            <a:extLst>
              <a:ext uri="{FF2B5EF4-FFF2-40B4-BE49-F238E27FC236}">
                <a16:creationId xmlns:a16="http://schemas.microsoft.com/office/drawing/2014/main" id="{B06EA492-DA3D-015A-C94A-9C86A1D0DBF1}"/>
              </a:ext>
            </a:extLst>
          </p:cNvPr>
          <p:cNvSpPr txBox="1"/>
          <p:nvPr/>
        </p:nvSpPr>
        <p:spPr>
          <a:xfrm>
            <a:off x="2472743" y="4408604"/>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reflog</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27548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9010084" y="10581877"/>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9010084" y="11920462"/>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429184" y="11353103"/>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26">
            <a:extLst>
              <a:ext uri="{FF2B5EF4-FFF2-40B4-BE49-F238E27FC236}">
                <a16:creationId xmlns:a16="http://schemas.microsoft.com/office/drawing/2014/main" id="{3B4A058C-F01D-5E28-50CA-06C4F9E61A73}"/>
              </a:ext>
            </a:extLst>
          </p:cNvPr>
          <p:cNvSpPr txBox="1"/>
          <p:nvPr/>
        </p:nvSpPr>
        <p:spPr>
          <a:xfrm>
            <a:off x="2288684" y="11616903"/>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 remote received commit C2, the branch main on the remote was updated to point at C2, and our own reflection of the remote (o/main) was updated as well. Everything is in sync!</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4164995"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4884221" y="3647051"/>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010084" y="13295643"/>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429184" y="12691688"/>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4888386" y="4887617"/>
            <a:ext cx="1918230" cy="966734"/>
            <a:chOff x="13169358" y="4929154"/>
            <a:chExt cx="1918230"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5" y="4929154"/>
              <a:ext cx="1395593"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origin/main</a:t>
              </a:r>
            </a:p>
          </p:txBody>
        </p:sp>
      </p:grpSp>
      <p:sp>
        <p:nvSpPr>
          <p:cNvPr id="48" name="Oval 47">
            <a:extLst>
              <a:ext uri="{FF2B5EF4-FFF2-40B4-BE49-F238E27FC236}">
                <a16:creationId xmlns:a16="http://schemas.microsoft.com/office/drawing/2014/main" id="{B2FA8BBA-54DC-8E81-6C2A-DFE304E5EA3A}"/>
              </a:ext>
            </a:extLst>
          </p:cNvPr>
          <p:cNvSpPr/>
          <p:nvPr/>
        </p:nvSpPr>
        <p:spPr>
          <a:xfrm>
            <a:off x="13942682" y="7401853"/>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035cc</a:t>
            </a:r>
          </a:p>
        </p:txBody>
      </p:sp>
      <p:cxnSp>
        <p:nvCxnSpPr>
          <p:cNvPr id="49" name="Düz Ok Bağlayıcısı 48">
            <a:extLst>
              <a:ext uri="{FF2B5EF4-FFF2-40B4-BE49-F238E27FC236}">
                <a16:creationId xmlns:a16="http://schemas.microsoft.com/office/drawing/2014/main" id="{AD789129-562F-87FE-10F6-92957623BC6E}"/>
              </a:ext>
            </a:extLst>
          </p:cNvPr>
          <p:cNvCxnSpPr>
            <a:cxnSpLocks/>
            <a:stCxn id="48" idx="0"/>
            <a:endCxn id="8" idx="4"/>
          </p:cNvCxnSpPr>
          <p:nvPr/>
        </p:nvCxnSpPr>
        <p:spPr>
          <a:xfrm flipV="1">
            <a:off x="14534416" y="7203496"/>
            <a:ext cx="0" cy="19835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3AA672A0-6B48-CC44-F5EE-BE5F412E6B83}"/>
              </a:ext>
            </a:extLst>
          </p:cNvPr>
          <p:cNvSpPr/>
          <p:nvPr/>
        </p:nvSpPr>
        <p:spPr>
          <a:xfrm>
            <a:off x="13942682" y="8371436"/>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i8fe5</a:t>
            </a:r>
          </a:p>
        </p:txBody>
      </p:sp>
      <p:cxnSp>
        <p:nvCxnSpPr>
          <p:cNvPr id="61" name="Düz Ok Bağlayıcısı 60">
            <a:extLst>
              <a:ext uri="{FF2B5EF4-FFF2-40B4-BE49-F238E27FC236}">
                <a16:creationId xmlns:a16="http://schemas.microsoft.com/office/drawing/2014/main" id="{3C5038EA-7603-5C17-5F78-6E1F46D788A2}"/>
              </a:ext>
            </a:extLst>
          </p:cNvPr>
          <p:cNvCxnSpPr>
            <a:cxnSpLocks/>
            <a:stCxn id="60" idx="0"/>
            <a:endCxn id="48" idx="4"/>
          </p:cNvCxnSpPr>
          <p:nvPr/>
        </p:nvCxnSpPr>
        <p:spPr>
          <a:xfrm flipV="1">
            <a:off x="14534416" y="8173079"/>
            <a:ext cx="0" cy="19835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99721C40-9C3C-BB8F-E36E-924174B2D4F1}"/>
              </a:ext>
            </a:extLst>
          </p:cNvPr>
          <p:cNvSpPr/>
          <p:nvPr/>
        </p:nvSpPr>
        <p:spPr>
          <a:xfrm>
            <a:off x="12636296" y="7401853"/>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035cc</a:t>
            </a:r>
          </a:p>
        </p:txBody>
      </p:sp>
      <p:cxnSp>
        <p:nvCxnSpPr>
          <p:cNvPr id="82" name="Düz Ok Bağlayıcısı 81">
            <a:extLst>
              <a:ext uri="{FF2B5EF4-FFF2-40B4-BE49-F238E27FC236}">
                <a16:creationId xmlns:a16="http://schemas.microsoft.com/office/drawing/2014/main" id="{D1AA0E1B-6ECA-E7ED-C999-59A6C4050FFB}"/>
              </a:ext>
            </a:extLst>
          </p:cNvPr>
          <p:cNvCxnSpPr>
            <a:cxnSpLocks/>
            <a:stCxn id="81" idx="0"/>
            <a:endCxn id="27" idx="3"/>
          </p:cNvCxnSpPr>
          <p:nvPr/>
        </p:nvCxnSpPr>
        <p:spPr>
          <a:xfrm flipV="1">
            <a:off x="13228030" y="4817672"/>
            <a:ext cx="887966" cy="258418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3B1B8308-267E-8821-55C7-FEF20323895D}"/>
              </a:ext>
            </a:extLst>
          </p:cNvPr>
          <p:cNvSpPr/>
          <p:nvPr/>
        </p:nvSpPr>
        <p:spPr>
          <a:xfrm>
            <a:off x="12636296" y="8369392"/>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i8fe5</a:t>
            </a:r>
          </a:p>
        </p:txBody>
      </p:sp>
      <p:cxnSp>
        <p:nvCxnSpPr>
          <p:cNvPr id="84" name="Düz Ok Bağlayıcısı 83">
            <a:extLst>
              <a:ext uri="{FF2B5EF4-FFF2-40B4-BE49-F238E27FC236}">
                <a16:creationId xmlns:a16="http://schemas.microsoft.com/office/drawing/2014/main" id="{2B1DDDFB-F7F2-9729-3B0D-8959B5D36C71}"/>
              </a:ext>
            </a:extLst>
          </p:cNvPr>
          <p:cNvCxnSpPr>
            <a:cxnSpLocks/>
            <a:stCxn id="83" idx="0"/>
            <a:endCxn id="81" idx="4"/>
          </p:cNvCxnSpPr>
          <p:nvPr/>
        </p:nvCxnSpPr>
        <p:spPr>
          <a:xfrm flipV="1">
            <a:off x="13228030" y="8173079"/>
            <a:ext cx="0" cy="196313"/>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up 53">
            <a:extLst>
              <a:ext uri="{FF2B5EF4-FFF2-40B4-BE49-F238E27FC236}">
                <a16:creationId xmlns:a16="http://schemas.microsoft.com/office/drawing/2014/main" id="{3F293857-42D2-9B3C-A46A-01945F0DA3C5}"/>
              </a:ext>
            </a:extLst>
          </p:cNvPr>
          <p:cNvGrpSpPr/>
          <p:nvPr/>
        </p:nvGrpSpPr>
        <p:grpSpPr>
          <a:xfrm>
            <a:off x="4440280" y="5255505"/>
            <a:ext cx="6369263" cy="3427557"/>
            <a:chOff x="4463823" y="5222553"/>
            <a:chExt cx="6369263" cy="3427557"/>
          </a:xfrm>
        </p:grpSpPr>
        <p:grpSp>
          <p:nvGrpSpPr>
            <p:cNvPr id="52" name="Grup 51">
              <a:extLst>
                <a:ext uri="{FF2B5EF4-FFF2-40B4-BE49-F238E27FC236}">
                  <a16:creationId xmlns:a16="http://schemas.microsoft.com/office/drawing/2014/main" id="{C19D76F3-098E-8C8B-F272-1B759B15265B}"/>
                </a:ext>
              </a:extLst>
            </p:cNvPr>
            <p:cNvGrpSpPr/>
            <p:nvPr/>
          </p:nvGrpSpPr>
          <p:grpSpPr>
            <a:xfrm>
              <a:off x="4463823" y="5222553"/>
              <a:ext cx="6369263" cy="3427557"/>
              <a:chOff x="4463823" y="5222553"/>
              <a:chExt cx="6369263" cy="3427557"/>
            </a:xfrm>
          </p:grpSpPr>
          <p:sp>
            <p:nvSpPr>
              <p:cNvPr id="30" name="Dikdörtgen: Köşeleri Yuvarlatılmış 29">
                <a:extLst>
                  <a:ext uri="{FF2B5EF4-FFF2-40B4-BE49-F238E27FC236}">
                    <a16:creationId xmlns:a16="http://schemas.microsoft.com/office/drawing/2014/main" id="{A65E62AB-2FB1-4A67-09EE-D135B51A090A}"/>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26">
                <a:extLst>
                  <a:ext uri="{FF2B5EF4-FFF2-40B4-BE49-F238E27FC236}">
                    <a16:creationId xmlns:a16="http://schemas.microsoft.com/office/drawing/2014/main" id="{98CB5DDF-66A7-B4E0-BDDA-436704686BF0}"/>
                  </a:ext>
                </a:extLst>
              </p:cNvPr>
              <p:cNvSpPr txBox="1"/>
              <p:nvPr/>
            </p:nvSpPr>
            <p:spPr>
              <a:xfrm>
                <a:off x="7354729" y="5393774"/>
                <a:ext cx="46294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bash</a:t>
                </a:r>
              </a:p>
            </p:txBody>
          </p:sp>
          <p:sp>
            <p:nvSpPr>
              <p:cNvPr id="47" name="Oval 46">
                <a:extLst>
                  <a:ext uri="{FF2B5EF4-FFF2-40B4-BE49-F238E27FC236}">
                    <a16:creationId xmlns:a16="http://schemas.microsoft.com/office/drawing/2014/main" id="{A0AA7A3D-70C2-8729-4F9C-856CE282140D}"/>
                  </a:ext>
                </a:extLst>
              </p:cNvPr>
              <p:cNvSpPr/>
              <p:nvPr/>
            </p:nvSpPr>
            <p:spPr>
              <a:xfrm>
                <a:off x="4838211" y="5485626"/>
                <a:ext cx="139932" cy="158216"/>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75729FE-8772-0214-A78F-973839F04FA0}"/>
                  </a:ext>
                </a:extLst>
              </p:cNvPr>
              <p:cNvSpPr/>
              <p:nvPr/>
            </p:nvSpPr>
            <p:spPr>
              <a:xfrm>
                <a:off x="5038031" y="5485626"/>
                <a:ext cx="139932" cy="15821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2431086-CB89-5914-87FC-FB4C89079F9D}"/>
                  </a:ext>
                </a:extLst>
              </p:cNvPr>
              <p:cNvSpPr/>
              <p:nvPr/>
            </p:nvSpPr>
            <p:spPr>
              <a:xfrm>
                <a:off x="5237851" y="5485626"/>
                <a:ext cx="139932" cy="15821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26">
              <a:extLst>
                <a:ext uri="{FF2B5EF4-FFF2-40B4-BE49-F238E27FC236}">
                  <a16:creationId xmlns:a16="http://schemas.microsoft.com/office/drawing/2014/main" id="{E1214DD2-E4F1-F38A-3C20-0493443AC761}"/>
                </a:ext>
              </a:extLst>
            </p:cNvPr>
            <p:cNvSpPr txBox="1"/>
            <p:nvPr/>
          </p:nvSpPr>
          <p:spPr>
            <a:xfrm>
              <a:off x="4763347" y="5971119"/>
              <a:ext cx="5770214" cy="2031325"/>
            </a:xfrm>
            <a:prstGeom prst="rect">
              <a:avLst/>
            </a:prstGeom>
          </p:spPr>
          <p:txBody>
            <a:bodyPr wrap="square" lIns="0" tIns="0" rIns="0" bIns="0" rtlCol="0" anchor="t">
              <a:spAutoFit/>
            </a:bodyPr>
            <a:lstStyle/>
            <a:p>
              <a:pPr algn="l">
                <a:lnSpc>
                  <a:spcPct val="150000"/>
                </a:lnSpc>
              </a:pPr>
              <a:r>
                <a:rPr lang="en-US" dirty="0">
                  <a:solidFill>
                    <a:srgbClr val="DF6EA6"/>
                  </a:solidFill>
                  <a:latin typeface="Roboto Italics"/>
                  <a:ea typeface="Roboto Italics"/>
                  <a:cs typeface="Roboto Italics"/>
                  <a:sym typeface="Roboto Italics"/>
                </a:rPr>
                <a:t>main$ </a:t>
              </a:r>
              <a:r>
                <a:rPr lang="en-US" dirty="0">
                  <a:solidFill>
                    <a:schemeClr val="bg1"/>
                  </a:solidFill>
                  <a:latin typeface="Roboto Italics"/>
                  <a:ea typeface="Roboto Italics"/>
                  <a:cs typeface="Roboto Italics"/>
                  <a:sym typeface="Roboto Italics"/>
                </a:rPr>
                <a:t>git reflog</a:t>
              </a:r>
            </a:p>
            <a:p>
              <a:pPr algn="l">
                <a:lnSpc>
                  <a:spcPct val="150000"/>
                </a:lnSpc>
              </a:pPr>
              <a:r>
                <a:rPr lang="en-US" dirty="0">
                  <a:solidFill>
                    <a:srgbClr val="61B045"/>
                  </a:solidFill>
                  <a:latin typeface="Roboto Italics"/>
                  <a:ea typeface="Roboto Italics"/>
                  <a:cs typeface="Roboto Italics"/>
                  <a:sym typeface="Roboto Italics"/>
                </a:rPr>
                <a:t>84e55 HEAD@{0}: commit(merge)</a:t>
              </a:r>
            </a:p>
            <a:p>
              <a:pPr algn="l">
                <a:lnSpc>
                  <a:spcPct val="150000"/>
                </a:lnSpc>
              </a:pPr>
              <a:r>
                <a:rPr lang="en-US" dirty="0">
                  <a:solidFill>
                    <a:srgbClr val="61B045"/>
                  </a:solidFill>
                  <a:latin typeface="Roboto Italics"/>
                  <a:ea typeface="Roboto Italics"/>
                  <a:cs typeface="Roboto Italics"/>
                  <a:sym typeface="Roboto Italics"/>
                </a:rPr>
                <a:t>035cc HEAD@{1}: commit</a:t>
              </a:r>
            </a:p>
            <a:p>
              <a:pPr algn="l">
                <a:lnSpc>
                  <a:spcPct val="150000"/>
                </a:lnSpc>
              </a:pPr>
              <a:r>
                <a:rPr lang="en-US" dirty="0">
                  <a:solidFill>
                    <a:srgbClr val="61B045"/>
                  </a:solidFill>
                  <a:latin typeface="Roboto Italics"/>
                  <a:ea typeface="Roboto Italics"/>
                  <a:cs typeface="Roboto Italics"/>
                  <a:sym typeface="Roboto Italics"/>
                </a:rPr>
                <a:t>8d83a HEAD@{2}: reset moving to head~1</a:t>
              </a:r>
            </a:p>
            <a:p>
              <a:pPr algn="l">
                <a:lnSpc>
                  <a:spcPct val="150000"/>
                </a:lnSpc>
              </a:pPr>
              <a:r>
                <a:rPr lang="en-US" dirty="0">
                  <a:solidFill>
                    <a:srgbClr val="61B045"/>
                  </a:solidFill>
                  <a:latin typeface="Roboto Italics"/>
                  <a:ea typeface="Roboto Italics"/>
                  <a:cs typeface="Roboto Italics"/>
                  <a:sym typeface="Roboto Italics"/>
                </a:rPr>
                <a:t>18fe5 HEAD@{3}: commit(initial)</a:t>
              </a:r>
            </a:p>
          </p:txBody>
        </p:sp>
      </p:grpSp>
    </p:spTree>
    <p:extLst>
      <p:ext uri="{BB962C8B-B14F-4D97-AF65-F5344CB8AC3E}">
        <p14:creationId xmlns:p14="http://schemas.microsoft.com/office/powerpoint/2010/main" val="656656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INSPECTION AND COMPARISON</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4456296" cy="341568"/>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Reflog </a:t>
            </a:r>
            <a:r>
              <a:rPr lang="en-US" sz="2200" b="1" dirty="0">
                <a:solidFill>
                  <a:srgbClr val="3E4044"/>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rPr>
              <a:t>vs</a:t>
            </a:r>
            <a:r>
              <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rPr>
              <a:t> </a:t>
            </a:r>
            <a:r>
              <a:rPr lang="en-US" sz="2200" b="1" dirty="0">
                <a:solidFill>
                  <a:srgbClr val="343F56"/>
                </a:solidFill>
                <a:latin typeface="Hagrid Ultra-Bold"/>
                <a:ea typeface="Hagrid Ultra-Bold"/>
                <a:cs typeface="Hagrid Ultra-Bold"/>
                <a:sym typeface="Hagrid Ultra-Bold"/>
                <a:hlinkClick r:id="rId6" tooltip="https://git-scm.com/docs/git-clone">
                  <a:extLst>
                    <a:ext uri="{A12FA001-AC4F-418D-AE19-62706E023703}">
                      <ahyp:hlinkClr xmlns:ahyp="http://schemas.microsoft.com/office/drawing/2018/hyperlinkcolor" val="tx"/>
                    </a:ext>
                  </a:extLst>
                </a:hlinkClick>
              </a:rPr>
              <a:t>Git Log</a:t>
            </a:r>
            <a:endParaRPr lang="en-US" sz="2200" b="1" dirty="0">
              <a:solidFill>
                <a:srgbClr val="343F56"/>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51</a:t>
            </a:r>
          </a:p>
        </p:txBody>
      </p:sp>
      <p:sp>
        <p:nvSpPr>
          <p:cNvPr id="27" name="Oval 26">
            <a:extLst>
              <a:ext uri="{FF2B5EF4-FFF2-40B4-BE49-F238E27FC236}">
                <a16:creationId xmlns:a16="http://schemas.microsoft.com/office/drawing/2014/main" id="{9E63EC8B-2BE0-ECA7-4D3C-CC859B20E826}"/>
              </a:ext>
            </a:extLst>
          </p:cNvPr>
          <p:cNvSpPr/>
          <p:nvPr/>
        </p:nvSpPr>
        <p:spPr>
          <a:xfrm>
            <a:off x="20528610" y="3299853"/>
            <a:ext cx="1183469"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84e55</a:t>
            </a:r>
          </a:p>
        </p:txBody>
      </p:sp>
      <p:sp>
        <p:nvSpPr>
          <p:cNvPr id="29" name="Oval 28">
            <a:extLst>
              <a:ext uri="{FF2B5EF4-FFF2-40B4-BE49-F238E27FC236}">
                <a16:creationId xmlns:a16="http://schemas.microsoft.com/office/drawing/2014/main" id="{006F29DA-2880-7C99-7BE9-76087A3BD8C9}"/>
              </a:ext>
            </a:extLst>
          </p:cNvPr>
          <p:cNvSpPr/>
          <p:nvPr/>
        </p:nvSpPr>
        <p:spPr>
          <a:xfrm>
            <a:off x="20528611" y="4606939"/>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7e456</a:t>
            </a:r>
          </a:p>
        </p:txBody>
      </p:sp>
      <p:sp>
        <p:nvSpPr>
          <p:cNvPr id="8" name="Oval 7">
            <a:extLst>
              <a:ext uri="{FF2B5EF4-FFF2-40B4-BE49-F238E27FC236}">
                <a16:creationId xmlns:a16="http://schemas.microsoft.com/office/drawing/2014/main" id="{524740D9-5224-9B0D-9243-F84785353198}"/>
              </a:ext>
            </a:extLst>
          </p:cNvPr>
          <p:cNvSpPr/>
          <p:nvPr/>
        </p:nvSpPr>
        <p:spPr>
          <a:xfrm>
            <a:off x="20528611" y="5572734"/>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Efi81</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21120345" y="4071079"/>
            <a:ext cx="0" cy="535860"/>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21120345" y="5378165"/>
            <a:ext cx="0" cy="19456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8769758" y="3651786"/>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11" name="TextBox 17">
            <a:extLst>
              <a:ext uri="{FF2B5EF4-FFF2-40B4-BE49-F238E27FC236}">
                <a16:creationId xmlns:a16="http://schemas.microsoft.com/office/drawing/2014/main" id="{B06EA492-DA3D-015A-C94A-9C86A1D0DBF1}"/>
              </a:ext>
            </a:extLst>
          </p:cNvPr>
          <p:cNvSpPr txBox="1"/>
          <p:nvPr/>
        </p:nvSpPr>
        <p:spPr>
          <a:xfrm>
            <a:off x="-8842414" y="4843224"/>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reflog</a:t>
            </a:r>
          </a:p>
        </p:txBody>
      </p:sp>
      <p:sp>
        <p:nvSpPr>
          <p:cNvPr id="21" name="AutoShape 5">
            <a:extLst>
              <a:ext uri="{FF2B5EF4-FFF2-40B4-BE49-F238E27FC236}">
                <a16:creationId xmlns:a16="http://schemas.microsoft.com/office/drawing/2014/main" id="{D1522351-B669-B831-036A-3959CAEEF9BF}"/>
              </a:ext>
            </a:extLst>
          </p:cNvPr>
          <p:cNvSpPr/>
          <p:nvPr/>
        </p:nvSpPr>
        <p:spPr>
          <a:xfrm>
            <a:off x="-8842414" y="4710109"/>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8610034" y="1129150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38" name="Oval 37">
            <a:extLst>
              <a:ext uri="{FF2B5EF4-FFF2-40B4-BE49-F238E27FC236}">
                <a16:creationId xmlns:a16="http://schemas.microsoft.com/office/drawing/2014/main" id="{BA800D60-9D5A-ACCC-78F3-74C657038E5A}"/>
              </a:ext>
            </a:extLst>
          </p:cNvPr>
          <p:cNvSpPr/>
          <p:nvPr/>
        </p:nvSpPr>
        <p:spPr>
          <a:xfrm>
            <a:off x="18610034" y="1263008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029134" y="1206273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26">
            <a:extLst>
              <a:ext uri="{FF2B5EF4-FFF2-40B4-BE49-F238E27FC236}">
                <a16:creationId xmlns:a16="http://schemas.microsoft.com/office/drawing/2014/main" id="{3B4A058C-F01D-5E28-50CA-06C4F9E61A73}"/>
              </a:ext>
            </a:extLst>
          </p:cNvPr>
          <p:cNvSpPr txBox="1"/>
          <p:nvPr/>
        </p:nvSpPr>
        <p:spPr>
          <a:xfrm>
            <a:off x="2288684" y="11616903"/>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 remote received commit C2, the branch main on the remote was updated to point at C2, and our own reflection of the remote (o/main) was updated as well. Everything is in sync!</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5765568" y="2715935"/>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21470150" y="2787515"/>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8610034" y="1400527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029134" y="1340131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21474315" y="4028081"/>
            <a:ext cx="1918230" cy="966734"/>
            <a:chOff x="13169358" y="4929154"/>
            <a:chExt cx="1918230"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5" y="4929154"/>
              <a:ext cx="1395593"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origin/main</a:t>
              </a:r>
            </a:p>
          </p:txBody>
        </p:sp>
      </p:grpSp>
      <p:sp>
        <p:nvSpPr>
          <p:cNvPr id="48" name="Oval 47">
            <a:extLst>
              <a:ext uri="{FF2B5EF4-FFF2-40B4-BE49-F238E27FC236}">
                <a16:creationId xmlns:a16="http://schemas.microsoft.com/office/drawing/2014/main" id="{B2FA8BBA-54DC-8E81-6C2A-DFE304E5EA3A}"/>
              </a:ext>
            </a:extLst>
          </p:cNvPr>
          <p:cNvSpPr/>
          <p:nvPr/>
        </p:nvSpPr>
        <p:spPr>
          <a:xfrm>
            <a:off x="20528611" y="6542317"/>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035cc</a:t>
            </a:r>
          </a:p>
        </p:txBody>
      </p:sp>
      <p:cxnSp>
        <p:nvCxnSpPr>
          <p:cNvPr id="49" name="Düz Ok Bağlayıcısı 48">
            <a:extLst>
              <a:ext uri="{FF2B5EF4-FFF2-40B4-BE49-F238E27FC236}">
                <a16:creationId xmlns:a16="http://schemas.microsoft.com/office/drawing/2014/main" id="{AD789129-562F-87FE-10F6-92957623BC6E}"/>
              </a:ext>
            </a:extLst>
          </p:cNvPr>
          <p:cNvCxnSpPr>
            <a:cxnSpLocks/>
            <a:stCxn id="48" idx="0"/>
            <a:endCxn id="8" idx="4"/>
          </p:cNvCxnSpPr>
          <p:nvPr/>
        </p:nvCxnSpPr>
        <p:spPr>
          <a:xfrm flipV="1">
            <a:off x="21120345" y="6343960"/>
            <a:ext cx="0" cy="19835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3AA672A0-6B48-CC44-F5EE-BE5F412E6B83}"/>
              </a:ext>
            </a:extLst>
          </p:cNvPr>
          <p:cNvSpPr/>
          <p:nvPr/>
        </p:nvSpPr>
        <p:spPr>
          <a:xfrm>
            <a:off x="20528611" y="7511900"/>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i8fe5</a:t>
            </a:r>
          </a:p>
        </p:txBody>
      </p:sp>
      <p:cxnSp>
        <p:nvCxnSpPr>
          <p:cNvPr id="61" name="Düz Ok Bağlayıcısı 60">
            <a:extLst>
              <a:ext uri="{FF2B5EF4-FFF2-40B4-BE49-F238E27FC236}">
                <a16:creationId xmlns:a16="http://schemas.microsoft.com/office/drawing/2014/main" id="{3C5038EA-7603-5C17-5F78-6E1F46D788A2}"/>
              </a:ext>
            </a:extLst>
          </p:cNvPr>
          <p:cNvCxnSpPr>
            <a:cxnSpLocks/>
            <a:stCxn id="60" idx="0"/>
            <a:endCxn id="48" idx="4"/>
          </p:cNvCxnSpPr>
          <p:nvPr/>
        </p:nvCxnSpPr>
        <p:spPr>
          <a:xfrm flipV="1">
            <a:off x="21120345" y="7313543"/>
            <a:ext cx="0" cy="198357"/>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99721C40-9C3C-BB8F-E36E-924174B2D4F1}"/>
              </a:ext>
            </a:extLst>
          </p:cNvPr>
          <p:cNvSpPr/>
          <p:nvPr/>
        </p:nvSpPr>
        <p:spPr>
          <a:xfrm>
            <a:off x="19222225" y="6542317"/>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035cc</a:t>
            </a:r>
          </a:p>
        </p:txBody>
      </p:sp>
      <p:cxnSp>
        <p:nvCxnSpPr>
          <p:cNvPr id="82" name="Düz Ok Bağlayıcısı 81">
            <a:extLst>
              <a:ext uri="{FF2B5EF4-FFF2-40B4-BE49-F238E27FC236}">
                <a16:creationId xmlns:a16="http://schemas.microsoft.com/office/drawing/2014/main" id="{D1AA0E1B-6ECA-E7ED-C999-59A6C4050FFB}"/>
              </a:ext>
            </a:extLst>
          </p:cNvPr>
          <p:cNvCxnSpPr>
            <a:cxnSpLocks/>
            <a:stCxn id="81" idx="0"/>
            <a:endCxn id="27" idx="3"/>
          </p:cNvCxnSpPr>
          <p:nvPr/>
        </p:nvCxnSpPr>
        <p:spPr>
          <a:xfrm flipV="1">
            <a:off x="19813959" y="3958136"/>
            <a:ext cx="887966" cy="258418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3B1B8308-267E-8821-55C7-FEF20323895D}"/>
              </a:ext>
            </a:extLst>
          </p:cNvPr>
          <p:cNvSpPr/>
          <p:nvPr/>
        </p:nvSpPr>
        <p:spPr>
          <a:xfrm>
            <a:off x="19222225" y="7509856"/>
            <a:ext cx="1183468"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i8fe5</a:t>
            </a:r>
          </a:p>
        </p:txBody>
      </p:sp>
      <p:cxnSp>
        <p:nvCxnSpPr>
          <p:cNvPr id="84" name="Düz Ok Bağlayıcısı 83">
            <a:extLst>
              <a:ext uri="{FF2B5EF4-FFF2-40B4-BE49-F238E27FC236}">
                <a16:creationId xmlns:a16="http://schemas.microsoft.com/office/drawing/2014/main" id="{2B1DDDFB-F7F2-9729-3B0D-8959B5D36C71}"/>
              </a:ext>
            </a:extLst>
          </p:cNvPr>
          <p:cNvCxnSpPr>
            <a:cxnSpLocks/>
            <a:stCxn id="83" idx="0"/>
            <a:endCxn id="81" idx="4"/>
          </p:cNvCxnSpPr>
          <p:nvPr/>
        </p:nvCxnSpPr>
        <p:spPr>
          <a:xfrm flipV="1">
            <a:off x="19813959" y="7313543"/>
            <a:ext cx="0" cy="196313"/>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up 53">
            <a:extLst>
              <a:ext uri="{FF2B5EF4-FFF2-40B4-BE49-F238E27FC236}">
                <a16:creationId xmlns:a16="http://schemas.microsoft.com/office/drawing/2014/main" id="{3F293857-42D2-9B3C-A46A-01945F0DA3C5}"/>
              </a:ext>
            </a:extLst>
          </p:cNvPr>
          <p:cNvGrpSpPr/>
          <p:nvPr/>
        </p:nvGrpSpPr>
        <p:grpSpPr>
          <a:xfrm>
            <a:off x="-6874877" y="5690125"/>
            <a:ext cx="6369263" cy="3427557"/>
            <a:chOff x="4463823" y="5222553"/>
            <a:chExt cx="6369263" cy="3427557"/>
          </a:xfrm>
        </p:grpSpPr>
        <p:grpSp>
          <p:nvGrpSpPr>
            <p:cNvPr id="52" name="Grup 51">
              <a:extLst>
                <a:ext uri="{FF2B5EF4-FFF2-40B4-BE49-F238E27FC236}">
                  <a16:creationId xmlns:a16="http://schemas.microsoft.com/office/drawing/2014/main" id="{C19D76F3-098E-8C8B-F272-1B759B15265B}"/>
                </a:ext>
              </a:extLst>
            </p:cNvPr>
            <p:cNvGrpSpPr/>
            <p:nvPr/>
          </p:nvGrpSpPr>
          <p:grpSpPr>
            <a:xfrm>
              <a:off x="4463823" y="5222553"/>
              <a:ext cx="6369263" cy="3427557"/>
              <a:chOff x="4463823" y="5222553"/>
              <a:chExt cx="6369263" cy="3427557"/>
            </a:xfrm>
          </p:grpSpPr>
          <p:sp>
            <p:nvSpPr>
              <p:cNvPr id="30" name="Dikdörtgen: Köşeleri Yuvarlatılmış 29">
                <a:extLst>
                  <a:ext uri="{FF2B5EF4-FFF2-40B4-BE49-F238E27FC236}">
                    <a16:creationId xmlns:a16="http://schemas.microsoft.com/office/drawing/2014/main" id="{A65E62AB-2FB1-4A67-09EE-D135B51A090A}"/>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26">
                <a:extLst>
                  <a:ext uri="{FF2B5EF4-FFF2-40B4-BE49-F238E27FC236}">
                    <a16:creationId xmlns:a16="http://schemas.microsoft.com/office/drawing/2014/main" id="{98CB5DDF-66A7-B4E0-BDDA-436704686BF0}"/>
                  </a:ext>
                </a:extLst>
              </p:cNvPr>
              <p:cNvSpPr txBox="1"/>
              <p:nvPr/>
            </p:nvSpPr>
            <p:spPr>
              <a:xfrm>
                <a:off x="7354729" y="5393774"/>
                <a:ext cx="462947" cy="250068"/>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bash</a:t>
                </a:r>
              </a:p>
            </p:txBody>
          </p:sp>
          <p:sp>
            <p:nvSpPr>
              <p:cNvPr id="47" name="Oval 46">
                <a:extLst>
                  <a:ext uri="{FF2B5EF4-FFF2-40B4-BE49-F238E27FC236}">
                    <a16:creationId xmlns:a16="http://schemas.microsoft.com/office/drawing/2014/main" id="{A0AA7A3D-70C2-8729-4F9C-856CE282140D}"/>
                  </a:ext>
                </a:extLst>
              </p:cNvPr>
              <p:cNvSpPr/>
              <p:nvPr/>
            </p:nvSpPr>
            <p:spPr>
              <a:xfrm>
                <a:off x="4838211" y="5485626"/>
                <a:ext cx="139932" cy="158216"/>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75729FE-8772-0214-A78F-973839F04FA0}"/>
                  </a:ext>
                </a:extLst>
              </p:cNvPr>
              <p:cNvSpPr/>
              <p:nvPr/>
            </p:nvSpPr>
            <p:spPr>
              <a:xfrm>
                <a:off x="5038031" y="5485626"/>
                <a:ext cx="139932" cy="15821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2431086-CB89-5914-87FC-FB4C89079F9D}"/>
                  </a:ext>
                </a:extLst>
              </p:cNvPr>
              <p:cNvSpPr/>
              <p:nvPr/>
            </p:nvSpPr>
            <p:spPr>
              <a:xfrm>
                <a:off x="5237851" y="5485626"/>
                <a:ext cx="139932" cy="158216"/>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26">
              <a:extLst>
                <a:ext uri="{FF2B5EF4-FFF2-40B4-BE49-F238E27FC236}">
                  <a16:creationId xmlns:a16="http://schemas.microsoft.com/office/drawing/2014/main" id="{E1214DD2-E4F1-F38A-3C20-0493443AC761}"/>
                </a:ext>
              </a:extLst>
            </p:cNvPr>
            <p:cNvSpPr txBox="1"/>
            <p:nvPr/>
          </p:nvSpPr>
          <p:spPr>
            <a:xfrm>
              <a:off x="4763347" y="5971119"/>
              <a:ext cx="5770214" cy="2031325"/>
            </a:xfrm>
            <a:prstGeom prst="rect">
              <a:avLst/>
            </a:prstGeom>
          </p:spPr>
          <p:txBody>
            <a:bodyPr wrap="square" lIns="0" tIns="0" rIns="0" bIns="0" rtlCol="0" anchor="t">
              <a:spAutoFit/>
            </a:bodyPr>
            <a:lstStyle/>
            <a:p>
              <a:pPr algn="l">
                <a:lnSpc>
                  <a:spcPct val="150000"/>
                </a:lnSpc>
              </a:pPr>
              <a:r>
                <a:rPr lang="en-US" dirty="0">
                  <a:solidFill>
                    <a:srgbClr val="DF6EA6"/>
                  </a:solidFill>
                  <a:latin typeface="Roboto Italics"/>
                  <a:ea typeface="Roboto Italics"/>
                  <a:cs typeface="Roboto Italics"/>
                  <a:sym typeface="Roboto Italics"/>
                </a:rPr>
                <a:t>main$ </a:t>
              </a:r>
              <a:r>
                <a:rPr lang="en-US" dirty="0">
                  <a:solidFill>
                    <a:schemeClr val="bg1"/>
                  </a:solidFill>
                  <a:latin typeface="Roboto Italics"/>
                  <a:ea typeface="Roboto Italics"/>
                  <a:cs typeface="Roboto Italics"/>
                  <a:sym typeface="Roboto Italics"/>
                </a:rPr>
                <a:t>git reflog</a:t>
              </a:r>
            </a:p>
            <a:p>
              <a:pPr algn="l">
                <a:lnSpc>
                  <a:spcPct val="150000"/>
                </a:lnSpc>
              </a:pPr>
              <a:r>
                <a:rPr lang="en-US" dirty="0">
                  <a:solidFill>
                    <a:srgbClr val="61B045"/>
                  </a:solidFill>
                  <a:latin typeface="Roboto Italics"/>
                  <a:ea typeface="Roboto Italics"/>
                  <a:cs typeface="Roboto Italics"/>
                  <a:sym typeface="Roboto Italics"/>
                </a:rPr>
                <a:t>84e55 HEAD@{0}: commit(merge)</a:t>
              </a:r>
            </a:p>
            <a:p>
              <a:pPr algn="l">
                <a:lnSpc>
                  <a:spcPct val="150000"/>
                </a:lnSpc>
              </a:pPr>
              <a:r>
                <a:rPr lang="en-US" dirty="0">
                  <a:solidFill>
                    <a:srgbClr val="61B045"/>
                  </a:solidFill>
                  <a:latin typeface="Roboto Italics"/>
                  <a:ea typeface="Roboto Italics"/>
                  <a:cs typeface="Roboto Italics"/>
                  <a:sym typeface="Roboto Italics"/>
                </a:rPr>
                <a:t>035cc HEAD@{1}: commit</a:t>
              </a:r>
            </a:p>
            <a:p>
              <a:pPr algn="l">
                <a:lnSpc>
                  <a:spcPct val="150000"/>
                </a:lnSpc>
              </a:pPr>
              <a:r>
                <a:rPr lang="en-US" dirty="0">
                  <a:solidFill>
                    <a:srgbClr val="61B045"/>
                  </a:solidFill>
                  <a:latin typeface="Roboto Italics"/>
                  <a:ea typeface="Roboto Italics"/>
                  <a:cs typeface="Roboto Italics"/>
                  <a:sym typeface="Roboto Italics"/>
                </a:rPr>
                <a:t>8d83a HEAD@{2}: reset moving to head~1</a:t>
              </a:r>
            </a:p>
            <a:p>
              <a:pPr algn="l">
                <a:lnSpc>
                  <a:spcPct val="150000"/>
                </a:lnSpc>
              </a:pPr>
              <a:r>
                <a:rPr lang="en-US" dirty="0">
                  <a:solidFill>
                    <a:srgbClr val="61B045"/>
                  </a:solidFill>
                  <a:latin typeface="Roboto Italics"/>
                  <a:ea typeface="Roboto Italics"/>
                  <a:cs typeface="Roboto Italics"/>
                  <a:sym typeface="Roboto Italics"/>
                </a:rPr>
                <a:t>18fe5 HEAD@{3}: commit(initial)</a:t>
              </a:r>
            </a:p>
          </p:txBody>
        </p:sp>
      </p:grpSp>
      <p:grpSp>
        <p:nvGrpSpPr>
          <p:cNvPr id="95" name="Grup 94">
            <a:extLst>
              <a:ext uri="{FF2B5EF4-FFF2-40B4-BE49-F238E27FC236}">
                <a16:creationId xmlns:a16="http://schemas.microsoft.com/office/drawing/2014/main" id="{92D98977-CDB0-0D44-3633-34AADEE70B93}"/>
              </a:ext>
            </a:extLst>
          </p:cNvPr>
          <p:cNvGrpSpPr/>
          <p:nvPr/>
        </p:nvGrpSpPr>
        <p:grpSpPr>
          <a:xfrm>
            <a:off x="2871633" y="4044767"/>
            <a:ext cx="5434167" cy="4425249"/>
            <a:chOff x="4463823" y="5222553"/>
            <a:chExt cx="6369263" cy="3427557"/>
          </a:xfrm>
        </p:grpSpPr>
        <p:grpSp>
          <p:nvGrpSpPr>
            <p:cNvPr id="96" name="Grup 95">
              <a:extLst>
                <a:ext uri="{FF2B5EF4-FFF2-40B4-BE49-F238E27FC236}">
                  <a16:creationId xmlns:a16="http://schemas.microsoft.com/office/drawing/2014/main" id="{62471089-A94C-3D8A-AF0A-48A7B2730141}"/>
                </a:ext>
              </a:extLst>
            </p:cNvPr>
            <p:cNvGrpSpPr/>
            <p:nvPr/>
          </p:nvGrpSpPr>
          <p:grpSpPr>
            <a:xfrm>
              <a:off x="4463823" y="5222553"/>
              <a:ext cx="6369263" cy="3427557"/>
              <a:chOff x="4463823" y="5222553"/>
              <a:chExt cx="6369263" cy="3427557"/>
            </a:xfrm>
          </p:grpSpPr>
          <p:sp>
            <p:nvSpPr>
              <p:cNvPr id="98" name="Dikdörtgen: Köşeleri Yuvarlatılmış 97">
                <a:extLst>
                  <a:ext uri="{FF2B5EF4-FFF2-40B4-BE49-F238E27FC236}">
                    <a16:creationId xmlns:a16="http://schemas.microsoft.com/office/drawing/2014/main" id="{20F3ABD9-CA6A-A3F3-A045-A85CC4130037}"/>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26">
                <a:extLst>
                  <a:ext uri="{FF2B5EF4-FFF2-40B4-BE49-F238E27FC236}">
                    <a16:creationId xmlns:a16="http://schemas.microsoft.com/office/drawing/2014/main" id="{93AD6C90-BFDA-7C28-F84B-C4FC2EACA81C}"/>
                  </a:ext>
                </a:extLst>
              </p:cNvPr>
              <p:cNvSpPr txBox="1"/>
              <p:nvPr/>
            </p:nvSpPr>
            <p:spPr>
              <a:xfrm>
                <a:off x="6799821" y="5406283"/>
                <a:ext cx="1697261" cy="208588"/>
              </a:xfrm>
              <a:prstGeom prst="rect">
                <a:avLst/>
              </a:prstGeom>
            </p:spPr>
            <p:txBody>
              <a:bodyPr wrap="square" lIns="0" tIns="0" rIns="0" bIns="0" rtlCol="0" anchor="t">
                <a:spAutoFit/>
              </a:bodyPr>
              <a:lstStyle/>
              <a:p>
                <a:pPr algn="ctr">
                  <a:lnSpc>
                    <a:spcPts val="2100"/>
                  </a:lnSpc>
                </a:pPr>
                <a:r>
                  <a:rPr lang="en-US" sz="2000" i="1" dirty="0">
                    <a:solidFill>
                      <a:schemeClr val="bg1"/>
                    </a:solidFill>
                    <a:latin typeface="Roboto Italics"/>
                    <a:ea typeface="Roboto Italics"/>
                    <a:cs typeface="Roboto Italics"/>
                    <a:sym typeface="Roboto Italics"/>
                  </a:rPr>
                  <a:t>Git Reflog</a:t>
                </a:r>
              </a:p>
            </p:txBody>
          </p:sp>
        </p:grpSp>
        <p:sp>
          <p:nvSpPr>
            <p:cNvPr id="97" name="TextBox 26">
              <a:extLst>
                <a:ext uri="{FF2B5EF4-FFF2-40B4-BE49-F238E27FC236}">
                  <a16:creationId xmlns:a16="http://schemas.microsoft.com/office/drawing/2014/main" id="{13FC033A-BE72-3D78-69CC-BA939AE4E441}"/>
                </a:ext>
              </a:extLst>
            </p:cNvPr>
            <p:cNvSpPr txBox="1"/>
            <p:nvPr/>
          </p:nvSpPr>
          <p:spPr>
            <a:xfrm>
              <a:off x="4722305" y="6302165"/>
              <a:ext cx="5770214" cy="1287289"/>
            </a:xfrm>
            <a:prstGeom prst="rect">
              <a:avLst/>
            </a:prstGeom>
          </p:spPr>
          <p:txBody>
            <a:bodyPr wrap="square" lIns="0" tIns="0" rIns="0" bIns="0" rtlCol="0" anchor="t">
              <a:spAutoFit/>
            </a:bodyPr>
            <a:lstStyle/>
            <a:p>
              <a:pPr algn="l"/>
              <a:r>
                <a:rPr lang="en-US" dirty="0">
                  <a:solidFill>
                    <a:schemeClr val="accent6">
                      <a:lumMod val="40000"/>
                      <a:lumOff val="60000"/>
                    </a:schemeClr>
                  </a:solidFill>
                  <a:latin typeface="Roboto Italics"/>
                  <a:ea typeface="Roboto Italics"/>
                  <a:cs typeface="Roboto Italics"/>
                  <a:sym typeface="Roboto Italics"/>
                </a:rPr>
                <a:t>Manages the information recorded in the </a:t>
              </a:r>
              <a:r>
                <a:rPr lang="en-US" dirty="0" err="1">
                  <a:solidFill>
                    <a:schemeClr val="accent6">
                      <a:lumMod val="40000"/>
                      <a:lumOff val="60000"/>
                    </a:schemeClr>
                  </a:solidFill>
                  <a:latin typeface="Roboto Italics"/>
                  <a:ea typeface="Roboto Italics"/>
                  <a:cs typeface="Roboto Italics"/>
                  <a:sym typeface="Roboto Italics"/>
                </a:rPr>
                <a:t>reflogs</a:t>
              </a:r>
              <a:r>
                <a:rPr lang="en-US" dirty="0">
                  <a:solidFill>
                    <a:schemeClr val="accent6">
                      <a:lumMod val="40000"/>
                      <a:lumOff val="60000"/>
                    </a:schemeClr>
                  </a:solidFill>
                  <a:latin typeface="Roboto Italics"/>
                  <a:ea typeface="Roboto Italics"/>
                  <a:cs typeface="Roboto Italics"/>
                  <a:sym typeface="Roboto Italics"/>
                </a:rPr>
                <a:t>.</a:t>
              </a:r>
            </a:p>
            <a:p>
              <a:pPr algn="l"/>
              <a:endParaRPr lang="en-US" dirty="0">
                <a:solidFill>
                  <a:schemeClr val="accent6">
                    <a:lumMod val="40000"/>
                    <a:lumOff val="60000"/>
                  </a:schemeClr>
                </a:solidFill>
                <a:latin typeface="Roboto Italics"/>
                <a:ea typeface="Roboto Italics"/>
                <a:cs typeface="Roboto Italics"/>
                <a:sym typeface="Roboto Italics"/>
              </a:endParaRPr>
            </a:p>
            <a:p>
              <a:pPr algn="l"/>
              <a:r>
                <a:rPr lang="en-US" dirty="0">
                  <a:solidFill>
                    <a:schemeClr val="accent6">
                      <a:lumMod val="40000"/>
                      <a:lumOff val="60000"/>
                    </a:schemeClr>
                  </a:solidFill>
                  <a:latin typeface="Roboto Italics"/>
                  <a:ea typeface="Roboto Italics"/>
                  <a:cs typeface="Roboto Italics"/>
                  <a:sym typeface="Roboto Italics"/>
                </a:rPr>
                <a:t>Tracks branch changes, resets, rebases, and more.</a:t>
              </a:r>
            </a:p>
            <a:p>
              <a:pPr algn="l"/>
              <a:endParaRPr lang="en-US" dirty="0">
                <a:solidFill>
                  <a:schemeClr val="accent6">
                    <a:lumMod val="40000"/>
                    <a:lumOff val="60000"/>
                  </a:schemeClr>
                </a:solidFill>
                <a:latin typeface="Roboto Italics"/>
                <a:ea typeface="Roboto Italics"/>
                <a:cs typeface="Roboto Italics"/>
                <a:sym typeface="Roboto Italics"/>
              </a:endParaRPr>
            </a:p>
            <a:p>
              <a:pPr algn="l"/>
              <a:r>
                <a:rPr lang="en-US" dirty="0">
                  <a:solidFill>
                    <a:schemeClr val="accent6">
                      <a:lumMod val="40000"/>
                      <a:lumOff val="60000"/>
                    </a:schemeClr>
                  </a:solidFill>
                  <a:latin typeface="Roboto Italics"/>
                  <a:ea typeface="Roboto Italics"/>
                  <a:cs typeface="Roboto Italics"/>
                  <a:sym typeface="Roboto Italics"/>
                </a:rPr>
                <a:t>Useful for recovering deleted or lost commits.</a:t>
              </a:r>
            </a:p>
          </p:txBody>
        </p:sp>
      </p:grpSp>
      <p:grpSp>
        <p:nvGrpSpPr>
          <p:cNvPr id="104" name="Grup 103">
            <a:extLst>
              <a:ext uri="{FF2B5EF4-FFF2-40B4-BE49-F238E27FC236}">
                <a16:creationId xmlns:a16="http://schemas.microsoft.com/office/drawing/2014/main" id="{8A4B48D6-A629-4506-E3D7-BD1F107FF4F7}"/>
              </a:ext>
            </a:extLst>
          </p:cNvPr>
          <p:cNvGrpSpPr/>
          <p:nvPr/>
        </p:nvGrpSpPr>
        <p:grpSpPr>
          <a:xfrm>
            <a:off x="10333470" y="4044767"/>
            <a:ext cx="5434167" cy="4375343"/>
            <a:chOff x="4463823" y="5222553"/>
            <a:chExt cx="6369263" cy="3427557"/>
          </a:xfrm>
        </p:grpSpPr>
        <p:sp>
          <p:nvSpPr>
            <p:cNvPr id="106" name="Dikdörtgen: Köşeleri Yuvarlatılmış 105">
              <a:extLst>
                <a:ext uri="{FF2B5EF4-FFF2-40B4-BE49-F238E27FC236}">
                  <a16:creationId xmlns:a16="http://schemas.microsoft.com/office/drawing/2014/main" id="{5C0C69C5-0C21-E820-F20B-9F7774A61417}"/>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26">
              <a:extLst>
                <a:ext uri="{FF2B5EF4-FFF2-40B4-BE49-F238E27FC236}">
                  <a16:creationId xmlns:a16="http://schemas.microsoft.com/office/drawing/2014/main" id="{9DB29B5F-37FD-8DD3-BCB3-A131F64AC99D}"/>
                </a:ext>
              </a:extLst>
            </p:cNvPr>
            <p:cNvSpPr txBox="1"/>
            <p:nvPr/>
          </p:nvSpPr>
          <p:spPr>
            <a:xfrm>
              <a:off x="6958595" y="5408033"/>
              <a:ext cx="1379716" cy="210967"/>
            </a:xfrm>
            <a:prstGeom prst="rect">
              <a:avLst/>
            </a:prstGeom>
          </p:spPr>
          <p:txBody>
            <a:bodyPr wrap="square" lIns="0" tIns="0" rIns="0" bIns="0" rtlCol="0" anchor="t">
              <a:spAutoFit/>
            </a:bodyPr>
            <a:lstStyle/>
            <a:p>
              <a:pPr algn="ctr">
                <a:lnSpc>
                  <a:spcPts val="2100"/>
                </a:lnSpc>
              </a:pPr>
              <a:r>
                <a:rPr lang="en-US" sz="2000" i="1" dirty="0">
                  <a:solidFill>
                    <a:schemeClr val="bg1"/>
                  </a:solidFill>
                  <a:latin typeface="Roboto Italics"/>
                  <a:ea typeface="Roboto Italics"/>
                  <a:cs typeface="Roboto Italics"/>
                  <a:sym typeface="Roboto Italics"/>
                </a:rPr>
                <a:t>Git Log</a:t>
              </a:r>
            </a:p>
          </p:txBody>
        </p:sp>
      </p:grpSp>
      <p:sp>
        <p:nvSpPr>
          <p:cNvPr id="112" name="TextBox 26">
            <a:extLst>
              <a:ext uri="{FF2B5EF4-FFF2-40B4-BE49-F238E27FC236}">
                <a16:creationId xmlns:a16="http://schemas.microsoft.com/office/drawing/2014/main" id="{3901BB75-700F-F505-D3F0-FEEE1157FA34}"/>
              </a:ext>
            </a:extLst>
          </p:cNvPr>
          <p:cNvSpPr txBox="1"/>
          <p:nvPr/>
        </p:nvSpPr>
        <p:spPr>
          <a:xfrm>
            <a:off x="10620531" y="5438632"/>
            <a:ext cx="4923067" cy="1446550"/>
          </a:xfrm>
          <a:prstGeom prst="rect">
            <a:avLst/>
          </a:prstGeom>
        </p:spPr>
        <p:txBody>
          <a:bodyPr wrap="square" lIns="0" tIns="0" rIns="0" bIns="0" rtlCol="0" anchor="t">
            <a:spAutoFit/>
          </a:bodyPr>
          <a:lstStyle/>
          <a:p>
            <a:pPr algn="l"/>
            <a:r>
              <a:rPr lang="en-US" dirty="0">
                <a:solidFill>
                  <a:schemeClr val="accent6">
                    <a:lumMod val="40000"/>
                    <a:lumOff val="60000"/>
                  </a:schemeClr>
                </a:solidFill>
                <a:latin typeface="Roboto Italics"/>
                <a:ea typeface="Roboto Italics"/>
                <a:cs typeface="Roboto Italics"/>
                <a:sym typeface="Roboto Italics"/>
              </a:rPr>
              <a:t> Shows the commit history of a Git repository.</a:t>
            </a:r>
          </a:p>
          <a:p>
            <a:pPr algn="l"/>
            <a:endParaRPr lang="en-US" sz="1200" i="1" dirty="0">
              <a:solidFill>
                <a:schemeClr val="accent6">
                  <a:lumMod val="40000"/>
                  <a:lumOff val="60000"/>
                </a:schemeClr>
              </a:solidFill>
              <a:latin typeface="Roboto Italics"/>
              <a:ea typeface="Roboto Italics"/>
              <a:cs typeface="Roboto Italics"/>
              <a:sym typeface="Roboto Italics"/>
            </a:endParaRPr>
          </a:p>
          <a:p>
            <a:pPr algn="l"/>
            <a:r>
              <a:rPr lang="en-US" sz="1600" i="1" dirty="0">
                <a:solidFill>
                  <a:schemeClr val="accent6">
                    <a:lumMod val="40000"/>
                    <a:lumOff val="60000"/>
                  </a:schemeClr>
                </a:solidFill>
                <a:latin typeface="Roboto Italics"/>
                <a:ea typeface="Roboto Italics"/>
                <a:cs typeface="Roboto Italics"/>
                <a:sym typeface="Roboto Italics"/>
              </a:rPr>
              <a:t>Displays commit messages, author information, dates, and hash values.</a:t>
            </a:r>
          </a:p>
          <a:p>
            <a:pPr algn="l"/>
            <a:endParaRPr lang="en-US" sz="1600" i="1" dirty="0">
              <a:solidFill>
                <a:schemeClr val="accent6">
                  <a:lumMod val="40000"/>
                  <a:lumOff val="60000"/>
                </a:schemeClr>
              </a:solidFill>
              <a:latin typeface="Roboto Italics"/>
              <a:ea typeface="Roboto Italics"/>
              <a:cs typeface="Roboto Italics"/>
              <a:sym typeface="Roboto Italics"/>
            </a:endParaRPr>
          </a:p>
          <a:p>
            <a:pPr algn="l"/>
            <a:r>
              <a:rPr lang="en-US" sz="1600" i="1" dirty="0">
                <a:solidFill>
                  <a:schemeClr val="accent6">
                    <a:lumMod val="40000"/>
                    <a:lumOff val="60000"/>
                  </a:schemeClr>
                </a:solidFill>
                <a:latin typeface="Roboto Italics"/>
                <a:ea typeface="Roboto Italics"/>
                <a:cs typeface="Roboto Italics"/>
                <a:sym typeface="Roboto Italics"/>
              </a:rPr>
              <a:t>Used to track the history of branches and merges.</a:t>
            </a:r>
          </a:p>
        </p:txBody>
      </p:sp>
      <p:sp>
        <p:nvSpPr>
          <p:cNvPr id="12" name="TextBox 17">
            <a:extLst>
              <a:ext uri="{FF2B5EF4-FFF2-40B4-BE49-F238E27FC236}">
                <a16:creationId xmlns:a16="http://schemas.microsoft.com/office/drawing/2014/main" id="{3901F356-BE8E-A5EB-F314-F2421A23844D}"/>
              </a:ext>
            </a:extLst>
          </p:cNvPr>
          <p:cNvSpPr txBox="1"/>
          <p:nvPr/>
        </p:nvSpPr>
        <p:spPr>
          <a:xfrm>
            <a:off x="10620531" y="6933912"/>
            <a:ext cx="4821237" cy="333425"/>
          </a:xfrm>
          <a:prstGeom prst="rect">
            <a:avLst/>
          </a:prstGeom>
        </p:spPr>
        <p:txBody>
          <a:bodyPr wrap="square" lIns="0" tIns="0" rIns="0" bIns="0" rtlCol="0" anchor="t">
            <a:spAutoFit/>
          </a:bodyPr>
          <a:lstStyle/>
          <a:p>
            <a:pPr algn="just">
              <a:lnSpc>
                <a:spcPts val="2800"/>
              </a:lnSpc>
            </a:pPr>
            <a:r>
              <a:rPr lang="en-US" sz="2000" dirty="0">
                <a:solidFill>
                  <a:schemeClr val="bg1">
                    <a:lumMod val="95000"/>
                  </a:schemeClr>
                </a:solidFill>
                <a:latin typeface="Roboto"/>
                <a:ea typeface="Roboto"/>
                <a:cs typeface="Roboto"/>
                <a:sym typeface="Roboto"/>
              </a:rPr>
              <a:t>$ git log</a:t>
            </a:r>
          </a:p>
        </p:txBody>
      </p:sp>
      <p:sp>
        <p:nvSpPr>
          <p:cNvPr id="25" name="TextBox 17">
            <a:extLst>
              <a:ext uri="{FF2B5EF4-FFF2-40B4-BE49-F238E27FC236}">
                <a16:creationId xmlns:a16="http://schemas.microsoft.com/office/drawing/2014/main" id="{8D8138F8-D758-EC10-A530-59894974D932}"/>
              </a:ext>
            </a:extLst>
          </p:cNvPr>
          <p:cNvSpPr txBox="1"/>
          <p:nvPr/>
        </p:nvSpPr>
        <p:spPr>
          <a:xfrm>
            <a:off x="3092166" y="7120532"/>
            <a:ext cx="4821237" cy="333425"/>
          </a:xfrm>
          <a:prstGeom prst="rect">
            <a:avLst/>
          </a:prstGeom>
        </p:spPr>
        <p:txBody>
          <a:bodyPr wrap="square" lIns="0" tIns="0" rIns="0" bIns="0" rtlCol="0" anchor="t">
            <a:spAutoFit/>
          </a:bodyPr>
          <a:lstStyle/>
          <a:p>
            <a:pPr algn="just">
              <a:lnSpc>
                <a:spcPts val="2800"/>
              </a:lnSpc>
            </a:pPr>
            <a:r>
              <a:rPr lang="en-US" sz="2000" dirty="0">
                <a:solidFill>
                  <a:schemeClr val="bg1">
                    <a:lumMod val="95000"/>
                  </a:schemeClr>
                </a:solidFill>
                <a:latin typeface="Roboto"/>
                <a:ea typeface="Roboto"/>
                <a:cs typeface="Roboto"/>
                <a:sym typeface="Roboto"/>
              </a:rPr>
              <a:t>$ git reflog</a:t>
            </a:r>
          </a:p>
        </p:txBody>
      </p:sp>
      <p:sp>
        <p:nvSpPr>
          <p:cNvPr id="16" name="TextBox 26">
            <a:extLst>
              <a:ext uri="{FF2B5EF4-FFF2-40B4-BE49-F238E27FC236}">
                <a16:creationId xmlns:a16="http://schemas.microsoft.com/office/drawing/2014/main" id="{3F7A2CED-5FD9-1F6C-778A-B232AA03A19A}"/>
              </a:ext>
            </a:extLst>
          </p:cNvPr>
          <p:cNvSpPr txBox="1"/>
          <p:nvPr/>
        </p:nvSpPr>
        <p:spPr>
          <a:xfrm>
            <a:off x="12408891" y="8491835"/>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
        <p:nvSpPr>
          <p:cNvPr id="26" name="TextBox 26">
            <a:extLst>
              <a:ext uri="{FF2B5EF4-FFF2-40B4-BE49-F238E27FC236}">
                <a16:creationId xmlns:a16="http://schemas.microsoft.com/office/drawing/2014/main" id="{95365122-8C8B-7A36-8E7A-00ED093DFB46}"/>
              </a:ext>
            </a:extLst>
          </p:cNvPr>
          <p:cNvSpPr txBox="1"/>
          <p:nvPr/>
        </p:nvSpPr>
        <p:spPr>
          <a:xfrm>
            <a:off x="4947053" y="8549080"/>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Tree>
    <p:extLst>
      <p:ext uri="{BB962C8B-B14F-4D97-AF65-F5344CB8AC3E}">
        <p14:creationId xmlns:p14="http://schemas.microsoft.com/office/powerpoint/2010/main" val="3656909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cs typeface="Roboto"/>
                <a:sym typeface="Roboto"/>
              </a:rPr>
              <a:t>Git Stash is useful command that helps you save changes that you are not yet ready to commit.</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Stash</a:t>
            </a:r>
            <a:endParaRPr lang="en-US" sz="2200" b="1" dirty="0">
              <a:solidFill>
                <a:srgbClr val="1C334E"/>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52</a:t>
            </a:r>
          </a:p>
        </p:txBody>
      </p:sp>
      <p:sp>
        <p:nvSpPr>
          <p:cNvPr id="27" name="Oval 26">
            <a:extLst>
              <a:ext uri="{FF2B5EF4-FFF2-40B4-BE49-F238E27FC236}">
                <a16:creationId xmlns:a16="http://schemas.microsoft.com/office/drawing/2014/main" id="{9E63EC8B-2BE0-ECA7-4D3C-CC859B20E826}"/>
              </a:ext>
            </a:extLst>
          </p:cNvPr>
          <p:cNvSpPr/>
          <p:nvPr/>
        </p:nvSpPr>
        <p:spPr>
          <a:xfrm>
            <a:off x="15421265" y="533876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29" name="Oval 28">
            <a:extLst>
              <a:ext uri="{FF2B5EF4-FFF2-40B4-BE49-F238E27FC236}">
                <a16:creationId xmlns:a16="http://schemas.microsoft.com/office/drawing/2014/main" id="{006F29DA-2880-7C99-7BE9-76087A3BD8C9}"/>
              </a:ext>
            </a:extLst>
          </p:cNvPr>
          <p:cNvSpPr/>
          <p:nvPr/>
        </p:nvSpPr>
        <p:spPr>
          <a:xfrm>
            <a:off x="13976412" y="642410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8" name="Oval 7">
            <a:extLst>
              <a:ext uri="{FF2B5EF4-FFF2-40B4-BE49-F238E27FC236}">
                <a16:creationId xmlns:a16="http://schemas.microsoft.com/office/drawing/2014/main" id="{524740D9-5224-9B0D-9243-F84785353198}"/>
              </a:ext>
            </a:extLst>
          </p:cNvPr>
          <p:cNvSpPr/>
          <p:nvPr/>
        </p:nvSpPr>
        <p:spPr>
          <a:xfrm>
            <a:off x="13976412" y="774972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395512" y="6109988"/>
            <a:ext cx="1444853" cy="31411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4395512" y="7195330"/>
            <a:ext cx="0" cy="55439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You can stash changes and then come back to them later.</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0744200" y="10744290"/>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31273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4004938"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8477571" y="514350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8" name="TextBox 26">
            <a:extLst>
              <a:ext uri="{FF2B5EF4-FFF2-40B4-BE49-F238E27FC236}">
                <a16:creationId xmlns:a16="http://schemas.microsoft.com/office/drawing/2014/main" id="{FA858C72-EE05-617D-AE0C-79465EC991B9}"/>
              </a:ext>
            </a:extLst>
          </p:cNvPr>
          <p:cNvSpPr txBox="1"/>
          <p:nvPr/>
        </p:nvSpPr>
        <p:spPr>
          <a:xfrm>
            <a:off x="14119266" y="8564003"/>
            <a:ext cx="55249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main</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26">
            <a:extLst>
              <a:ext uri="{FF2B5EF4-FFF2-40B4-BE49-F238E27FC236}">
                <a16:creationId xmlns:a16="http://schemas.microsoft.com/office/drawing/2014/main" id="{8E6F4ED3-782A-CA3C-E2A1-9C09A4038775}"/>
              </a:ext>
            </a:extLst>
          </p:cNvPr>
          <p:cNvSpPr txBox="1"/>
          <p:nvPr/>
        </p:nvSpPr>
        <p:spPr>
          <a:xfrm>
            <a:off x="15278524" y="8564003"/>
            <a:ext cx="112368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feature/login</a:t>
            </a:r>
          </a:p>
        </p:txBody>
      </p:sp>
      <p:sp>
        <p:nvSpPr>
          <p:cNvPr id="65" name="Oval 64">
            <a:extLst>
              <a:ext uri="{FF2B5EF4-FFF2-40B4-BE49-F238E27FC236}">
                <a16:creationId xmlns:a16="http://schemas.microsoft.com/office/drawing/2014/main" id="{FB5A7EF7-FECD-B249-FDD8-30C6299C54FF}"/>
              </a:ext>
            </a:extLst>
          </p:cNvPr>
          <p:cNvSpPr/>
          <p:nvPr/>
        </p:nvSpPr>
        <p:spPr>
          <a:xfrm>
            <a:off x="15421265" y="409481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67" name="Düz Ok Bağlayıcısı 66">
            <a:extLst>
              <a:ext uri="{FF2B5EF4-FFF2-40B4-BE49-F238E27FC236}">
                <a16:creationId xmlns:a16="http://schemas.microsoft.com/office/drawing/2014/main" id="{2FB53CD6-BAE2-F26F-3E23-56130A2A28E1}"/>
              </a:ext>
            </a:extLst>
          </p:cNvPr>
          <p:cNvCxnSpPr>
            <a:cxnSpLocks/>
            <a:stCxn id="27" idx="0"/>
            <a:endCxn id="65" idx="4"/>
          </p:cNvCxnSpPr>
          <p:nvPr/>
        </p:nvCxnSpPr>
        <p:spPr>
          <a:xfrm flipV="1">
            <a:off x="15840365" y="4866041"/>
            <a:ext cx="0" cy="472721"/>
          </a:xfrm>
          <a:prstGeom prst="straightConnector1">
            <a:avLst/>
          </a:prstGeom>
          <a:ln>
            <a:solidFill>
              <a:srgbClr val="3E4044"/>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0" name="Grup 69">
            <a:extLst>
              <a:ext uri="{FF2B5EF4-FFF2-40B4-BE49-F238E27FC236}">
                <a16:creationId xmlns:a16="http://schemas.microsoft.com/office/drawing/2014/main" id="{BB61D978-FF32-5E7E-2855-ABDCD94C1A7B}"/>
              </a:ext>
            </a:extLst>
          </p:cNvPr>
          <p:cNvGrpSpPr/>
          <p:nvPr/>
        </p:nvGrpSpPr>
        <p:grpSpPr>
          <a:xfrm>
            <a:off x="12843753" y="3932200"/>
            <a:ext cx="2265317" cy="1411995"/>
            <a:chOff x="4463823" y="5222553"/>
            <a:chExt cx="6369263" cy="3427557"/>
          </a:xfrm>
        </p:grpSpPr>
        <p:grpSp>
          <p:nvGrpSpPr>
            <p:cNvPr id="71" name="Grup 70">
              <a:extLst>
                <a:ext uri="{FF2B5EF4-FFF2-40B4-BE49-F238E27FC236}">
                  <a16:creationId xmlns:a16="http://schemas.microsoft.com/office/drawing/2014/main" id="{B2F7BAF1-8D86-B17F-6619-CBC25618450F}"/>
                </a:ext>
              </a:extLst>
            </p:cNvPr>
            <p:cNvGrpSpPr/>
            <p:nvPr/>
          </p:nvGrpSpPr>
          <p:grpSpPr>
            <a:xfrm>
              <a:off x="4463823" y="5222553"/>
              <a:ext cx="6369263" cy="3427557"/>
              <a:chOff x="4463823" y="5222553"/>
              <a:chExt cx="6369263" cy="3427557"/>
            </a:xfrm>
          </p:grpSpPr>
          <p:sp>
            <p:nvSpPr>
              <p:cNvPr id="73" name="Dikdörtgen: Köşeleri Yuvarlatılmış 72">
                <a:extLst>
                  <a:ext uri="{FF2B5EF4-FFF2-40B4-BE49-F238E27FC236}">
                    <a16:creationId xmlns:a16="http://schemas.microsoft.com/office/drawing/2014/main" id="{9C671C67-6EF6-A78F-6204-4FAC2456F20C}"/>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26">
                <a:extLst>
                  <a:ext uri="{FF2B5EF4-FFF2-40B4-BE49-F238E27FC236}">
                    <a16:creationId xmlns:a16="http://schemas.microsoft.com/office/drawing/2014/main" id="{B95DFE3D-CA92-FB94-E737-CBFB43737613}"/>
                  </a:ext>
                </a:extLst>
              </p:cNvPr>
              <p:cNvSpPr txBox="1"/>
              <p:nvPr/>
            </p:nvSpPr>
            <p:spPr>
              <a:xfrm>
                <a:off x="4938195" y="5464398"/>
                <a:ext cx="5420513" cy="415224"/>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Uncommitted Changes</a:t>
                </a:r>
              </a:p>
            </p:txBody>
          </p:sp>
        </p:grpSp>
        <p:sp>
          <p:nvSpPr>
            <p:cNvPr id="72" name="TextBox 26">
              <a:extLst>
                <a:ext uri="{FF2B5EF4-FFF2-40B4-BE49-F238E27FC236}">
                  <a16:creationId xmlns:a16="http://schemas.microsoft.com/office/drawing/2014/main" id="{FE523697-500E-76C5-0DD7-B3774C410B81}"/>
                </a:ext>
              </a:extLst>
            </p:cNvPr>
            <p:cNvSpPr txBox="1"/>
            <p:nvPr/>
          </p:nvSpPr>
          <p:spPr>
            <a:xfrm>
              <a:off x="4938195" y="6719927"/>
              <a:ext cx="5770214" cy="1344806"/>
            </a:xfrm>
            <a:prstGeom prst="rect">
              <a:avLst/>
            </a:prstGeom>
          </p:spPr>
          <p:txBody>
            <a:bodyPr wrap="square" lIns="0" tIns="0" rIns="0" bIns="0" rtlCol="0" anchor="t">
              <a:spAutoFit/>
            </a:bodyPr>
            <a:lstStyle/>
            <a:p>
              <a:pPr algn="l"/>
              <a:r>
                <a:rPr lang="en-US" dirty="0">
                  <a:solidFill>
                    <a:srgbClr val="DF6EA6"/>
                  </a:solidFill>
                  <a:latin typeface="Roboto Italics"/>
                  <a:ea typeface="Roboto Italics"/>
                  <a:cs typeface="Roboto Italics"/>
                  <a:sym typeface="Roboto Italics"/>
                </a:rPr>
                <a:t>Index.js</a:t>
              </a:r>
            </a:p>
            <a:p>
              <a:pPr algn="l"/>
              <a:r>
                <a:rPr lang="en-US" dirty="0">
                  <a:solidFill>
                    <a:srgbClr val="DF6EA6"/>
                  </a:solidFill>
                  <a:latin typeface="Roboto Italics"/>
                  <a:ea typeface="Roboto Italics"/>
                  <a:cs typeface="Roboto Italics"/>
                  <a:sym typeface="Roboto Italics"/>
                </a:rPr>
                <a:t>Utils.js</a:t>
              </a:r>
              <a:endParaRPr lang="en-US" dirty="0">
                <a:solidFill>
                  <a:srgbClr val="61B045"/>
                </a:solidFill>
                <a:latin typeface="Roboto Italics"/>
                <a:ea typeface="Roboto Italics"/>
                <a:cs typeface="Roboto Italics"/>
                <a:sym typeface="Roboto Italics"/>
              </a:endParaRPr>
            </a:p>
          </p:txBody>
        </p:sp>
      </p:grpSp>
      <p:grpSp>
        <p:nvGrpSpPr>
          <p:cNvPr id="78" name="Grup 77">
            <a:extLst>
              <a:ext uri="{FF2B5EF4-FFF2-40B4-BE49-F238E27FC236}">
                <a16:creationId xmlns:a16="http://schemas.microsoft.com/office/drawing/2014/main" id="{121D4D74-B6C5-B8AE-7811-C554F1858D6F}"/>
              </a:ext>
            </a:extLst>
          </p:cNvPr>
          <p:cNvGrpSpPr/>
          <p:nvPr/>
        </p:nvGrpSpPr>
        <p:grpSpPr>
          <a:xfrm>
            <a:off x="9005469" y="10919210"/>
            <a:ext cx="1223756" cy="471902"/>
            <a:chOff x="4463823" y="5222553"/>
            <a:chExt cx="6369263" cy="3427557"/>
          </a:xfrm>
        </p:grpSpPr>
        <p:grpSp>
          <p:nvGrpSpPr>
            <p:cNvPr id="79" name="Grup 78">
              <a:extLst>
                <a:ext uri="{FF2B5EF4-FFF2-40B4-BE49-F238E27FC236}">
                  <a16:creationId xmlns:a16="http://schemas.microsoft.com/office/drawing/2014/main" id="{B94B29DD-6696-64F1-0169-1EA68EC72D29}"/>
                </a:ext>
              </a:extLst>
            </p:cNvPr>
            <p:cNvGrpSpPr/>
            <p:nvPr/>
          </p:nvGrpSpPr>
          <p:grpSpPr>
            <a:xfrm>
              <a:off x="4463823" y="5222553"/>
              <a:ext cx="6369263" cy="3427557"/>
              <a:chOff x="4463823" y="5222553"/>
              <a:chExt cx="6369263" cy="3427557"/>
            </a:xfrm>
          </p:grpSpPr>
          <p:sp>
            <p:nvSpPr>
              <p:cNvPr id="81" name="Dikdörtgen: Köşeleri Yuvarlatılmış 80">
                <a:extLst>
                  <a:ext uri="{FF2B5EF4-FFF2-40B4-BE49-F238E27FC236}">
                    <a16:creationId xmlns:a16="http://schemas.microsoft.com/office/drawing/2014/main" id="{54A7DAA3-703B-F152-4FFC-EB7CB8BCCAF5}"/>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26">
                <a:extLst>
                  <a:ext uri="{FF2B5EF4-FFF2-40B4-BE49-F238E27FC236}">
                    <a16:creationId xmlns:a16="http://schemas.microsoft.com/office/drawing/2014/main" id="{F3A1EB97-7337-A23B-B5E3-3DE5ED54E8E6}"/>
                  </a:ext>
                </a:extLst>
              </p:cNvPr>
              <p:cNvSpPr txBox="1"/>
              <p:nvPr/>
            </p:nvSpPr>
            <p:spPr>
              <a:xfrm>
                <a:off x="4938195" y="5464398"/>
                <a:ext cx="5420513" cy="607029"/>
              </a:xfrm>
              <a:prstGeom prst="rect">
                <a:avLst/>
              </a:prstGeom>
            </p:spPr>
            <p:txBody>
              <a:bodyPr wrap="square" lIns="0" tIns="0" rIns="0" bIns="0" rtlCol="0" anchor="t">
                <a:spAutoFit/>
              </a:bodyPr>
              <a:lstStyle/>
              <a:p>
                <a:pPr algn="ctr">
                  <a:lnSpc>
                    <a:spcPts val="2100"/>
                  </a:lnSpc>
                </a:pPr>
                <a:r>
                  <a:rPr lang="en-US" sz="1500" i="1" dirty="0">
                    <a:solidFill>
                      <a:schemeClr val="bg1"/>
                    </a:solidFill>
                    <a:latin typeface="Roboto Italics"/>
                    <a:ea typeface="Roboto Italics"/>
                    <a:cs typeface="Roboto Italics"/>
                    <a:sym typeface="Roboto Italics"/>
                  </a:rPr>
                  <a:t>Stash</a:t>
                </a:r>
              </a:p>
            </p:txBody>
          </p:sp>
        </p:grpSp>
        <p:sp>
          <p:nvSpPr>
            <p:cNvPr id="80" name="TextBox 26">
              <a:extLst>
                <a:ext uri="{FF2B5EF4-FFF2-40B4-BE49-F238E27FC236}">
                  <a16:creationId xmlns:a16="http://schemas.microsoft.com/office/drawing/2014/main" id="{99EAD8C2-7DC8-8E94-8344-7B260E43A032}"/>
                </a:ext>
              </a:extLst>
            </p:cNvPr>
            <p:cNvSpPr txBox="1"/>
            <p:nvPr/>
          </p:nvSpPr>
          <p:spPr>
            <a:xfrm>
              <a:off x="4938195" y="6719927"/>
              <a:ext cx="5770214" cy="672403"/>
            </a:xfrm>
            <a:prstGeom prst="rect">
              <a:avLst/>
            </a:prstGeom>
          </p:spPr>
          <p:txBody>
            <a:bodyPr wrap="square" lIns="0" tIns="0" rIns="0" bIns="0" rtlCol="0" anchor="t">
              <a:spAutoFit/>
            </a:bodyPr>
            <a:lstStyle/>
            <a:p>
              <a:pPr algn="l"/>
              <a:endParaRPr lang="en-US" dirty="0">
                <a:solidFill>
                  <a:srgbClr val="61B045"/>
                </a:solidFill>
                <a:latin typeface="Roboto Italics"/>
                <a:ea typeface="Roboto Italics"/>
                <a:cs typeface="Roboto Italics"/>
                <a:sym typeface="Roboto Italics"/>
              </a:endParaRPr>
            </a:p>
          </p:txBody>
        </p:sp>
      </p:grpSp>
      <p:sp>
        <p:nvSpPr>
          <p:cNvPr id="25" name="TextBox 26">
            <a:extLst>
              <a:ext uri="{FF2B5EF4-FFF2-40B4-BE49-F238E27FC236}">
                <a16:creationId xmlns:a16="http://schemas.microsoft.com/office/drawing/2014/main" id="{1DC6A86C-128A-771C-61D5-0AAF9BA1D380}"/>
              </a:ext>
            </a:extLst>
          </p:cNvPr>
          <p:cNvSpPr txBox="1"/>
          <p:nvPr/>
        </p:nvSpPr>
        <p:spPr>
          <a:xfrm>
            <a:off x="14298690" y="891056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
        <p:nvSpPr>
          <p:cNvPr id="30" name="TextBox 17">
            <a:extLst>
              <a:ext uri="{FF2B5EF4-FFF2-40B4-BE49-F238E27FC236}">
                <a16:creationId xmlns:a16="http://schemas.microsoft.com/office/drawing/2014/main" id="{7C2800D4-BBAE-4F7A-8617-1C2F4B3B6556}"/>
              </a:ext>
            </a:extLst>
          </p:cNvPr>
          <p:cNvSpPr txBox="1"/>
          <p:nvPr/>
        </p:nvSpPr>
        <p:spPr>
          <a:xfrm>
            <a:off x="2472744" y="4473995"/>
            <a:ext cx="7756481" cy="1038746"/>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stash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Temporarily saves your changes and cleans your working directory.</a:t>
            </a:r>
            <a:endParaRPr lang="en-US" sz="2000" i="1" dirty="0">
              <a:solidFill>
                <a:srgbClr val="3E4044"/>
              </a:solidFill>
              <a:latin typeface="Roboto"/>
              <a:ea typeface="Roboto"/>
              <a:cs typeface="Roboto"/>
              <a:sym typeface="Roboto"/>
            </a:endParaRPr>
          </a:p>
          <a:p>
            <a:pPr algn="just">
              <a:lnSpc>
                <a:spcPts val="2800"/>
              </a:lnSpc>
            </a:pPr>
            <a:r>
              <a:rPr lang="en-US" sz="2000" dirty="0">
                <a:solidFill>
                  <a:srgbClr val="3E4044"/>
                </a:solidFill>
                <a:latin typeface="Roboto"/>
                <a:ea typeface="Roboto"/>
                <a:cs typeface="Roboto"/>
                <a:sym typeface="Roboto"/>
              </a:rPr>
              <a:t>$ git stash pop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Restores the most recently stashed changes and removes them from the stash list.</a:t>
            </a:r>
            <a:endParaRPr lang="en-US" sz="2000" i="1" dirty="0">
              <a:solidFill>
                <a:srgbClr val="3E4044"/>
              </a:solidFill>
              <a:latin typeface="Roboto"/>
              <a:ea typeface="Roboto"/>
              <a:cs typeface="Roboto"/>
              <a:sym typeface="Roboto"/>
            </a:endParaRPr>
          </a:p>
        </p:txBody>
      </p:sp>
      <p:sp>
        <p:nvSpPr>
          <p:cNvPr id="31" name="AutoShape 5">
            <a:extLst>
              <a:ext uri="{FF2B5EF4-FFF2-40B4-BE49-F238E27FC236}">
                <a16:creationId xmlns:a16="http://schemas.microsoft.com/office/drawing/2014/main" id="{5F120454-CCF3-7967-13B9-48B376A625AB}"/>
              </a:ext>
            </a:extLst>
          </p:cNvPr>
          <p:cNvSpPr/>
          <p:nvPr/>
        </p:nvSpPr>
        <p:spPr>
          <a:xfrm>
            <a:off x="2486550" y="558244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2" name="TextBox 26">
            <a:extLst>
              <a:ext uri="{FF2B5EF4-FFF2-40B4-BE49-F238E27FC236}">
                <a16:creationId xmlns:a16="http://schemas.microsoft.com/office/drawing/2014/main" id="{233606C4-0EEF-39E4-8723-E90FE8BC7A03}"/>
              </a:ext>
            </a:extLst>
          </p:cNvPr>
          <p:cNvSpPr txBox="1"/>
          <p:nvPr/>
        </p:nvSpPr>
        <p:spPr>
          <a:xfrm>
            <a:off x="2482485" y="5715542"/>
            <a:ext cx="8530528"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Running git stash will take all uncommitted changes (staged &amp; unstaged) and stash them, reverting the changes in your working copy.</a:t>
            </a:r>
          </a:p>
        </p:txBody>
      </p:sp>
    </p:spTree>
    <p:extLst>
      <p:ext uri="{BB962C8B-B14F-4D97-AF65-F5344CB8AC3E}">
        <p14:creationId xmlns:p14="http://schemas.microsoft.com/office/powerpoint/2010/main" val="3728367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cs typeface="Roboto"/>
                <a:sym typeface="Roboto"/>
              </a:rPr>
              <a:t>Git Stash is useful command that helps you save changes that you are not yet ready to commit.</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Stash</a:t>
            </a:r>
            <a:endParaRPr lang="en-US" sz="2200" b="1" dirty="0">
              <a:solidFill>
                <a:srgbClr val="1C334E"/>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53</a:t>
            </a:r>
          </a:p>
        </p:txBody>
      </p:sp>
      <p:sp>
        <p:nvSpPr>
          <p:cNvPr id="27" name="Oval 26">
            <a:extLst>
              <a:ext uri="{FF2B5EF4-FFF2-40B4-BE49-F238E27FC236}">
                <a16:creationId xmlns:a16="http://schemas.microsoft.com/office/drawing/2014/main" id="{9E63EC8B-2BE0-ECA7-4D3C-CC859B20E826}"/>
              </a:ext>
            </a:extLst>
          </p:cNvPr>
          <p:cNvSpPr/>
          <p:nvPr/>
        </p:nvSpPr>
        <p:spPr>
          <a:xfrm>
            <a:off x="15421265" y="533876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29" name="Oval 28">
            <a:extLst>
              <a:ext uri="{FF2B5EF4-FFF2-40B4-BE49-F238E27FC236}">
                <a16:creationId xmlns:a16="http://schemas.microsoft.com/office/drawing/2014/main" id="{006F29DA-2880-7C99-7BE9-76087A3BD8C9}"/>
              </a:ext>
            </a:extLst>
          </p:cNvPr>
          <p:cNvSpPr/>
          <p:nvPr/>
        </p:nvSpPr>
        <p:spPr>
          <a:xfrm>
            <a:off x="13976412" y="642410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8" name="Oval 7">
            <a:extLst>
              <a:ext uri="{FF2B5EF4-FFF2-40B4-BE49-F238E27FC236}">
                <a16:creationId xmlns:a16="http://schemas.microsoft.com/office/drawing/2014/main" id="{524740D9-5224-9B0D-9243-F84785353198}"/>
              </a:ext>
            </a:extLst>
          </p:cNvPr>
          <p:cNvSpPr/>
          <p:nvPr/>
        </p:nvSpPr>
        <p:spPr>
          <a:xfrm>
            <a:off x="13976412" y="774972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395512" y="6109988"/>
            <a:ext cx="1444853" cy="31411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4395512" y="7195330"/>
            <a:ext cx="0" cy="55439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You can stash changes and then come back to them later.</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0744200" y="10744290"/>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31273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4004938"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8477571" y="514350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8" name="TextBox 26">
            <a:extLst>
              <a:ext uri="{FF2B5EF4-FFF2-40B4-BE49-F238E27FC236}">
                <a16:creationId xmlns:a16="http://schemas.microsoft.com/office/drawing/2014/main" id="{FA858C72-EE05-617D-AE0C-79465EC991B9}"/>
              </a:ext>
            </a:extLst>
          </p:cNvPr>
          <p:cNvSpPr txBox="1"/>
          <p:nvPr/>
        </p:nvSpPr>
        <p:spPr>
          <a:xfrm>
            <a:off x="14119266" y="8564003"/>
            <a:ext cx="55249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main</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26">
            <a:extLst>
              <a:ext uri="{FF2B5EF4-FFF2-40B4-BE49-F238E27FC236}">
                <a16:creationId xmlns:a16="http://schemas.microsoft.com/office/drawing/2014/main" id="{8E6F4ED3-782A-CA3C-E2A1-9C09A4038775}"/>
              </a:ext>
            </a:extLst>
          </p:cNvPr>
          <p:cNvSpPr txBox="1"/>
          <p:nvPr/>
        </p:nvSpPr>
        <p:spPr>
          <a:xfrm>
            <a:off x="15278524" y="8564003"/>
            <a:ext cx="112368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feature/login</a:t>
            </a:r>
          </a:p>
        </p:txBody>
      </p:sp>
      <p:sp>
        <p:nvSpPr>
          <p:cNvPr id="65" name="Oval 64">
            <a:extLst>
              <a:ext uri="{FF2B5EF4-FFF2-40B4-BE49-F238E27FC236}">
                <a16:creationId xmlns:a16="http://schemas.microsoft.com/office/drawing/2014/main" id="{FB5A7EF7-FECD-B249-FDD8-30C6299C54FF}"/>
              </a:ext>
            </a:extLst>
          </p:cNvPr>
          <p:cNvSpPr/>
          <p:nvPr/>
        </p:nvSpPr>
        <p:spPr>
          <a:xfrm>
            <a:off x="15421265" y="409481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67" name="Düz Ok Bağlayıcısı 66">
            <a:extLst>
              <a:ext uri="{FF2B5EF4-FFF2-40B4-BE49-F238E27FC236}">
                <a16:creationId xmlns:a16="http://schemas.microsoft.com/office/drawing/2014/main" id="{2FB53CD6-BAE2-F26F-3E23-56130A2A28E1}"/>
              </a:ext>
            </a:extLst>
          </p:cNvPr>
          <p:cNvCxnSpPr>
            <a:cxnSpLocks/>
            <a:stCxn id="27" idx="0"/>
            <a:endCxn id="65" idx="4"/>
          </p:cNvCxnSpPr>
          <p:nvPr/>
        </p:nvCxnSpPr>
        <p:spPr>
          <a:xfrm flipV="1">
            <a:off x="15840365" y="4866041"/>
            <a:ext cx="0" cy="472721"/>
          </a:xfrm>
          <a:prstGeom prst="straightConnector1">
            <a:avLst/>
          </a:prstGeom>
          <a:ln>
            <a:solidFill>
              <a:srgbClr val="3E4044"/>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0" name="Grup 69">
            <a:extLst>
              <a:ext uri="{FF2B5EF4-FFF2-40B4-BE49-F238E27FC236}">
                <a16:creationId xmlns:a16="http://schemas.microsoft.com/office/drawing/2014/main" id="{BB61D978-FF32-5E7E-2855-ABDCD94C1A7B}"/>
              </a:ext>
            </a:extLst>
          </p:cNvPr>
          <p:cNvGrpSpPr/>
          <p:nvPr/>
        </p:nvGrpSpPr>
        <p:grpSpPr>
          <a:xfrm>
            <a:off x="12843753" y="3932200"/>
            <a:ext cx="2265317" cy="1411995"/>
            <a:chOff x="4463823" y="5222553"/>
            <a:chExt cx="6369263" cy="3427557"/>
          </a:xfrm>
        </p:grpSpPr>
        <p:grpSp>
          <p:nvGrpSpPr>
            <p:cNvPr id="71" name="Grup 70">
              <a:extLst>
                <a:ext uri="{FF2B5EF4-FFF2-40B4-BE49-F238E27FC236}">
                  <a16:creationId xmlns:a16="http://schemas.microsoft.com/office/drawing/2014/main" id="{B2F7BAF1-8D86-B17F-6619-CBC25618450F}"/>
                </a:ext>
              </a:extLst>
            </p:cNvPr>
            <p:cNvGrpSpPr/>
            <p:nvPr/>
          </p:nvGrpSpPr>
          <p:grpSpPr>
            <a:xfrm>
              <a:off x="4463823" y="5222553"/>
              <a:ext cx="6369263" cy="3427557"/>
              <a:chOff x="4463823" y="5222553"/>
              <a:chExt cx="6369263" cy="3427557"/>
            </a:xfrm>
          </p:grpSpPr>
          <p:sp>
            <p:nvSpPr>
              <p:cNvPr id="73" name="Dikdörtgen: Köşeleri Yuvarlatılmış 72">
                <a:extLst>
                  <a:ext uri="{FF2B5EF4-FFF2-40B4-BE49-F238E27FC236}">
                    <a16:creationId xmlns:a16="http://schemas.microsoft.com/office/drawing/2014/main" id="{9C671C67-6EF6-A78F-6204-4FAC2456F20C}"/>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26">
                <a:extLst>
                  <a:ext uri="{FF2B5EF4-FFF2-40B4-BE49-F238E27FC236}">
                    <a16:creationId xmlns:a16="http://schemas.microsoft.com/office/drawing/2014/main" id="{B95DFE3D-CA92-FB94-E737-CBFB43737613}"/>
                  </a:ext>
                </a:extLst>
              </p:cNvPr>
              <p:cNvSpPr txBox="1"/>
              <p:nvPr/>
            </p:nvSpPr>
            <p:spPr>
              <a:xfrm>
                <a:off x="4938195" y="5464398"/>
                <a:ext cx="5420513" cy="415224"/>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Uncommitted Changes</a:t>
                </a:r>
              </a:p>
            </p:txBody>
          </p:sp>
        </p:grpSp>
        <p:sp>
          <p:nvSpPr>
            <p:cNvPr id="72" name="TextBox 26">
              <a:extLst>
                <a:ext uri="{FF2B5EF4-FFF2-40B4-BE49-F238E27FC236}">
                  <a16:creationId xmlns:a16="http://schemas.microsoft.com/office/drawing/2014/main" id="{FE523697-500E-76C5-0DD7-B3774C410B81}"/>
                </a:ext>
              </a:extLst>
            </p:cNvPr>
            <p:cNvSpPr txBox="1"/>
            <p:nvPr/>
          </p:nvSpPr>
          <p:spPr>
            <a:xfrm>
              <a:off x="4938195" y="6719927"/>
              <a:ext cx="5770214" cy="1344806"/>
            </a:xfrm>
            <a:prstGeom prst="rect">
              <a:avLst/>
            </a:prstGeom>
          </p:spPr>
          <p:txBody>
            <a:bodyPr wrap="square" lIns="0" tIns="0" rIns="0" bIns="0" rtlCol="0" anchor="t">
              <a:spAutoFit/>
            </a:bodyPr>
            <a:lstStyle/>
            <a:p>
              <a:pPr algn="l"/>
              <a:r>
                <a:rPr lang="en-US" dirty="0">
                  <a:solidFill>
                    <a:srgbClr val="DF6EA6"/>
                  </a:solidFill>
                  <a:latin typeface="Roboto Italics"/>
                  <a:ea typeface="Roboto Italics"/>
                  <a:cs typeface="Roboto Italics"/>
                  <a:sym typeface="Roboto Italics"/>
                </a:rPr>
                <a:t>Index.js</a:t>
              </a:r>
            </a:p>
            <a:p>
              <a:pPr algn="l"/>
              <a:r>
                <a:rPr lang="en-US" dirty="0">
                  <a:solidFill>
                    <a:srgbClr val="DF6EA6"/>
                  </a:solidFill>
                  <a:latin typeface="Roboto Italics"/>
                  <a:ea typeface="Roboto Italics"/>
                  <a:cs typeface="Roboto Italics"/>
                  <a:sym typeface="Roboto Italics"/>
                </a:rPr>
                <a:t>Utils.js</a:t>
              </a:r>
              <a:endParaRPr lang="en-US" dirty="0">
                <a:solidFill>
                  <a:srgbClr val="61B045"/>
                </a:solidFill>
                <a:latin typeface="Roboto Italics"/>
                <a:ea typeface="Roboto Italics"/>
                <a:cs typeface="Roboto Italics"/>
                <a:sym typeface="Roboto Italics"/>
              </a:endParaRPr>
            </a:p>
          </p:txBody>
        </p:sp>
      </p:grpSp>
      <p:grpSp>
        <p:nvGrpSpPr>
          <p:cNvPr id="25" name="Grup 24">
            <a:extLst>
              <a:ext uri="{FF2B5EF4-FFF2-40B4-BE49-F238E27FC236}">
                <a16:creationId xmlns:a16="http://schemas.microsoft.com/office/drawing/2014/main" id="{AEBFDEEC-D76F-C402-7731-30845CAD6308}"/>
              </a:ext>
            </a:extLst>
          </p:cNvPr>
          <p:cNvGrpSpPr/>
          <p:nvPr/>
        </p:nvGrpSpPr>
        <p:grpSpPr>
          <a:xfrm>
            <a:off x="11074016" y="8049045"/>
            <a:ext cx="1223756" cy="471902"/>
            <a:chOff x="4463823" y="5222553"/>
            <a:chExt cx="6369263" cy="3427557"/>
          </a:xfrm>
        </p:grpSpPr>
        <p:grpSp>
          <p:nvGrpSpPr>
            <p:cNvPr id="26" name="Grup 25">
              <a:extLst>
                <a:ext uri="{FF2B5EF4-FFF2-40B4-BE49-F238E27FC236}">
                  <a16:creationId xmlns:a16="http://schemas.microsoft.com/office/drawing/2014/main" id="{D8AC8FD1-8A4B-FE92-F978-2318031C30E4}"/>
                </a:ext>
              </a:extLst>
            </p:cNvPr>
            <p:cNvGrpSpPr/>
            <p:nvPr/>
          </p:nvGrpSpPr>
          <p:grpSpPr>
            <a:xfrm>
              <a:off x="4463823" y="5222553"/>
              <a:ext cx="6369263" cy="3427557"/>
              <a:chOff x="4463823" y="5222553"/>
              <a:chExt cx="6369263" cy="3427557"/>
            </a:xfrm>
          </p:grpSpPr>
          <p:sp>
            <p:nvSpPr>
              <p:cNvPr id="31" name="Dikdörtgen: Köşeleri Yuvarlatılmış 30">
                <a:extLst>
                  <a:ext uri="{FF2B5EF4-FFF2-40B4-BE49-F238E27FC236}">
                    <a16:creationId xmlns:a16="http://schemas.microsoft.com/office/drawing/2014/main" id="{C2549EDF-F876-3649-5514-DE69A2E9D099}"/>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26">
                <a:extLst>
                  <a:ext uri="{FF2B5EF4-FFF2-40B4-BE49-F238E27FC236}">
                    <a16:creationId xmlns:a16="http://schemas.microsoft.com/office/drawing/2014/main" id="{4C1869A2-6D54-8BC3-F1E0-2D3AF8F75A25}"/>
                  </a:ext>
                </a:extLst>
              </p:cNvPr>
              <p:cNvSpPr txBox="1"/>
              <p:nvPr/>
            </p:nvSpPr>
            <p:spPr>
              <a:xfrm>
                <a:off x="4938195" y="5464398"/>
                <a:ext cx="5420513" cy="607029"/>
              </a:xfrm>
              <a:prstGeom prst="rect">
                <a:avLst/>
              </a:prstGeom>
            </p:spPr>
            <p:txBody>
              <a:bodyPr wrap="square" lIns="0" tIns="0" rIns="0" bIns="0" rtlCol="0" anchor="t">
                <a:spAutoFit/>
              </a:bodyPr>
              <a:lstStyle/>
              <a:p>
                <a:pPr algn="ctr">
                  <a:lnSpc>
                    <a:spcPts val="2100"/>
                  </a:lnSpc>
                </a:pPr>
                <a:r>
                  <a:rPr lang="en-US" sz="1500" i="1" dirty="0">
                    <a:solidFill>
                      <a:schemeClr val="bg1"/>
                    </a:solidFill>
                    <a:latin typeface="Roboto Italics"/>
                    <a:ea typeface="Roboto Italics"/>
                    <a:cs typeface="Roboto Italics"/>
                    <a:sym typeface="Roboto Italics"/>
                  </a:rPr>
                  <a:t>Stash</a:t>
                </a:r>
              </a:p>
            </p:txBody>
          </p:sp>
        </p:grpSp>
        <p:sp>
          <p:nvSpPr>
            <p:cNvPr id="30" name="TextBox 26">
              <a:extLst>
                <a:ext uri="{FF2B5EF4-FFF2-40B4-BE49-F238E27FC236}">
                  <a16:creationId xmlns:a16="http://schemas.microsoft.com/office/drawing/2014/main" id="{5CAE0B44-E1DB-B4F3-31AD-4EE7F6D7859B}"/>
                </a:ext>
              </a:extLst>
            </p:cNvPr>
            <p:cNvSpPr txBox="1"/>
            <p:nvPr/>
          </p:nvSpPr>
          <p:spPr>
            <a:xfrm>
              <a:off x="4938195" y="6719927"/>
              <a:ext cx="5770214" cy="672403"/>
            </a:xfrm>
            <a:prstGeom prst="rect">
              <a:avLst/>
            </a:prstGeom>
          </p:spPr>
          <p:txBody>
            <a:bodyPr wrap="square" lIns="0" tIns="0" rIns="0" bIns="0" rtlCol="0" anchor="t">
              <a:spAutoFit/>
            </a:bodyPr>
            <a:lstStyle/>
            <a:p>
              <a:pPr algn="l"/>
              <a:endParaRPr lang="en-US" dirty="0">
                <a:solidFill>
                  <a:srgbClr val="61B045"/>
                </a:solidFill>
                <a:latin typeface="Roboto Italics"/>
                <a:ea typeface="Roboto Italics"/>
                <a:cs typeface="Roboto Italics"/>
                <a:sym typeface="Roboto Italics"/>
              </a:endParaRPr>
            </a:p>
          </p:txBody>
        </p:sp>
      </p:grpSp>
      <p:cxnSp>
        <p:nvCxnSpPr>
          <p:cNvPr id="51" name="Düz Ok Bağlayıcısı 50">
            <a:extLst>
              <a:ext uri="{FF2B5EF4-FFF2-40B4-BE49-F238E27FC236}">
                <a16:creationId xmlns:a16="http://schemas.microsoft.com/office/drawing/2014/main" id="{E4AFEA3B-9E85-AA9B-3907-BD77A4DC9A2F}"/>
              </a:ext>
            </a:extLst>
          </p:cNvPr>
          <p:cNvCxnSpPr>
            <a:cxnSpLocks/>
          </p:cNvCxnSpPr>
          <p:nvPr/>
        </p:nvCxnSpPr>
        <p:spPr>
          <a:xfrm flipH="1">
            <a:off x="12039600" y="5432532"/>
            <a:ext cx="1600200" cy="2243670"/>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26">
            <a:extLst>
              <a:ext uri="{FF2B5EF4-FFF2-40B4-BE49-F238E27FC236}">
                <a16:creationId xmlns:a16="http://schemas.microsoft.com/office/drawing/2014/main" id="{6C51B0B2-1748-AB7E-9FCB-30ED8E13992E}"/>
              </a:ext>
            </a:extLst>
          </p:cNvPr>
          <p:cNvSpPr txBox="1"/>
          <p:nvPr/>
        </p:nvSpPr>
        <p:spPr>
          <a:xfrm>
            <a:off x="14298690" y="891056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
        <p:nvSpPr>
          <p:cNvPr id="55" name="TextBox 17">
            <a:extLst>
              <a:ext uri="{FF2B5EF4-FFF2-40B4-BE49-F238E27FC236}">
                <a16:creationId xmlns:a16="http://schemas.microsoft.com/office/drawing/2014/main" id="{337B0EAB-D47B-1CD1-81B3-E2E0F7AB4ED6}"/>
              </a:ext>
            </a:extLst>
          </p:cNvPr>
          <p:cNvSpPr txBox="1"/>
          <p:nvPr/>
        </p:nvSpPr>
        <p:spPr>
          <a:xfrm>
            <a:off x="2472744" y="4473995"/>
            <a:ext cx="7756481" cy="1038746"/>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stash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Temporarily saves your changes and cleans your working directory.</a:t>
            </a:r>
            <a:endParaRPr lang="en-US" sz="2000" i="1" dirty="0">
              <a:solidFill>
                <a:srgbClr val="3E4044"/>
              </a:solidFill>
              <a:latin typeface="Roboto"/>
              <a:ea typeface="Roboto"/>
              <a:cs typeface="Roboto"/>
              <a:sym typeface="Roboto"/>
            </a:endParaRPr>
          </a:p>
          <a:p>
            <a:pPr algn="just">
              <a:lnSpc>
                <a:spcPts val="2800"/>
              </a:lnSpc>
            </a:pPr>
            <a:r>
              <a:rPr lang="en-US" sz="2000" dirty="0">
                <a:solidFill>
                  <a:srgbClr val="3E4044"/>
                </a:solidFill>
                <a:latin typeface="Roboto"/>
                <a:ea typeface="Roboto"/>
                <a:cs typeface="Roboto"/>
                <a:sym typeface="Roboto"/>
              </a:rPr>
              <a:t>$ git stash pop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Restores the most recently stashed changes and removes them from the stash list.</a:t>
            </a:r>
            <a:endParaRPr lang="en-US" sz="2000" i="1" dirty="0">
              <a:solidFill>
                <a:srgbClr val="3E4044"/>
              </a:solidFill>
              <a:latin typeface="Roboto"/>
              <a:ea typeface="Roboto"/>
              <a:cs typeface="Roboto"/>
              <a:sym typeface="Roboto"/>
            </a:endParaRPr>
          </a:p>
        </p:txBody>
      </p:sp>
      <p:sp>
        <p:nvSpPr>
          <p:cNvPr id="56" name="AutoShape 5">
            <a:extLst>
              <a:ext uri="{FF2B5EF4-FFF2-40B4-BE49-F238E27FC236}">
                <a16:creationId xmlns:a16="http://schemas.microsoft.com/office/drawing/2014/main" id="{95A8427F-3156-3372-87D1-077E14F42336}"/>
              </a:ext>
            </a:extLst>
          </p:cNvPr>
          <p:cNvSpPr/>
          <p:nvPr/>
        </p:nvSpPr>
        <p:spPr>
          <a:xfrm>
            <a:off x="2486550" y="558244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7" name="TextBox 26">
            <a:extLst>
              <a:ext uri="{FF2B5EF4-FFF2-40B4-BE49-F238E27FC236}">
                <a16:creationId xmlns:a16="http://schemas.microsoft.com/office/drawing/2014/main" id="{F68D7EFD-B12D-C63D-5945-870E3286A493}"/>
              </a:ext>
            </a:extLst>
          </p:cNvPr>
          <p:cNvSpPr txBox="1"/>
          <p:nvPr/>
        </p:nvSpPr>
        <p:spPr>
          <a:xfrm>
            <a:off x="2482485" y="5715542"/>
            <a:ext cx="8530528"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Running git stash will take all uncommitted changes (staged &amp; unstaged) and stash them, reverting the changes in your working copy.</a:t>
            </a:r>
          </a:p>
        </p:txBody>
      </p:sp>
    </p:spTree>
    <p:extLst>
      <p:ext uri="{BB962C8B-B14F-4D97-AF65-F5344CB8AC3E}">
        <p14:creationId xmlns:p14="http://schemas.microsoft.com/office/powerpoint/2010/main" val="2988683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cs typeface="Roboto"/>
                <a:sym typeface="Roboto"/>
              </a:rPr>
              <a:t>Git Stash is useful command that helps you save changes that you are not yet ready to commit.</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Stash</a:t>
            </a:r>
            <a:endParaRPr lang="en-US" sz="2200" b="1" dirty="0">
              <a:solidFill>
                <a:srgbClr val="1C334E"/>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54</a:t>
            </a:r>
          </a:p>
        </p:txBody>
      </p:sp>
      <p:sp>
        <p:nvSpPr>
          <p:cNvPr id="27" name="Oval 26">
            <a:extLst>
              <a:ext uri="{FF2B5EF4-FFF2-40B4-BE49-F238E27FC236}">
                <a16:creationId xmlns:a16="http://schemas.microsoft.com/office/drawing/2014/main" id="{9E63EC8B-2BE0-ECA7-4D3C-CC859B20E826}"/>
              </a:ext>
            </a:extLst>
          </p:cNvPr>
          <p:cNvSpPr/>
          <p:nvPr/>
        </p:nvSpPr>
        <p:spPr>
          <a:xfrm>
            <a:off x="15421265" y="533876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29" name="Oval 28">
            <a:extLst>
              <a:ext uri="{FF2B5EF4-FFF2-40B4-BE49-F238E27FC236}">
                <a16:creationId xmlns:a16="http://schemas.microsoft.com/office/drawing/2014/main" id="{006F29DA-2880-7C99-7BE9-76087A3BD8C9}"/>
              </a:ext>
            </a:extLst>
          </p:cNvPr>
          <p:cNvSpPr/>
          <p:nvPr/>
        </p:nvSpPr>
        <p:spPr>
          <a:xfrm>
            <a:off x="13976412" y="642410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8" name="Oval 7">
            <a:extLst>
              <a:ext uri="{FF2B5EF4-FFF2-40B4-BE49-F238E27FC236}">
                <a16:creationId xmlns:a16="http://schemas.microsoft.com/office/drawing/2014/main" id="{524740D9-5224-9B0D-9243-F84785353198}"/>
              </a:ext>
            </a:extLst>
          </p:cNvPr>
          <p:cNvSpPr/>
          <p:nvPr/>
        </p:nvSpPr>
        <p:spPr>
          <a:xfrm>
            <a:off x="13976412" y="774972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395512" y="6109988"/>
            <a:ext cx="1444853" cy="31411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4395512" y="7195330"/>
            <a:ext cx="0" cy="55439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You can stash changes and then come back to them later.</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0744200" y="10744290"/>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31273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4004938"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8477571" y="514350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8" name="TextBox 26">
            <a:extLst>
              <a:ext uri="{FF2B5EF4-FFF2-40B4-BE49-F238E27FC236}">
                <a16:creationId xmlns:a16="http://schemas.microsoft.com/office/drawing/2014/main" id="{FA858C72-EE05-617D-AE0C-79465EC991B9}"/>
              </a:ext>
            </a:extLst>
          </p:cNvPr>
          <p:cNvSpPr txBox="1"/>
          <p:nvPr/>
        </p:nvSpPr>
        <p:spPr>
          <a:xfrm>
            <a:off x="14119266" y="8564003"/>
            <a:ext cx="55249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main</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26">
            <a:extLst>
              <a:ext uri="{FF2B5EF4-FFF2-40B4-BE49-F238E27FC236}">
                <a16:creationId xmlns:a16="http://schemas.microsoft.com/office/drawing/2014/main" id="{8E6F4ED3-782A-CA3C-E2A1-9C09A4038775}"/>
              </a:ext>
            </a:extLst>
          </p:cNvPr>
          <p:cNvSpPr txBox="1"/>
          <p:nvPr/>
        </p:nvSpPr>
        <p:spPr>
          <a:xfrm>
            <a:off x="15278524" y="8564003"/>
            <a:ext cx="112368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feature/login</a:t>
            </a:r>
          </a:p>
        </p:txBody>
      </p:sp>
      <p:sp>
        <p:nvSpPr>
          <p:cNvPr id="65" name="Oval 64">
            <a:extLst>
              <a:ext uri="{FF2B5EF4-FFF2-40B4-BE49-F238E27FC236}">
                <a16:creationId xmlns:a16="http://schemas.microsoft.com/office/drawing/2014/main" id="{FB5A7EF7-FECD-B249-FDD8-30C6299C54FF}"/>
              </a:ext>
            </a:extLst>
          </p:cNvPr>
          <p:cNvSpPr/>
          <p:nvPr/>
        </p:nvSpPr>
        <p:spPr>
          <a:xfrm>
            <a:off x="19213750" y="321732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67" name="Düz Ok Bağlayıcısı 66">
            <a:extLst>
              <a:ext uri="{FF2B5EF4-FFF2-40B4-BE49-F238E27FC236}">
                <a16:creationId xmlns:a16="http://schemas.microsoft.com/office/drawing/2014/main" id="{2FB53CD6-BAE2-F26F-3E23-56130A2A28E1}"/>
              </a:ext>
            </a:extLst>
          </p:cNvPr>
          <p:cNvCxnSpPr>
            <a:cxnSpLocks/>
            <a:endCxn id="65" idx="4"/>
          </p:cNvCxnSpPr>
          <p:nvPr/>
        </p:nvCxnSpPr>
        <p:spPr>
          <a:xfrm flipV="1">
            <a:off x="19632850" y="3988551"/>
            <a:ext cx="0" cy="472721"/>
          </a:xfrm>
          <a:prstGeom prst="straightConnector1">
            <a:avLst/>
          </a:prstGeom>
          <a:ln>
            <a:solidFill>
              <a:srgbClr val="3E4044"/>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0" name="Grup 69">
            <a:extLst>
              <a:ext uri="{FF2B5EF4-FFF2-40B4-BE49-F238E27FC236}">
                <a16:creationId xmlns:a16="http://schemas.microsoft.com/office/drawing/2014/main" id="{BB61D978-FF32-5E7E-2855-ABDCD94C1A7B}"/>
              </a:ext>
            </a:extLst>
          </p:cNvPr>
          <p:cNvGrpSpPr/>
          <p:nvPr/>
        </p:nvGrpSpPr>
        <p:grpSpPr>
          <a:xfrm>
            <a:off x="18515250" y="1574094"/>
            <a:ext cx="2265317" cy="1411995"/>
            <a:chOff x="4463823" y="5222553"/>
            <a:chExt cx="6369263" cy="3427557"/>
          </a:xfrm>
        </p:grpSpPr>
        <p:grpSp>
          <p:nvGrpSpPr>
            <p:cNvPr id="71" name="Grup 70">
              <a:extLst>
                <a:ext uri="{FF2B5EF4-FFF2-40B4-BE49-F238E27FC236}">
                  <a16:creationId xmlns:a16="http://schemas.microsoft.com/office/drawing/2014/main" id="{B2F7BAF1-8D86-B17F-6619-CBC25618450F}"/>
                </a:ext>
              </a:extLst>
            </p:cNvPr>
            <p:cNvGrpSpPr/>
            <p:nvPr/>
          </p:nvGrpSpPr>
          <p:grpSpPr>
            <a:xfrm>
              <a:off x="4463823" y="5222553"/>
              <a:ext cx="6369263" cy="3427557"/>
              <a:chOff x="4463823" y="5222553"/>
              <a:chExt cx="6369263" cy="3427557"/>
            </a:xfrm>
          </p:grpSpPr>
          <p:sp>
            <p:nvSpPr>
              <p:cNvPr id="73" name="Dikdörtgen: Köşeleri Yuvarlatılmış 72">
                <a:extLst>
                  <a:ext uri="{FF2B5EF4-FFF2-40B4-BE49-F238E27FC236}">
                    <a16:creationId xmlns:a16="http://schemas.microsoft.com/office/drawing/2014/main" id="{9C671C67-6EF6-A78F-6204-4FAC2456F20C}"/>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26">
                <a:extLst>
                  <a:ext uri="{FF2B5EF4-FFF2-40B4-BE49-F238E27FC236}">
                    <a16:creationId xmlns:a16="http://schemas.microsoft.com/office/drawing/2014/main" id="{B95DFE3D-CA92-FB94-E737-CBFB43737613}"/>
                  </a:ext>
                </a:extLst>
              </p:cNvPr>
              <p:cNvSpPr txBox="1"/>
              <p:nvPr/>
            </p:nvSpPr>
            <p:spPr>
              <a:xfrm>
                <a:off x="4938195" y="5464398"/>
                <a:ext cx="5420513" cy="415224"/>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Uncommitted Changes</a:t>
                </a:r>
              </a:p>
            </p:txBody>
          </p:sp>
        </p:grpSp>
        <p:sp>
          <p:nvSpPr>
            <p:cNvPr id="72" name="TextBox 26">
              <a:extLst>
                <a:ext uri="{FF2B5EF4-FFF2-40B4-BE49-F238E27FC236}">
                  <a16:creationId xmlns:a16="http://schemas.microsoft.com/office/drawing/2014/main" id="{FE523697-500E-76C5-0DD7-B3774C410B81}"/>
                </a:ext>
              </a:extLst>
            </p:cNvPr>
            <p:cNvSpPr txBox="1"/>
            <p:nvPr/>
          </p:nvSpPr>
          <p:spPr>
            <a:xfrm>
              <a:off x="4938195" y="6719927"/>
              <a:ext cx="5770214" cy="1344806"/>
            </a:xfrm>
            <a:prstGeom prst="rect">
              <a:avLst/>
            </a:prstGeom>
          </p:spPr>
          <p:txBody>
            <a:bodyPr wrap="square" lIns="0" tIns="0" rIns="0" bIns="0" rtlCol="0" anchor="t">
              <a:spAutoFit/>
            </a:bodyPr>
            <a:lstStyle/>
            <a:p>
              <a:pPr algn="l"/>
              <a:r>
                <a:rPr lang="en-US" dirty="0">
                  <a:solidFill>
                    <a:srgbClr val="DF6EA6"/>
                  </a:solidFill>
                  <a:latin typeface="Roboto Italics"/>
                  <a:ea typeface="Roboto Italics"/>
                  <a:cs typeface="Roboto Italics"/>
                  <a:sym typeface="Roboto Italics"/>
                </a:rPr>
                <a:t>Index.js</a:t>
              </a:r>
            </a:p>
            <a:p>
              <a:pPr algn="l"/>
              <a:r>
                <a:rPr lang="en-US" dirty="0">
                  <a:solidFill>
                    <a:srgbClr val="DF6EA6"/>
                  </a:solidFill>
                  <a:latin typeface="Roboto Italics"/>
                  <a:ea typeface="Roboto Italics"/>
                  <a:cs typeface="Roboto Italics"/>
                  <a:sym typeface="Roboto Italics"/>
                </a:rPr>
                <a:t>Utils.js</a:t>
              </a:r>
              <a:endParaRPr lang="en-US" dirty="0">
                <a:solidFill>
                  <a:srgbClr val="61B045"/>
                </a:solidFill>
                <a:latin typeface="Roboto Italics"/>
                <a:ea typeface="Roboto Italics"/>
                <a:cs typeface="Roboto Italics"/>
                <a:sym typeface="Roboto Italics"/>
              </a:endParaRPr>
            </a:p>
          </p:txBody>
        </p:sp>
      </p:grpSp>
      <p:grpSp>
        <p:nvGrpSpPr>
          <p:cNvPr id="25" name="Grup 24">
            <a:extLst>
              <a:ext uri="{FF2B5EF4-FFF2-40B4-BE49-F238E27FC236}">
                <a16:creationId xmlns:a16="http://schemas.microsoft.com/office/drawing/2014/main" id="{AEBFDEEC-D76F-C402-7731-30845CAD6308}"/>
              </a:ext>
            </a:extLst>
          </p:cNvPr>
          <p:cNvGrpSpPr/>
          <p:nvPr/>
        </p:nvGrpSpPr>
        <p:grpSpPr>
          <a:xfrm>
            <a:off x="11003271" y="7108952"/>
            <a:ext cx="2265215" cy="1411995"/>
            <a:chOff x="4463823" y="5222553"/>
            <a:chExt cx="6369263" cy="3427557"/>
          </a:xfrm>
        </p:grpSpPr>
        <p:grpSp>
          <p:nvGrpSpPr>
            <p:cNvPr id="26" name="Grup 25">
              <a:extLst>
                <a:ext uri="{FF2B5EF4-FFF2-40B4-BE49-F238E27FC236}">
                  <a16:creationId xmlns:a16="http://schemas.microsoft.com/office/drawing/2014/main" id="{D8AC8FD1-8A4B-FE92-F978-2318031C30E4}"/>
                </a:ext>
              </a:extLst>
            </p:cNvPr>
            <p:cNvGrpSpPr/>
            <p:nvPr/>
          </p:nvGrpSpPr>
          <p:grpSpPr>
            <a:xfrm>
              <a:off x="4463823" y="5222553"/>
              <a:ext cx="6369263" cy="3427557"/>
              <a:chOff x="4463823" y="5222553"/>
              <a:chExt cx="6369263" cy="3427557"/>
            </a:xfrm>
          </p:grpSpPr>
          <p:sp>
            <p:nvSpPr>
              <p:cNvPr id="31" name="Dikdörtgen: Köşeleri Yuvarlatılmış 30">
                <a:extLst>
                  <a:ext uri="{FF2B5EF4-FFF2-40B4-BE49-F238E27FC236}">
                    <a16:creationId xmlns:a16="http://schemas.microsoft.com/office/drawing/2014/main" id="{C2549EDF-F876-3649-5514-DE69A2E9D099}"/>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26">
                <a:extLst>
                  <a:ext uri="{FF2B5EF4-FFF2-40B4-BE49-F238E27FC236}">
                    <a16:creationId xmlns:a16="http://schemas.microsoft.com/office/drawing/2014/main" id="{4C1869A2-6D54-8BC3-F1E0-2D3AF8F75A25}"/>
                  </a:ext>
                </a:extLst>
              </p:cNvPr>
              <p:cNvSpPr txBox="1"/>
              <p:nvPr/>
            </p:nvSpPr>
            <p:spPr>
              <a:xfrm>
                <a:off x="4938195" y="5464398"/>
                <a:ext cx="5420513" cy="607029"/>
              </a:xfrm>
              <a:prstGeom prst="rect">
                <a:avLst/>
              </a:prstGeom>
            </p:spPr>
            <p:txBody>
              <a:bodyPr wrap="square" lIns="0" tIns="0" rIns="0" bIns="0" rtlCol="0" anchor="t">
                <a:spAutoFit/>
              </a:bodyPr>
              <a:lstStyle/>
              <a:p>
                <a:pPr algn="ctr">
                  <a:lnSpc>
                    <a:spcPts val="2100"/>
                  </a:lnSpc>
                </a:pPr>
                <a:r>
                  <a:rPr lang="en-US" sz="1500" i="1" dirty="0">
                    <a:solidFill>
                      <a:schemeClr val="bg1"/>
                    </a:solidFill>
                    <a:latin typeface="Roboto Italics"/>
                    <a:ea typeface="Roboto Italics"/>
                    <a:cs typeface="Roboto Italics"/>
                    <a:sym typeface="Roboto Italics"/>
                  </a:rPr>
                  <a:t>Stash</a:t>
                </a:r>
              </a:p>
            </p:txBody>
          </p:sp>
        </p:grpSp>
        <p:sp>
          <p:nvSpPr>
            <p:cNvPr id="30" name="TextBox 26">
              <a:extLst>
                <a:ext uri="{FF2B5EF4-FFF2-40B4-BE49-F238E27FC236}">
                  <a16:creationId xmlns:a16="http://schemas.microsoft.com/office/drawing/2014/main" id="{5CAE0B44-E1DB-B4F3-31AD-4EE7F6D7859B}"/>
                </a:ext>
              </a:extLst>
            </p:cNvPr>
            <p:cNvSpPr txBox="1"/>
            <p:nvPr/>
          </p:nvSpPr>
          <p:spPr>
            <a:xfrm>
              <a:off x="4938195" y="6719927"/>
              <a:ext cx="5770214" cy="672403"/>
            </a:xfrm>
            <a:prstGeom prst="rect">
              <a:avLst/>
            </a:prstGeom>
          </p:spPr>
          <p:txBody>
            <a:bodyPr wrap="square" lIns="0" tIns="0" rIns="0" bIns="0" rtlCol="0" anchor="t">
              <a:spAutoFit/>
            </a:bodyPr>
            <a:lstStyle/>
            <a:p>
              <a:pPr algn="l"/>
              <a:endParaRPr lang="en-US" dirty="0">
                <a:solidFill>
                  <a:srgbClr val="61B045"/>
                </a:solidFill>
                <a:latin typeface="Roboto Italics"/>
                <a:ea typeface="Roboto Italics"/>
                <a:cs typeface="Roboto Italics"/>
                <a:sym typeface="Roboto Italics"/>
              </a:endParaRPr>
            </a:p>
          </p:txBody>
        </p:sp>
      </p:grpSp>
      <p:grpSp>
        <p:nvGrpSpPr>
          <p:cNvPr id="46" name="Grup 45">
            <a:extLst>
              <a:ext uri="{FF2B5EF4-FFF2-40B4-BE49-F238E27FC236}">
                <a16:creationId xmlns:a16="http://schemas.microsoft.com/office/drawing/2014/main" id="{C5DFACC7-F7A0-2682-4D51-E4AB90FFBAD9}"/>
              </a:ext>
            </a:extLst>
          </p:cNvPr>
          <p:cNvGrpSpPr/>
          <p:nvPr/>
        </p:nvGrpSpPr>
        <p:grpSpPr>
          <a:xfrm>
            <a:off x="11079241" y="7474124"/>
            <a:ext cx="2113271" cy="962668"/>
            <a:chOff x="4463823" y="5222553"/>
            <a:chExt cx="6369263" cy="4186438"/>
          </a:xfrm>
          <a:solidFill>
            <a:srgbClr val="1C334E"/>
          </a:solidFill>
        </p:grpSpPr>
        <p:grpSp>
          <p:nvGrpSpPr>
            <p:cNvPr id="51" name="Grup 50">
              <a:extLst>
                <a:ext uri="{FF2B5EF4-FFF2-40B4-BE49-F238E27FC236}">
                  <a16:creationId xmlns:a16="http://schemas.microsoft.com/office/drawing/2014/main" id="{446565A0-9BAE-651B-704E-435740922CAD}"/>
                </a:ext>
              </a:extLst>
            </p:cNvPr>
            <p:cNvGrpSpPr/>
            <p:nvPr/>
          </p:nvGrpSpPr>
          <p:grpSpPr>
            <a:xfrm>
              <a:off x="4463823" y="5222553"/>
              <a:ext cx="6369263" cy="4186438"/>
              <a:chOff x="4463823" y="5222553"/>
              <a:chExt cx="6369263" cy="4186438"/>
            </a:xfrm>
            <a:grpFill/>
          </p:grpSpPr>
          <p:sp>
            <p:nvSpPr>
              <p:cNvPr id="53" name="Dikdörtgen: Köşeleri Yuvarlatılmış 52">
                <a:extLst>
                  <a:ext uri="{FF2B5EF4-FFF2-40B4-BE49-F238E27FC236}">
                    <a16:creationId xmlns:a16="http://schemas.microsoft.com/office/drawing/2014/main" id="{E6ED7E76-1A5B-17A8-0973-90B3975B4CB9}"/>
                  </a:ext>
                </a:extLst>
              </p:cNvPr>
              <p:cNvSpPr/>
              <p:nvPr/>
            </p:nvSpPr>
            <p:spPr>
              <a:xfrm>
                <a:off x="4463823" y="5222553"/>
                <a:ext cx="6369263" cy="418643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26">
                <a:extLst>
                  <a:ext uri="{FF2B5EF4-FFF2-40B4-BE49-F238E27FC236}">
                    <a16:creationId xmlns:a16="http://schemas.microsoft.com/office/drawing/2014/main" id="{D894784E-67B2-F005-4770-797D5ED77D3B}"/>
                  </a:ext>
                </a:extLst>
              </p:cNvPr>
              <p:cNvSpPr txBox="1"/>
              <p:nvPr/>
            </p:nvSpPr>
            <p:spPr>
              <a:xfrm>
                <a:off x="4938194" y="5464398"/>
                <a:ext cx="5420515" cy="607029"/>
              </a:xfrm>
              <a:prstGeom prst="rect">
                <a:avLst/>
              </a:prstGeom>
              <a:grpFill/>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Stash@{0}</a:t>
                </a:r>
              </a:p>
            </p:txBody>
          </p:sp>
        </p:grpSp>
        <p:sp>
          <p:nvSpPr>
            <p:cNvPr id="52" name="TextBox 26">
              <a:extLst>
                <a:ext uri="{FF2B5EF4-FFF2-40B4-BE49-F238E27FC236}">
                  <a16:creationId xmlns:a16="http://schemas.microsoft.com/office/drawing/2014/main" id="{7E1E9CAD-2DCC-5FA7-D091-588E59B9B750}"/>
                </a:ext>
              </a:extLst>
            </p:cNvPr>
            <p:cNvSpPr txBox="1"/>
            <p:nvPr/>
          </p:nvSpPr>
          <p:spPr>
            <a:xfrm>
              <a:off x="4938195" y="6719927"/>
              <a:ext cx="5770213" cy="2141529"/>
            </a:xfrm>
            <a:prstGeom prst="rect">
              <a:avLst/>
            </a:prstGeom>
            <a:grpFill/>
          </p:spPr>
          <p:txBody>
            <a:bodyPr wrap="square" lIns="0" tIns="0" rIns="0" bIns="0" rtlCol="0" anchor="t">
              <a:spAutoFit/>
            </a:bodyPr>
            <a:lstStyle/>
            <a:p>
              <a:pPr algn="l"/>
              <a:r>
                <a:rPr lang="en-US" sz="1600" dirty="0">
                  <a:solidFill>
                    <a:srgbClr val="DF6EA6"/>
                  </a:solidFill>
                  <a:latin typeface="Roboto Italics"/>
                  <a:ea typeface="Roboto Italics"/>
                  <a:cs typeface="Roboto Italics"/>
                  <a:sym typeface="Roboto Italics"/>
                </a:rPr>
                <a:t>Index.js</a:t>
              </a:r>
            </a:p>
            <a:p>
              <a:pPr algn="l"/>
              <a:r>
                <a:rPr lang="en-US" sz="1600" dirty="0">
                  <a:solidFill>
                    <a:srgbClr val="DF6EA6"/>
                  </a:solidFill>
                  <a:latin typeface="Roboto Italics"/>
                  <a:ea typeface="Roboto Italics"/>
                  <a:cs typeface="Roboto Italics"/>
                  <a:sym typeface="Roboto Italics"/>
                </a:rPr>
                <a:t>Utils.js</a:t>
              </a:r>
              <a:endParaRPr lang="en-US" sz="1600" dirty="0">
                <a:solidFill>
                  <a:srgbClr val="61B045"/>
                </a:solidFill>
                <a:latin typeface="Roboto Italics"/>
                <a:ea typeface="Roboto Italics"/>
                <a:cs typeface="Roboto Italics"/>
                <a:sym typeface="Roboto Italics"/>
              </a:endParaRPr>
            </a:p>
          </p:txBody>
        </p:sp>
      </p:grpSp>
      <p:sp>
        <p:nvSpPr>
          <p:cNvPr id="57" name="Oval 56">
            <a:extLst>
              <a:ext uri="{FF2B5EF4-FFF2-40B4-BE49-F238E27FC236}">
                <a16:creationId xmlns:a16="http://schemas.microsoft.com/office/drawing/2014/main" id="{2D76ECEA-C62F-52D0-1E02-1B778A9F403D}"/>
              </a:ext>
            </a:extLst>
          </p:cNvPr>
          <p:cNvSpPr/>
          <p:nvPr/>
        </p:nvSpPr>
        <p:spPr>
          <a:xfrm>
            <a:off x="13936438" y="105024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8" name="Düz Ok Bağlayıcısı 57">
            <a:extLst>
              <a:ext uri="{FF2B5EF4-FFF2-40B4-BE49-F238E27FC236}">
                <a16:creationId xmlns:a16="http://schemas.microsoft.com/office/drawing/2014/main" id="{56002AED-BE7C-D02E-2B42-9C03B0569C93}"/>
              </a:ext>
            </a:extLst>
          </p:cNvPr>
          <p:cNvCxnSpPr>
            <a:cxnSpLocks/>
          </p:cNvCxnSpPr>
          <p:nvPr/>
        </p:nvCxnSpPr>
        <p:spPr>
          <a:xfrm flipH="1">
            <a:off x="8488823" y="10606703"/>
            <a:ext cx="1600200" cy="2243670"/>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26">
            <a:extLst>
              <a:ext uri="{FF2B5EF4-FFF2-40B4-BE49-F238E27FC236}">
                <a16:creationId xmlns:a16="http://schemas.microsoft.com/office/drawing/2014/main" id="{46E3595E-8820-1EB4-BEE7-5AD1E576C1FD}"/>
              </a:ext>
            </a:extLst>
          </p:cNvPr>
          <p:cNvSpPr txBox="1"/>
          <p:nvPr/>
        </p:nvSpPr>
        <p:spPr>
          <a:xfrm>
            <a:off x="14298690" y="891056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
        <p:nvSpPr>
          <p:cNvPr id="61" name="TextBox 17">
            <a:extLst>
              <a:ext uri="{FF2B5EF4-FFF2-40B4-BE49-F238E27FC236}">
                <a16:creationId xmlns:a16="http://schemas.microsoft.com/office/drawing/2014/main" id="{7F6C6328-9810-84B1-809A-A4C199F4DB06}"/>
              </a:ext>
            </a:extLst>
          </p:cNvPr>
          <p:cNvSpPr txBox="1"/>
          <p:nvPr/>
        </p:nvSpPr>
        <p:spPr>
          <a:xfrm>
            <a:off x="2472744" y="4473995"/>
            <a:ext cx="7756481" cy="1038746"/>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stash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Temporarily saves your changes and cleans your working directory.</a:t>
            </a:r>
            <a:endParaRPr lang="en-US" sz="2000" i="1" dirty="0">
              <a:solidFill>
                <a:srgbClr val="3E4044"/>
              </a:solidFill>
              <a:latin typeface="Roboto"/>
              <a:ea typeface="Roboto"/>
              <a:cs typeface="Roboto"/>
              <a:sym typeface="Roboto"/>
            </a:endParaRPr>
          </a:p>
          <a:p>
            <a:pPr algn="just">
              <a:lnSpc>
                <a:spcPts val="2800"/>
              </a:lnSpc>
            </a:pPr>
            <a:r>
              <a:rPr lang="en-US" sz="2000" dirty="0">
                <a:solidFill>
                  <a:srgbClr val="3E4044"/>
                </a:solidFill>
                <a:latin typeface="Roboto"/>
                <a:ea typeface="Roboto"/>
                <a:cs typeface="Roboto"/>
                <a:sym typeface="Roboto"/>
              </a:rPr>
              <a:t>$ git stash pop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Restores the most recently stashed changes and removes them from the stash list.</a:t>
            </a:r>
            <a:endParaRPr lang="en-US" sz="2000" i="1" dirty="0">
              <a:solidFill>
                <a:srgbClr val="3E4044"/>
              </a:solidFill>
              <a:latin typeface="Roboto"/>
              <a:ea typeface="Roboto"/>
              <a:cs typeface="Roboto"/>
              <a:sym typeface="Roboto"/>
            </a:endParaRPr>
          </a:p>
        </p:txBody>
      </p:sp>
      <p:sp>
        <p:nvSpPr>
          <p:cNvPr id="62" name="AutoShape 5">
            <a:extLst>
              <a:ext uri="{FF2B5EF4-FFF2-40B4-BE49-F238E27FC236}">
                <a16:creationId xmlns:a16="http://schemas.microsoft.com/office/drawing/2014/main" id="{9151D8AF-8110-B21D-6454-4ECD197176C9}"/>
              </a:ext>
            </a:extLst>
          </p:cNvPr>
          <p:cNvSpPr/>
          <p:nvPr/>
        </p:nvSpPr>
        <p:spPr>
          <a:xfrm>
            <a:off x="2486550" y="558244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3" name="TextBox 26">
            <a:extLst>
              <a:ext uri="{FF2B5EF4-FFF2-40B4-BE49-F238E27FC236}">
                <a16:creationId xmlns:a16="http://schemas.microsoft.com/office/drawing/2014/main" id="{7EED7F89-41FA-C4C3-2D24-3F440ED26FE7}"/>
              </a:ext>
            </a:extLst>
          </p:cNvPr>
          <p:cNvSpPr txBox="1"/>
          <p:nvPr/>
        </p:nvSpPr>
        <p:spPr>
          <a:xfrm>
            <a:off x="2482485" y="5715542"/>
            <a:ext cx="8530528"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Running git stash will take all uncommitted changes (staged &amp; unstaged) and stash them, reverting the changes in your working copy.</a:t>
            </a:r>
          </a:p>
        </p:txBody>
      </p:sp>
    </p:spTree>
    <p:extLst>
      <p:ext uri="{BB962C8B-B14F-4D97-AF65-F5344CB8AC3E}">
        <p14:creationId xmlns:p14="http://schemas.microsoft.com/office/powerpoint/2010/main" val="2541096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cs typeface="Roboto"/>
                <a:sym typeface="Roboto"/>
              </a:rPr>
              <a:t>Git Stash is useful command that helps you save changes that you are not yet ready to commit.</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Stash</a:t>
            </a:r>
            <a:endParaRPr lang="en-US" sz="2200" b="1" dirty="0">
              <a:solidFill>
                <a:srgbClr val="1C334E"/>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55</a:t>
            </a:r>
          </a:p>
        </p:txBody>
      </p:sp>
      <p:sp>
        <p:nvSpPr>
          <p:cNvPr id="27" name="Oval 26">
            <a:extLst>
              <a:ext uri="{FF2B5EF4-FFF2-40B4-BE49-F238E27FC236}">
                <a16:creationId xmlns:a16="http://schemas.microsoft.com/office/drawing/2014/main" id="{9E63EC8B-2BE0-ECA7-4D3C-CC859B20E826}"/>
              </a:ext>
            </a:extLst>
          </p:cNvPr>
          <p:cNvSpPr/>
          <p:nvPr/>
        </p:nvSpPr>
        <p:spPr>
          <a:xfrm>
            <a:off x="15421265" y="533876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29" name="Oval 28">
            <a:extLst>
              <a:ext uri="{FF2B5EF4-FFF2-40B4-BE49-F238E27FC236}">
                <a16:creationId xmlns:a16="http://schemas.microsoft.com/office/drawing/2014/main" id="{006F29DA-2880-7C99-7BE9-76087A3BD8C9}"/>
              </a:ext>
            </a:extLst>
          </p:cNvPr>
          <p:cNvSpPr/>
          <p:nvPr/>
        </p:nvSpPr>
        <p:spPr>
          <a:xfrm>
            <a:off x="13976412" y="642410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8" name="Oval 7">
            <a:extLst>
              <a:ext uri="{FF2B5EF4-FFF2-40B4-BE49-F238E27FC236}">
                <a16:creationId xmlns:a16="http://schemas.microsoft.com/office/drawing/2014/main" id="{524740D9-5224-9B0D-9243-F84785353198}"/>
              </a:ext>
            </a:extLst>
          </p:cNvPr>
          <p:cNvSpPr/>
          <p:nvPr/>
        </p:nvSpPr>
        <p:spPr>
          <a:xfrm>
            <a:off x="13976412" y="774972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395512" y="6109988"/>
            <a:ext cx="1444853" cy="31411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4395512" y="7195330"/>
            <a:ext cx="0" cy="55439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You can stash changes and then come back to them later.</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0744200" y="10744290"/>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31273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4004938"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8477571" y="514350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8" name="TextBox 26">
            <a:extLst>
              <a:ext uri="{FF2B5EF4-FFF2-40B4-BE49-F238E27FC236}">
                <a16:creationId xmlns:a16="http://schemas.microsoft.com/office/drawing/2014/main" id="{FA858C72-EE05-617D-AE0C-79465EC991B9}"/>
              </a:ext>
            </a:extLst>
          </p:cNvPr>
          <p:cNvSpPr txBox="1"/>
          <p:nvPr/>
        </p:nvSpPr>
        <p:spPr>
          <a:xfrm>
            <a:off x="14119266" y="8564003"/>
            <a:ext cx="55249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main</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26">
            <a:extLst>
              <a:ext uri="{FF2B5EF4-FFF2-40B4-BE49-F238E27FC236}">
                <a16:creationId xmlns:a16="http://schemas.microsoft.com/office/drawing/2014/main" id="{8E6F4ED3-782A-CA3C-E2A1-9C09A4038775}"/>
              </a:ext>
            </a:extLst>
          </p:cNvPr>
          <p:cNvSpPr txBox="1"/>
          <p:nvPr/>
        </p:nvSpPr>
        <p:spPr>
          <a:xfrm>
            <a:off x="15278524" y="8564003"/>
            <a:ext cx="112368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feature/login</a:t>
            </a:r>
          </a:p>
        </p:txBody>
      </p:sp>
      <p:sp>
        <p:nvSpPr>
          <p:cNvPr id="65" name="Oval 64">
            <a:extLst>
              <a:ext uri="{FF2B5EF4-FFF2-40B4-BE49-F238E27FC236}">
                <a16:creationId xmlns:a16="http://schemas.microsoft.com/office/drawing/2014/main" id="{FB5A7EF7-FECD-B249-FDD8-30C6299C54FF}"/>
              </a:ext>
            </a:extLst>
          </p:cNvPr>
          <p:cNvSpPr/>
          <p:nvPr/>
        </p:nvSpPr>
        <p:spPr>
          <a:xfrm>
            <a:off x="19213750" y="321732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67" name="Düz Ok Bağlayıcısı 66">
            <a:extLst>
              <a:ext uri="{FF2B5EF4-FFF2-40B4-BE49-F238E27FC236}">
                <a16:creationId xmlns:a16="http://schemas.microsoft.com/office/drawing/2014/main" id="{2FB53CD6-BAE2-F26F-3E23-56130A2A28E1}"/>
              </a:ext>
            </a:extLst>
          </p:cNvPr>
          <p:cNvCxnSpPr>
            <a:cxnSpLocks/>
            <a:endCxn id="65" idx="4"/>
          </p:cNvCxnSpPr>
          <p:nvPr/>
        </p:nvCxnSpPr>
        <p:spPr>
          <a:xfrm flipV="1">
            <a:off x="19632850" y="3988551"/>
            <a:ext cx="0" cy="472721"/>
          </a:xfrm>
          <a:prstGeom prst="straightConnector1">
            <a:avLst/>
          </a:prstGeom>
          <a:ln>
            <a:solidFill>
              <a:srgbClr val="3E4044"/>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0" name="Grup 69">
            <a:extLst>
              <a:ext uri="{FF2B5EF4-FFF2-40B4-BE49-F238E27FC236}">
                <a16:creationId xmlns:a16="http://schemas.microsoft.com/office/drawing/2014/main" id="{BB61D978-FF32-5E7E-2855-ABDCD94C1A7B}"/>
              </a:ext>
            </a:extLst>
          </p:cNvPr>
          <p:cNvGrpSpPr/>
          <p:nvPr/>
        </p:nvGrpSpPr>
        <p:grpSpPr>
          <a:xfrm>
            <a:off x="18515250" y="1574094"/>
            <a:ext cx="2265317" cy="1411995"/>
            <a:chOff x="4463823" y="5222553"/>
            <a:chExt cx="6369263" cy="3427557"/>
          </a:xfrm>
        </p:grpSpPr>
        <p:grpSp>
          <p:nvGrpSpPr>
            <p:cNvPr id="71" name="Grup 70">
              <a:extLst>
                <a:ext uri="{FF2B5EF4-FFF2-40B4-BE49-F238E27FC236}">
                  <a16:creationId xmlns:a16="http://schemas.microsoft.com/office/drawing/2014/main" id="{B2F7BAF1-8D86-B17F-6619-CBC25618450F}"/>
                </a:ext>
              </a:extLst>
            </p:cNvPr>
            <p:cNvGrpSpPr/>
            <p:nvPr/>
          </p:nvGrpSpPr>
          <p:grpSpPr>
            <a:xfrm>
              <a:off x="4463823" y="5222553"/>
              <a:ext cx="6369263" cy="3427557"/>
              <a:chOff x="4463823" y="5222553"/>
              <a:chExt cx="6369263" cy="3427557"/>
            </a:xfrm>
          </p:grpSpPr>
          <p:sp>
            <p:nvSpPr>
              <p:cNvPr id="73" name="Dikdörtgen: Köşeleri Yuvarlatılmış 72">
                <a:extLst>
                  <a:ext uri="{FF2B5EF4-FFF2-40B4-BE49-F238E27FC236}">
                    <a16:creationId xmlns:a16="http://schemas.microsoft.com/office/drawing/2014/main" id="{9C671C67-6EF6-A78F-6204-4FAC2456F20C}"/>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26">
                <a:extLst>
                  <a:ext uri="{FF2B5EF4-FFF2-40B4-BE49-F238E27FC236}">
                    <a16:creationId xmlns:a16="http://schemas.microsoft.com/office/drawing/2014/main" id="{B95DFE3D-CA92-FB94-E737-CBFB43737613}"/>
                  </a:ext>
                </a:extLst>
              </p:cNvPr>
              <p:cNvSpPr txBox="1"/>
              <p:nvPr/>
            </p:nvSpPr>
            <p:spPr>
              <a:xfrm>
                <a:off x="4938195" y="5464398"/>
                <a:ext cx="5420513" cy="415224"/>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Uncommitted Changes</a:t>
                </a:r>
              </a:p>
            </p:txBody>
          </p:sp>
        </p:grpSp>
        <p:sp>
          <p:nvSpPr>
            <p:cNvPr id="72" name="TextBox 26">
              <a:extLst>
                <a:ext uri="{FF2B5EF4-FFF2-40B4-BE49-F238E27FC236}">
                  <a16:creationId xmlns:a16="http://schemas.microsoft.com/office/drawing/2014/main" id="{FE523697-500E-76C5-0DD7-B3774C410B81}"/>
                </a:ext>
              </a:extLst>
            </p:cNvPr>
            <p:cNvSpPr txBox="1"/>
            <p:nvPr/>
          </p:nvSpPr>
          <p:spPr>
            <a:xfrm>
              <a:off x="4938195" y="6719927"/>
              <a:ext cx="5770214" cy="1344806"/>
            </a:xfrm>
            <a:prstGeom prst="rect">
              <a:avLst/>
            </a:prstGeom>
          </p:spPr>
          <p:txBody>
            <a:bodyPr wrap="square" lIns="0" tIns="0" rIns="0" bIns="0" rtlCol="0" anchor="t">
              <a:spAutoFit/>
            </a:bodyPr>
            <a:lstStyle/>
            <a:p>
              <a:pPr algn="l"/>
              <a:r>
                <a:rPr lang="en-US" dirty="0">
                  <a:solidFill>
                    <a:srgbClr val="DF6EA6"/>
                  </a:solidFill>
                  <a:latin typeface="Roboto Italics"/>
                  <a:ea typeface="Roboto Italics"/>
                  <a:cs typeface="Roboto Italics"/>
                  <a:sym typeface="Roboto Italics"/>
                </a:rPr>
                <a:t>Index.js</a:t>
              </a:r>
            </a:p>
            <a:p>
              <a:pPr algn="l"/>
              <a:r>
                <a:rPr lang="en-US" dirty="0">
                  <a:solidFill>
                    <a:srgbClr val="DF6EA6"/>
                  </a:solidFill>
                  <a:latin typeface="Roboto Italics"/>
                  <a:ea typeface="Roboto Italics"/>
                  <a:cs typeface="Roboto Italics"/>
                  <a:sym typeface="Roboto Italics"/>
                </a:rPr>
                <a:t>Utils.js</a:t>
              </a:r>
              <a:endParaRPr lang="en-US" dirty="0">
                <a:solidFill>
                  <a:srgbClr val="61B045"/>
                </a:solidFill>
                <a:latin typeface="Roboto Italics"/>
                <a:ea typeface="Roboto Italics"/>
                <a:cs typeface="Roboto Italics"/>
                <a:sym typeface="Roboto Italics"/>
              </a:endParaRPr>
            </a:p>
          </p:txBody>
        </p:sp>
      </p:grpSp>
      <p:grpSp>
        <p:nvGrpSpPr>
          <p:cNvPr id="25" name="Grup 24">
            <a:extLst>
              <a:ext uri="{FF2B5EF4-FFF2-40B4-BE49-F238E27FC236}">
                <a16:creationId xmlns:a16="http://schemas.microsoft.com/office/drawing/2014/main" id="{AEBFDEEC-D76F-C402-7731-30845CAD6308}"/>
              </a:ext>
            </a:extLst>
          </p:cNvPr>
          <p:cNvGrpSpPr/>
          <p:nvPr/>
        </p:nvGrpSpPr>
        <p:grpSpPr>
          <a:xfrm>
            <a:off x="11003271" y="7108952"/>
            <a:ext cx="2265215" cy="1411995"/>
            <a:chOff x="4463823" y="5222553"/>
            <a:chExt cx="6369263" cy="3427557"/>
          </a:xfrm>
        </p:grpSpPr>
        <p:grpSp>
          <p:nvGrpSpPr>
            <p:cNvPr id="26" name="Grup 25">
              <a:extLst>
                <a:ext uri="{FF2B5EF4-FFF2-40B4-BE49-F238E27FC236}">
                  <a16:creationId xmlns:a16="http://schemas.microsoft.com/office/drawing/2014/main" id="{D8AC8FD1-8A4B-FE92-F978-2318031C30E4}"/>
                </a:ext>
              </a:extLst>
            </p:cNvPr>
            <p:cNvGrpSpPr/>
            <p:nvPr/>
          </p:nvGrpSpPr>
          <p:grpSpPr>
            <a:xfrm>
              <a:off x="4463823" y="5222553"/>
              <a:ext cx="6369263" cy="3427557"/>
              <a:chOff x="4463823" y="5222553"/>
              <a:chExt cx="6369263" cy="3427557"/>
            </a:xfrm>
          </p:grpSpPr>
          <p:sp>
            <p:nvSpPr>
              <p:cNvPr id="31" name="Dikdörtgen: Köşeleri Yuvarlatılmış 30">
                <a:extLst>
                  <a:ext uri="{FF2B5EF4-FFF2-40B4-BE49-F238E27FC236}">
                    <a16:creationId xmlns:a16="http://schemas.microsoft.com/office/drawing/2014/main" id="{C2549EDF-F876-3649-5514-DE69A2E9D099}"/>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26">
                <a:extLst>
                  <a:ext uri="{FF2B5EF4-FFF2-40B4-BE49-F238E27FC236}">
                    <a16:creationId xmlns:a16="http://schemas.microsoft.com/office/drawing/2014/main" id="{4C1869A2-6D54-8BC3-F1E0-2D3AF8F75A25}"/>
                  </a:ext>
                </a:extLst>
              </p:cNvPr>
              <p:cNvSpPr txBox="1"/>
              <p:nvPr/>
            </p:nvSpPr>
            <p:spPr>
              <a:xfrm>
                <a:off x="4938195" y="5464398"/>
                <a:ext cx="5420513" cy="607029"/>
              </a:xfrm>
              <a:prstGeom prst="rect">
                <a:avLst/>
              </a:prstGeom>
            </p:spPr>
            <p:txBody>
              <a:bodyPr wrap="square" lIns="0" tIns="0" rIns="0" bIns="0" rtlCol="0" anchor="t">
                <a:spAutoFit/>
              </a:bodyPr>
              <a:lstStyle/>
              <a:p>
                <a:pPr algn="ctr">
                  <a:lnSpc>
                    <a:spcPts val="2100"/>
                  </a:lnSpc>
                </a:pPr>
                <a:r>
                  <a:rPr lang="en-US" sz="1500" i="1" dirty="0">
                    <a:solidFill>
                      <a:schemeClr val="bg1"/>
                    </a:solidFill>
                    <a:latin typeface="Roboto Italics"/>
                    <a:ea typeface="Roboto Italics"/>
                    <a:cs typeface="Roboto Italics"/>
                    <a:sym typeface="Roboto Italics"/>
                  </a:rPr>
                  <a:t>Stash</a:t>
                </a:r>
              </a:p>
            </p:txBody>
          </p:sp>
        </p:grpSp>
        <p:sp>
          <p:nvSpPr>
            <p:cNvPr id="30" name="TextBox 26">
              <a:extLst>
                <a:ext uri="{FF2B5EF4-FFF2-40B4-BE49-F238E27FC236}">
                  <a16:creationId xmlns:a16="http://schemas.microsoft.com/office/drawing/2014/main" id="{5CAE0B44-E1DB-B4F3-31AD-4EE7F6D7859B}"/>
                </a:ext>
              </a:extLst>
            </p:cNvPr>
            <p:cNvSpPr txBox="1"/>
            <p:nvPr/>
          </p:nvSpPr>
          <p:spPr>
            <a:xfrm>
              <a:off x="4938195" y="6719927"/>
              <a:ext cx="5770214" cy="672403"/>
            </a:xfrm>
            <a:prstGeom prst="rect">
              <a:avLst/>
            </a:prstGeom>
          </p:spPr>
          <p:txBody>
            <a:bodyPr wrap="square" lIns="0" tIns="0" rIns="0" bIns="0" rtlCol="0" anchor="t">
              <a:spAutoFit/>
            </a:bodyPr>
            <a:lstStyle/>
            <a:p>
              <a:pPr algn="l"/>
              <a:endParaRPr lang="en-US" dirty="0">
                <a:solidFill>
                  <a:srgbClr val="61B045"/>
                </a:solidFill>
                <a:latin typeface="Roboto Italics"/>
                <a:ea typeface="Roboto Italics"/>
                <a:cs typeface="Roboto Italics"/>
                <a:sym typeface="Roboto Italics"/>
              </a:endParaRPr>
            </a:p>
          </p:txBody>
        </p:sp>
      </p:grpSp>
      <p:grpSp>
        <p:nvGrpSpPr>
          <p:cNvPr id="46" name="Grup 45">
            <a:extLst>
              <a:ext uri="{FF2B5EF4-FFF2-40B4-BE49-F238E27FC236}">
                <a16:creationId xmlns:a16="http://schemas.microsoft.com/office/drawing/2014/main" id="{C5DFACC7-F7A0-2682-4D51-E4AB90FFBAD9}"/>
              </a:ext>
            </a:extLst>
          </p:cNvPr>
          <p:cNvGrpSpPr/>
          <p:nvPr/>
        </p:nvGrpSpPr>
        <p:grpSpPr>
          <a:xfrm>
            <a:off x="11079241" y="7474124"/>
            <a:ext cx="2113271" cy="962668"/>
            <a:chOff x="4463823" y="5222553"/>
            <a:chExt cx="6369263" cy="4186438"/>
          </a:xfrm>
          <a:solidFill>
            <a:srgbClr val="1C334E"/>
          </a:solidFill>
        </p:grpSpPr>
        <p:grpSp>
          <p:nvGrpSpPr>
            <p:cNvPr id="51" name="Grup 50">
              <a:extLst>
                <a:ext uri="{FF2B5EF4-FFF2-40B4-BE49-F238E27FC236}">
                  <a16:creationId xmlns:a16="http://schemas.microsoft.com/office/drawing/2014/main" id="{446565A0-9BAE-651B-704E-435740922CAD}"/>
                </a:ext>
              </a:extLst>
            </p:cNvPr>
            <p:cNvGrpSpPr/>
            <p:nvPr/>
          </p:nvGrpSpPr>
          <p:grpSpPr>
            <a:xfrm>
              <a:off x="4463823" y="5222553"/>
              <a:ext cx="6369263" cy="4186438"/>
              <a:chOff x="4463823" y="5222553"/>
              <a:chExt cx="6369263" cy="4186438"/>
            </a:xfrm>
            <a:grpFill/>
          </p:grpSpPr>
          <p:sp>
            <p:nvSpPr>
              <p:cNvPr id="53" name="Dikdörtgen: Köşeleri Yuvarlatılmış 52">
                <a:extLst>
                  <a:ext uri="{FF2B5EF4-FFF2-40B4-BE49-F238E27FC236}">
                    <a16:creationId xmlns:a16="http://schemas.microsoft.com/office/drawing/2014/main" id="{E6ED7E76-1A5B-17A8-0973-90B3975B4CB9}"/>
                  </a:ext>
                </a:extLst>
              </p:cNvPr>
              <p:cNvSpPr/>
              <p:nvPr/>
            </p:nvSpPr>
            <p:spPr>
              <a:xfrm>
                <a:off x="4463823" y="5222553"/>
                <a:ext cx="6369263" cy="418643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26">
                <a:extLst>
                  <a:ext uri="{FF2B5EF4-FFF2-40B4-BE49-F238E27FC236}">
                    <a16:creationId xmlns:a16="http://schemas.microsoft.com/office/drawing/2014/main" id="{D894784E-67B2-F005-4770-797D5ED77D3B}"/>
                  </a:ext>
                </a:extLst>
              </p:cNvPr>
              <p:cNvSpPr txBox="1"/>
              <p:nvPr/>
            </p:nvSpPr>
            <p:spPr>
              <a:xfrm>
                <a:off x="4938194" y="5464398"/>
                <a:ext cx="5420515" cy="607029"/>
              </a:xfrm>
              <a:prstGeom prst="rect">
                <a:avLst/>
              </a:prstGeom>
              <a:grpFill/>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Stash@{0}</a:t>
                </a:r>
              </a:p>
            </p:txBody>
          </p:sp>
        </p:grpSp>
        <p:sp>
          <p:nvSpPr>
            <p:cNvPr id="52" name="TextBox 26">
              <a:extLst>
                <a:ext uri="{FF2B5EF4-FFF2-40B4-BE49-F238E27FC236}">
                  <a16:creationId xmlns:a16="http://schemas.microsoft.com/office/drawing/2014/main" id="{7E1E9CAD-2DCC-5FA7-D091-588E59B9B750}"/>
                </a:ext>
              </a:extLst>
            </p:cNvPr>
            <p:cNvSpPr txBox="1"/>
            <p:nvPr/>
          </p:nvSpPr>
          <p:spPr>
            <a:xfrm>
              <a:off x="4938195" y="6719927"/>
              <a:ext cx="5770213" cy="2141529"/>
            </a:xfrm>
            <a:prstGeom prst="rect">
              <a:avLst/>
            </a:prstGeom>
            <a:grpFill/>
          </p:spPr>
          <p:txBody>
            <a:bodyPr wrap="square" lIns="0" tIns="0" rIns="0" bIns="0" rtlCol="0" anchor="t">
              <a:spAutoFit/>
            </a:bodyPr>
            <a:lstStyle/>
            <a:p>
              <a:pPr algn="l"/>
              <a:r>
                <a:rPr lang="en-US" sz="1600" dirty="0">
                  <a:solidFill>
                    <a:srgbClr val="DF6EA6"/>
                  </a:solidFill>
                  <a:latin typeface="Roboto Italics"/>
                  <a:ea typeface="Roboto Italics"/>
                  <a:cs typeface="Roboto Italics"/>
                  <a:sym typeface="Roboto Italics"/>
                </a:rPr>
                <a:t>Index.js</a:t>
              </a:r>
            </a:p>
            <a:p>
              <a:pPr algn="l"/>
              <a:r>
                <a:rPr lang="en-US" sz="1600" dirty="0">
                  <a:solidFill>
                    <a:srgbClr val="DF6EA6"/>
                  </a:solidFill>
                  <a:latin typeface="Roboto Italics"/>
                  <a:ea typeface="Roboto Italics"/>
                  <a:cs typeface="Roboto Italics"/>
                  <a:sym typeface="Roboto Italics"/>
                </a:rPr>
                <a:t>Utils.js</a:t>
              </a:r>
              <a:endParaRPr lang="en-US" sz="1600" dirty="0">
                <a:solidFill>
                  <a:srgbClr val="61B045"/>
                </a:solidFill>
                <a:latin typeface="Roboto Italics"/>
                <a:ea typeface="Roboto Italics"/>
                <a:cs typeface="Roboto Italics"/>
                <a:sym typeface="Roboto Italics"/>
              </a:endParaRPr>
            </a:p>
          </p:txBody>
        </p:sp>
      </p:grpSp>
      <p:sp>
        <p:nvSpPr>
          <p:cNvPr id="55" name="Oval 54">
            <a:extLst>
              <a:ext uri="{FF2B5EF4-FFF2-40B4-BE49-F238E27FC236}">
                <a16:creationId xmlns:a16="http://schemas.microsoft.com/office/drawing/2014/main" id="{D5ADC626-BF67-CA53-5D14-0D2844865BB0}"/>
              </a:ext>
            </a:extLst>
          </p:cNvPr>
          <p:cNvSpPr/>
          <p:nvPr/>
        </p:nvSpPr>
        <p:spPr>
          <a:xfrm>
            <a:off x="13976412" y="520898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6" name="Düz Ok Bağlayıcısı 55">
            <a:extLst>
              <a:ext uri="{FF2B5EF4-FFF2-40B4-BE49-F238E27FC236}">
                <a16:creationId xmlns:a16="http://schemas.microsoft.com/office/drawing/2014/main" id="{88FBE4F1-2486-FB9F-9935-988539FE21BD}"/>
              </a:ext>
            </a:extLst>
          </p:cNvPr>
          <p:cNvCxnSpPr>
            <a:cxnSpLocks/>
            <a:stCxn id="29" idx="0"/>
            <a:endCxn id="55" idx="4"/>
          </p:cNvCxnSpPr>
          <p:nvPr/>
        </p:nvCxnSpPr>
        <p:spPr>
          <a:xfrm flipV="1">
            <a:off x="14395512" y="5980208"/>
            <a:ext cx="0" cy="44389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26">
            <a:extLst>
              <a:ext uri="{FF2B5EF4-FFF2-40B4-BE49-F238E27FC236}">
                <a16:creationId xmlns:a16="http://schemas.microsoft.com/office/drawing/2014/main" id="{FCDEE5B6-D558-D861-B0AD-A9D9E0962EA9}"/>
              </a:ext>
            </a:extLst>
          </p:cNvPr>
          <p:cNvSpPr txBox="1"/>
          <p:nvPr/>
        </p:nvSpPr>
        <p:spPr>
          <a:xfrm>
            <a:off x="12976577" y="5439998"/>
            <a:ext cx="112368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Hotfix</a:t>
            </a:r>
          </a:p>
        </p:txBody>
      </p:sp>
      <p:sp>
        <p:nvSpPr>
          <p:cNvPr id="57" name="TextBox 26">
            <a:extLst>
              <a:ext uri="{FF2B5EF4-FFF2-40B4-BE49-F238E27FC236}">
                <a16:creationId xmlns:a16="http://schemas.microsoft.com/office/drawing/2014/main" id="{30DBE9B8-59E1-1685-9A7F-DD1231206DD8}"/>
              </a:ext>
            </a:extLst>
          </p:cNvPr>
          <p:cNvSpPr txBox="1"/>
          <p:nvPr/>
        </p:nvSpPr>
        <p:spPr>
          <a:xfrm>
            <a:off x="14298690" y="891056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
        <p:nvSpPr>
          <p:cNvPr id="62" name="TextBox 17">
            <a:extLst>
              <a:ext uri="{FF2B5EF4-FFF2-40B4-BE49-F238E27FC236}">
                <a16:creationId xmlns:a16="http://schemas.microsoft.com/office/drawing/2014/main" id="{BD5DA19E-325C-BAF2-4B62-1894B022DBA7}"/>
              </a:ext>
            </a:extLst>
          </p:cNvPr>
          <p:cNvSpPr txBox="1"/>
          <p:nvPr/>
        </p:nvSpPr>
        <p:spPr>
          <a:xfrm>
            <a:off x="2472744" y="4473995"/>
            <a:ext cx="7756481" cy="1038746"/>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stash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Temporarily saves your changes and cleans your working directory.</a:t>
            </a:r>
            <a:endParaRPr lang="en-US" sz="2000" i="1" dirty="0">
              <a:solidFill>
                <a:srgbClr val="3E4044"/>
              </a:solidFill>
              <a:latin typeface="Roboto"/>
              <a:ea typeface="Roboto"/>
              <a:cs typeface="Roboto"/>
              <a:sym typeface="Roboto"/>
            </a:endParaRPr>
          </a:p>
          <a:p>
            <a:pPr algn="just">
              <a:lnSpc>
                <a:spcPts val="2800"/>
              </a:lnSpc>
            </a:pPr>
            <a:r>
              <a:rPr lang="en-US" sz="2000" dirty="0">
                <a:solidFill>
                  <a:srgbClr val="3E4044"/>
                </a:solidFill>
                <a:latin typeface="Roboto"/>
                <a:ea typeface="Roboto"/>
                <a:cs typeface="Roboto"/>
                <a:sym typeface="Roboto"/>
              </a:rPr>
              <a:t>$ git stash pop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Restores the most recently stashed changes and removes them from the stash list.</a:t>
            </a:r>
            <a:endParaRPr lang="en-US" sz="2000" i="1" dirty="0">
              <a:solidFill>
                <a:srgbClr val="3E4044"/>
              </a:solidFill>
              <a:latin typeface="Roboto"/>
              <a:ea typeface="Roboto"/>
              <a:cs typeface="Roboto"/>
              <a:sym typeface="Roboto"/>
            </a:endParaRPr>
          </a:p>
        </p:txBody>
      </p:sp>
      <p:sp>
        <p:nvSpPr>
          <p:cNvPr id="63" name="AutoShape 5">
            <a:extLst>
              <a:ext uri="{FF2B5EF4-FFF2-40B4-BE49-F238E27FC236}">
                <a16:creationId xmlns:a16="http://schemas.microsoft.com/office/drawing/2014/main" id="{1604FF68-4D61-55C3-0EC2-5146FA31FD2E}"/>
              </a:ext>
            </a:extLst>
          </p:cNvPr>
          <p:cNvSpPr/>
          <p:nvPr/>
        </p:nvSpPr>
        <p:spPr>
          <a:xfrm>
            <a:off x="2486550" y="558244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6" name="TextBox 26">
            <a:extLst>
              <a:ext uri="{FF2B5EF4-FFF2-40B4-BE49-F238E27FC236}">
                <a16:creationId xmlns:a16="http://schemas.microsoft.com/office/drawing/2014/main" id="{8E25C011-981A-2CEA-4171-D2B784FF8772}"/>
              </a:ext>
            </a:extLst>
          </p:cNvPr>
          <p:cNvSpPr txBox="1"/>
          <p:nvPr/>
        </p:nvSpPr>
        <p:spPr>
          <a:xfrm>
            <a:off x="2482485" y="5715542"/>
            <a:ext cx="8530528"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Running git stash will take all uncommitted changes (staged &amp; unstaged) and stash them, reverting the changes in your working copy.</a:t>
            </a:r>
          </a:p>
        </p:txBody>
      </p:sp>
    </p:spTree>
    <p:extLst>
      <p:ext uri="{BB962C8B-B14F-4D97-AF65-F5344CB8AC3E}">
        <p14:creationId xmlns:p14="http://schemas.microsoft.com/office/powerpoint/2010/main" val="3794920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cs typeface="Roboto"/>
                <a:sym typeface="Roboto"/>
              </a:rPr>
              <a:t>Git Stash is useful command that helps you save changes that you are not yet ready to commit.</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Stash</a:t>
            </a:r>
            <a:endParaRPr lang="en-US" sz="2200" b="1" dirty="0">
              <a:solidFill>
                <a:srgbClr val="1C334E"/>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56</a:t>
            </a:r>
          </a:p>
        </p:txBody>
      </p:sp>
      <p:sp>
        <p:nvSpPr>
          <p:cNvPr id="27" name="Oval 26">
            <a:extLst>
              <a:ext uri="{FF2B5EF4-FFF2-40B4-BE49-F238E27FC236}">
                <a16:creationId xmlns:a16="http://schemas.microsoft.com/office/drawing/2014/main" id="{9E63EC8B-2BE0-ECA7-4D3C-CC859B20E826}"/>
              </a:ext>
            </a:extLst>
          </p:cNvPr>
          <p:cNvSpPr/>
          <p:nvPr/>
        </p:nvSpPr>
        <p:spPr>
          <a:xfrm>
            <a:off x="15421265" y="533876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29" name="Oval 28">
            <a:extLst>
              <a:ext uri="{FF2B5EF4-FFF2-40B4-BE49-F238E27FC236}">
                <a16:creationId xmlns:a16="http://schemas.microsoft.com/office/drawing/2014/main" id="{006F29DA-2880-7C99-7BE9-76087A3BD8C9}"/>
              </a:ext>
            </a:extLst>
          </p:cNvPr>
          <p:cNvSpPr/>
          <p:nvPr/>
        </p:nvSpPr>
        <p:spPr>
          <a:xfrm>
            <a:off x="13976412" y="642410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8" name="Oval 7">
            <a:extLst>
              <a:ext uri="{FF2B5EF4-FFF2-40B4-BE49-F238E27FC236}">
                <a16:creationId xmlns:a16="http://schemas.microsoft.com/office/drawing/2014/main" id="{524740D9-5224-9B0D-9243-F84785353198}"/>
              </a:ext>
            </a:extLst>
          </p:cNvPr>
          <p:cNvSpPr/>
          <p:nvPr/>
        </p:nvSpPr>
        <p:spPr>
          <a:xfrm>
            <a:off x="13976412" y="774972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395512" y="6109988"/>
            <a:ext cx="1444853" cy="31411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4395512" y="7195330"/>
            <a:ext cx="0" cy="55439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You can stash changes and then come back to them later.</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0744200" y="10744290"/>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31273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4004938"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8477571" y="514350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8" name="TextBox 26">
            <a:extLst>
              <a:ext uri="{FF2B5EF4-FFF2-40B4-BE49-F238E27FC236}">
                <a16:creationId xmlns:a16="http://schemas.microsoft.com/office/drawing/2014/main" id="{FA858C72-EE05-617D-AE0C-79465EC991B9}"/>
              </a:ext>
            </a:extLst>
          </p:cNvPr>
          <p:cNvSpPr txBox="1"/>
          <p:nvPr/>
        </p:nvSpPr>
        <p:spPr>
          <a:xfrm>
            <a:off x="14119266" y="8564003"/>
            <a:ext cx="55249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main</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26">
            <a:extLst>
              <a:ext uri="{FF2B5EF4-FFF2-40B4-BE49-F238E27FC236}">
                <a16:creationId xmlns:a16="http://schemas.microsoft.com/office/drawing/2014/main" id="{8E6F4ED3-782A-CA3C-E2A1-9C09A4038775}"/>
              </a:ext>
            </a:extLst>
          </p:cNvPr>
          <p:cNvSpPr txBox="1"/>
          <p:nvPr/>
        </p:nvSpPr>
        <p:spPr>
          <a:xfrm>
            <a:off x="15278524" y="8564003"/>
            <a:ext cx="112368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feature/login</a:t>
            </a:r>
          </a:p>
        </p:txBody>
      </p:sp>
      <p:sp>
        <p:nvSpPr>
          <p:cNvPr id="65" name="Oval 64">
            <a:extLst>
              <a:ext uri="{FF2B5EF4-FFF2-40B4-BE49-F238E27FC236}">
                <a16:creationId xmlns:a16="http://schemas.microsoft.com/office/drawing/2014/main" id="{FB5A7EF7-FECD-B249-FDD8-30C6299C54FF}"/>
              </a:ext>
            </a:extLst>
          </p:cNvPr>
          <p:cNvSpPr/>
          <p:nvPr/>
        </p:nvSpPr>
        <p:spPr>
          <a:xfrm>
            <a:off x="15421265" y="408835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67" name="Düz Ok Bağlayıcısı 66">
            <a:extLst>
              <a:ext uri="{FF2B5EF4-FFF2-40B4-BE49-F238E27FC236}">
                <a16:creationId xmlns:a16="http://schemas.microsoft.com/office/drawing/2014/main" id="{2FB53CD6-BAE2-F26F-3E23-56130A2A28E1}"/>
              </a:ext>
            </a:extLst>
          </p:cNvPr>
          <p:cNvCxnSpPr>
            <a:cxnSpLocks/>
            <a:stCxn id="27" idx="0"/>
            <a:endCxn id="65" idx="4"/>
          </p:cNvCxnSpPr>
          <p:nvPr/>
        </p:nvCxnSpPr>
        <p:spPr>
          <a:xfrm flipV="1">
            <a:off x="15840365" y="4859576"/>
            <a:ext cx="0" cy="479186"/>
          </a:xfrm>
          <a:prstGeom prst="straightConnector1">
            <a:avLst/>
          </a:prstGeom>
          <a:ln>
            <a:solidFill>
              <a:srgbClr val="3E4044"/>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0" name="Grup 69">
            <a:extLst>
              <a:ext uri="{FF2B5EF4-FFF2-40B4-BE49-F238E27FC236}">
                <a16:creationId xmlns:a16="http://schemas.microsoft.com/office/drawing/2014/main" id="{BB61D978-FF32-5E7E-2855-ABDCD94C1A7B}"/>
              </a:ext>
            </a:extLst>
          </p:cNvPr>
          <p:cNvGrpSpPr/>
          <p:nvPr/>
        </p:nvGrpSpPr>
        <p:grpSpPr>
          <a:xfrm>
            <a:off x="13011759" y="3662531"/>
            <a:ext cx="2265317" cy="1411995"/>
            <a:chOff x="4463823" y="5222553"/>
            <a:chExt cx="6369263" cy="3427557"/>
          </a:xfrm>
        </p:grpSpPr>
        <p:grpSp>
          <p:nvGrpSpPr>
            <p:cNvPr id="71" name="Grup 70">
              <a:extLst>
                <a:ext uri="{FF2B5EF4-FFF2-40B4-BE49-F238E27FC236}">
                  <a16:creationId xmlns:a16="http://schemas.microsoft.com/office/drawing/2014/main" id="{B2F7BAF1-8D86-B17F-6619-CBC25618450F}"/>
                </a:ext>
              </a:extLst>
            </p:cNvPr>
            <p:cNvGrpSpPr/>
            <p:nvPr/>
          </p:nvGrpSpPr>
          <p:grpSpPr>
            <a:xfrm>
              <a:off x="4463823" y="5222553"/>
              <a:ext cx="6369263" cy="3427557"/>
              <a:chOff x="4463823" y="5222553"/>
              <a:chExt cx="6369263" cy="3427557"/>
            </a:xfrm>
          </p:grpSpPr>
          <p:sp>
            <p:nvSpPr>
              <p:cNvPr id="73" name="Dikdörtgen: Köşeleri Yuvarlatılmış 72">
                <a:extLst>
                  <a:ext uri="{FF2B5EF4-FFF2-40B4-BE49-F238E27FC236}">
                    <a16:creationId xmlns:a16="http://schemas.microsoft.com/office/drawing/2014/main" id="{9C671C67-6EF6-A78F-6204-4FAC2456F20C}"/>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26">
                <a:extLst>
                  <a:ext uri="{FF2B5EF4-FFF2-40B4-BE49-F238E27FC236}">
                    <a16:creationId xmlns:a16="http://schemas.microsoft.com/office/drawing/2014/main" id="{B95DFE3D-CA92-FB94-E737-CBFB43737613}"/>
                  </a:ext>
                </a:extLst>
              </p:cNvPr>
              <p:cNvSpPr txBox="1"/>
              <p:nvPr/>
            </p:nvSpPr>
            <p:spPr>
              <a:xfrm>
                <a:off x="4938195" y="5464398"/>
                <a:ext cx="5420513" cy="415224"/>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Uncommitted Changes</a:t>
                </a:r>
              </a:p>
            </p:txBody>
          </p:sp>
        </p:grpSp>
        <p:sp>
          <p:nvSpPr>
            <p:cNvPr id="72" name="TextBox 26">
              <a:extLst>
                <a:ext uri="{FF2B5EF4-FFF2-40B4-BE49-F238E27FC236}">
                  <a16:creationId xmlns:a16="http://schemas.microsoft.com/office/drawing/2014/main" id="{FE523697-500E-76C5-0DD7-B3774C410B81}"/>
                </a:ext>
              </a:extLst>
            </p:cNvPr>
            <p:cNvSpPr txBox="1"/>
            <p:nvPr/>
          </p:nvSpPr>
          <p:spPr>
            <a:xfrm>
              <a:off x="4938195" y="6719927"/>
              <a:ext cx="5770214" cy="1344806"/>
            </a:xfrm>
            <a:prstGeom prst="rect">
              <a:avLst/>
            </a:prstGeom>
          </p:spPr>
          <p:txBody>
            <a:bodyPr wrap="square" lIns="0" tIns="0" rIns="0" bIns="0" rtlCol="0" anchor="t">
              <a:spAutoFit/>
            </a:bodyPr>
            <a:lstStyle/>
            <a:p>
              <a:pPr algn="l"/>
              <a:r>
                <a:rPr lang="en-US" dirty="0">
                  <a:solidFill>
                    <a:srgbClr val="DF6EA6"/>
                  </a:solidFill>
                  <a:latin typeface="Roboto Italics"/>
                  <a:ea typeface="Roboto Italics"/>
                  <a:cs typeface="Roboto Italics"/>
                  <a:sym typeface="Roboto Italics"/>
                </a:rPr>
                <a:t>Index.js</a:t>
              </a:r>
            </a:p>
            <a:p>
              <a:pPr algn="l"/>
              <a:r>
                <a:rPr lang="en-US" dirty="0">
                  <a:solidFill>
                    <a:srgbClr val="DF6EA6"/>
                  </a:solidFill>
                  <a:latin typeface="Roboto Italics"/>
                  <a:ea typeface="Roboto Italics"/>
                  <a:cs typeface="Roboto Italics"/>
                  <a:sym typeface="Roboto Italics"/>
                </a:rPr>
                <a:t>Utils.js</a:t>
              </a:r>
              <a:endParaRPr lang="en-US" dirty="0">
                <a:solidFill>
                  <a:srgbClr val="61B045"/>
                </a:solidFill>
                <a:latin typeface="Roboto Italics"/>
                <a:ea typeface="Roboto Italics"/>
                <a:cs typeface="Roboto Italics"/>
                <a:sym typeface="Roboto Italics"/>
              </a:endParaRPr>
            </a:p>
          </p:txBody>
        </p:sp>
      </p:grpSp>
      <p:grpSp>
        <p:nvGrpSpPr>
          <p:cNvPr id="66" name="Grup 65">
            <a:extLst>
              <a:ext uri="{FF2B5EF4-FFF2-40B4-BE49-F238E27FC236}">
                <a16:creationId xmlns:a16="http://schemas.microsoft.com/office/drawing/2014/main" id="{B26969B4-9FEB-7CFD-5B7E-EB70BEED9512}"/>
              </a:ext>
            </a:extLst>
          </p:cNvPr>
          <p:cNvGrpSpPr/>
          <p:nvPr/>
        </p:nvGrpSpPr>
        <p:grpSpPr>
          <a:xfrm>
            <a:off x="12872743" y="10670880"/>
            <a:ext cx="2265215" cy="1411995"/>
            <a:chOff x="11003271" y="7108952"/>
            <a:chExt cx="2265215" cy="1411995"/>
          </a:xfrm>
        </p:grpSpPr>
        <p:grpSp>
          <p:nvGrpSpPr>
            <p:cNvPr id="25" name="Grup 24">
              <a:extLst>
                <a:ext uri="{FF2B5EF4-FFF2-40B4-BE49-F238E27FC236}">
                  <a16:creationId xmlns:a16="http://schemas.microsoft.com/office/drawing/2014/main" id="{AEBFDEEC-D76F-C402-7731-30845CAD6308}"/>
                </a:ext>
              </a:extLst>
            </p:cNvPr>
            <p:cNvGrpSpPr/>
            <p:nvPr/>
          </p:nvGrpSpPr>
          <p:grpSpPr>
            <a:xfrm>
              <a:off x="11003271" y="7108952"/>
              <a:ext cx="2265215" cy="1411995"/>
              <a:chOff x="4463823" y="5222553"/>
              <a:chExt cx="6369263" cy="3427557"/>
            </a:xfrm>
          </p:grpSpPr>
          <p:grpSp>
            <p:nvGrpSpPr>
              <p:cNvPr id="26" name="Grup 25">
                <a:extLst>
                  <a:ext uri="{FF2B5EF4-FFF2-40B4-BE49-F238E27FC236}">
                    <a16:creationId xmlns:a16="http://schemas.microsoft.com/office/drawing/2014/main" id="{D8AC8FD1-8A4B-FE92-F978-2318031C30E4}"/>
                  </a:ext>
                </a:extLst>
              </p:cNvPr>
              <p:cNvGrpSpPr/>
              <p:nvPr/>
            </p:nvGrpSpPr>
            <p:grpSpPr>
              <a:xfrm>
                <a:off x="4463823" y="5222553"/>
                <a:ext cx="6369263" cy="3427557"/>
                <a:chOff x="4463823" y="5222553"/>
                <a:chExt cx="6369263" cy="3427557"/>
              </a:xfrm>
            </p:grpSpPr>
            <p:sp>
              <p:nvSpPr>
                <p:cNvPr id="31" name="Dikdörtgen: Köşeleri Yuvarlatılmış 30">
                  <a:extLst>
                    <a:ext uri="{FF2B5EF4-FFF2-40B4-BE49-F238E27FC236}">
                      <a16:creationId xmlns:a16="http://schemas.microsoft.com/office/drawing/2014/main" id="{C2549EDF-F876-3649-5514-DE69A2E9D099}"/>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26">
                  <a:extLst>
                    <a:ext uri="{FF2B5EF4-FFF2-40B4-BE49-F238E27FC236}">
                      <a16:creationId xmlns:a16="http://schemas.microsoft.com/office/drawing/2014/main" id="{4C1869A2-6D54-8BC3-F1E0-2D3AF8F75A25}"/>
                    </a:ext>
                  </a:extLst>
                </p:cNvPr>
                <p:cNvSpPr txBox="1"/>
                <p:nvPr/>
              </p:nvSpPr>
              <p:spPr>
                <a:xfrm>
                  <a:off x="4938195" y="5464398"/>
                  <a:ext cx="5420513" cy="607029"/>
                </a:xfrm>
                <a:prstGeom prst="rect">
                  <a:avLst/>
                </a:prstGeom>
              </p:spPr>
              <p:txBody>
                <a:bodyPr wrap="square" lIns="0" tIns="0" rIns="0" bIns="0" rtlCol="0" anchor="t">
                  <a:spAutoFit/>
                </a:bodyPr>
                <a:lstStyle/>
                <a:p>
                  <a:pPr algn="ctr">
                    <a:lnSpc>
                      <a:spcPts val="2100"/>
                    </a:lnSpc>
                  </a:pPr>
                  <a:r>
                    <a:rPr lang="en-US" sz="1500" i="1" dirty="0">
                      <a:solidFill>
                        <a:schemeClr val="bg1"/>
                      </a:solidFill>
                      <a:latin typeface="Roboto Italics"/>
                      <a:ea typeface="Roboto Italics"/>
                      <a:cs typeface="Roboto Italics"/>
                      <a:sym typeface="Roboto Italics"/>
                    </a:rPr>
                    <a:t>Stash</a:t>
                  </a:r>
                </a:p>
              </p:txBody>
            </p:sp>
          </p:grpSp>
          <p:sp>
            <p:nvSpPr>
              <p:cNvPr id="30" name="TextBox 26">
                <a:extLst>
                  <a:ext uri="{FF2B5EF4-FFF2-40B4-BE49-F238E27FC236}">
                    <a16:creationId xmlns:a16="http://schemas.microsoft.com/office/drawing/2014/main" id="{5CAE0B44-E1DB-B4F3-31AD-4EE7F6D7859B}"/>
                  </a:ext>
                </a:extLst>
              </p:cNvPr>
              <p:cNvSpPr txBox="1"/>
              <p:nvPr/>
            </p:nvSpPr>
            <p:spPr>
              <a:xfrm>
                <a:off x="4938195" y="6719927"/>
                <a:ext cx="5770214" cy="672403"/>
              </a:xfrm>
              <a:prstGeom prst="rect">
                <a:avLst/>
              </a:prstGeom>
            </p:spPr>
            <p:txBody>
              <a:bodyPr wrap="square" lIns="0" tIns="0" rIns="0" bIns="0" rtlCol="0" anchor="t">
                <a:spAutoFit/>
              </a:bodyPr>
              <a:lstStyle/>
              <a:p>
                <a:pPr algn="l"/>
                <a:endParaRPr lang="en-US" dirty="0">
                  <a:solidFill>
                    <a:srgbClr val="61B045"/>
                  </a:solidFill>
                  <a:latin typeface="Roboto Italics"/>
                  <a:ea typeface="Roboto Italics"/>
                  <a:cs typeface="Roboto Italics"/>
                  <a:sym typeface="Roboto Italics"/>
                </a:endParaRPr>
              </a:p>
            </p:txBody>
          </p:sp>
        </p:grpSp>
        <p:grpSp>
          <p:nvGrpSpPr>
            <p:cNvPr id="46" name="Grup 45">
              <a:extLst>
                <a:ext uri="{FF2B5EF4-FFF2-40B4-BE49-F238E27FC236}">
                  <a16:creationId xmlns:a16="http://schemas.microsoft.com/office/drawing/2014/main" id="{C5DFACC7-F7A0-2682-4D51-E4AB90FFBAD9}"/>
                </a:ext>
              </a:extLst>
            </p:cNvPr>
            <p:cNvGrpSpPr/>
            <p:nvPr/>
          </p:nvGrpSpPr>
          <p:grpSpPr>
            <a:xfrm>
              <a:off x="11079241" y="7474124"/>
              <a:ext cx="2113271" cy="962668"/>
              <a:chOff x="4463823" y="5222553"/>
              <a:chExt cx="6369263" cy="4186438"/>
            </a:xfrm>
            <a:solidFill>
              <a:srgbClr val="1C334E"/>
            </a:solidFill>
          </p:grpSpPr>
          <p:grpSp>
            <p:nvGrpSpPr>
              <p:cNvPr id="51" name="Grup 50">
                <a:extLst>
                  <a:ext uri="{FF2B5EF4-FFF2-40B4-BE49-F238E27FC236}">
                    <a16:creationId xmlns:a16="http://schemas.microsoft.com/office/drawing/2014/main" id="{446565A0-9BAE-651B-704E-435740922CAD}"/>
                  </a:ext>
                </a:extLst>
              </p:cNvPr>
              <p:cNvGrpSpPr/>
              <p:nvPr/>
            </p:nvGrpSpPr>
            <p:grpSpPr>
              <a:xfrm>
                <a:off x="4463823" y="5222553"/>
                <a:ext cx="6369263" cy="4186438"/>
                <a:chOff x="4463823" y="5222553"/>
                <a:chExt cx="6369263" cy="4186438"/>
              </a:xfrm>
              <a:grpFill/>
            </p:grpSpPr>
            <p:sp>
              <p:nvSpPr>
                <p:cNvPr id="53" name="Dikdörtgen: Köşeleri Yuvarlatılmış 52">
                  <a:extLst>
                    <a:ext uri="{FF2B5EF4-FFF2-40B4-BE49-F238E27FC236}">
                      <a16:creationId xmlns:a16="http://schemas.microsoft.com/office/drawing/2014/main" id="{E6ED7E76-1A5B-17A8-0973-90B3975B4CB9}"/>
                    </a:ext>
                  </a:extLst>
                </p:cNvPr>
                <p:cNvSpPr/>
                <p:nvPr/>
              </p:nvSpPr>
              <p:spPr>
                <a:xfrm>
                  <a:off x="4463823" y="5222553"/>
                  <a:ext cx="6369263" cy="418643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26">
                  <a:extLst>
                    <a:ext uri="{FF2B5EF4-FFF2-40B4-BE49-F238E27FC236}">
                      <a16:creationId xmlns:a16="http://schemas.microsoft.com/office/drawing/2014/main" id="{D894784E-67B2-F005-4770-797D5ED77D3B}"/>
                    </a:ext>
                  </a:extLst>
                </p:cNvPr>
                <p:cNvSpPr txBox="1"/>
                <p:nvPr/>
              </p:nvSpPr>
              <p:spPr>
                <a:xfrm>
                  <a:off x="4938194" y="5464398"/>
                  <a:ext cx="5420515" cy="607029"/>
                </a:xfrm>
                <a:prstGeom prst="rect">
                  <a:avLst/>
                </a:prstGeom>
                <a:grpFill/>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Stash@{0}</a:t>
                  </a:r>
                </a:p>
              </p:txBody>
            </p:sp>
          </p:grpSp>
          <p:sp>
            <p:nvSpPr>
              <p:cNvPr id="52" name="TextBox 26">
                <a:extLst>
                  <a:ext uri="{FF2B5EF4-FFF2-40B4-BE49-F238E27FC236}">
                    <a16:creationId xmlns:a16="http://schemas.microsoft.com/office/drawing/2014/main" id="{7E1E9CAD-2DCC-5FA7-D091-588E59B9B750}"/>
                  </a:ext>
                </a:extLst>
              </p:cNvPr>
              <p:cNvSpPr txBox="1"/>
              <p:nvPr/>
            </p:nvSpPr>
            <p:spPr>
              <a:xfrm>
                <a:off x="4938195" y="6719927"/>
                <a:ext cx="5770213" cy="2141529"/>
              </a:xfrm>
              <a:prstGeom prst="rect">
                <a:avLst/>
              </a:prstGeom>
              <a:grpFill/>
            </p:spPr>
            <p:txBody>
              <a:bodyPr wrap="square" lIns="0" tIns="0" rIns="0" bIns="0" rtlCol="0" anchor="t">
                <a:spAutoFit/>
              </a:bodyPr>
              <a:lstStyle/>
              <a:p>
                <a:pPr algn="l"/>
                <a:r>
                  <a:rPr lang="en-US" sz="1600" dirty="0">
                    <a:solidFill>
                      <a:srgbClr val="DF6EA6"/>
                    </a:solidFill>
                    <a:latin typeface="Roboto Italics"/>
                    <a:ea typeface="Roboto Italics"/>
                    <a:cs typeface="Roboto Italics"/>
                    <a:sym typeface="Roboto Italics"/>
                  </a:rPr>
                  <a:t>Index.js</a:t>
                </a:r>
              </a:p>
              <a:p>
                <a:pPr algn="l"/>
                <a:r>
                  <a:rPr lang="en-US" sz="1600" dirty="0">
                    <a:solidFill>
                      <a:srgbClr val="DF6EA6"/>
                    </a:solidFill>
                    <a:latin typeface="Roboto Italics"/>
                    <a:ea typeface="Roboto Italics"/>
                    <a:cs typeface="Roboto Italics"/>
                    <a:sym typeface="Roboto Italics"/>
                  </a:rPr>
                  <a:t>Utils.js</a:t>
                </a:r>
                <a:endParaRPr lang="en-US" sz="1600" dirty="0">
                  <a:solidFill>
                    <a:srgbClr val="61B045"/>
                  </a:solidFill>
                  <a:latin typeface="Roboto Italics"/>
                  <a:ea typeface="Roboto Italics"/>
                  <a:cs typeface="Roboto Italics"/>
                  <a:sym typeface="Roboto Italics"/>
                </a:endParaRPr>
              </a:p>
            </p:txBody>
          </p:sp>
        </p:grpSp>
      </p:grpSp>
      <p:sp>
        <p:nvSpPr>
          <p:cNvPr id="55" name="Oval 54">
            <a:extLst>
              <a:ext uri="{FF2B5EF4-FFF2-40B4-BE49-F238E27FC236}">
                <a16:creationId xmlns:a16="http://schemas.microsoft.com/office/drawing/2014/main" id="{D5ADC626-BF67-CA53-5D14-0D2844865BB0}"/>
              </a:ext>
            </a:extLst>
          </p:cNvPr>
          <p:cNvSpPr/>
          <p:nvPr/>
        </p:nvSpPr>
        <p:spPr>
          <a:xfrm>
            <a:off x="13976412" y="520898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6" name="Düz Ok Bağlayıcısı 55">
            <a:extLst>
              <a:ext uri="{FF2B5EF4-FFF2-40B4-BE49-F238E27FC236}">
                <a16:creationId xmlns:a16="http://schemas.microsoft.com/office/drawing/2014/main" id="{88FBE4F1-2486-FB9F-9935-988539FE21BD}"/>
              </a:ext>
            </a:extLst>
          </p:cNvPr>
          <p:cNvCxnSpPr>
            <a:cxnSpLocks/>
            <a:stCxn id="29" idx="0"/>
            <a:endCxn id="55" idx="4"/>
          </p:cNvCxnSpPr>
          <p:nvPr/>
        </p:nvCxnSpPr>
        <p:spPr>
          <a:xfrm flipV="1">
            <a:off x="14395512" y="5980208"/>
            <a:ext cx="0" cy="44389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26">
            <a:extLst>
              <a:ext uri="{FF2B5EF4-FFF2-40B4-BE49-F238E27FC236}">
                <a16:creationId xmlns:a16="http://schemas.microsoft.com/office/drawing/2014/main" id="{FCDEE5B6-D558-D861-B0AD-A9D9E0962EA9}"/>
              </a:ext>
            </a:extLst>
          </p:cNvPr>
          <p:cNvSpPr txBox="1"/>
          <p:nvPr/>
        </p:nvSpPr>
        <p:spPr>
          <a:xfrm>
            <a:off x="12976577" y="5439998"/>
            <a:ext cx="112368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Hotfix</a:t>
            </a:r>
          </a:p>
        </p:txBody>
      </p:sp>
      <p:sp>
        <p:nvSpPr>
          <p:cNvPr id="57" name="TextBox 26">
            <a:extLst>
              <a:ext uri="{FF2B5EF4-FFF2-40B4-BE49-F238E27FC236}">
                <a16:creationId xmlns:a16="http://schemas.microsoft.com/office/drawing/2014/main" id="{1276EAFF-361B-7C0A-8E32-FA00A4362528}"/>
              </a:ext>
            </a:extLst>
          </p:cNvPr>
          <p:cNvSpPr txBox="1"/>
          <p:nvPr/>
        </p:nvSpPr>
        <p:spPr>
          <a:xfrm>
            <a:off x="14298690" y="891056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
        <p:nvSpPr>
          <p:cNvPr id="62" name="TextBox 17">
            <a:extLst>
              <a:ext uri="{FF2B5EF4-FFF2-40B4-BE49-F238E27FC236}">
                <a16:creationId xmlns:a16="http://schemas.microsoft.com/office/drawing/2014/main" id="{A56FAD4D-BFE4-D52C-03B3-8EFDAF674B59}"/>
              </a:ext>
            </a:extLst>
          </p:cNvPr>
          <p:cNvSpPr txBox="1"/>
          <p:nvPr/>
        </p:nvSpPr>
        <p:spPr>
          <a:xfrm>
            <a:off x="2472744" y="4473995"/>
            <a:ext cx="7756481" cy="1038746"/>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stash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Temporarily saves your changes and cleans your working directory.</a:t>
            </a:r>
            <a:endParaRPr lang="en-US" sz="2000" i="1" dirty="0">
              <a:solidFill>
                <a:srgbClr val="3E4044"/>
              </a:solidFill>
              <a:latin typeface="Roboto"/>
              <a:ea typeface="Roboto"/>
              <a:cs typeface="Roboto"/>
              <a:sym typeface="Roboto"/>
            </a:endParaRPr>
          </a:p>
          <a:p>
            <a:pPr algn="just">
              <a:lnSpc>
                <a:spcPts val="2800"/>
              </a:lnSpc>
            </a:pPr>
            <a:r>
              <a:rPr lang="en-US" sz="2000" dirty="0">
                <a:solidFill>
                  <a:srgbClr val="3E4044"/>
                </a:solidFill>
                <a:latin typeface="Roboto"/>
                <a:ea typeface="Roboto"/>
                <a:cs typeface="Roboto"/>
                <a:sym typeface="Roboto"/>
              </a:rPr>
              <a:t>$ git stash pop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Restores the most recently stashed changes and removes them from the stash list.</a:t>
            </a:r>
            <a:endParaRPr lang="en-US" sz="2000" i="1" dirty="0">
              <a:solidFill>
                <a:srgbClr val="3E4044"/>
              </a:solidFill>
              <a:latin typeface="Roboto"/>
              <a:ea typeface="Roboto"/>
              <a:cs typeface="Roboto"/>
              <a:sym typeface="Roboto"/>
            </a:endParaRPr>
          </a:p>
        </p:txBody>
      </p:sp>
      <p:sp>
        <p:nvSpPr>
          <p:cNvPr id="63" name="AutoShape 5">
            <a:extLst>
              <a:ext uri="{FF2B5EF4-FFF2-40B4-BE49-F238E27FC236}">
                <a16:creationId xmlns:a16="http://schemas.microsoft.com/office/drawing/2014/main" id="{5F217743-7078-92E4-6BAD-0E834CB004EC}"/>
              </a:ext>
            </a:extLst>
          </p:cNvPr>
          <p:cNvSpPr/>
          <p:nvPr/>
        </p:nvSpPr>
        <p:spPr>
          <a:xfrm>
            <a:off x="2486550" y="558244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8" name="TextBox 26">
            <a:extLst>
              <a:ext uri="{FF2B5EF4-FFF2-40B4-BE49-F238E27FC236}">
                <a16:creationId xmlns:a16="http://schemas.microsoft.com/office/drawing/2014/main" id="{82294826-A473-6F1C-CF1A-73DC73B7051A}"/>
              </a:ext>
            </a:extLst>
          </p:cNvPr>
          <p:cNvSpPr txBox="1"/>
          <p:nvPr/>
        </p:nvSpPr>
        <p:spPr>
          <a:xfrm>
            <a:off x="2482485" y="5715542"/>
            <a:ext cx="8530528"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Running git stash will take all uncommitted changes (staged &amp; unstaged) and stash them, reverting the changes in your working copy.</a:t>
            </a:r>
          </a:p>
        </p:txBody>
      </p:sp>
    </p:spTree>
    <p:extLst>
      <p:ext uri="{BB962C8B-B14F-4D97-AF65-F5344CB8AC3E}">
        <p14:creationId xmlns:p14="http://schemas.microsoft.com/office/powerpoint/2010/main" val="1109944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1893613" y="240030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a:spLocks noGrp="1" noRot="1" noMove="1" noResize="1" noEditPoints="1" noAdjustHandles="1" noChangeArrowheads="1" noChangeShapeType="1"/>
            </p:cNvSpPr>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cs typeface="Roboto"/>
                <a:sym typeface="Roboto"/>
              </a:rPr>
              <a:t>Git Stash is useful command that helps you save changes that you are not yet ready to commit.</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Stash</a:t>
            </a:r>
            <a:endParaRPr lang="en-US" sz="2200" b="1" dirty="0">
              <a:solidFill>
                <a:srgbClr val="1C334E"/>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57</a:t>
            </a:r>
          </a:p>
        </p:txBody>
      </p:sp>
      <p:sp>
        <p:nvSpPr>
          <p:cNvPr id="27" name="Oval 26">
            <a:extLst>
              <a:ext uri="{FF2B5EF4-FFF2-40B4-BE49-F238E27FC236}">
                <a16:creationId xmlns:a16="http://schemas.microsoft.com/office/drawing/2014/main" id="{9E63EC8B-2BE0-ECA7-4D3C-CC859B20E826}"/>
              </a:ext>
            </a:extLst>
          </p:cNvPr>
          <p:cNvSpPr/>
          <p:nvPr/>
        </p:nvSpPr>
        <p:spPr>
          <a:xfrm>
            <a:off x="15421265" y="533876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29" name="Oval 28">
            <a:extLst>
              <a:ext uri="{FF2B5EF4-FFF2-40B4-BE49-F238E27FC236}">
                <a16:creationId xmlns:a16="http://schemas.microsoft.com/office/drawing/2014/main" id="{006F29DA-2880-7C99-7BE9-76087A3BD8C9}"/>
              </a:ext>
            </a:extLst>
          </p:cNvPr>
          <p:cNvSpPr/>
          <p:nvPr/>
        </p:nvSpPr>
        <p:spPr>
          <a:xfrm>
            <a:off x="13976412" y="642410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8" name="Oval 7">
            <a:extLst>
              <a:ext uri="{FF2B5EF4-FFF2-40B4-BE49-F238E27FC236}">
                <a16:creationId xmlns:a16="http://schemas.microsoft.com/office/drawing/2014/main" id="{524740D9-5224-9B0D-9243-F84785353198}"/>
              </a:ext>
            </a:extLst>
          </p:cNvPr>
          <p:cNvSpPr/>
          <p:nvPr/>
        </p:nvSpPr>
        <p:spPr>
          <a:xfrm>
            <a:off x="13976412" y="774972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395512" y="6109988"/>
            <a:ext cx="1444853" cy="31411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4395512" y="7195330"/>
            <a:ext cx="0" cy="55439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You can stash changes and then come back to them later.</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0744200" y="10744290"/>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31273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4004938"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8" name="TextBox 26">
            <a:extLst>
              <a:ext uri="{FF2B5EF4-FFF2-40B4-BE49-F238E27FC236}">
                <a16:creationId xmlns:a16="http://schemas.microsoft.com/office/drawing/2014/main" id="{FA858C72-EE05-617D-AE0C-79465EC991B9}"/>
              </a:ext>
            </a:extLst>
          </p:cNvPr>
          <p:cNvSpPr txBox="1"/>
          <p:nvPr/>
        </p:nvSpPr>
        <p:spPr>
          <a:xfrm>
            <a:off x="14119266" y="8564003"/>
            <a:ext cx="55249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main</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26">
            <a:extLst>
              <a:ext uri="{FF2B5EF4-FFF2-40B4-BE49-F238E27FC236}">
                <a16:creationId xmlns:a16="http://schemas.microsoft.com/office/drawing/2014/main" id="{8E6F4ED3-782A-CA3C-E2A1-9C09A4038775}"/>
              </a:ext>
            </a:extLst>
          </p:cNvPr>
          <p:cNvSpPr txBox="1"/>
          <p:nvPr/>
        </p:nvSpPr>
        <p:spPr>
          <a:xfrm>
            <a:off x="15278524" y="8564003"/>
            <a:ext cx="112368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feature/login</a:t>
            </a:r>
          </a:p>
        </p:txBody>
      </p:sp>
      <p:sp>
        <p:nvSpPr>
          <p:cNvPr id="65" name="Oval 64">
            <a:extLst>
              <a:ext uri="{FF2B5EF4-FFF2-40B4-BE49-F238E27FC236}">
                <a16:creationId xmlns:a16="http://schemas.microsoft.com/office/drawing/2014/main" id="{FB5A7EF7-FECD-B249-FDD8-30C6299C54FF}"/>
              </a:ext>
            </a:extLst>
          </p:cNvPr>
          <p:cNvSpPr/>
          <p:nvPr/>
        </p:nvSpPr>
        <p:spPr>
          <a:xfrm>
            <a:off x="15421265" y="408835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67" name="Düz Ok Bağlayıcısı 66">
            <a:extLst>
              <a:ext uri="{FF2B5EF4-FFF2-40B4-BE49-F238E27FC236}">
                <a16:creationId xmlns:a16="http://schemas.microsoft.com/office/drawing/2014/main" id="{2FB53CD6-BAE2-F26F-3E23-56130A2A28E1}"/>
              </a:ext>
            </a:extLst>
          </p:cNvPr>
          <p:cNvCxnSpPr>
            <a:cxnSpLocks/>
            <a:stCxn id="27" idx="0"/>
            <a:endCxn id="65" idx="4"/>
          </p:cNvCxnSpPr>
          <p:nvPr/>
        </p:nvCxnSpPr>
        <p:spPr>
          <a:xfrm flipV="1">
            <a:off x="15840365" y="4859576"/>
            <a:ext cx="0" cy="479186"/>
          </a:xfrm>
          <a:prstGeom prst="straightConnector1">
            <a:avLst/>
          </a:prstGeom>
          <a:ln>
            <a:solidFill>
              <a:srgbClr val="3E4044"/>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0" name="Grup 69">
            <a:extLst>
              <a:ext uri="{FF2B5EF4-FFF2-40B4-BE49-F238E27FC236}">
                <a16:creationId xmlns:a16="http://schemas.microsoft.com/office/drawing/2014/main" id="{BB61D978-FF32-5E7E-2855-ABDCD94C1A7B}"/>
              </a:ext>
            </a:extLst>
          </p:cNvPr>
          <p:cNvGrpSpPr/>
          <p:nvPr/>
        </p:nvGrpSpPr>
        <p:grpSpPr>
          <a:xfrm>
            <a:off x="14839451" y="2584659"/>
            <a:ext cx="2265317" cy="1411995"/>
            <a:chOff x="4463823" y="5222553"/>
            <a:chExt cx="6369263" cy="3427557"/>
          </a:xfrm>
        </p:grpSpPr>
        <p:grpSp>
          <p:nvGrpSpPr>
            <p:cNvPr id="71" name="Grup 70">
              <a:extLst>
                <a:ext uri="{FF2B5EF4-FFF2-40B4-BE49-F238E27FC236}">
                  <a16:creationId xmlns:a16="http://schemas.microsoft.com/office/drawing/2014/main" id="{B2F7BAF1-8D86-B17F-6619-CBC25618450F}"/>
                </a:ext>
              </a:extLst>
            </p:cNvPr>
            <p:cNvGrpSpPr/>
            <p:nvPr/>
          </p:nvGrpSpPr>
          <p:grpSpPr>
            <a:xfrm>
              <a:off x="4463823" y="5222553"/>
              <a:ext cx="6369263" cy="3427557"/>
              <a:chOff x="4463823" y="5222553"/>
              <a:chExt cx="6369263" cy="3427557"/>
            </a:xfrm>
          </p:grpSpPr>
          <p:sp>
            <p:nvSpPr>
              <p:cNvPr id="73" name="Dikdörtgen: Köşeleri Yuvarlatılmış 72">
                <a:extLst>
                  <a:ext uri="{FF2B5EF4-FFF2-40B4-BE49-F238E27FC236}">
                    <a16:creationId xmlns:a16="http://schemas.microsoft.com/office/drawing/2014/main" id="{9C671C67-6EF6-A78F-6204-4FAC2456F20C}"/>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26">
                <a:extLst>
                  <a:ext uri="{FF2B5EF4-FFF2-40B4-BE49-F238E27FC236}">
                    <a16:creationId xmlns:a16="http://schemas.microsoft.com/office/drawing/2014/main" id="{B95DFE3D-CA92-FB94-E737-CBFB43737613}"/>
                  </a:ext>
                </a:extLst>
              </p:cNvPr>
              <p:cNvSpPr txBox="1"/>
              <p:nvPr/>
            </p:nvSpPr>
            <p:spPr>
              <a:xfrm>
                <a:off x="4938195" y="5464398"/>
                <a:ext cx="5420513" cy="415224"/>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Uncommitted Changes</a:t>
                </a:r>
              </a:p>
            </p:txBody>
          </p:sp>
        </p:grpSp>
        <p:sp>
          <p:nvSpPr>
            <p:cNvPr id="72" name="TextBox 26">
              <a:extLst>
                <a:ext uri="{FF2B5EF4-FFF2-40B4-BE49-F238E27FC236}">
                  <a16:creationId xmlns:a16="http://schemas.microsoft.com/office/drawing/2014/main" id="{FE523697-500E-76C5-0DD7-B3774C410B81}"/>
                </a:ext>
              </a:extLst>
            </p:cNvPr>
            <p:cNvSpPr txBox="1"/>
            <p:nvPr/>
          </p:nvSpPr>
          <p:spPr>
            <a:xfrm>
              <a:off x="4938195" y="6719927"/>
              <a:ext cx="5770214" cy="1344806"/>
            </a:xfrm>
            <a:prstGeom prst="rect">
              <a:avLst/>
            </a:prstGeom>
          </p:spPr>
          <p:txBody>
            <a:bodyPr wrap="square" lIns="0" tIns="0" rIns="0" bIns="0" rtlCol="0" anchor="t">
              <a:spAutoFit/>
            </a:bodyPr>
            <a:lstStyle/>
            <a:p>
              <a:pPr algn="l"/>
              <a:r>
                <a:rPr lang="en-US" dirty="0">
                  <a:solidFill>
                    <a:srgbClr val="DF6EA6"/>
                  </a:solidFill>
                  <a:latin typeface="Roboto Italics"/>
                  <a:ea typeface="Roboto Italics"/>
                  <a:cs typeface="Roboto Italics"/>
                  <a:sym typeface="Roboto Italics"/>
                </a:rPr>
                <a:t>Index.js</a:t>
              </a:r>
            </a:p>
            <a:p>
              <a:pPr algn="l"/>
              <a:r>
                <a:rPr lang="en-US" dirty="0">
                  <a:solidFill>
                    <a:srgbClr val="DF6EA6"/>
                  </a:solidFill>
                  <a:latin typeface="Roboto Italics"/>
                  <a:ea typeface="Roboto Italics"/>
                  <a:cs typeface="Roboto Italics"/>
                  <a:sym typeface="Roboto Italics"/>
                </a:rPr>
                <a:t>Utils.js</a:t>
              </a:r>
              <a:endParaRPr lang="en-US" dirty="0">
                <a:solidFill>
                  <a:srgbClr val="61B045"/>
                </a:solidFill>
                <a:latin typeface="Roboto Italics"/>
                <a:ea typeface="Roboto Italics"/>
                <a:cs typeface="Roboto Italics"/>
                <a:sym typeface="Roboto Italics"/>
              </a:endParaRPr>
            </a:p>
          </p:txBody>
        </p:sp>
      </p:grpSp>
      <p:grpSp>
        <p:nvGrpSpPr>
          <p:cNvPr id="66" name="Grup 65">
            <a:extLst>
              <a:ext uri="{FF2B5EF4-FFF2-40B4-BE49-F238E27FC236}">
                <a16:creationId xmlns:a16="http://schemas.microsoft.com/office/drawing/2014/main" id="{B26969B4-9FEB-7CFD-5B7E-EB70BEED9512}"/>
              </a:ext>
            </a:extLst>
          </p:cNvPr>
          <p:cNvGrpSpPr/>
          <p:nvPr/>
        </p:nvGrpSpPr>
        <p:grpSpPr>
          <a:xfrm>
            <a:off x="12872743" y="10670880"/>
            <a:ext cx="2265215" cy="1411995"/>
            <a:chOff x="11003271" y="7108952"/>
            <a:chExt cx="2265215" cy="1411995"/>
          </a:xfrm>
        </p:grpSpPr>
        <p:grpSp>
          <p:nvGrpSpPr>
            <p:cNvPr id="25" name="Grup 24">
              <a:extLst>
                <a:ext uri="{FF2B5EF4-FFF2-40B4-BE49-F238E27FC236}">
                  <a16:creationId xmlns:a16="http://schemas.microsoft.com/office/drawing/2014/main" id="{AEBFDEEC-D76F-C402-7731-30845CAD6308}"/>
                </a:ext>
              </a:extLst>
            </p:cNvPr>
            <p:cNvGrpSpPr/>
            <p:nvPr/>
          </p:nvGrpSpPr>
          <p:grpSpPr>
            <a:xfrm>
              <a:off x="11003271" y="7108952"/>
              <a:ext cx="2265215" cy="1411995"/>
              <a:chOff x="4463823" y="5222553"/>
              <a:chExt cx="6369263" cy="3427557"/>
            </a:xfrm>
          </p:grpSpPr>
          <p:grpSp>
            <p:nvGrpSpPr>
              <p:cNvPr id="26" name="Grup 25">
                <a:extLst>
                  <a:ext uri="{FF2B5EF4-FFF2-40B4-BE49-F238E27FC236}">
                    <a16:creationId xmlns:a16="http://schemas.microsoft.com/office/drawing/2014/main" id="{D8AC8FD1-8A4B-FE92-F978-2318031C30E4}"/>
                  </a:ext>
                </a:extLst>
              </p:cNvPr>
              <p:cNvGrpSpPr/>
              <p:nvPr/>
            </p:nvGrpSpPr>
            <p:grpSpPr>
              <a:xfrm>
                <a:off x="4463823" y="5222553"/>
                <a:ext cx="6369263" cy="3427557"/>
                <a:chOff x="4463823" y="5222553"/>
                <a:chExt cx="6369263" cy="3427557"/>
              </a:xfrm>
            </p:grpSpPr>
            <p:sp>
              <p:nvSpPr>
                <p:cNvPr id="31" name="Dikdörtgen: Köşeleri Yuvarlatılmış 30">
                  <a:extLst>
                    <a:ext uri="{FF2B5EF4-FFF2-40B4-BE49-F238E27FC236}">
                      <a16:creationId xmlns:a16="http://schemas.microsoft.com/office/drawing/2014/main" id="{C2549EDF-F876-3649-5514-DE69A2E9D099}"/>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26">
                  <a:extLst>
                    <a:ext uri="{FF2B5EF4-FFF2-40B4-BE49-F238E27FC236}">
                      <a16:creationId xmlns:a16="http://schemas.microsoft.com/office/drawing/2014/main" id="{4C1869A2-6D54-8BC3-F1E0-2D3AF8F75A25}"/>
                    </a:ext>
                  </a:extLst>
                </p:cNvPr>
                <p:cNvSpPr txBox="1"/>
                <p:nvPr/>
              </p:nvSpPr>
              <p:spPr>
                <a:xfrm>
                  <a:off x="4938195" y="5464398"/>
                  <a:ext cx="5420513" cy="607029"/>
                </a:xfrm>
                <a:prstGeom prst="rect">
                  <a:avLst/>
                </a:prstGeom>
              </p:spPr>
              <p:txBody>
                <a:bodyPr wrap="square" lIns="0" tIns="0" rIns="0" bIns="0" rtlCol="0" anchor="t">
                  <a:spAutoFit/>
                </a:bodyPr>
                <a:lstStyle/>
                <a:p>
                  <a:pPr algn="ctr">
                    <a:lnSpc>
                      <a:spcPts val="2100"/>
                    </a:lnSpc>
                  </a:pPr>
                  <a:r>
                    <a:rPr lang="en-US" sz="1500" i="1" dirty="0">
                      <a:solidFill>
                        <a:schemeClr val="bg1"/>
                      </a:solidFill>
                      <a:latin typeface="Roboto Italics"/>
                      <a:ea typeface="Roboto Italics"/>
                      <a:cs typeface="Roboto Italics"/>
                      <a:sym typeface="Roboto Italics"/>
                    </a:rPr>
                    <a:t>Stash</a:t>
                  </a:r>
                </a:p>
              </p:txBody>
            </p:sp>
          </p:grpSp>
          <p:sp>
            <p:nvSpPr>
              <p:cNvPr id="30" name="TextBox 26">
                <a:extLst>
                  <a:ext uri="{FF2B5EF4-FFF2-40B4-BE49-F238E27FC236}">
                    <a16:creationId xmlns:a16="http://schemas.microsoft.com/office/drawing/2014/main" id="{5CAE0B44-E1DB-B4F3-31AD-4EE7F6D7859B}"/>
                  </a:ext>
                </a:extLst>
              </p:cNvPr>
              <p:cNvSpPr txBox="1"/>
              <p:nvPr/>
            </p:nvSpPr>
            <p:spPr>
              <a:xfrm>
                <a:off x="4938195" y="6719927"/>
                <a:ext cx="5770214" cy="672403"/>
              </a:xfrm>
              <a:prstGeom prst="rect">
                <a:avLst/>
              </a:prstGeom>
            </p:spPr>
            <p:txBody>
              <a:bodyPr wrap="square" lIns="0" tIns="0" rIns="0" bIns="0" rtlCol="0" anchor="t">
                <a:spAutoFit/>
              </a:bodyPr>
              <a:lstStyle/>
              <a:p>
                <a:pPr algn="l"/>
                <a:endParaRPr lang="en-US" dirty="0">
                  <a:solidFill>
                    <a:srgbClr val="61B045"/>
                  </a:solidFill>
                  <a:latin typeface="Roboto Italics"/>
                  <a:ea typeface="Roboto Italics"/>
                  <a:cs typeface="Roboto Italics"/>
                  <a:sym typeface="Roboto Italics"/>
                </a:endParaRPr>
              </a:p>
            </p:txBody>
          </p:sp>
        </p:grpSp>
        <p:grpSp>
          <p:nvGrpSpPr>
            <p:cNvPr id="46" name="Grup 45">
              <a:extLst>
                <a:ext uri="{FF2B5EF4-FFF2-40B4-BE49-F238E27FC236}">
                  <a16:creationId xmlns:a16="http://schemas.microsoft.com/office/drawing/2014/main" id="{C5DFACC7-F7A0-2682-4D51-E4AB90FFBAD9}"/>
                </a:ext>
              </a:extLst>
            </p:cNvPr>
            <p:cNvGrpSpPr/>
            <p:nvPr/>
          </p:nvGrpSpPr>
          <p:grpSpPr>
            <a:xfrm>
              <a:off x="11079241" y="7474124"/>
              <a:ext cx="2113271" cy="962668"/>
              <a:chOff x="4463823" y="5222553"/>
              <a:chExt cx="6369263" cy="4186438"/>
            </a:xfrm>
            <a:solidFill>
              <a:srgbClr val="1C334E"/>
            </a:solidFill>
          </p:grpSpPr>
          <p:grpSp>
            <p:nvGrpSpPr>
              <p:cNvPr id="51" name="Grup 50">
                <a:extLst>
                  <a:ext uri="{FF2B5EF4-FFF2-40B4-BE49-F238E27FC236}">
                    <a16:creationId xmlns:a16="http://schemas.microsoft.com/office/drawing/2014/main" id="{446565A0-9BAE-651B-704E-435740922CAD}"/>
                  </a:ext>
                </a:extLst>
              </p:cNvPr>
              <p:cNvGrpSpPr/>
              <p:nvPr/>
            </p:nvGrpSpPr>
            <p:grpSpPr>
              <a:xfrm>
                <a:off x="4463823" y="5222553"/>
                <a:ext cx="6369263" cy="4186438"/>
                <a:chOff x="4463823" y="5222553"/>
                <a:chExt cx="6369263" cy="4186438"/>
              </a:xfrm>
              <a:grpFill/>
            </p:grpSpPr>
            <p:sp>
              <p:nvSpPr>
                <p:cNvPr id="53" name="Dikdörtgen: Köşeleri Yuvarlatılmış 52">
                  <a:extLst>
                    <a:ext uri="{FF2B5EF4-FFF2-40B4-BE49-F238E27FC236}">
                      <a16:creationId xmlns:a16="http://schemas.microsoft.com/office/drawing/2014/main" id="{E6ED7E76-1A5B-17A8-0973-90B3975B4CB9}"/>
                    </a:ext>
                  </a:extLst>
                </p:cNvPr>
                <p:cNvSpPr/>
                <p:nvPr/>
              </p:nvSpPr>
              <p:spPr>
                <a:xfrm>
                  <a:off x="4463823" y="5222553"/>
                  <a:ext cx="6369263" cy="418643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26">
                  <a:extLst>
                    <a:ext uri="{FF2B5EF4-FFF2-40B4-BE49-F238E27FC236}">
                      <a16:creationId xmlns:a16="http://schemas.microsoft.com/office/drawing/2014/main" id="{D894784E-67B2-F005-4770-797D5ED77D3B}"/>
                    </a:ext>
                  </a:extLst>
                </p:cNvPr>
                <p:cNvSpPr txBox="1"/>
                <p:nvPr/>
              </p:nvSpPr>
              <p:spPr>
                <a:xfrm>
                  <a:off x="4938194" y="5464398"/>
                  <a:ext cx="5420515" cy="607029"/>
                </a:xfrm>
                <a:prstGeom prst="rect">
                  <a:avLst/>
                </a:prstGeom>
                <a:grpFill/>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Stash@{0}</a:t>
                  </a:r>
                </a:p>
              </p:txBody>
            </p:sp>
          </p:grpSp>
          <p:sp>
            <p:nvSpPr>
              <p:cNvPr id="52" name="TextBox 26">
                <a:extLst>
                  <a:ext uri="{FF2B5EF4-FFF2-40B4-BE49-F238E27FC236}">
                    <a16:creationId xmlns:a16="http://schemas.microsoft.com/office/drawing/2014/main" id="{7E1E9CAD-2DCC-5FA7-D091-588E59B9B750}"/>
                  </a:ext>
                </a:extLst>
              </p:cNvPr>
              <p:cNvSpPr txBox="1"/>
              <p:nvPr/>
            </p:nvSpPr>
            <p:spPr>
              <a:xfrm>
                <a:off x="4938195" y="6719927"/>
                <a:ext cx="5770213" cy="2141529"/>
              </a:xfrm>
              <a:prstGeom prst="rect">
                <a:avLst/>
              </a:prstGeom>
              <a:grpFill/>
            </p:spPr>
            <p:txBody>
              <a:bodyPr wrap="square" lIns="0" tIns="0" rIns="0" bIns="0" rtlCol="0" anchor="t">
                <a:spAutoFit/>
              </a:bodyPr>
              <a:lstStyle/>
              <a:p>
                <a:pPr algn="l"/>
                <a:r>
                  <a:rPr lang="en-US" sz="1600" dirty="0">
                    <a:solidFill>
                      <a:srgbClr val="DF6EA6"/>
                    </a:solidFill>
                    <a:latin typeface="Roboto Italics"/>
                    <a:ea typeface="Roboto Italics"/>
                    <a:cs typeface="Roboto Italics"/>
                    <a:sym typeface="Roboto Italics"/>
                  </a:rPr>
                  <a:t>Index.js</a:t>
                </a:r>
              </a:p>
              <a:p>
                <a:pPr algn="l"/>
                <a:r>
                  <a:rPr lang="en-US" sz="1600" dirty="0">
                    <a:solidFill>
                      <a:srgbClr val="DF6EA6"/>
                    </a:solidFill>
                    <a:latin typeface="Roboto Italics"/>
                    <a:ea typeface="Roboto Italics"/>
                    <a:cs typeface="Roboto Italics"/>
                    <a:sym typeface="Roboto Italics"/>
                  </a:rPr>
                  <a:t>Utils.js</a:t>
                </a:r>
                <a:endParaRPr lang="en-US" sz="1600" dirty="0">
                  <a:solidFill>
                    <a:srgbClr val="61B045"/>
                  </a:solidFill>
                  <a:latin typeface="Roboto Italics"/>
                  <a:ea typeface="Roboto Italics"/>
                  <a:cs typeface="Roboto Italics"/>
                  <a:sym typeface="Roboto Italics"/>
                </a:endParaRPr>
              </a:p>
            </p:txBody>
          </p:sp>
        </p:grpSp>
      </p:grpSp>
      <p:sp>
        <p:nvSpPr>
          <p:cNvPr id="55" name="Oval 54">
            <a:extLst>
              <a:ext uri="{FF2B5EF4-FFF2-40B4-BE49-F238E27FC236}">
                <a16:creationId xmlns:a16="http://schemas.microsoft.com/office/drawing/2014/main" id="{D5ADC626-BF67-CA53-5D14-0D2844865BB0}"/>
              </a:ext>
            </a:extLst>
          </p:cNvPr>
          <p:cNvSpPr/>
          <p:nvPr/>
        </p:nvSpPr>
        <p:spPr>
          <a:xfrm>
            <a:off x="13976412" y="520898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6" name="Düz Ok Bağlayıcısı 55">
            <a:extLst>
              <a:ext uri="{FF2B5EF4-FFF2-40B4-BE49-F238E27FC236}">
                <a16:creationId xmlns:a16="http://schemas.microsoft.com/office/drawing/2014/main" id="{88FBE4F1-2486-FB9F-9935-988539FE21BD}"/>
              </a:ext>
            </a:extLst>
          </p:cNvPr>
          <p:cNvCxnSpPr>
            <a:cxnSpLocks/>
            <a:stCxn id="29" idx="0"/>
            <a:endCxn id="55" idx="4"/>
          </p:cNvCxnSpPr>
          <p:nvPr/>
        </p:nvCxnSpPr>
        <p:spPr>
          <a:xfrm flipV="1">
            <a:off x="14395512" y="5980208"/>
            <a:ext cx="0" cy="44389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6234708" y="4106809"/>
            <a:ext cx="1739257" cy="1046459"/>
            <a:chOff x="10926495" y="3892463"/>
            <a:chExt cx="1739257" cy="1046459"/>
          </a:xfrm>
          <a:solidFill>
            <a:schemeClr val="accent2">
              <a:lumMod val="75000"/>
            </a:schemeClr>
          </a:solidFill>
        </p:grpSpPr>
        <p:sp>
          <p:nvSpPr>
            <p:cNvPr id="41" name="Ok: Sağ 40">
              <a:extLst>
                <a:ext uri="{FF2B5EF4-FFF2-40B4-BE49-F238E27FC236}">
                  <a16:creationId xmlns:a16="http://schemas.microsoft.com/office/drawing/2014/main" id="{4FEE9EEC-F57E-3FB7-AD10-FB4853D06B33}"/>
                </a:ext>
              </a:extLst>
            </p:cNvPr>
            <p:cNvSpPr/>
            <p:nvPr/>
          </p:nvSpPr>
          <p:spPr>
            <a:xfrm rot="13100803">
              <a:off x="10926495" y="3892463"/>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1370352" y="4173541"/>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Working copy1</a:t>
              </a:r>
            </a:p>
          </p:txBody>
        </p:sp>
      </p:grpSp>
      <p:sp>
        <p:nvSpPr>
          <p:cNvPr id="57" name="Oval 56">
            <a:extLst>
              <a:ext uri="{FF2B5EF4-FFF2-40B4-BE49-F238E27FC236}">
                <a16:creationId xmlns:a16="http://schemas.microsoft.com/office/drawing/2014/main" id="{A9A7400F-C37C-CDB7-E842-BF438354AC98}"/>
              </a:ext>
            </a:extLst>
          </p:cNvPr>
          <p:cNvSpPr/>
          <p:nvPr/>
        </p:nvSpPr>
        <p:spPr>
          <a:xfrm>
            <a:off x="13972328" y="406742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8" name="Düz Ok Bağlayıcısı 57">
            <a:extLst>
              <a:ext uri="{FF2B5EF4-FFF2-40B4-BE49-F238E27FC236}">
                <a16:creationId xmlns:a16="http://schemas.microsoft.com/office/drawing/2014/main" id="{8AC49A3B-83E7-6892-C186-5AAF111A02B8}"/>
              </a:ext>
            </a:extLst>
          </p:cNvPr>
          <p:cNvCxnSpPr>
            <a:cxnSpLocks/>
            <a:stCxn id="55" idx="0"/>
            <a:endCxn id="57" idx="4"/>
          </p:cNvCxnSpPr>
          <p:nvPr/>
        </p:nvCxnSpPr>
        <p:spPr>
          <a:xfrm flipH="1" flipV="1">
            <a:off x="14391428" y="4838651"/>
            <a:ext cx="4084" cy="370331"/>
          </a:xfrm>
          <a:prstGeom prst="straightConnector1">
            <a:avLst/>
          </a:prstGeom>
          <a:ln>
            <a:solidFill>
              <a:srgbClr val="3E4044"/>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9" name="Grup 68">
            <a:extLst>
              <a:ext uri="{FF2B5EF4-FFF2-40B4-BE49-F238E27FC236}">
                <a16:creationId xmlns:a16="http://schemas.microsoft.com/office/drawing/2014/main" id="{2E5788B6-E0EA-D900-6287-5F937C58B33A}"/>
              </a:ext>
            </a:extLst>
          </p:cNvPr>
          <p:cNvGrpSpPr/>
          <p:nvPr/>
        </p:nvGrpSpPr>
        <p:grpSpPr>
          <a:xfrm>
            <a:off x="11568463" y="3720067"/>
            <a:ext cx="2265317" cy="1411995"/>
            <a:chOff x="4463823" y="5222553"/>
            <a:chExt cx="6369263" cy="3427557"/>
          </a:xfrm>
        </p:grpSpPr>
        <p:grpSp>
          <p:nvGrpSpPr>
            <p:cNvPr id="75" name="Grup 74">
              <a:extLst>
                <a:ext uri="{FF2B5EF4-FFF2-40B4-BE49-F238E27FC236}">
                  <a16:creationId xmlns:a16="http://schemas.microsoft.com/office/drawing/2014/main" id="{A8922711-3DD4-2462-5895-380998D6F93D}"/>
                </a:ext>
              </a:extLst>
            </p:cNvPr>
            <p:cNvGrpSpPr/>
            <p:nvPr/>
          </p:nvGrpSpPr>
          <p:grpSpPr>
            <a:xfrm>
              <a:off x="4463823" y="5222553"/>
              <a:ext cx="6369263" cy="3427557"/>
              <a:chOff x="4463823" y="5222553"/>
              <a:chExt cx="6369263" cy="3427557"/>
            </a:xfrm>
          </p:grpSpPr>
          <p:sp>
            <p:nvSpPr>
              <p:cNvPr id="77" name="Dikdörtgen: Köşeleri Yuvarlatılmış 76">
                <a:extLst>
                  <a:ext uri="{FF2B5EF4-FFF2-40B4-BE49-F238E27FC236}">
                    <a16:creationId xmlns:a16="http://schemas.microsoft.com/office/drawing/2014/main" id="{9FE11383-E1D6-F835-C6D8-482FC74ED5E5}"/>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26">
                <a:extLst>
                  <a:ext uri="{FF2B5EF4-FFF2-40B4-BE49-F238E27FC236}">
                    <a16:creationId xmlns:a16="http://schemas.microsoft.com/office/drawing/2014/main" id="{C89FFD26-9882-7CE9-F813-12A6FD186ABF}"/>
                  </a:ext>
                </a:extLst>
              </p:cNvPr>
              <p:cNvSpPr txBox="1"/>
              <p:nvPr/>
            </p:nvSpPr>
            <p:spPr>
              <a:xfrm>
                <a:off x="4938195" y="5464398"/>
                <a:ext cx="5420513" cy="415224"/>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Uncommitted Changes</a:t>
                </a:r>
              </a:p>
            </p:txBody>
          </p:sp>
        </p:grpSp>
        <p:sp>
          <p:nvSpPr>
            <p:cNvPr id="76" name="TextBox 26">
              <a:extLst>
                <a:ext uri="{FF2B5EF4-FFF2-40B4-BE49-F238E27FC236}">
                  <a16:creationId xmlns:a16="http://schemas.microsoft.com/office/drawing/2014/main" id="{D2D2C496-5896-5B70-0E68-BCE8C23C8D60}"/>
                </a:ext>
              </a:extLst>
            </p:cNvPr>
            <p:cNvSpPr txBox="1"/>
            <p:nvPr/>
          </p:nvSpPr>
          <p:spPr>
            <a:xfrm>
              <a:off x="4938195" y="6719927"/>
              <a:ext cx="5770214" cy="1344806"/>
            </a:xfrm>
            <a:prstGeom prst="rect">
              <a:avLst/>
            </a:prstGeom>
          </p:spPr>
          <p:txBody>
            <a:bodyPr wrap="square" lIns="0" tIns="0" rIns="0" bIns="0" rtlCol="0" anchor="t">
              <a:spAutoFit/>
            </a:bodyPr>
            <a:lstStyle/>
            <a:p>
              <a:pPr algn="l"/>
              <a:r>
                <a:rPr lang="en-US" dirty="0">
                  <a:solidFill>
                    <a:srgbClr val="DF6EA6"/>
                  </a:solidFill>
                  <a:latin typeface="Roboto Italics"/>
                  <a:ea typeface="Roboto Italics"/>
                  <a:cs typeface="Roboto Italics"/>
                  <a:sym typeface="Roboto Italics"/>
                </a:rPr>
                <a:t>Example.js</a:t>
              </a:r>
            </a:p>
            <a:p>
              <a:pPr algn="l"/>
              <a:r>
                <a:rPr lang="en-US" dirty="0">
                  <a:solidFill>
                    <a:srgbClr val="DF6EA6"/>
                  </a:solidFill>
                  <a:latin typeface="Roboto Italics"/>
                  <a:ea typeface="Roboto Italics"/>
                  <a:cs typeface="Roboto Italics"/>
                  <a:sym typeface="Roboto Italics"/>
                </a:rPr>
                <a:t>README.md</a:t>
              </a:r>
              <a:endParaRPr lang="en-US" dirty="0">
                <a:solidFill>
                  <a:srgbClr val="61B045"/>
                </a:solidFill>
                <a:latin typeface="Roboto Italics"/>
                <a:ea typeface="Roboto Italics"/>
                <a:cs typeface="Roboto Italics"/>
                <a:sym typeface="Roboto Italics"/>
              </a:endParaRPr>
            </a:p>
          </p:txBody>
        </p:sp>
      </p:grpSp>
      <p:grpSp>
        <p:nvGrpSpPr>
          <p:cNvPr id="79" name="Grup 78">
            <a:extLst>
              <a:ext uri="{FF2B5EF4-FFF2-40B4-BE49-F238E27FC236}">
                <a16:creationId xmlns:a16="http://schemas.microsoft.com/office/drawing/2014/main" id="{FF7B9E97-B431-308E-EEA1-19CDBEEB5DA8}"/>
              </a:ext>
            </a:extLst>
          </p:cNvPr>
          <p:cNvGrpSpPr/>
          <p:nvPr/>
        </p:nvGrpSpPr>
        <p:grpSpPr>
          <a:xfrm>
            <a:off x="12092550" y="4807312"/>
            <a:ext cx="1626749" cy="1055037"/>
            <a:chOff x="11370352" y="3883885"/>
            <a:chExt cx="1626749" cy="1055037"/>
          </a:xfrm>
          <a:solidFill>
            <a:schemeClr val="accent2">
              <a:lumMod val="75000"/>
            </a:schemeClr>
          </a:solidFill>
        </p:grpSpPr>
        <p:sp>
          <p:nvSpPr>
            <p:cNvPr id="80" name="Ok: Sağ 79">
              <a:extLst>
                <a:ext uri="{FF2B5EF4-FFF2-40B4-BE49-F238E27FC236}">
                  <a16:creationId xmlns:a16="http://schemas.microsoft.com/office/drawing/2014/main" id="{3D01FBCF-A4C6-20EE-CEF2-E2EFA3518DB8}"/>
                </a:ext>
              </a:extLst>
            </p:cNvPr>
            <p:cNvSpPr/>
            <p:nvPr/>
          </p:nvSpPr>
          <p:spPr>
            <a:xfrm rot="19019615">
              <a:off x="12235101" y="3883885"/>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Dikdörtgen: Köşeleri Yuvarlatılmış 80">
              <a:extLst>
                <a:ext uri="{FF2B5EF4-FFF2-40B4-BE49-F238E27FC236}">
                  <a16:creationId xmlns:a16="http://schemas.microsoft.com/office/drawing/2014/main" id="{0B497256-44A6-CF4D-8EEE-C71501B364B6}"/>
                </a:ext>
              </a:extLst>
            </p:cNvPr>
            <p:cNvSpPr/>
            <p:nvPr/>
          </p:nvSpPr>
          <p:spPr>
            <a:xfrm>
              <a:off x="11370352" y="4173541"/>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Working copy1</a:t>
              </a:r>
            </a:p>
          </p:txBody>
        </p:sp>
      </p:grpSp>
      <p:sp>
        <p:nvSpPr>
          <p:cNvPr id="59" name="TextBox 26">
            <a:extLst>
              <a:ext uri="{FF2B5EF4-FFF2-40B4-BE49-F238E27FC236}">
                <a16:creationId xmlns:a16="http://schemas.microsoft.com/office/drawing/2014/main" id="{0B00236F-F723-694C-E0F7-ADCF6E687D86}"/>
              </a:ext>
            </a:extLst>
          </p:cNvPr>
          <p:cNvSpPr txBox="1"/>
          <p:nvPr/>
        </p:nvSpPr>
        <p:spPr>
          <a:xfrm>
            <a:off x="14298690" y="891056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
        <p:nvSpPr>
          <p:cNvPr id="63" name="TextBox 17">
            <a:extLst>
              <a:ext uri="{FF2B5EF4-FFF2-40B4-BE49-F238E27FC236}">
                <a16:creationId xmlns:a16="http://schemas.microsoft.com/office/drawing/2014/main" id="{D03BC99C-48C1-0826-9ACD-142D415F0C3D}"/>
              </a:ext>
            </a:extLst>
          </p:cNvPr>
          <p:cNvSpPr txBox="1"/>
          <p:nvPr/>
        </p:nvSpPr>
        <p:spPr>
          <a:xfrm>
            <a:off x="2472744" y="4473995"/>
            <a:ext cx="7756481" cy="1038746"/>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stash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Temporarily saves your changes and cleans your working directory.</a:t>
            </a:r>
            <a:endParaRPr lang="en-US" sz="2000" i="1" dirty="0">
              <a:solidFill>
                <a:srgbClr val="3E4044"/>
              </a:solidFill>
              <a:latin typeface="Roboto"/>
              <a:ea typeface="Roboto"/>
              <a:cs typeface="Roboto"/>
              <a:sym typeface="Roboto"/>
            </a:endParaRPr>
          </a:p>
          <a:p>
            <a:pPr algn="just">
              <a:lnSpc>
                <a:spcPts val="2800"/>
              </a:lnSpc>
            </a:pPr>
            <a:r>
              <a:rPr lang="en-US" sz="2000" dirty="0">
                <a:solidFill>
                  <a:srgbClr val="3E4044"/>
                </a:solidFill>
                <a:latin typeface="Roboto"/>
                <a:ea typeface="Roboto"/>
                <a:cs typeface="Roboto"/>
                <a:sym typeface="Roboto"/>
              </a:rPr>
              <a:t>$ git stash pop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Restores the most recently stashed changes and removes them from the stash list.</a:t>
            </a:r>
            <a:endParaRPr lang="en-US" sz="2000" i="1" dirty="0">
              <a:solidFill>
                <a:srgbClr val="3E4044"/>
              </a:solidFill>
              <a:latin typeface="Roboto"/>
              <a:ea typeface="Roboto"/>
              <a:cs typeface="Roboto"/>
              <a:sym typeface="Roboto"/>
            </a:endParaRPr>
          </a:p>
        </p:txBody>
      </p:sp>
      <p:sp>
        <p:nvSpPr>
          <p:cNvPr id="68" name="AutoShape 5">
            <a:extLst>
              <a:ext uri="{FF2B5EF4-FFF2-40B4-BE49-F238E27FC236}">
                <a16:creationId xmlns:a16="http://schemas.microsoft.com/office/drawing/2014/main" id="{0DA4DCA3-F099-7B68-FB5E-CEFDD7BD98D8}"/>
              </a:ext>
            </a:extLst>
          </p:cNvPr>
          <p:cNvSpPr/>
          <p:nvPr/>
        </p:nvSpPr>
        <p:spPr>
          <a:xfrm>
            <a:off x="2486550" y="558244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82" name="TextBox 26">
            <a:extLst>
              <a:ext uri="{FF2B5EF4-FFF2-40B4-BE49-F238E27FC236}">
                <a16:creationId xmlns:a16="http://schemas.microsoft.com/office/drawing/2014/main" id="{AED137AF-6DA0-B1E5-E647-3C337877A8CF}"/>
              </a:ext>
            </a:extLst>
          </p:cNvPr>
          <p:cNvSpPr txBox="1"/>
          <p:nvPr/>
        </p:nvSpPr>
        <p:spPr>
          <a:xfrm>
            <a:off x="2482485" y="5715542"/>
            <a:ext cx="8530528"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Running git stash will take all uncommitted changes (staged &amp; unstaged) and stash them, reverting the changes in your working copy.</a:t>
            </a:r>
          </a:p>
        </p:txBody>
      </p:sp>
    </p:spTree>
    <p:extLst>
      <p:ext uri="{BB962C8B-B14F-4D97-AF65-F5344CB8AC3E}">
        <p14:creationId xmlns:p14="http://schemas.microsoft.com/office/powerpoint/2010/main" val="4245520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37491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cs typeface="Roboto"/>
                <a:sym typeface="Roboto"/>
              </a:rPr>
              <a:t>Git Stash is useful command that helps you save changes that you are not yet ready to commit.</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rPr>
              <a:t>Git Stash</a:t>
            </a:r>
            <a:endParaRPr lang="en-US" sz="2200" b="1" dirty="0">
              <a:solidFill>
                <a:srgbClr val="1C334E"/>
              </a:solidFill>
              <a:latin typeface="Hagrid Ultra-Bold"/>
              <a:ea typeface="Hagrid Ultra-Bold"/>
              <a:cs typeface="Hagrid Ultra-Bold"/>
              <a:sym typeface="Hagrid Ultra-Bold"/>
              <a:hlinkClick r:id="rId5"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58</a:t>
            </a:r>
          </a:p>
        </p:txBody>
      </p:sp>
      <p:sp>
        <p:nvSpPr>
          <p:cNvPr id="27" name="Oval 26">
            <a:extLst>
              <a:ext uri="{FF2B5EF4-FFF2-40B4-BE49-F238E27FC236}">
                <a16:creationId xmlns:a16="http://schemas.microsoft.com/office/drawing/2014/main" id="{9E63EC8B-2BE0-ECA7-4D3C-CC859B20E826}"/>
              </a:ext>
            </a:extLst>
          </p:cNvPr>
          <p:cNvSpPr/>
          <p:nvPr/>
        </p:nvSpPr>
        <p:spPr>
          <a:xfrm>
            <a:off x="15421265" y="533876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29" name="Oval 28">
            <a:extLst>
              <a:ext uri="{FF2B5EF4-FFF2-40B4-BE49-F238E27FC236}">
                <a16:creationId xmlns:a16="http://schemas.microsoft.com/office/drawing/2014/main" id="{006F29DA-2880-7C99-7BE9-76087A3BD8C9}"/>
              </a:ext>
            </a:extLst>
          </p:cNvPr>
          <p:cNvSpPr/>
          <p:nvPr/>
        </p:nvSpPr>
        <p:spPr>
          <a:xfrm>
            <a:off x="13976412" y="642410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8" name="Oval 7">
            <a:extLst>
              <a:ext uri="{FF2B5EF4-FFF2-40B4-BE49-F238E27FC236}">
                <a16:creationId xmlns:a16="http://schemas.microsoft.com/office/drawing/2014/main" id="{524740D9-5224-9B0D-9243-F84785353198}"/>
              </a:ext>
            </a:extLst>
          </p:cNvPr>
          <p:cNvSpPr/>
          <p:nvPr/>
        </p:nvSpPr>
        <p:spPr>
          <a:xfrm>
            <a:off x="13976412" y="774972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4395512" y="6109988"/>
            <a:ext cx="1444853" cy="31411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4395512" y="7195330"/>
            <a:ext cx="0" cy="554391"/>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3821011"/>
            <a:ext cx="894962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You can stash changes and then come back to them later.</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0744200" y="10744290"/>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21" name="AutoShape 5">
            <a:extLst>
              <a:ext uri="{FF2B5EF4-FFF2-40B4-BE49-F238E27FC236}">
                <a16:creationId xmlns:a16="http://schemas.microsoft.com/office/drawing/2014/main" id="{D1522351-B669-B831-036A-3959CAEEF9BF}"/>
              </a:ext>
            </a:extLst>
          </p:cNvPr>
          <p:cNvSpPr/>
          <p:nvPr/>
        </p:nvSpPr>
        <p:spPr>
          <a:xfrm>
            <a:off x="2472743" y="4312731"/>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5" name="Freeform 23">
            <a:extLst>
              <a:ext uri="{FF2B5EF4-FFF2-40B4-BE49-F238E27FC236}">
                <a16:creationId xmlns:a16="http://schemas.microsoft.com/office/drawing/2014/main" id="{B4E8EC8E-BDFD-43BC-6B24-404AAB158BC6}"/>
              </a:ext>
            </a:extLst>
          </p:cNvPr>
          <p:cNvSpPr/>
          <p:nvPr/>
        </p:nvSpPr>
        <p:spPr>
          <a:xfrm>
            <a:off x="4004938" y="2718918"/>
            <a:ext cx="320114" cy="30963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8" name="TextBox 26">
            <a:extLst>
              <a:ext uri="{FF2B5EF4-FFF2-40B4-BE49-F238E27FC236}">
                <a16:creationId xmlns:a16="http://schemas.microsoft.com/office/drawing/2014/main" id="{FA858C72-EE05-617D-AE0C-79465EC991B9}"/>
              </a:ext>
            </a:extLst>
          </p:cNvPr>
          <p:cNvSpPr txBox="1"/>
          <p:nvPr/>
        </p:nvSpPr>
        <p:spPr>
          <a:xfrm>
            <a:off x="14119266" y="8564003"/>
            <a:ext cx="55249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main</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26">
            <a:extLst>
              <a:ext uri="{FF2B5EF4-FFF2-40B4-BE49-F238E27FC236}">
                <a16:creationId xmlns:a16="http://schemas.microsoft.com/office/drawing/2014/main" id="{8E6F4ED3-782A-CA3C-E2A1-9C09A4038775}"/>
              </a:ext>
            </a:extLst>
          </p:cNvPr>
          <p:cNvSpPr txBox="1"/>
          <p:nvPr/>
        </p:nvSpPr>
        <p:spPr>
          <a:xfrm>
            <a:off x="15278524" y="8564003"/>
            <a:ext cx="112368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feature/login</a:t>
            </a:r>
          </a:p>
        </p:txBody>
      </p:sp>
      <p:sp>
        <p:nvSpPr>
          <p:cNvPr id="65" name="Oval 64">
            <a:extLst>
              <a:ext uri="{FF2B5EF4-FFF2-40B4-BE49-F238E27FC236}">
                <a16:creationId xmlns:a16="http://schemas.microsoft.com/office/drawing/2014/main" id="{FB5A7EF7-FECD-B249-FDD8-30C6299C54FF}"/>
              </a:ext>
            </a:extLst>
          </p:cNvPr>
          <p:cNvSpPr/>
          <p:nvPr/>
        </p:nvSpPr>
        <p:spPr>
          <a:xfrm>
            <a:off x="15421265" y="408835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67" name="Düz Ok Bağlayıcısı 66">
            <a:extLst>
              <a:ext uri="{FF2B5EF4-FFF2-40B4-BE49-F238E27FC236}">
                <a16:creationId xmlns:a16="http://schemas.microsoft.com/office/drawing/2014/main" id="{2FB53CD6-BAE2-F26F-3E23-56130A2A28E1}"/>
              </a:ext>
            </a:extLst>
          </p:cNvPr>
          <p:cNvCxnSpPr>
            <a:cxnSpLocks/>
            <a:stCxn id="27" idx="0"/>
            <a:endCxn id="65" idx="4"/>
          </p:cNvCxnSpPr>
          <p:nvPr/>
        </p:nvCxnSpPr>
        <p:spPr>
          <a:xfrm flipV="1">
            <a:off x="15840365" y="4859576"/>
            <a:ext cx="0" cy="479186"/>
          </a:xfrm>
          <a:prstGeom prst="straightConnector1">
            <a:avLst/>
          </a:prstGeom>
          <a:ln>
            <a:solidFill>
              <a:srgbClr val="3E4044"/>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0" name="Grup 69">
            <a:extLst>
              <a:ext uri="{FF2B5EF4-FFF2-40B4-BE49-F238E27FC236}">
                <a16:creationId xmlns:a16="http://schemas.microsoft.com/office/drawing/2014/main" id="{BB61D978-FF32-5E7E-2855-ABDCD94C1A7B}"/>
              </a:ext>
            </a:extLst>
          </p:cNvPr>
          <p:cNvGrpSpPr/>
          <p:nvPr/>
        </p:nvGrpSpPr>
        <p:grpSpPr>
          <a:xfrm>
            <a:off x="14839451" y="2584659"/>
            <a:ext cx="2265317" cy="1411995"/>
            <a:chOff x="4463823" y="5222553"/>
            <a:chExt cx="6369263" cy="3427557"/>
          </a:xfrm>
        </p:grpSpPr>
        <p:grpSp>
          <p:nvGrpSpPr>
            <p:cNvPr id="71" name="Grup 70">
              <a:extLst>
                <a:ext uri="{FF2B5EF4-FFF2-40B4-BE49-F238E27FC236}">
                  <a16:creationId xmlns:a16="http://schemas.microsoft.com/office/drawing/2014/main" id="{B2F7BAF1-8D86-B17F-6619-CBC25618450F}"/>
                </a:ext>
              </a:extLst>
            </p:cNvPr>
            <p:cNvGrpSpPr/>
            <p:nvPr/>
          </p:nvGrpSpPr>
          <p:grpSpPr>
            <a:xfrm>
              <a:off x="4463823" y="5222553"/>
              <a:ext cx="6369263" cy="3427557"/>
              <a:chOff x="4463823" y="5222553"/>
              <a:chExt cx="6369263" cy="3427557"/>
            </a:xfrm>
          </p:grpSpPr>
          <p:sp>
            <p:nvSpPr>
              <p:cNvPr id="73" name="Dikdörtgen: Köşeleri Yuvarlatılmış 72">
                <a:extLst>
                  <a:ext uri="{FF2B5EF4-FFF2-40B4-BE49-F238E27FC236}">
                    <a16:creationId xmlns:a16="http://schemas.microsoft.com/office/drawing/2014/main" id="{9C671C67-6EF6-A78F-6204-4FAC2456F20C}"/>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26">
                <a:extLst>
                  <a:ext uri="{FF2B5EF4-FFF2-40B4-BE49-F238E27FC236}">
                    <a16:creationId xmlns:a16="http://schemas.microsoft.com/office/drawing/2014/main" id="{B95DFE3D-CA92-FB94-E737-CBFB43737613}"/>
                  </a:ext>
                </a:extLst>
              </p:cNvPr>
              <p:cNvSpPr txBox="1"/>
              <p:nvPr/>
            </p:nvSpPr>
            <p:spPr>
              <a:xfrm>
                <a:off x="4938195" y="5464398"/>
                <a:ext cx="5420513" cy="415224"/>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Uncommitted Changes</a:t>
                </a:r>
              </a:p>
            </p:txBody>
          </p:sp>
        </p:grpSp>
        <p:sp>
          <p:nvSpPr>
            <p:cNvPr id="72" name="TextBox 26">
              <a:extLst>
                <a:ext uri="{FF2B5EF4-FFF2-40B4-BE49-F238E27FC236}">
                  <a16:creationId xmlns:a16="http://schemas.microsoft.com/office/drawing/2014/main" id="{FE523697-500E-76C5-0DD7-B3774C410B81}"/>
                </a:ext>
              </a:extLst>
            </p:cNvPr>
            <p:cNvSpPr txBox="1"/>
            <p:nvPr/>
          </p:nvSpPr>
          <p:spPr>
            <a:xfrm>
              <a:off x="4938195" y="6719927"/>
              <a:ext cx="5770214" cy="1344806"/>
            </a:xfrm>
            <a:prstGeom prst="rect">
              <a:avLst/>
            </a:prstGeom>
          </p:spPr>
          <p:txBody>
            <a:bodyPr wrap="square" lIns="0" tIns="0" rIns="0" bIns="0" rtlCol="0" anchor="t">
              <a:spAutoFit/>
            </a:bodyPr>
            <a:lstStyle/>
            <a:p>
              <a:pPr algn="l"/>
              <a:r>
                <a:rPr lang="en-US" dirty="0">
                  <a:solidFill>
                    <a:srgbClr val="DF6EA6"/>
                  </a:solidFill>
                  <a:latin typeface="Roboto Italics"/>
                  <a:ea typeface="Roboto Italics"/>
                  <a:cs typeface="Roboto Italics"/>
                  <a:sym typeface="Roboto Italics"/>
                </a:rPr>
                <a:t>Index.js</a:t>
              </a:r>
            </a:p>
            <a:p>
              <a:pPr algn="l"/>
              <a:r>
                <a:rPr lang="en-US" dirty="0">
                  <a:solidFill>
                    <a:srgbClr val="DF6EA6"/>
                  </a:solidFill>
                  <a:latin typeface="Roboto Italics"/>
                  <a:ea typeface="Roboto Italics"/>
                  <a:cs typeface="Roboto Italics"/>
                  <a:sym typeface="Roboto Italics"/>
                </a:rPr>
                <a:t>Utils.js</a:t>
              </a:r>
              <a:endParaRPr lang="en-US" dirty="0">
                <a:solidFill>
                  <a:srgbClr val="61B045"/>
                </a:solidFill>
                <a:latin typeface="Roboto Italics"/>
                <a:ea typeface="Roboto Italics"/>
                <a:cs typeface="Roboto Italics"/>
                <a:sym typeface="Roboto Italics"/>
              </a:endParaRPr>
            </a:p>
          </p:txBody>
        </p:sp>
      </p:grpSp>
      <p:grpSp>
        <p:nvGrpSpPr>
          <p:cNvPr id="66" name="Grup 65">
            <a:extLst>
              <a:ext uri="{FF2B5EF4-FFF2-40B4-BE49-F238E27FC236}">
                <a16:creationId xmlns:a16="http://schemas.microsoft.com/office/drawing/2014/main" id="{B26969B4-9FEB-7CFD-5B7E-EB70BEED9512}"/>
              </a:ext>
            </a:extLst>
          </p:cNvPr>
          <p:cNvGrpSpPr/>
          <p:nvPr/>
        </p:nvGrpSpPr>
        <p:grpSpPr>
          <a:xfrm>
            <a:off x="12872743" y="10670880"/>
            <a:ext cx="2265215" cy="1411995"/>
            <a:chOff x="11003271" y="7108952"/>
            <a:chExt cx="2265215" cy="1411995"/>
          </a:xfrm>
        </p:grpSpPr>
        <p:grpSp>
          <p:nvGrpSpPr>
            <p:cNvPr id="25" name="Grup 24">
              <a:extLst>
                <a:ext uri="{FF2B5EF4-FFF2-40B4-BE49-F238E27FC236}">
                  <a16:creationId xmlns:a16="http://schemas.microsoft.com/office/drawing/2014/main" id="{AEBFDEEC-D76F-C402-7731-30845CAD6308}"/>
                </a:ext>
              </a:extLst>
            </p:cNvPr>
            <p:cNvGrpSpPr/>
            <p:nvPr/>
          </p:nvGrpSpPr>
          <p:grpSpPr>
            <a:xfrm>
              <a:off x="11003271" y="7108952"/>
              <a:ext cx="2265215" cy="1411995"/>
              <a:chOff x="4463823" y="5222553"/>
              <a:chExt cx="6369263" cy="3427557"/>
            </a:xfrm>
          </p:grpSpPr>
          <p:grpSp>
            <p:nvGrpSpPr>
              <p:cNvPr id="26" name="Grup 25">
                <a:extLst>
                  <a:ext uri="{FF2B5EF4-FFF2-40B4-BE49-F238E27FC236}">
                    <a16:creationId xmlns:a16="http://schemas.microsoft.com/office/drawing/2014/main" id="{D8AC8FD1-8A4B-FE92-F978-2318031C30E4}"/>
                  </a:ext>
                </a:extLst>
              </p:cNvPr>
              <p:cNvGrpSpPr/>
              <p:nvPr/>
            </p:nvGrpSpPr>
            <p:grpSpPr>
              <a:xfrm>
                <a:off x="4463823" y="5222553"/>
                <a:ext cx="6369263" cy="3427557"/>
                <a:chOff x="4463823" y="5222553"/>
                <a:chExt cx="6369263" cy="3427557"/>
              </a:xfrm>
            </p:grpSpPr>
            <p:sp>
              <p:nvSpPr>
                <p:cNvPr id="31" name="Dikdörtgen: Köşeleri Yuvarlatılmış 30">
                  <a:extLst>
                    <a:ext uri="{FF2B5EF4-FFF2-40B4-BE49-F238E27FC236}">
                      <a16:creationId xmlns:a16="http://schemas.microsoft.com/office/drawing/2014/main" id="{C2549EDF-F876-3649-5514-DE69A2E9D099}"/>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26">
                  <a:extLst>
                    <a:ext uri="{FF2B5EF4-FFF2-40B4-BE49-F238E27FC236}">
                      <a16:creationId xmlns:a16="http://schemas.microsoft.com/office/drawing/2014/main" id="{4C1869A2-6D54-8BC3-F1E0-2D3AF8F75A25}"/>
                    </a:ext>
                  </a:extLst>
                </p:cNvPr>
                <p:cNvSpPr txBox="1"/>
                <p:nvPr/>
              </p:nvSpPr>
              <p:spPr>
                <a:xfrm>
                  <a:off x="4938195" y="5464398"/>
                  <a:ext cx="5420513" cy="607029"/>
                </a:xfrm>
                <a:prstGeom prst="rect">
                  <a:avLst/>
                </a:prstGeom>
              </p:spPr>
              <p:txBody>
                <a:bodyPr wrap="square" lIns="0" tIns="0" rIns="0" bIns="0" rtlCol="0" anchor="t">
                  <a:spAutoFit/>
                </a:bodyPr>
                <a:lstStyle/>
                <a:p>
                  <a:pPr algn="ctr">
                    <a:lnSpc>
                      <a:spcPts val="2100"/>
                    </a:lnSpc>
                  </a:pPr>
                  <a:r>
                    <a:rPr lang="en-US" sz="1500" i="1" dirty="0">
                      <a:solidFill>
                        <a:schemeClr val="bg1"/>
                      </a:solidFill>
                      <a:latin typeface="Roboto Italics"/>
                      <a:ea typeface="Roboto Italics"/>
                      <a:cs typeface="Roboto Italics"/>
                      <a:sym typeface="Roboto Italics"/>
                    </a:rPr>
                    <a:t>Stash</a:t>
                  </a:r>
                </a:p>
              </p:txBody>
            </p:sp>
          </p:grpSp>
          <p:sp>
            <p:nvSpPr>
              <p:cNvPr id="30" name="TextBox 26">
                <a:extLst>
                  <a:ext uri="{FF2B5EF4-FFF2-40B4-BE49-F238E27FC236}">
                    <a16:creationId xmlns:a16="http://schemas.microsoft.com/office/drawing/2014/main" id="{5CAE0B44-E1DB-B4F3-31AD-4EE7F6D7859B}"/>
                  </a:ext>
                </a:extLst>
              </p:cNvPr>
              <p:cNvSpPr txBox="1"/>
              <p:nvPr/>
            </p:nvSpPr>
            <p:spPr>
              <a:xfrm>
                <a:off x="4938195" y="6719927"/>
                <a:ext cx="5770214" cy="672403"/>
              </a:xfrm>
              <a:prstGeom prst="rect">
                <a:avLst/>
              </a:prstGeom>
            </p:spPr>
            <p:txBody>
              <a:bodyPr wrap="square" lIns="0" tIns="0" rIns="0" bIns="0" rtlCol="0" anchor="t">
                <a:spAutoFit/>
              </a:bodyPr>
              <a:lstStyle/>
              <a:p>
                <a:pPr algn="l"/>
                <a:endParaRPr lang="en-US" dirty="0">
                  <a:solidFill>
                    <a:srgbClr val="61B045"/>
                  </a:solidFill>
                  <a:latin typeface="Roboto Italics"/>
                  <a:ea typeface="Roboto Italics"/>
                  <a:cs typeface="Roboto Italics"/>
                  <a:sym typeface="Roboto Italics"/>
                </a:endParaRPr>
              </a:p>
            </p:txBody>
          </p:sp>
        </p:grpSp>
        <p:grpSp>
          <p:nvGrpSpPr>
            <p:cNvPr id="46" name="Grup 45">
              <a:extLst>
                <a:ext uri="{FF2B5EF4-FFF2-40B4-BE49-F238E27FC236}">
                  <a16:creationId xmlns:a16="http://schemas.microsoft.com/office/drawing/2014/main" id="{C5DFACC7-F7A0-2682-4D51-E4AB90FFBAD9}"/>
                </a:ext>
              </a:extLst>
            </p:cNvPr>
            <p:cNvGrpSpPr/>
            <p:nvPr/>
          </p:nvGrpSpPr>
          <p:grpSpPr>
            <a:xfrm>
              <a:off x="11079241" y="7474124"/>
              <a:ext cx="2113271" cy="962668"/>
              <a:chOff x="4463823" y="5222553"/>
              <a:chExt cx="6369263" cy="4186438"/>
            </a:xfrm>
            <a:solidFill>
              <a:srgbClr val="1C334E"/>
            </a:solidFill>
          </p:grpSpPr>
          <p:grpSp>
            <p:nvGrpSpPr>
              <p:cNvPr id="51" name="Grup 50">
                <a:extLst>
                  <a:ext uri="{FF2B5EF4-FFF2-40B4-BE49-F238E27FC236}">
                    <a16:creationId xmlns:a16="http://schemas.microsoft.com/office/drawing/2014/main" id="{446565A0-9BAE-651B-704E-435740922CAD}"/>
                  </a:ext>
                </a:extLst>
              </p:cNvPr>
              <p:cNvGrpSpPr/>
              <p:nvPr/>
            </p:nvGrpSpPr>
            <p:grpSpPr>
              <a:xfrm>
                <a:off x="4463823" y="5222553"/>
                <a:ext cx="6369263" cy="4186438"/>
                <a:chOff x="4463823" y="5222553"/>
                <a:chExt cx="6369263" cy="4186438"/>
              </a:xfrm>
              <a:grpFill/>
            </p:grpSpPr>
            <p:sp>
              <p:nvSpPr>
                <p:cNvPr id="53" name="Dikdörtgen: Köşeleri Yuvarlatılmış 52">
                  <a:extLst>
                    <a:ext uri="{FF2B5EF4-FFF2-40B4-BE49-F238E27FC236}">
                      <a16:creationId xmlns:a16="http://schemas.microsoft.com/office/drawing/2014/main" id="{E6ED7E76-1A5B-17A8-0973-90B3975B4CB9}"/>
                    </a:ext>
                  </a:extLst>
                </p:cNvPr>
                <p:cNvSpPr/>
                <p:nvPr/>
              </p:nvSpPr>
              <p:spPr>
                <a:xfrm>
                  <a:off x="4463823" y="5222553"/>
                  <a:ext cx="6369263" cy="418643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26">
                  <a:extLst>
                    <a:ext uri="{FF2B5EF4-FFF2-40B4-BE49-F238E27FC236}">
                      <a16:creationId xmlns:a16="http://schemas.microsoft.com/office/drawing/2014/main" id="{D894784E-67B2-F005-4770-797D5ED77D3B}"/>
                    </a:ext>
                  </a:extLst>
                </p:cNvPr>
                <p:cNvSpPr txBox="1"/>
                <p:nvPr/>
              </p:nvSpPr>
              <p:spPr>
                <a:xfrm>
                  <a:off x="4938194" y="5464398"/>
                  <a:ext cx="5420515" cy="607029"/>
                </a:xfrm>
                <a:prstGeom prst="rect">
                  <a:avLst/>
                </a:prstGeom>
                <a:grpFill/>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Stash@{0}</a:t>
                  </a:r>
                </a:p>
              </p:txBody>
            </p:sp>
          </p:grpSp>
          <p:sp>
            <p:nvSpPr>
              <p:cNvPr id="52" name="TextBox 26">
                <a:extLst>
                  <a:ext uri="{FF2B5EF4-FFF2-40B4-BE49-F238E27FC236}">
                    <a16:creationId xmlns:a16="http://schemas.microsoft.com/office/drawing/2014/main" id="{7E1E9CAD-2DCC-5FA7-D091-588E59B9B750}"/>
                  </a:ext>
                </a:extLst>
              </p:cNvPr>
              <p:cNvSpPr txBox="1"/>
              <p:nvPr/>
            </p:nvSpPr>
            <p:spPr>
              <a:xfrm>
                <a:off x="4938195" y="6719927"/>
                <a:ext cx="5770213" cy="2141529"/>
              </a:xfrm>
              <a:prstGeom prst="rect">
                <a:avLst/>
              </a:prstGeom>
              <a:grpFill/>
            </p:spPr>
            <p:txBody>
              <a:bodyPr wrap="square" lIns="0" tIns="0" rIns="0" bIns="0" rtlCol="0" anchor="t">
                <a:spAutoFit/>
              </a:bodyPr>
              <a:lstStyle/>
              <a:p>
                <a:pPr algn="l"/>
                <a:r>
                  <a:rPr lang="en-US" sz="1600" dirty="0">
                    <a:solidFill>
                      <a:srgbClr val="DF6EA6"/>
                    </a:solidFill>
                    <a:latin typeface="Roboto Italics"/>
                    <a:ea typeface="Roboto Italics"/>
                    <a:cs typeface="Roboto Italics"/>
                    <a:sym typeface="Roboto Italics"/>
                  </a:rPr>
                  <a:t>Index.js</a:t>
                </a:r>
              </a:p>
              <a:p>
                <a:pPr algn="l"/>
                <a:r>
                  <a:rPr lang="en-US" sz="1600" dirty="0">
                    <a:solidFill>
                      <a:srgbClr val="DF6EA6"/>
                    </a:solidFill>
                    <a:latin typeface="Roboto Italics"/>
                    <a:ea typeface="Roboto Italics"/>
                    <a:cs typeface="Roboto Italics"/>
                    <a:sym typeface="Roboto Italics"/>
                  </a:rPr>
                  <a:t>Utils.js</a:t>
                </a:r>
                <a:endParaRPr lang="en-US" sz="1600" dirty="0">
                  <a:solidFill>
                    <a:srgbClr val="61B045"/>
                  </a:solidFill>
                  <a:latin typeface="Roboto Italics"/>
                  <a:ea typeface="Roboto Italics"/>
                  <a:cs typeface="Roboto Italics"/>
                  <a:sym typeface="Roboto Italics"/>
                </a:endParaRPr>
              </a:p>
            </p:txBody>
          </p:sp>
        </p:grpSp>
      </p:grpSp>
      <p:sp>
        <p:nvSpPr>
          <p:cNvPr id="55" name="Oval 54">
            <a:extLst>
              <a:ext uri="{FF2B5EF4-FFF2-40B4-BE49-F238E27FC236}">
                <a16:creationId xmlns:a16="http://schemas.microsoft.com/office/drawing/2014/main" id="{D5ADC626-BF67-CA53-5D14-0D2844865BB0}"/>
              </a:ext>
            </a:extLst>
          </p:cNvPr>
          <p:cNvSpPr/>
          <p:nvPr/>
        </p:nvSpPr>
        <p:spPr>
          <a:xfrm>
            <a:off x="13976412" y="5208982"/>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6" name="Düz Ok Bağlayıcısı 55">
            <a:extLst>
              <a:ext uri="{FF2B5EF4-FFF2-40B4-BE49-F238E27FC236}">
                <a16:creationId xmlns:a16="http://schemas.microsoft.com/office/drawing/2014/main" id="{88FBE4F1-2486-FB9F-9935-988539FE21BD}"/>
              </a:ext>
            </a:extLst>
          </p:cNvPr>
          <p:cNvCxnSpPr>
            <a:cxnSpLocks/>
            <a:stCxn id="29" idx="0"/>
            <a:endCxn id="55" idx="4"/>
          </p:cNvCxnSpPr>
          <p:nvPr/>
        </p:nvCxnSpPr>
        <p:spPr>
          <a:xfrm flipV="1">
            <a:off x="14395512" y="5980208"/>
            <a:ext cx="0" cy="44389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6234708" y="4106809"/>
            <a:ext cx="1739257" cy="1046459"/>
            <a:chOff x="10926495" y="3892463"/>
            <a:chExt cx="1739257" cy="1046459"/>
          </a:xfrm>
          <a:solidFill>
            <a:schemeClr val="accent2">
              <a:lumMod val="75000"/>
            </a:schemeClr>
          </a:solidFill>
        </p:grpSpPr>
        <p:sp>
          <p:nvSpPr>
            <p:cNvPr id="41" name="Ok: Sağ 40">
              <a:extLst>
                <a:ext uri="{FF2B5EF4-FFF2-40B4-BE49-F238E27FC236}">
                  <a16:creationId xmlns:a16="http://schemas.microsoft.com/office/drawing/2014/main" id="{4FEE9EEC-F57E-3FB7-AD10-FB4853D06B33}"/>
                </a:ext>
              </a:extLst>
            </p:cNvPr>
            <p:cNvSpPr/>
            <p:nvPr/>
          </p:nvSpPr>
          <p:spPr>
            <a:xfrm rot="13100803">
              <a:off x="10926495" y="3892463"/>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1370352" y="4173541"/>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Working copy1</a:t>
              </a:r>
            </a:p>
          </p:txBody>
        </p:sp>
      </p:grpSp>
      <p:sp>
        <p:nvSpPr>
          <p:cNvPr id="57" name="Oval 56">
            <a:extLst>
              <a:ext uri="{FF2B5EF4-FFF2-40B4-BE49-F238E27FC236}">
                <a16:creationId xmlns:a16="http://schemas.microsoft.com/office/drawing/2014/main" id="{A9A7400F-C37C-CDB7-E842-BF438354AC98}"/>
              </a:ext>
            </a:extLst>
          </p:cNvPr>
          <p:cNvSpPr/>
          <p:nvPr/>
        </p:nvSpPr>
        <p:spPr>
          <a:xfrm>
            <a:off x="13972328" y="4067425"/>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8" name="Düz Ok Bağlayıcısı 57">
            <a:extLst>
              <a:ext uri="{FF2B5EF4-FFF2-40B4-BE49-F238E27FC236}">
                <a16:creationId xmlns:a16="http://schemas.microsoft.com/office/drawing/2014/main" id="{8AC49A3B-83E7-6892-C186-5AAF111A02B8}"/>
              </a:ext>
            </a:extLst>
          </p:cNvPr>
          <p:cNvCxnSpPr>
            <a:cxnSpLocks/>
            <a:stCxn id="55" idx="0"/>
            <a:endCxn id="57" idx="4"/>
          </p:cNvCxnSpPr>
          <p:nvPr/>
        </p:nvCxnSpPr>
        <p:spPr>
          <a:xfrm flipH="1" flipV="1">
            <a:off x="14391428" y="4838651"/>
            <a:ext cx="4084" cy="370331"/>
          </a:xfrm>
          <a:prstGeom prst="straightConnector1">
            <a:avLst/>
          </a:prstGeom>
          <a:ln>
            <a:solidFill>
              <a:srgbClr val="3E4044"/>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9" name="Grup 68">
            <a:extLst>
              <a:ext uri="{FF2B5EF4-FFF2-40B4-BE49-F238E27FC236}">
                <a16:creationId xmlns:a16="http://schemas.microsoft.com/office/drawing/2014/main" id="{2E5788B6-E0EA-D900-6287-5F937C58B33A}"/>
              </a:ext>
            </a:extLst>
          </p:cNvPr>
          <p:cNvGrpSpPr/>
          <p:nvPr/>
        </p:nvGrpSpPr>
        <p:grpSpPr>
          <a:xfrm>
            <a:off x="11568463" y="3720067"/>
            <a:ext cx="2265317" cy="1411995"/>
            <a:chOff x="4463823" y="5222553"/>
            <a:chExt cx="6369263" cy="3427557"/>
          </a:xfrm>
        </p:grpSpPr>
        <p:grpSp>
          <p:nvGrpSpPr>
            <p:cNvPr id="75" name="Grup 74">
              <a:extLst>
                <a:ext uri="{FF2B5EF4-FFF2-40B4-BE49-F238E27FC236}">
                  <a16:creationId xmlns:a16="http://schemas.microsoft.com/office/drawing/2014/main" id="{A8922711-3DD4-2462-5895-380998D6F93D}"/>
                </a:ext>
              </a:extLst>
            </p:cNvPr>
            <p:cNvGrpSpPr/>
            <p:nvPr/>
          </p:nvGrpSpPr>
          <p:grpSpPr>
            <a:xfrm>
              <a:off x="4463823" y="5222553"/>
              <a:ext cx="6369263" cy="3427557"/>
              <a:chOff x="4463823" y="5222553"/>
              <a:chExt cx="6369263" cy="3427557"/>
            </a:xfrm>
          </p:grpSpPr>
          <p:sp>
            <p:nvSpPr>
              <p:cNvPr id="77" name="Dikdörtgen: Köşeleri Yuvarlatılmış 76">
                <a:extLst>
                  <a:ext uri="{FF2B5EF4-FFF2-40B4-BE49-F238E27FC236}">
                    <a16:creationId xmlns:a16="http://schemas.microsoft.com/office/drawing/2014/main" id="{9FE11383-E1D6-F835-C6D8-482FC74ED5E5}"/>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26">
                <a:extLst>
                  <a:ext uri="{FF2B5EF4-FFF2-40B4-BE49-F238E27FC236}">
                    <a16:creationId xmlns:a16="http://schemas.microsoft.com/office/drawing/2014/main" id="{C89FFD26-9882-7CE9-F813-12A6FD186ABF}"/>
                  </a:ext>
                </a:extLst>
              </p:cNvPr>
              <p:cNvSpPr txBox="1"/>
              <p:nvPr/>
            </p:nvSpPr>
            <p:spPr>
              <a:xfrm>
                <a:off x="4938195" y="5464398"/>
                <a:ext cx="5420513" cy="415224"/>
              </a:xfrm>
              <a:prstGeom prst="rect">
                <a:avLst/>
              </a:prstGeom>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Uncommitted Changes</a:t>
                </a:r>
              </a:p>
            </p:txBody>
          </p:sp>
        </p:grpSp>
        <p:sp>
          <p:nvSpPr>
            <p:cNvPr id="76" name="TextBox 26">
              <a:extLst>
                <a:ext uri="{FF2B5EF4-FFF2-40B4-BE49-F238E27FC236}">
                  <a16:creationId xmlns:a16="http://schemas.microsoft.com/office/drawing/2014/main" id="{D2D2C496-5896-5B70-0E68-BCE8C23C8D60}"/>
                </a:ext>
              </a:extLst>
            </p:cNvPr>
            <p:cNvSpPr txBox="1"/>
            <p:nvPr/>
          </p:nvSpPr>
          <p:spPr>
            <a:xfrm>
              <a:off x="4938195" y="6719927"/>
              <a:ext cx="5770214" cy="1344806"/>
            </a:xfrm>
            <a:prstGeom prst="rect">
              <a:avLst/>
            </a:prstGeom>
          </p:spPr>
          <p:txBody>
            <a:bodyPr wrap="square" lIns="0" tIns="0" rIns="0" bIns="0" rtlCol="0" anchor="t">
              <a:spAutoFit/>
            </a:bodyPr>
            <a:lstStyle/>
            <a:p>
              <a:pPr algn="l"/>
              <a:r>
                <a:rPr lang="en-US" dirty="0">
                  <a:solidFill>
                    <a:srgbClr val="DF6EA6"/>
                  </a:solidFill>
                  <a:latin typeface="Roboto Italics"/>
                  <a:ea typeface="Roboto Italics"/>
                  <a:cs typeface="Roboto Italics"/>
                  <a:sym typeface="Roboto Italics"/>
                </a:rPr>
                <a:t>Example.js</a:t>
              </a:r>
            </a:p>
            <a:p>
              <a:pPr algn="l"/>
              <a:r>
                <a:rPr lang="en-US" dirty="0">
                  <a:solidFill>
                    <a:srgbClr val="DF6EA6"/>
                  </a:solidFill>
                  <a:latin typeface="Roboto Italics"/>
                  <a:ea typeface="Roboto Italics"/>
                  <a:cs typeface="Roboto Italics"/>
                  <a:sym typeface="Roboto Italics"/>
                </a:rPr>
                <a:t>README.md</a:t>
              </a:r>
              <a:endParaRPr lang="en-US" dirty="0">
                <a:solidFill>
                  <a:srgbClr val="61B045"/>
                </a:solidFill>
                <a:latin typeface="Roboto Italics"/>
                <a:ea typeface="Roboto Italics"/>
                <a:cs typeface="Roboto Italics"/>
                <a:sym typeface="Roboto Italics"/>
              </a:endParaRPr>
            </a:p>
          </p:txBody>
        </p:sp>
      </p:grpSp>
      <p:grpSp>
        <p:nvGrpSpPr>
          <p:cNvPr id="79" name="Grup 78">
            <a:extLst>
              <a:ext uri="{FF2B5EF4-FFF2-40B4-BE49-F238E27FC236}">
                <a16:creationId xmlns:a16="http://schemas.microsoft.com/office/drawing/2014/main" id="{FF7B9E97-B431-308E-EEA1-19CDBEEB5DA8}"/>
              </a:ext>
            </a:extLst>
          </p:cNvPr>
          <p:cNvGrpSpPr/>
          <p:nvPr/>
        </p:nvGrpSpPr>
        <p:grpSpPr>
          <a:xfrm>
            <a:off x="12092550" y="4807312"/>
            <a:ext cx="1626749" cy="1055037"/>
            <a:chOff x="11370352" y="3883885"/>
            <a:chExt cx="1626749" cy="1055037"/>
          </a:xfrm>
          <a:solidFill>
            <a:schemeClr val="accent2">
              <a:lumMod val="75000"/>
            </a:schemeClr>
          </a:solidFill>
        </p:grpSpPr>
        <p:sp>
          <p:nvSpPr>
            <p:cNvPr id="80" name="Ok: Sağ 79">
              <a:extLst>
                <a:ext uri="{FF2B5EF4-FFF2-40B4-BE49-F238E27FC236}">
                  <a16:creationId xmlns:a16="http://schemas.microsoft.com/office/drawing/2014/main" id="{3D01FBCF-A4C6-20EE-CEF2-E2EFA3518DB8}"/>
                </a:ext>
              </a:extLst>
            </p:cNvPr>
            <p:cNvSpPr/>
            <p:nvPr/>
          </p:nvSpPr>
          <p:spPr>
            <a:xfrm rot="19019615">
              <a:off x="12235101" y="3883885"/>
              <a:ext cx="762000" cy="522601"/>
            </a:xfrm>
            <a:prstGeom prst="right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Dikdörtgen: Köşeleri Yuvarlatılmış 80">
              <a:extLst>
                <a:ext uri="{FF2B5EF4-FFF2-40B4-BE49-F238E27FC236}">
                  <a16:creationId xmlns:a16="http://schemas.microsoft.com/office/drawing/2014/main" id="{0B497256-44A6-CF4D-8EEE-C71501B364B6}"/>
                </a:ext>
              </a:extLst>
            </p:cNvPr>
            <p:cNvSpPr/>
            <p:nvPr/>
          </p:nvSpPr>
          <p:spPr>
            <a:xfrm>
              <a:off x="11370352" y="4173541"/>
              <a:ext cx="1295400" cy="76538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Working copy2</a:t>
              </a:r>
            </a:p>
          </p:txBody>
        </p:sp>
      </p:grpSp>
      <p:sp>
        <p:nvSpPr>
          <p:cNvPr id="59" name="Dikdörtgen 58">
            <a:extLst>
              <a:ext uri="{FF2B5EF4-FFF2-40B4-BE49-F238E27FC236}">
                <a16:creationId xmlns:a16="http://schemas.microsoft.com/office/drawing/2014/main" id="{FD6E9193-2CD6-3119-B5A4-78EB3786C148}"/>
              </a:ext>
            </a:extLst>
          </p:cNvPr>
          <p:cNvSpPr/>
          <p:nvPr/>
        </p:nvSpPr>
        <p:spPr>
          <a:xfrm>
            <a:off x="13936438" y="3926799"/>
            <a:ext cx="986621" cy="2371400"/>
          </a:xfrm>
          <a:prstGeom prst="rect">
            <a:avLst/>
          </a:prstGeom>
          <a:noFill/>
          <a:ln w="571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up 59">
            <a:extLst>
              <a:ext uri="{FF2B5EF4-FFF2-40B4-BE49-F238E27FC236}">
                <a16:creationId xmlns:a16="http://schemas.microsoft.com/office/drawing/2014/main" id="{249322B5-D4BF-B7F9-D446-36038F7803EE}"/>
              </a:ext>
            </a:extLst>
          </p:cNvPr>
          <p:cNvGrpSpPr/>
          <p:nvPr/>
        </p:nvGrpSpPr>
        <p:grpSpPr>
          <a:xfrm>
            <a:off x="12363373" y="5832611"/>
            <a:ext cx="1626749" cy="1055037"/>
            <a:chOff x="11370352" y="3883885"/>
            <a:chExt cx="1626749" cy="1055037"/>
          </a:xfrm>
          <a:solidFill>
            <a:schemeClr val="accent2">
              <a:lumMod val="75000"/>
            </a:schemeClr>
          </a:solidFill>
        </p:grpSpPr>
        <p:sp>
          <p:nvSpPr>
            <p:cNvPr id="61" name="Ok: Sağ 60">
              <a:extLst>
                <a:ext uri="{FF2B5EF4-FFF2-40B4-BE49-F238E27FC236}">
                  <a16:creationId xmlns:a16="http://schemas.microsoft.com/office/drawing/2014/main" id="{9FAFAE22-3491-89E6-1F73-ED981340E1B5}"/>
                </a:ext>
              </a:extLst>
            </p:cNvPr>
            <p:cNvSpPr/>
            <p:nvPr/>
          </p:nvSpPr>
          <p:spPr>
            <a:xfrm rot="19019615">
              <a:off x="12235101" y="3883885"/>
              <a:ext cx="762000" cy="52260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Dikdörtgen: Köşeleri Yuvarlatılmış 61">
              <a:extLst>
                <a:ext uri="{FF2B5EF4-FFF2-40B4-BE49-F238E27FC236}">
                  <a16:creationId xmlns:a16="http://schemas.microsoft.com/office/drawing/2014/main" id="{33BBBC65-9C31-B6F1-DE29-B23280429F45}"/>
                </a:ext>
              </a:extLst>
            </p:cNvPr>
            <p:cNvSpPr/>
            <p:nvPr/>
          </p:nvSpPr>
          <p:spPr>
            <a:xfrm>
              <a:off x="11370352" y="4173541"/>
              <a:ext cx="1295400" cy="765381"/>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Worktree2</a:t>
              </a:r>
            </a:p>
          </p:txBody>
        </p:sp>
      </p:grpSp>
      <p:grpSp>
        <p:nvGrpSpPr>
          <p:cNvPr id="63" name="Grup 62">
            <a:extLst>
              <a:ext uri="{FF2B5EF4-FFF2-40B4-BE49-F238E27FC236}">
                <a16:creationId xmlns:a16="http://schemas.microsoft.com/office/drawing/2014/main" id="{555099AF-DBDB-E411-9E63-09E92A7CEB11}"/>
              </a:ext>
            </a:extLst>
          </p:cNvPr>
          <p:cNvGrpSpPr/>
          <p:nvPr/>
        </p:nvGrpSpPr>
        <p:grpSpPr>
          <a:xfrm>
            <a:off x="16375620" y="5573018"/>
            <a:ext cx="1687474" cy="999874"/>
            <a:chOff x="10978278" y="3939048"/>
            <a:chExt cx="1687474" cy="999874"/>
          </a:xfrm>
          <a:solidFill>
            <a:schemeClr val="accent2">
              <a:lumMod val="75000"/>
            </a:schemeClr>
          </a:solidFill>
        </p:grpSpPr>
        <p:sp>
          <p:nvSpPr>
            <p:cNvPr id="68" name="Ok: Sağ 67">
              <a:extLst>
                <a:ext uri="{FF2B5EF4-FFF2-40B4-BE49-F238E27FC236}">
                  <a16:creationId xmlns:a16="http://schemas.microsoft.com/office/drawing/2014/main" id="{E8E5C4DC-5C92-6513-0814-CB75E0627555}"/>
                </a:ext>
              </a:extLst>
            </p:cNvPr>
            <p:cNvSpPr/>
            <p:nvPr/>
          </p:nvSpPr>
          <p:spPr>
            <a:xfrm rot="13001855">
              <a:off x="10978278" y="3939048"/>
              <a:ext cx="762000" cy="52260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Dikdörtgen: Köşeleri Yuvarlatılmış 81">
              <a:extLst>
                <a:ext uri="{FF2B5EF4-FFF2-40B4-BE49-F238E27FC236}">
                  <a16:creationId xmlns:a16="http://schemas.microsoft.com/office/drawing/2014/main" id="{75C03634-05FF-58A1-BEA4-3A9ED3D483BB}"/>
                </a:ext>
              </a:extLst>
            </p:cNvPr>
            <p:cNvSpPr/>
            <p:nvPr/>
          </p:nvSpPr>
          <p:spPr>
            <a:xfrm>
              <a:off x="11370352" y="4173541"/>
              <a:ext cx="1295400" cy="765381"/>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Worktree1</a:t>
              </a:r>
            </a:p>
          </p:txBody>
        </p:sp>
      </p:grpSp>
      <p:sp>
        <p:nvSpPr>
          <p:cNvPr id="83" name="TextBox 26">
            <a:extLst>
              <a:ext uri="{FF2B5EF4-FFF2-40B4-BE49-F238E27FC236}">
                <a16:creationId xmlns:a16="http://schemas.microsoft.com/office/drawing/2014/main" id="{215EF2E5-3E91-066A-672E-64454F81AC1D}"/>
              </a:ext>
            </a:extLst>
          </p:cNvPr>
          <p:cNvSpPr txBox="1"/>
          <p:nvPr/>
        </p:nvSpPr>
        <p:spPr>
          <a:xfrm>
            <a:off x="14298690" y="8910563"/>
            <a:ext cx="1283321" cy="250068"/>
          </a:xfrm>
          <a:prstGeom prst="rect">
            <a:avLst/>
          </a:prstGeom>
        </p:spPr>
        <p:txBody>
          <a:bodyPr wrap="square" lIns="0" tIns="0" rIns="0" bIns="0" rtlCol="0" anchor="t">
            <a:spAutoFit/>
          </a:bodyPr>
          <a:lstStyle/>
          <a:p>
            <a:pPr algn="ctr">
              <a:lnSpc>
                <a:spcPts val="2100"/>
              </a:lnSpc>
            </a:pPr>
            <a:r>
              <a:rPr lang="en-US" sz="1500" i="1" dirty="0">
                <a:solidFill>
                  <a:srgbClr val="343F56"/>
                </a:solidFill>
                <a:latin typeface="Roboto Italics"/>
                <a:ea typeface="Roboto Italics"/>
                <a:cs typeface="Roboto Italics"/>
                <a:sym typeface="Roboto Italics"/>
              </a:rPr>
              <a:t>Local Repo</a:t>
            </a:r>
          </a:p>
        </p:txBody>
      </p:sp>
      <p:sp>
        <p:nvSpPr>
          <p:cNvPr id="84" name="TextBox 17">
            <a:extLst>
              <a:ext uri="{FF2B5EF4-FFF2-40B4-BE49-F238E27FC236}">
                <a16:creationId xmlns:a16="http://schemas.microsoft.com/office/drawing/2014/main" id="{4B729D90-34A3-8A30-E500-CB004D96F976}"/>
              </a:ext>
            </a:extLst>
          </p:cNvPr>
          <p:cNvSpPr txBox="1"/>
          <p:nvPr/>
        </p:nvSpPr>
        <p:spPr>
          <a:xfrm>
            <a:off x="2472744" y="4473995"/>
            <a:ext cx="7756481" cy="1038746"/>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stash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Temporarily saves your changes and cleans your working directory.</a:t>
            </a:r>
            <a:endParaRPr lang="en-US" sz="2000" i="1" dirty="0">
              <a:solidFill>
                <a:srgbClr val="3E4044"/>
              </a:solidFill>
              <a:latin typeface="Roboto"/>
              <a:ea typeface="Roboto"/>
              <a:cs typeface="Roboto"/>
              <a:sym typeface="Roboto"/>
            </a:endParaRPr>
          </a:p>
          <a:p>
            <a:pPr algn="just">
              <a:lnSpc>
                <a:spcPts val="2800"/>
              </a:lnSpc>
            </a:pPr>
            <a:r>
              <a:rPr lang="en-US" sz="2000" dirty="0">
                <a:solidFill>
                  <a:srgbClr val="3E4044"/>
                </a:solidFill>
                <a:latin typeface="Roboto"/>
                <a:ea typeface="Roboto"/>
                <a:cs typeface="Roboto"/>
                <a:sym typeface="Roboto"/>
              </a:rPr>
              <a:t>$ git stash pop </a:t>
            </a:r>
            <a:r>
              <a:rPr lang="en-US" sz="2000" dirty="0">
                <a:solidFill>
                  <a:srgbClr val="3E4044"/>
                </a:solidFill>
                <a:latin typeface="Roboto"/>
                <a:ea typeface="Roboto"/>
                <a:cs typeface="Roboto"/>
                <a:sym typeface="Wingdings" panose="05000000000000000000" pitchFamily="2" charset="2"/>
              </a:rPr>
              <a:t> </a:t>
            </a:r>
            <a:r>
              <a:rPr lang="en-US" sz="1600" i="1" dirty="0">
                <a:solidFill>
                  <a:srgbClr val="3E4044"/>
                </a:solidFill>
                <a:latin typeface="Roboto"/>
                <a:ea typeface="Roboto"/>
                <a:cs typeface="Roboto"/>
                <a:sym typeface="Roboto"/>
              </a:rPr>
              <a:t>Restores the most recently stashed changes and removes them from the stash list.</a:t>
            </a:r>
            <a:endParaRPr lang="en-US" sz="2000" i="1" dirty="0">
              <a:solidFill>
                <a:srgbClr val="3E4044"/>
              </a:solidFill>
              <a:latin typeface="Roboto"/>
              <a:ea typeface="Roboto"/>
              <a:cs typeface="Roboto"/>
              <a:sym typeface="Roboto"/>
            </a:endParaRPr>
          </a:p>
        </p:txBody>
      </p:sp>
      <p:sp>
        <p:nvSpPr>
          <p:cNvPr id="85" name="AutoShape 5">
            <a:extLst>
              <a:ext uri="{FF2B5EF4-FFF2-40B4-BE49-F238E27FC236}">
                <a16:creationId xmlns:a16="http://schemas.microsoft.com/office/drawing/2014/main" id="{42A0AA11-2C15-7174-3943-280B1280FA9F}"/>
              </a:ext>
            </a:extLst>
          </p:cNvPr>
          <p:cNvSpPr/>
          <p:nvPr/>
        </p:nvSpPr>
        <p:spPr>
          <a:xfrm>
            <a:off x="2486550" y="558244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86" name="TextBox 26">
            <a:extLst>
              <a:ext uri="{FF2B5EF4-FFF2-40B4-BE49-F238E27FC236}">
                <a16:creationId xmlns:a16="http://schemas.microsoft.com/office/drawing/2014/main" id="{CABBC3E9-1729-5A5B-5FB4-8081CE8C2F22}"/>
              </a:ext>
            </a:extLst>
          </p:cNvPr>
          <p:cNvSpPr txBox="1"/>
          <p:nvPr/>
        </p:nvSpPr>
        <p:spPr>
          <a:xfrm>
            <a:off x="2482485" y="5715542"/>
            <a:ext cx="8530528"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Running git stash will take all uncommitted changes (staged &amp; unstaged) and stash them, reverting the changes in your working copy.</a:t>
            </a:r>
          </a:p>
        </p:txBody>
      </p:sp>
    </p:spTree>
    <p:extLst>
      <p:ext uri="{BB962C8B-B14F-4D97-AF65-F5344CB8AC3E}">
        <p14:creationId xmlns:p14="http://schemas.microsoft.com/office/powerpoint/2010/main" val="2801744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1893613" y="240030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a:spLocks noGrp="1" noRot="1" noMove="1" noResize="1" noEditPoints="1" noAdjustHandles="1" noChangeArrowheads="1" noChangeShapeType="1"/>
            </p:cNvSpPr>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2" y="3526121"/>
            <a:ext cx="14057497" cy="374911"/>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panose="02000000000000000000" pitchFamily="2" charset="0"/>
                <a:ea typeface="Roboto" panose="02000000000000000000" pitchFamily="2" charset="0"/>
                <a:cs typeface="Roboto"/>
                <a:sym typeface="Roboto"/>
              </a:rPr>
              <a:t>Detailed Workflow</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rPr>
              <a:t>Pull Request</a:t>
            </a:r>
            <a:endPar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59</a:t>
            </a:r>
          </a:p>
        </p:txBody>
      </p:sp>
      <p:sp>
        <p:nvSpPr>
          <p:cNvPr id="12" name="TextBox 26">
            <a:extLst>
              <a:ext uri="{FF2B5EF4-FFF2-40B4-BE49-F238E27FC236}">
                <a16:creationId xmlns:a16="http://schemas.microsoft.com/office/drawing/2014/main" id="{8926533F-02B2-6DD8-F7D4-24D64272719A}"/>
              </a:ext>
            </a:extLst>
          </p:cNvPr>
          <p:cNvSpPr txBox="1"/>
          <p:nvPr/>
        </p:nvSpPr>
        <p:spPr>
          <a:xfrm>
            <a:off x="2490604" y="3826872"/>
            <a:ext cx="14057497" cy="349455"/>
          </a:xfrm>
          <a:prstGeom prst="rect">
            <a:avLst/>
          </a:prstGeom>
        </p:spPr>
        <p:txBody>
          <a:bodyPr wrap="square" lIns="0" tIns="0" rIns="0" bIns="0" rtlCol="0" anchor="t">
            <a:spAutoFit/>
          </a:bodyPr>
          <a:lstStyle/>
          <a:p>
            <a:pPr marL="285750" indent="-285750" algn="l">
              <a:lnSpc>
                <a:spcPts val="3080"/>
              </a:lnSpc>
              <a:buFont typeface="Courier New" panose="02070309020205020404" pitchFamily="49" charset="0"/>
              <a:buChar char="o"/>
            </a:pPr>
            <a:r>
              <a:rPr lang="en-US" sz="1600" b="1" dirty="0">
                <a:solidFill>
                  <a:srgbClr val="3E4044"/>
                </a:solidFill>
                <a:latin typeface="Roboto" panose="02000000000000000000" pitchFamily="2" charset="0"/>
                <a:ea typeface="Roboto" panose="02000000000000000000" pitchFamily="2" charset="0"/>
                <a:cs typeface="Roboto"/>
                <a:sym typeface="Roboto"/>
              </a:rPr>
              <a:t>Create a New Branch</a:t>
            </a:r>
            <a:r>
              <a:rPr lang="en-US" sz="1600" dirty="0">
                <a:solidFill>
                  <a:srgbClr val="3E4044"/>
                </a:solidFill>
                <a:latin typeface="Roboto" panose="02000000000000000000" pitchFamily="2" charset="0"/>
                <a:ea typeface="Roboto" panose="02000000000000000000" pitchFamily="2" charset="0"/>
                <a:cs typeface="Roboto"/>
                <a:sym typeface="Roboto"/>
              </a:rPr>
              <a:t>: Create and switch to a new branch where you’ll make your changes.</a:t>
            </a:r>
          </a:p>
        </p:txBody>
      </p:sp>
      <p:sp>
        <p:nvSpPr>
          <p:cNvPr id="10" name="TextBox 26">
            <a:extLst>
              <a:ext uri="{FF2B5EF4-FFF2-40B4-BE49-F238E27FC236}">
                <a16:creationId xmlns:a16="http://schemas.microsoft.com/office/drawing/2014/main" id="{2DE0067B-29F3-0EC1-8A26-5FBCA7443758}"/>
              </a:ext>
            </a:extLst>
          </p:cNvPr>
          <p:cNvSpPr txBox="1"/>
          <p:nvPr/>
        </p:nvSpPr>
        <p:spPr>
          <a:xfrm>
            <a:off x="15421265" y="13167709"/>
            <a:ext cx="1489529" cy="349455"/>
          </a:xfrm>
          <a:prstGeom prst="rect">
            <a:avLst/>
          </a:prstGeom>
        </p:spPr>
        <p:txBody>
          <a:bodyPr wrap="square" lIns="0" tIns="0" rIns="0" bIns="0" rtlCol="0" anchor="t">
            <a:spAutoFit/>
          </a:bodyPr>
          <a:lstStyle/>
          <a:p>
            <a:pPr algn="ctr">
              <a:lnSpc>
                <a:spcPts val="3080"/>
              </a:lnSpc>
            </a:pPr>
            <a:r>
              <a:rPr lang="en-US" sz="1600" b="0" i="1" dirty="0">
                <a:solidFill>
                  <a:srgbClr val="3E4044"/>
                </a:solidFill>
                <a:effectLst/>
                <a:latin typeface="Roboto" panose="02000000000000000000" pitchFamily="2" charset="0"/>
                <a:ea typeface="Roboto" panose="02000000000000000000" pitchFamily="2" charset="0"/>
              </a:rPr>
              <a:t>Cloned repo</a:t>
            </a:r>
            <a:endParaRPr lang="en-US" sz="1600" i="1" dirty="0">
              <a:solidFill>
                <a:srgbClr val="3E4044"/>
              </a:solidFill>
              <a:latin typeface="Roboto" panose="02000000000000000000" pitchFamily="2" charset="0"/>
              <a:ea typeface="Roboto" panose="02000000000000000000" pitchFamily="2" charset="0"/>
              <a:cs typeface="Roboto"/>
              <a:sym typeface="Roboto"/>
            </a:endParaRP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0744200" y="10744290"/>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Oval 19">
            <a:extLst>
              <a:ext uri="{FF2B5EF4-FFF2-40B4-BE49-F238E27FC236}">
                <a16:creationId xmlns:a16="http://schemas.microsoft.com/office/drawing/2014/main" id="{D1E0B1F8-4C30-7706-63D0-4DBB0FACE702}"/>
              </a:ext>
            </a:extLst>
          </p:cNvPr>
          <p:cNvSpPr/>
          <p:nvPr/>
        </p:nvSpPr>
        <p:spPr>
          <a:xfrm>
            <a:off x="13936438" y="1249578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sp>
        <p:nvSpPr>
          <p:cNvPr id="11" name="TextBox 17">
            <a:extLst>
              <a:ext uri="{FF2B5EF4-FFF2-40B4-BE49-F238E27FC236}">
                <a16:creationId xmlns:a16="http://schemas.microsoft.com/office/drawing/2014/main" id="{B06EA492-DA3D-015A-C94A-9C86A1D0DBF1}"/>
              </a:ext>
            </a:extLst>
          </p:cNvPr>
          <p:cNvSpPr txBox="1"/>
          <p:nvPr/>
        </p:nvSpPr>
        <p:spPr>
          <a:xfrm>
            <a:off x="1778992" y="12525799"/>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push</a:t>
            </a:r>
          </a:p>
        </p:txBody>
      </p:sp>
      <p:sp>
        <p:nvSpPr>
          <p:cNvPr id="21" name="AutoShape 5">
            <a:extLst>
              <a:ext uri="{FF2B5EF4-FFF2-40B4-BE49-F238E27FC236}">
                <a16:creationId xmlns:a16="http://schemas.microsoft.com/office/drawing/2014/main" id="{D1522351-B669-B831-036A-3959CAEEF9BF}"/>
              </a:ext>
            </a:extLst>
          </p:cNvPr>
          <p:cNvSpPr/>
          <p:nvPr/>
        </p:nvSpPr>
        <p:spPr>
          <a:xfrm>
            <a:off x="1778992" y="12364535"/>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33" name="AutoShape 5">
            <a:extLst>
              <a:ext uri="{FF2B5EF4-FFF2-40B4-BE49-F238E27FC236}">
                <a16:creationId xmlns:a16="http://schemas.microsoft.com/office/drawing/2014/main" id="{F8475A61-1E07-59C0-29B0-0ADA24825CDA}"/>
              </a:ext>
            </a:extLst>
          </p:cNvPr>
          <p:cNvSpPr/>
          <p:nvPr/>
        </p:nvSpPr>
        <p:spPr>
          <a:xfrm>
            <a:off x="1978437" y="13130880"/>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35" name="TextBox 26">
            <a:extLst>
              <a:ext uri="{FF2B5EF4-FFF2-40B4-BE49-F238E27FC236}">
                <a16:creationId xmlns:a16="http://schemas.microsoft.com/office/drawing/2014/main" id="{3B4A058C-F01D-5E28-50CA-06C4F9E61A73}"/>
              </a:ext>
            </a:extLst>
          </p:cNvPr>
          <p:cNvSpPr txBox="1"/>
          <p:nvPr/>
        </p:nvSpPr>
        <p:spPr>
          <a:xfrm>
            <a:off x="1778992" y="13130880"/>
            <a:ext cx="8530528"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Running git stash will take all uncommitted changes (staged &amp; unstaged) and stash them, reverting the changes in your working copy.</a:t>
            </a:r>
          </a:p>
        </p:txBody>
      </p:sp>
      <p:sp>
        <p:nvSpPr>
          <p:cNvPr id="36" name="TextBox 17">
            <a:extLst>
              <a:ext uri="{FF2B5EF4-FFF2-40B4-BE49-F238E27FC236}">
                <a16:creationId xmlns:a16="http://schemas.microsoft.com/office/drawing/2014/main" id="{8BD33423-9E6F-F785-B50C-2A8A0B5DC009}"/>
              </a:ext>
            </a:extLst>
          </p:cNvPr>
          <p:cNvSpPr txBox="1"/>
          <p:nvPr/>
        </p:nvSpPr>
        <p:spPr>
          <a:xfrm>
            <a:off x="2871633" y="10777920"/>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origin/main; git commit</a:t>
            </a:r>
          </a:p>
        </p:txBody>
      </p:sp>
      <p:sp>
        <p:nvSpPr>
          <p:cNvPr id="43" name="AutoShape 5">
            <a:extLst>
              <a:ext uri="{FF2B5EF4-FFF2-40B4-BE49-F238E27FC236}">
                <a16:creationId xmlns:a16="http://schemas.microsoft.com/office/drawing/2014/main" id="{78A15BB1-19FB-754D-F1F5-8FF141163CB8}"/>
              </a:ext>
            </a:extLst>
          </p:cNvPr>
          <p:cNvSpPr/>
          <p:nvPr/>
        </p:nvSpPr>
        <p:spPr>
          <a:xfrm>
            <a:off x="2871633" y="10616656"/>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8477571" y="514350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up 65">
            <a:extLst>
              <a:ext uri="{FF2B5EF4-FFF2-40B4-BE49-F238E27FC236}">
                <a16:creationId xmlns:a16="http://schemas.microsoft.com/office/drawing/2014/main" id="{B26969B4-9FEB-7CFD-5B7E-EB70BEED9512}"/>
              </a:ext>
            </a:extLst>
          </p:cNvPr>
          <p:cNvGrpSpPr/>
          <p:nvPr/>
        </p:nvGrpSpPr>
        <p:grpSpPr>
          <a:xfrm>
            <a:off x="12872743" y="10670880"/>
            <a:ext cx="2265215" cy="1411995"/>
            <a:chOff x="11003271" y="7108952"/>
            <a:chExt cx="2265215" cy="1411995"/>
          </a:xfrm>
        </p:grpSpPr>
        <p:grpSp>
          <p:nvGrpSpPr>
            <p:cNvPr id="25" name="Grup 24">
              <a:extLst>
                <a:ext uri="{FF2B5EF4-FFF2-40B4-BE49-F238E27FC236}">
                  <a16:creationId xmlns:a16="http://schemas.microsoft.com/office/drawing/2014/main" id="{AEBFDEEC-D76F-C402-7731-30845CAD6308}"/>
                </a:ext>
              </a:extLst>
            </p:cNvPr>
            <p:cNvGrpSpPr/>
            <p:nvPr/>
          </p:nvGrpSpPr>
          <p:grpSpPr>
            <a:xfrm>
              <a:off x="11003271" y="7108952"/>
              <a:ext cx="2265215" cy="1411995"/>
              <a:chOff x="4463823" y="5222553"/>
              <a:chExt cx="6369263" cy="3427557"/>
            </a:xfrm>
          </p:grpSpPr>
          <p:grpSp>
            <p:nvGrpSpPr>
              <p:cNvPr id="26" name="Grup 25">
                <a:extLst>
                  <a:ext uri="{FF2B5EF4-FFF2-40B4-BE49-F238E27FC236}">
                    <a16:creationId xmlns:a16="http://schemas.microsoft.com/office/drawing/2014/main" id="{D8AC8FD1-8A4B-FE92-F978-2318031C30E4}"/>
                  </a:ext>
                </a:extLst>
              </p:cNvPr>
              <p:cNvGrpSpPr/>
              <p:nvPr/>
            </p:nvGrpSpPr>
            <p:grpSpPr>
              <a:xfrm>
                <a:off x="4463823" y="5222553"/>
                <a:ext cx="6369263" cy="3427557"/>
                <a:chOff x="4463823" y="5222553"/>
                <a:chExt cx="6369263" cy="3427557"/>
              </a:xfrm>
            </p:grpSpPr>
            <p:sp>
              <p:nvSpPr>
                <p:cNvPr id="31" name="Dikdörtgen: Köşeleri Yuvarlatılmış 30">
                  <a:extLst>
                    <a:ext uri="{FF2B5EF4-FFF2-40B4-BE49-F238E27FC236}">
                      <a16:creationId xmlns:a16="http://schemas.microsoft.com/office/drawing/2014/main" id="{C2549EDF-F876-3649-5514-DE69A2E9D099}"/>
                    </a:ext>
                  </a:extLst>
                </p:cNvPr>
                <p:cNvSpPr/>
                <p:nvPr/>
              </p:nvSpPr>
              <p:spPr>
                <a:xfrm>
                  <a:off x="4463823" y="5222553"/>
                  <a:ext cx="6369263" cy="3427557"/>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26">
                  <a:extLst>
                    <a:ext uri="{FF2B5EF4-FFF2-40B4-BE49-F238E27FC236}">
                      <a16:creationId xmlns:a16="http://schemas.microsoft.com/office/drawing/2014/main" id="{4C1869A2-6D54-8BC3-F1E0-2D3AF8F75A25}"/>
                    </a:ext>
                  </a:extLst>
                </p:cNvPr>
                <p:cNvSpPr txBox="1"/>
                <p:nvPr/>
              </p:nvSpPr>
              <p:spPr>
                <a:xfrm>
                  <a:off x="4938195" y="5464398"/>
                  <a:ext cx="5420513" cy="607029"/>
                </a:xfrm>
                <a:prstGeom prst="rect">
                  <a:avLst/>
                </a:prstGeom>
              </p:spPr>
              <p:txBody>
                <a:bodyPr wrap="square" lIns="0" tIns="0" rIns="0" bIns="0" rtlCol="0" anchor="t">
                  <a:spAutoFit/>
                </a:bodyPr>
                <a:lstStyle/>
                <a:p>
                  <a:pPr algn="ctr">
                    <a:lnSpc>
                      <a:spcPts val="2100"/>
                    </a:lnSpc>
                  </a:pPr>
                  <a:r>
                    <a:rPr lang="en-US" sz="1500" i="1" dirty="0">
                      <a:solidFill>
                        <a:schemeClr val="bg1"/>
                      </a:solidFill>
                      <a:latin typeface="Roboto Italics"/>
                      <a:ea typeface="Roboto Italics"/>
                      <a:cs typeface="Roboto Italics"/>
                      <a:sym typeface="Roboto Italics"/>
                    </a:rPr>
                    <a:t>Stash</a:t>
                  </a:r>
                </a:p>
              </p:txBody>
            </p:sp>
          </p:grpSp>
          <p:sp>
            <p:nvSpPr>
              <p:cNvPr id="30" name="TextBox 26">
                <a:extLst>
                  <a:ext uri="{FF2B5EF4-FFF2-40B4-BE49-F238E27FC236}">
                    <a16:creationId xmlns:a16="http://schemas.microsoft.com/office/drawing/2014/main" id="{5CAE0B44-E1DB-B4F3-31AD-4EE7F6D7859B}"/>
                  </a:ext>
                </a:extLst>
              </p:cNvPr>
              <p:cNvSpPr txBox="1"/>
              <p:nvPr/>
            </p:nvSpPr>
            <p:spPr>
              <a:xfrm>
                <a:off x="4938195" y="6719927"/>
                <a:ext cx="5770214" cy="672403"/>
              </a:xfrm>
              <a:prstGeom prst="rect">
                <a:avLst/>
              </a:prstGeom>
            </p:spPr>
            <p:txBody>
              <a:bodyPr wrap="square" lIns="0" tIns="0" rIns="0" bIns="0" rtlCol="0" anchor="t">
                <a:spAutoFit/>
              </a:bodyPr>
              <a:lstStyle/>
              <a:p>
                <a:pPr algn="l"/>
                <a:endParaRPr lang="en-US" dirty="0">
                  <a:solidFill>
                    <a:srgbClr val="61B045"/>
                  </a:solidFill>
                  <a:latin typeface="Roboto Italics"/>
                  <a:ea typeface="Roboto Italics"/>
                  <a:cs typeface="Roboto Italics"/>
                  <a:sym typeface="Roboto Italics"/>
                </a:endParaRPr>
              </a:p>
            </p:txBody>
          </p:sp>
        </p:grpSp>
        <p:grpSp>
          <p:nvGrpSpPr>
            <p:cNvPr id="46" name="Grup 45">
              <a:extLst>
                <a:ext uri="{FF2B5EF4-FFF2-40B4-BE49-F238E27FC236}">
                  <a16:creationId xmlns:a16="http://schemas.microsoft.com/office/drawing/2014/main" id="{C5DFACC7-F7A0-2682-4D51-E4AB90FFBAD9}"/>
                </a:ext>
              </a:extLst>
            </p:cNvPr>
            <p:cNvGrpSpPr/>
            <p:nvPr/>
          </p:nvGrpSpPr>
          <p:grpSpPr>
            <a:xfrm>
              <a:off x="11079241" y="7474124"/>
              <a:ext cx="2113271" cy="962668"/>
              <a:chOff x="4463823" y="5222553"/>
              <a:chExt cx="6369263" cy="4186438"/>
            </a:xfrm>
            <a:solidFill>
              <a:srgbClr val="1C334E"/>
            </a:solidFill>
          </p:grpSpPr>
          <p:grpSp>
            <p:nvGrpSpPr>
              <p:cNvPr id="51" name="Grup 50">
                <a:extLst>
                  <a:ext uri="{FF2B5EF4-FFF2-40B4-BE49-F238E27FC236}">
                    <a16:creationId xmlns:a16="http://schemas.microsoft.com/office/drawing/2014/main" id="{446565A0-9BAE-651B-704E-435740922CAD}"/>
                  </a:ext>
                </a:extLst>
              </p:cNvPr>
              <p:cNvGrpSpPr/>
              <p:nvPr/>
            </p:nvGrpSpPr>
            <p:grpSpPr>
              <a:xfrm>
                <a:off x="4463823" y="5222553"/>
                <a:ext cx="6369263" cy="4186438"/>
                <a:chOff x="4463823" y="5222553"/>
                <a:chExt cx="6369263" cy="4186438"/>
              </a:xfrm>
              <a:grpFill/>
            </p:grpSpPr>
            <p:sp>
              <p:nvSpPr>
                <p:cNvPr id="53" name="Dikdörtgen: Köşeleri Yuvarlatılmış 52">
                  <a:extLst>
                    <a:ext uri="{FF2B5EF4-FFF2-40B4-BE49-F238E27FC236}">
                      <a16:creationId xmlns:a16="http://schemas.microsoft.com/office/drawing/2014/main" id="{E6ED7E76-1A5B-17A8-0973-90B3975B4CB9}"/>
                    </a:ext>
                  </a:extLst>
                </p:cNvPr>
                <p:cNvSpPr/>
                <p:nvPr/>
              </p:nvSpPr>
              <p:spPr>
                <a:xfrm>
                  <a:off x="4463823" y="5222553"/>
                  <a:ext cx="6369263" cy="418643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26">
                  <a:extLst>
                    <a:ext uri="{FF2B5EF4-FFF2-40B4-BE49-F238E27FC236}">
                      <a16:creationId xmlns:a16="http://schemas.microsoft.com/office/drawing/2014/main" id="{D894784E-67B2-F005-4770-797D5ED77D3B}"/>
                    </a:ext>
                  </a:extLst>
                </p:cNvPr>
                <p:cNvSpPr txBox="1"/>
                <p:nvPr/>
              </p:nvSpPr>
              <p:spPr>
                <a:xfrm>
                  <a:off x="4938194" y="5464398"/>
                  <a:ext cx="5420515" cy="607029"/>
                </a:xfrm>
                <a:prstGeom prst="rect">
                  <a:avLst/>
                </a:prstGeom>
                <a:grpFill/>
              </p:spPr>
              <p:txBody>
                <a:bodyPr wrap="square" lIns="0" tIns="0" rIns="0" bIns="0" rtlCol="0" anchor="t">
                  <a:spAutoFit/>
                </a:bodyPr>
                <a:lstStyle/>
                <a:p>
                  <a:pPr algn="l">
                    <a:lnSpc>
                      <a:spcPts val="2100"/>
                    </a:lnSpc>
                  </a:pPr>
                  <a:r>
                    <a:rPr lang="en-US" sz="1500" i="1" dirty="0">
                      <a:solidFill>
                        <a:schemeClr val="bg1"/>
                      </a:solidFill>
                      <a:latin typeface="Roboto Italics"/>
                      <a:ea typeface="Roboto Italics"/>
                      <a:cs typeface="Roboto Italics"/>
                      <a:sym typeface="Roboto Italics"/>
                    </a:rPr>
                    <a:t>Stash@{0}</a:t>
                  </a:r>
                </a:p>
              </p:txBody>
            </p:sp>
          </p:grpSp>
          <p:sp>
            <p:nvSpPr>
              <p:cNvPr id="52" name="TextBox 26">
                <a:extLst>
                  <a:ext uri="{FF2B5EF4-FFF2-40B4-BE49-F238E27FC236}">
                    <a16:creationId xmlns:a16="http://schemas.microsoft.com/office/drawing/2014/main" id="{7E1E9CAD-2DCC-5FA7-D091-588E59B9B750}"/>
                  </a:ext>
                </a:extLst>
              </p:cNvPr>
              <p:cNvSpPr txBox="1"/>
              <p:nvPr/>
            </p:nvSpPr>
            <p:spPr>
              <a:xfrm>
                <a:off x="4938195" y="6719927"/>
                <a:ext cx="5770213" cy="2141529"/>
              </a:xfrm>
              <a:prstGeom prst="rect">
                <a:avLst/>
              </a:prstGeom>
              <a:grpFill/>
            </p:spPr>
            <p:txBody>
              <a:bodyPr wrap="square" lIns="0" tIns="0" rIns="0" bIns="0" rtlCol="0" anchor="t">
                <a:spAutoFit/>
              </a:bodyPr>
              <a:lstStyle/>
              <a:p>
                <a:pPr algn="l"/>
                <a:r>
                  <a:rPr lang="en-US" sz="1600" dirty="0">
                    <a:solidFill>
                      <a:srgbClr val="DF6EA6"/>
                    </a:solidFill>
                    <a:latin typeface="Roboto Italics"/>
                    <a:ea typeface="Roboto Italics"/>
                    <a:cs typeface="Roboto Italics"/>
                    <a:sym typeface="Roboto Italics"/>
                  </a:rPr>
                  <a:t>Index.js</a:t>
                </a:r>
              </a:p>
              <a:p>
                <a:pPr algn="l"/>
                <a:r>
                  <a:rPr lang="en-US" sz="1600" dirty="0">
                    <a:solidFill>
                      <a:srgbClr val="DF6EA6"/>
                    </a:solidFill>
                    <a:latin typeface="Roboto Italics"/>
                    <a:ea typeface="Roboto Italics"/>
                    <a:cs typeface="Roboto Italics"/>
                    <a:sym typeface="Roboto Italics"/>
                  </a:rPr>
                  <a:t>Utils.js</a:t>
                </a:r>
                <a:endParaRPr lang="en-US" sz="1600" dirty="0">
                  <a:solidFill>
                    <a:srgbClr val="61B045"/>
                  </a:solidFill>
                  <a:latin typeface="Roboto Italics"/>
                  <a:ea typeface="Roboto Italics"/>
                  <a:cs typeface="Roboto Italics"/>
                  <a:sym typeface="Roboto Italics"/>
                </a:endParaRPr>
              </a:p>
            </p:txBody>
          </p:sp>
        </p:grpSp>
      </p:grpSp>
      <p:sp>
        <p:nvSpPr>
          <p:cNvPr id="58" name="TextBox 26">
            <a:extLst>
              <a:ext uri="{FF2B5EF4-FFF2-40B4-BE49-F238E27FC236}">
                <a16:creationId xmlns:a16="http://schemas.microsoft.com/office/drawing/2014/main" id="{7C0CF64D-DADA-CD90-3B7D-04E6B243A729}"/>
              </a:ext>
            </a:extLst>
          </p:cNvPr>
          <p:cNvSpPr txBox="1"/>
          <p:nvPr/>
        </p:nvSpPr>
        <p:spPr>
          <a:xfrm>
            <a:off x="2490604" y="4231939"/>
            <a:ext cx="14057497" cy="349455"/>
          </a:xfrm>
          <a:prstGeom prst="rect">
            <a:avLst/>
          </a:prstGeom>
        </p:spPr>
        <p:txBody>
          <a:bodyPr wrap="square" lIns="0" tIns="0" rIns="0" bIns="0" rtlCol="0" anchor="t">
            <a:spAutoFit/>
          </a:bodyPr>
          <a:lstStyle/>
          <a:p>
            <a:pPr marL="285750" indent="-285750" algn="l">
              <a:lnSpc>
                <a:spcPts val="3080"/>
              </a:lnSpc>
              <a:buFont typeface="Courier New" panose="02070309020205020404" pitchFamily="49" charset="0"/>
              <a:buChar char="o"/>
            </a:pPr>
            <a:r>
              <a:rPr lang="en-US" sz="1600" b="1" dirty="0">
                <a:solidFill>
                  <a:srgbClr val="3E4044"/>
                </a:solidFill>
                <a:latin typeface="Roboto" panose="02000000000000000000" pitchFamily="2" charset="0"/>
                <a:ea typeface="Roboto" panose="02000000000000000000" pitchFamily="2" charset="0"/>
                <a:cs typeface="Roboto"/>
                <a:sym typeface="Roboto"/>
              </a:rPr>
              <a:t>Make Changes: </a:t>
            </a:r>
            <a:r>
              <a:rPr lang="en-US" sz="1600" dirty="0">
                <a:solidFill>
                  <a:srgbClr val="3E4044"/>
                </a:solidFill>
                <a:latin typeface="Roboto" panose="02000000000000000000" pitchFamily="2" charset="0"/>
                <a:ea typeface="Roboto" panose="02000000000000000000" pitchFamily="2" charset="0"/>
                <a:cs typeface="Roboto"/>
                <a:sym typeface="Roboto"/>
              </a:rPr>
              <a:t>Edit the files in your local repository as needed.</a:t>
            </a:r>
          </a:p>
        </p:txBody>
      </p:sp>
      <p:sp>
        <p:nvSpPr>
          <p:cNvPr id="59" name="TextBox 26">
            <a:extLst>
              <a:ext uri="{FF2B5EF4-FFF2-40B4-BE49-F238E27FC236}">
                <a16:creationId xmlns:a16="http://schemas.microsoft.com/office/drawing/2014/main" id="{D6700851-ADD4-8AE9-7A60-05414213ADF9}"/>
              </a:ext>
            </a:extLst>
          </p:cNvPr>
          <p:cNvSpPr txBox="1"/>
          <p:nvPr/>
        </p:nvSpPr>
        <p:spPr>
          <a:xfrm>
            <a:off x="2477904" y="4639555"/>
            <a:ext cx="14057497" cy="349455"/>
          </a:xfrm>
          <a:prstGeom prst="rect">
            <a:avLst/>
          </a:prstGeom>
        </p:spPr>
        <p:txBody>
          <a:bodyPr wrap="square" lIns="0" tIns="0" rIns="0" bIns="0" rtlCol="0" anchor="t">
            <a:spAutoFit/>
          </a:bodyPr>
          <a:lstStyle/>
          <a:p>
            <a:pPr marL="285750" indent="-285750" algn="l">
              <a:lnSpc>
                <a:spcPts val="3080"/>
              </a:lnSpc>
              <a:buFont typeface="Courier New" panose="02070309020205020404" pitchFamily="49" charset="0"/>
              <a:buChar char="o"/>
            </a:pPr>
            <a:r>
              <a:rPr lang="en-US" sz="1600" b="1" dirty="0">
                <a:solidFill>
                  <a:srgbClr val="3E4044"/>
                </a:solidFill>
                <a:latin typeface="Roboto" panose="02000000000000000000" pitchFamily="2" charset="0"/>
                <a:ea typeface="Roboto" panose="02000000000000000000" pitchFamily="2" charset="0"/>
                <a:cs typeface="Roboto"/>
                <a:sym typeface="Roboto"/>
              </a:rPr>
              <a:t>Commit Changes: </a:t>
            </a:r>
            <a:r>
              <a:rPr lang="en-US" sz="1600" dirty="0">
                <a:solidFill>
                  <a:srgbClr val="3E4044"/>
                </a:solidFill>
                <a:latin typeface="Roboto" panose="02000000000000000000" pitchFamily="2" charset="0"/>
                <a:ea typeface="Roboto" panose="02000000000000000000" pitchFamily="2" charset="0"/>
                <a:cs typeface="Roboto"/>
                <a:sym typeface="Roboto"/>
              </a:rPr>
              <a:t>Stage your changes with git add . and commit them with git commit -m "Your commit message".</a:t>
            </a:r>
          </a:p>
        </p:txBody>
      </p:sp>
      <p:sp>
        <p:nvSpPr>
          <p:cNvPr id="61" name="TextBox 26">
            <a:extLst>
              <a:ext uri="{FF2B5EF4-FFF2-40B4-BE49-F238E27FC236}">
                <a16:creationId xmlns:a16="http://schemas.microsoft.com/office/drawing/2014/main" id="{C0904AFF-6CD0-0960-768C-1075E9B5C03B}"/>
              </a:ext>
            </a:extLst>
          </p:cNvPr>
          <p:cNvSpPr txBox="1"/>
          <p:nvPr/>
        </p:nvSpPr>
        <p:spPr>
          <a:xfrm>
            <a:off x="2477903" y="5044622"/>
            <a:ext cx="14057497" cy="349455"/>
          </a:xfrm>
          <a:prstGeom prst="rect">
            <a:avLst/>
          </a:prstGeom>
        </p:spPr>
        <p:txBody>
          <a:bodyPr wrap="square" lIns="0" tIns="0" rIns="0" bIns="0" rtlCol="0" anchor="t">
            <a:spAutoFit/>
          </a:bodyPr>
          <a:lstStyle/>
          <a:p>
            <a:pPr marL="285750" indent="-285750" algn="l">
              <a:lnSpc>
                <a:spcPts val="3080"/>
              </a:lnSpc>
              <a:buFont typeface="Courier New" panose="02070309020205020404" pitchFamily="49" charset="0"/>
              <a:buChar char="o"/>
            </a:pPr>
            <a:r>
              <a:rPr lang="en-US" sz="1600" b="1" dirty="0">
                <a:solidFill>
                  <a:srgbClr val="3E4044"/>
                </a:solidFill>
                <a:latin typeface="Roboto" panose="02000000000000000000" pitchFamily="2" charset="0"/>
                <a:ea typeface="Roboto" panose="02000000000000000000" pitchFamily="2" charset="0"/>
                <a:cs typeface="Roboto"/>
                <a:sym typeface="Roboto"/>
              </a:rPr>
              <a:t>Push Changes: </a:t>
            </a:r>
            <a:r>
              <a:rPr lang="en-US" sz="1600" dirty="0">
                <a:solidFill>
                  <a:srgbClr val="3E4044"/>
                </a:solidFill>
                <a:latin typeface="Roboto" panose="02000000000000000000" pitchFamily="2" charset="0"/>
                <a:ea typeface="Roboto" panose="02000000000000000000" pitchFamily="2" charset="0"/>
                <a:cs typeface="Roboto"/>
                <a:sym typeface="Roboto"/>
              </a:rPr>
              <a:t>Push your changes to your forked repository on GitHub using git push origin new-branch-name.</a:t>
            </a:r>
          </a:p>
        </p:txBody>
      </p:sp>
      <p:sp>
        <p:nvSpPr>
          <p:cNvPr id="62" name="TextBox 26">
            <a:extLst>
              <a:ext uri="{FF2B5EF4-FFF2-40B4-BE49-F238E27FC236}">
                <a16:creationId xmlns:a16="http://schemas.microsoft.com/office/drawing/2014/main" id="{03C96052-FF5F-B76F-535F-0C8324E68D8E}"/>
              </a:ext>
            </a:extLst>
          </p:cNvPr>
          <p:cNvSpPr txBox="1"/>
          <p:nvPr/>
        </p:nvSpPr>
        <p:spPr>
          <a:xfrm>
            <a:off x="2477902" y="5449689"/>
            <a:ext cx="14057497" cy="746999"/>
          </a:xfrm>
          <a:prstGeom prst="rect">
            <a:avLst/>
          </a:prstGeom>
        </p:spPr>
        <p:txBody>
          <a:bodyPr wrap="square" lIns="0" tIns="0" rIns="0" bIns="0" rtlCol="0" anchor="t">
            <a:spAutoFit/>
          </a:bodyPr>
          <a:lstStyle/>
          <a:p>
            <a:pPr marL="285750" indent="-285750" algn="l">
              <a:lnSpc>
                <a:spcPts val="3080"/>
              </a:lnSpc>
              <a:buFont typeface="Courier New" panose="02070309020205020404" pitchFamily="49" charset="0"/>
              <a:buChar char="o"/>
            </a:pPr>
            <a:r>
              <a:rPr lang="en-US" sz="1600" b="1" dirty="0">
                <a:solidFill>
                  <a:srgbClr val="3E4044"/>
                </a:solidFill>
                <a:latin typeface="Roboto" panose="02000000000000000000" pitchFamily="2" charset="0"/>
                <a:ea typeface="Roboto" panose="02000000000000000000" pitchFamily="2" charset="0"/>
                <a:cs typeface="Roboto"/>
                <a:sym typeface="Roboto"/>
              </a:rPr>
              <a:t>Open a Pull Request: </a:t>
            </a:r>
            <a:r>
              <a:rPr lang="en-US" sz="1600" dirty="0">
                <a:solidFill>
                  <a:srgbClr val="3E4044"/>
                </a:solidFill>
                <a:latin typeface="Roboto" panose="02000000000000000000" pitchFamily="2" charset="0"/>
                <a:ea typeface="Roboto" panose="02000000000000000000" pitchFamily="2" charset="0"/>
                <a:cs typeface="Roboto"/>
                <a:sym typeface="Roboto"/>
              </a:rPr>
              <a:t>Navigate to the original repository on GitHub, and you’ll see an option to create a Pull Request from your recently pushed branch. Fill in the details and submit the Pull Request.</a:t>
            </a:r>
          </a:p>
        </p:txBody>
      </p:sp>
      <p:pic>
        <p:nvPicPr>
          <p:cNvPr id="1027" name="Picture 3" descr="Branches in github screenshot">
            <a:extLst>
              <a:ext uri="{FF2B5EF4-FFF2-40B4-BE49-F238E27FC236}">
                <a16:creationId xmlns:a16="http://schemas.microsoft.com/office/drawing/2014/main" id="{C545ECED-EB26-0504-33DF-93E3F51C9F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777" y="6101205"/>
            <a:ext cx="11605743" cy="314624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26">
            <a:extLst>
              <a:ext uri="{FF2B5EF4-FFF2-40B4-BE49-F238E27FC236}">
                <a16:creationId xmlns:a16="http://schemas.microsoft.com/office/drawing/2014/main" id="{802367FA-0395-AB90-B982-445929AF5EB5}"/>
              </a:ext>
            </a:extLst>
          </p:cNvPr>
          <p:cNvSpPr txBox="1"/>
          <p:nvPr/>
        </p:nvSpPr>
        <p:spPr>
          <a:xfrm>
            <a:off x="2477904" y="3014189"/>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Pull Request is used to review and approve code changes, thereby enhancing code quality and collaboration.</a:t>
            </a:r>
          </a:p>
        </p:txBody>
      </p:sp>
    </p:spTree>
    <p:extLst>
      <p:ext uri="{BB962C8B-B14F-4D97-AF65-F5344CB8AC3E}">
        <p14:creationId xmlns:p14="http://schemas.microsoft.com/office/powerpoint/2010/main" val="3230465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9" y="487426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766235"/>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HEAD is the symbolic name for the currently checked out commit -- it's essentially what commit you're working on top of.</a:t>
            </a:r>
          </a:p>
        </p:txBody>
      </p:sp>
      <p:sp>
        <p:nvSpPr>
          <p:cNvPr id="17" name="TextBox 17"/>
          <p:cNvSpPr txBox="1"/>
          <p:nvPr/>
        </p:nvSpPr>
        <p:spPr>
          <a:xfrm>
            <a:off x="2477904" y="5027867"/>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C1</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462976" cy="341567"/>
          </a:xfrm>
          <a:prstGeom prst="rect">
            <a:avLst/>
          </a:prstGeom>
        </p:spPr>
        <p:txBody>
          <a:bodyPr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rPr>
              <a:t>HEAD</a:t>
            </a:r>
            <a:endPar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6</a:t>
            </a:r>
          </a:p>
        </p:txBody>
      </p:sp>
      <p:sp>
        <p:nvSpPr>
          <p:cNvPr id="27" name="Oval 26">
            <a:extLst>
              <a:ext uri="{FF2B5EF4-FFF2-40B4-BE49-F238E27FC236}">
                <a16:creationId xmlns:a16="http://schemas.microsoft.com/office/drawing/2014/main" id="{9E63EC8B-2BE0-ECA7-4D3C-CC859B20E826}"/>
              </a:ext>
            </a:extLst>
          </p:cNvPr>
          <p:cNvSpPr/>
          <p:nvPr/>
        </p:nvSpPr>
        <p:spPr>
          <a:xfrm>
            <a:off x="12420600" y="40885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2420600" y="54271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420600" y="11307571"/>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2839700" y="48598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p:cNvCxnSpPr>
          <p:nvPr/>
        </p:nvCxnSpPr>
        <p:spPr>
          <a:xfrm flipV="1">
            <a:off x="12839700" y="10740212"/>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477903" y="4159478"/>
            <a:ext cx="8944467" cy="519373"/>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HEAD always points to the most recent commit which is reflected in the working tree. Most git commands which make changes to the working tree will start by changing HEAD.</a:t>
            </a: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0680322" y="5812793"/>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20" name="TextBox 17">
            <a:extLst>
              <a:ext uri="{FF2B5EF4-FFF2-40B4-BE49-F238E27FC236}">
                <a16:creationId xmlns:a16="http://schemas.microsoft.com/office/drawing/2014/main" id="{59C491C1-F38E-79BC-1D52-54A8E1EFEB35}"/>
              </a:ext>
            </a:extLst>
          </p:cNvPr>
          <p:cNvSpPr txBox="1"/>
          <p:nvPr/>
        </p:nvSpPr>
        <p:spPr>
          <a:xfrm>
            <a:off x="2481198" y="10873380"/>
            <a:ext cx="8966193"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checkout main</a:t>
            </a:r>
          </a:p>
        </p:txBody>
      </p:sp>
      <p:sp>
        <p:nvSpPr>
          <p:cNvPr id="21" name="TextBox 17">
            <a:extLst>
              <a:ext uri="{FF2B5EF4-FFF2-40B4-BE49-F238E27FC236}">
                <a16:creationId xmlns:a16="http://schemas.microsoft.com/office/drawing/2014/main" id="{46D81D59-44C6-29EA-FD82-8C26255BA217}"/>
              </a:ext>
            </a:extLst>
          </p:cNvPr>
          <p:cNvSpPr txBox="1"/>
          <p:nvPr/>
        </p:nvSpPr>
        <p:spPr>
          <a:xfrm>
            <a:off x="2456177" y="11140858"/>
            <a:ext cx="8966193" cy="333425"/>
          </a:xfrm>
          <a:prstGeom prst="rect">
            <a:avLst/>
          </a:prstGeom>
        </p:spPr>
        <p:txBody>
          <a:bodyPr wrap="square" lIns="0" tIns="0" rIns="0" bIns="0" rtlCol="0" anchor="t">
            <a:spAutoFit/>
          </a:bodyPr>
          <a:lstStyle/>
          <a:p>
            <a:pPr algn="just">
              <a:lnSpc>
                <a:spcPts val="2800"/>
              </a:lnSpc>
            </a:pPr>
            <a:r>
              <a:rPr lang="en-US" sz="2000" dirty="0">
                <a:solidFill>
                  <a:srgbClr val="343F56"/>
                </a:solidFill>
                <a:latin typeface="Roboto"/>
                <a:ea typeface="Roboto"/>
                <a:cs typeface="Roboto"/>
                <a:sym typeface="Roboto"/>
              </a:rPr>
              <a:t>$ git commit</a:t>
            </a:r>
          </a:p>
        </p:txBody>
      </p:sp>
      <p:grpSp>
        <p:nvGrpSpPr>
          <p:cNvPr id="11" name="Grup 10">
            <a:extLst>
              <a:ext uri="{FF2B5EF4-FFF2-40B4-BE49-F238E27FC236}">
                <a16:creationId xmlns:a16="http://schemas.microsoft.com/office/drawing/2014/main" id="{63B3FF66-726F-2908-0FC7-0CE6681CD825}"/>
              </a:ext>
            </a:extLst>
          </p:cNvPr>
          <p:cNvGrpSpPr/>
          <p:nvPr/>
        </p:nvGrpSpPr>
        <p:grpSpPr>
          <a:xfrm>
            <a:off x="13107959" y="4902646"/>
            <a:ext cx="1818038" cy="966734"/>
            <a:chOff x="13169358" y="4929154"/>
            <a:chExt cx="1818038" cy="966734"/>
          </a:xfrm>
        </p:grpSpPr>
        <p:sp>
          <p:nvSpPr>
            <p:cNvPr id="23" name="Ok: Sağ 22">
              <a:extLst>
                <a:ext uri="{FF2B5EF4-FFF2-40B4-BE49-F238E27FC236}">
                  <a16:creationId xmlns:a16="http://schemas.microsoft.com/office/drawing/2014/main" id="{52F6526D-BAE8-10CF-0BF8-23BC09EA78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kdörtgen: Köşeleri Yuvarlatılmış 24">
              <a:extLst>
                <a:ext uri="{FF2B5EF4-FFF2-40B4-BE49-F238E27FC236}">
                  <a16:creationId xmlns:a16="http://schemas.microsoft.com/office/drawing/2014/main" id="{E3134D6C-E0F2-14CB-D9E0-350E0514E85A}"/>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Tree>
    <p:extLst>
      <p:ext uri="{BB962C8B-B14F-4D97-AF65-F5344CB8AC3E}">
        <p14:creationId xmlns:p14="http://schemas.microsoft.com/office/powerpoint/2010/main" val="494413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1893613" y="240030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a:spLocks noGrp="1" noRot="1" noMove="1" noResize="1" noEditPoints="1" noAdjustHandles="1" noChangeArrowheads="1" noChangeShapeType="1"/>
            </p:cNvSpPr>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rPr>
              <a:t>Merge Conflict</a:t>
            </a:r>
            <a:endPar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60</a:t>
            </a:r>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8477571" y="514350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26">
            <a:extLst>
              <a:ext uri="{FF2B5EF4-FFF2-40B4-BE49-F238E27FC236}">
                <a16:creationId xmlns:a16="http://schemas.microsoft.com/office/drawing/2014/main" id="{802367FA-0395-AB90-B982-445929AF5EB5}"/>
              </a:ext>
            </a:extLst>
          </p:cNvPr>
          <p:cNvSpPr txBox="1"/>
          <p:nvPr/>
        </p:nvSpPr>
        <p:spPr>
          <a:xfrm>
            <a:off x="2494468" y="3091186"/>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A git merge conflict is an event that takes place when Git is unable to automatically resolve differences in code between two commits.</a:t>
            </a:r>
          </a:p>
        </p:txBody>
      </p:sp>
      <p:sp>
        <p:nvSpPr>
          <p:cNvPr id="5" name="TextBox 26">
            <a:extLst>
              <a:ext uri="{FF2B5EF4-FFF2-40B4-BE49-F238E27FC236}">
                <a16:creationId xmlns:a16="http://schemas.microsoft.com/office/drawing/2014/main" id="{7831D036-9878-CC6E-CBB7-16B840D68791}"/>
              </a:ext>
            </a:extLst>
          </p:cNvPr>
          <p:cNvSpPr txBox="1"/>
          <p:nvPr/>
        </p:nvSpPr>
        <p:spPr>
          <a:xfrm>
            <a:off x="2494469" y="3363644"/>
            <a:ext cx="14057497" cy="349455"/>
          </a:xfrm>
          <a:prstGeom prst="rect">
            <a:avLst/>
          </a:prstGeom>
        </p:spPr>
        <p:txBody>
          <a:bodyPr wrap="square" lIns="0" tIns="0" rIns="0" bIns="0" rtlCol="0" anchor="t">
            <a:spAutoFit/>
          </a:bodyPr>
          <a:lstStyle/>
          <a:p>
            <a:pPr algn="l">
              <a:lnSpc>
                <a:spcPts val="3080"/>
              </a:lnSpc>
            </a:pPr>
            <a:r>
              <a:rPr lang="en-US" sz="1600" i="1" dirty="0">
                <a:solidFill>
                  <a:srgbClr val="3E4044"/>
                </a:solidFill>
                <a:latin typeface="Roboto" panose="02000000000000000000" pitchFamily="2" charset="0"/>
                <a:ea typeface="Roboto" panose="02000000000000000000" pitchFamily="2" charset="0"/>
                <a:cs typeface="Roboto"/>
                <a:sym typeface="Roboto"/>
              </a:rPr>
              <a:t>Git can merge the changes automatically only if the commits are on different lines or branches.</a:t>
            </a:r>
          </a:p>
        </p:txBody>
      </p:sp>
      <p:pic>
        <p:nvPicPr>
          <p:cNvPr id="27" name="Resim 26">
            <a:extLst>
              <a:ext uri="{FF2B5EF4-FFF2-40B4-BE49-F238E27FC236}">
                <a16:creationId xmlns:a16="http://schemas.microsoft.com/office/drawing/2014/main" id="{2C11020E-E8D7-35C9-4ED4-C53DC40B3255}"/>
              </a:ext>
            </a:extLst>
          </p:cNvPr>
          <p:cNvPicPr>
            <a:picLocks noChangeAspect="1"/>
          </p:cNvPicPr>
          <p:nvPr/>
        </p:nvPicPr>
        <p:blipFill>
          <a:blip r:embed="rId5"/>
          <a:stretch>
            <a:fillRect/>
          </a:stretch>
        </p:blipFill>
        <p:spPr>
          <a:xfrm>
            <a:off x="12311891" y="4443973"/>
            <a:ext cx="4662487" cy="3538537"/>
          </a:xfrm>
          <a:prstGeom prst="roundRect">
            <a:avLst/>
          </a:prstGeom>
        </p:spPr>
      </p:pic>
      <p:sp>
        <p:nvSpPr>
          <p:cNvPr id="29" name="TextBox 26">
            <a:extLst>
              <a:ext uri="{FF2B5EF4-FFF2-40B4-BE49-F238E27FC236}">
                <a16:creationId xmlns:a16="http://schemas.microsoft.com/office/drawing/2014/main" id="{F8C5033B-1A65-ECCF-54A6-2D8C6DB90A16}"/>
              </a:ext>
            </a:extLst>
          </p:cNvPr>
          <p:cNvSpPr txBox="1"/>
          <p:nvPr/>
        </p:nvSpPr>
        <p:spPr>
          <a:xfrm>
            <a:off x="2477904" y="4245920"/>
            <a:ext cx="9104496" cy="1723549"/>
          </a:xfrm>
          <a:prstGeom prst="rect">
            <a:avLst/>
          </a:prstGeom>
        </p:spPr>
        <p:txBody>
          <a:bodyPr wrap="square" lIns="0" tIns="0" rIns="0" bIns="0" rtlCol="0" anchor="t">
            <a:spAutoFit/>
          </a:bodyPr>
          <a:lstStyle/>
          <a:p>
            <a:pPr algn="l"/>
            <a:r>
              <a:rPr lang="en-US" sz="1600" b="0" i="0" dirty="0">
                <a:solidFill>
                  <a:srgbClr val="51565E"/>
                </a:solidFill>
                <a:effectLst/>
                <a:latin typeface="Roboto" panose="02000000000000000000" pitchFamily="2" charset="0"/>
              </a:rPr>
              <a:t>Step 1: The easiest way to resolve a conflicted file is to open it and make any necessary changes.</a:t>
            </a:r>
          </a:p>
          <a:p>
            <a:pPr algn="l"/>
            <a:endParaRPr lang="en-US" sz="1600" b="0" i="0" dirty="0">
              <a:solidFill>
                <a:srgbClr val="51565E"/>
              </a:solidFill>
              <a:effectLst/>
              <a:latin typeface="Roboto" panose="02000000000000000000" pitchFamily="2" charset="0"/>
            </a:endParaRPr>
          </a:p>
          <a:p>
            <a:pPr algn="l"/>
            <a:r>
              <a:rPr lang="en-US" sz="1600" b="0" i="0" dirty="0">
                <a:solidFill>
                  <a:srgbClr val="51565E"/>
                </a:solidFill>
                <a:effectLst/>
                <a:latin typeface="Roboto" panose="02000000000000000000" pitchFamily="2" charset="0"/>
              </a:rPr>
              <a:t>Step 2: After editing the file, we can use the git add a command to stage the new merged content.</a:t>
            </a:r>
          </a:p>
          <a:p>
            <a:pPr algn="l"/>
            <a:endParaRPr lang="en-US" sz="1600" b="0" i="0" dirty="0">
              <a:solidFill>
                <a:srgbClr val="51565E"/>
              </a:solidFill>
              <a:effectLst/>
              <a:latin typeface="Roboto" panose="02000000000000000000" pitchFamily="2" charset="0"/>
            </a:endParaRPr>
          </a:p>
          <a:p>
            <a:pPr algn="l"/>
            <a:r>
              <a:rPr lang="en-US" sz="1600" b="0" i="0" dirty="0">
                <a:solidFill>
                  <a:srgbClr val="51565E"/>
                </a:solidFill>
                <a:effectLst/>
                <a:latin typeface="Roboto" panose="02000000000000000000" pitchFamily="2" charset="0"/>
              </a:rPr>
              <a:t>Step 3: The final step is to create a new commit with the help of the git commit command.</a:t>
            </a:r>
          </a:p>
          <a:p>
            <a:pPr algn="l"/>
            <a:endParaRPr lang="en-US" sz="1600" b="0" i="0" dirty="0">
              <a:solidFill>
                <a:srgbClr val="51565E"/>
              </a:solidFill>
              <a:effectLst/>
              <a:latin typeface="Roboto" panose="02000000000000000000" pitchFamily="2" charset="0"/>
            </a:endParaRPr>
          </a:p>
          <a:p>
            <a:pPr algn="l"/>
            <a:r>
              <a:rPr lang="en-US" sz="1600" b="0" i="0" dirty="0">
                <a:solidFill>
                  <a:srgbClr val="51565E"/>
                </a:solidFill>
                <a:effectLst/>
                <a:latin typeface="Roboto" panose="02000000000000000000" pitchFamily="2" charset="0"/>
              </a:rPr>
              <a:t>Step 4: Git will create a new merge commit to finalize the merge.</a:t>
            </a:r>
          </a:p>
        </p:txBody>
      </p:sp>
      <p:sp>
        <p:nvSpPr>
          <p:cNvPr id="34" name="TextBox 16">
            <a:extLst>
              <a:ext uri="{FF2B5EF4-FFF2-40B4-BE49-F238E27FC236}">
                <a16:creationId xmlns:a16="http://schemas.microsoft.com/office/drawing/2014/main" id="{10941307-719B-D7E2-2326-594F0BE3FC9A}"/>
              </a:ext>
            </a:extLst>
          </p:cNvPr>
          <p:cNvSpPr txBox="1"/>
          <p:nvPr/>
        </p:nvSpPr>
        <p:spPr>
          <a:xfrm>
            <a:off x="2477904" y="3892867"/>
            <a:ext cx="14057497" cy="307777"/>
          </a:xfrm>
          <a:prstGeom prst="rect">
            <a:avLst/>
          </a:prstGeom>
        </p:spPr>
        <p:txBody>
          <a:bodyPr wrap="square" lIns="0" tIns="0" rIns="0" bIns="0" rtlCol="0" anchor="t">
            <a:spAutoFit/>
          </a:bodyPr>
          <a:lstStyle/>
          <a:p>
            <a:pPr algn="l"/>
            <a:r>
              <a:rPr lang="en-US" sz="2000" b="0" i="0" dirty="0">
                <a:solidFill>
                  <a:srgbClr val="272C37"/>
                </a:solidFill>
                <a:effectLst/>
                <a:latin typeface="Roboto" panose="02000000000000000000" pitchFamily="2" charset="0"/>
              </a:rPr>
              <a:t>How to Resolve Merge Conflicts in Git?</a:t>
            </a:r>
          </a:p>
        </p:txBody>
      </p:sp>
      <p:sp>
        <p:nvSpPr>
          <p:cNvPr id="48" name="TextBox 16">
            <a:extLst>
              <a:ext uri="{FF2B5EF4-FFF2-40B4-BE49-F238E27FC236}">
                <a16:creationId xmlns:a16="http://schemas.microsoft.com/office/drawing/2014/main" id="{78948593-67C2-8315-812D-41F50ADB0D15}"/>
              </a:ext>
            </a:extLst>
          </p:cNvPr>
          <p:cNvSpPr txBox="1"/>
          <p:nvPr/>
        </p:nvSpPr>
        <p:spPr>
          <a:xfrm>
            <a:off x="2494468" y="6086357"/>
            <a:ext cx="14057497" cy="307777"/>
          </a:xfrm>
          <a:prstGeom prst="rect">
            <a:avLst/>
          </a:prstGeom>
        </p:spPr>
        <p:txBody>
          <a:bodyPr wrap="square" lIns="0" tIns="0" rIns="0" bIns="0" rtlCol="0" anchor="t">
            <a:spAutoFit/>
          </a:bodyPr>
          <a:lstStyle/>
          <a:p>
            <a:pPr algn="l"/>
            <a:r>
              <a:rPr lang="en-US" sz="2000" b="0" i="0" dirty="0">
                <a:solidFill>
                  <a:srgbClr val="272C37"/>
                </a:solidFill>
                <a:effectLst/>
                <a:latin typeface="Roboto" panose="02000000000000000000" pitchFamily="2" charset="0"/>
              </a:rPr>
              <a:t>Git Commands to Resolve Conflicts</a:t>
            </a:r>
          </a:p>
        </p:txBody>
      </p:sp>
      <p:sp>
        <p:nvSpPr>
          <p:cNvPr id="56" name="TextBox 26">
            <a:extLst>
              <a:ext uri="{FF2B5EF4-FFF2-40B4-BE49-F238E27FC236}">
                <a16:creationId xmlns:a16="http://schemas.microsoft.com/office/drawing/2014/main" id="{1B245402-790B-A61C-7358-BF5AC0A22EA0}"/>
              </a:ext>
            </a:extLst>
          </p:cNvPr>
          <p:cNvSpPr txBox="1"/>
          <p:nvPr/>
        </p:nvSpPr>
        <p:spPr>
          <a:xfrm>
            <a:off x="2477904" y="6440755"/>
            <a:ext cx="9549065" cy="2708434"/>
          </a:xfrm>
          <a:prstGeom prst="rect">
            <a:avLst/>
          </a:prstGeom>
        </p:spPr>
        <p:txBody>
          <a:bodyPr wrap="square" lIns="0" tIns="0" rIns="0" bIns="0" rtlCol="0" anchor="t">
            <a:spAutoFit/>
          </a:bodyPr>
          <a:lstStyle/>
          <a:p>
            <a:pPr marL="285750" indent="-285750" algn="l">
              <a:buFont typeface="Arial" panose="020B0604020202020204" pitchFamily="34" charset="0"/>
              <a:buChar char="•"/>
            </a:pPr>
            <a:r>
              <a:rPr lang="en-US" sz="1600" b="0" i="0" dirty="0">
                <a:solidFill>
                  <a:srgbClr val="272C37"/>
                </a:solidFill>
                <a:effectLst/>
                <a:latin typeface="Roboto" panose="02000000000000000000" pitchFamily="2" charset="0"/>
              </a:rPr>
              <a:t>git log --merge: </a:t>
            </a:r>
            <a:r>
              <a:rPr lang="en-US" sz="1600" b="0" i="0" dirty="0">
                <a:solidFill>
                  <a:srgbClr val="51565E"/>
                </a:solidFill>
                <a:effectLst/>
                <a:latin typeface="Roboto" panose="02000000000000000000" pitchFamily="2" charset="0"/>
              </a:rPr>
              <a:t>The git log --merge command helps to produce the list of commits that are causing the conflict.</a:t>
            </a:r>
          </a:p>
          <a:p>
            <a:pPr marL="285750" indent="-285750" algn="l">
              <a:buFont typeface="Arial" panose="020B0604020202020204" pitchFamily="34" charset="0"/>
              <a:buChar char="•"/>
            </a:pPr>
            <a:r>
              <a:rPr lang="en-US" sz="1600" b="0" i="0" dirty="0">
                <a:solidFill>
                  <a:srgbClr val="272C37"/>
                </a:solidFill>
                <a:effectLst/>
                <a:latin typeface="Roboto" panose="02000000000000000000" pitchFamily="2" charset="0"/>
              </a:rPr>
              <a:t>git diff: </a:t>
            </a:r>
            <a:r>
              <a:rPr lang="en-US" sz="1600" b="0" i="0" dirty="0">
                <a:solidFill>
                  <a:srgbClr val="51565E"/>
                </a:solidFill>
                <a:effectLst/>
                <a:latin typeface="Roboto" panose="02000000000000000000" pitchFamily="2" charset="0"/>
              </a:rPr>
              <a:t>The git diff command helps to identify the differences between the states repositories or files.</a:t>
            </a:r>
          </a:p>
          <a:p>
            <a:pPr marL="285750" indent="-285750" algn="l">
              <a:buFont typeface="Arial" panose="020B0604020202020204" pitchFamily="34" charset="0"/>
              <a:buChar char="•"/>
            </a:pPr>
            <a:r>
              <a:rPr lang="en-US" sz="1600" b="0" i="0" dirty="0">
                <a:solidFill>
                  <a:srgbClr val="272C37"/>
                </a:solidFill>
                <a:effectLst/>
                <a:latin typeface="Roboto" panose="02000000000000000000" pitchFamily="2" charset="0"/>
              </a:rPr>
              <a:t>git checkout: </a:t>
            </a:r>
            <a:r>
              <a:rPr lang="en-US" sz="1600" b="0" i="0" dirty="0">
                <a:solidFill>
                  <a:srgbClr val="51565E"/>
                </a:solidFill>
                <a:effectLst/>
                <a:latin typeface="Roboto" panose="02000000000000000000" pitchFamily="2" charset="0"/>
              </a:rPr>
              <a:t>The git checkout command is used to undo the changes made to the file, or for changing branches.</a:t>
            </a:r>
          </a:p>
          <a:p>
            <a:pPr marL="285750" indent="-285750" algn="l">
              <a:buFont typeface="Arial" panose="020B0604020202020204" pitchFamily="34" charset="0"/>
              <a:buChar char="•"/>
            </a:pPr>
            <a:r>
              <a:rPr lang="en-US" sz="1600" b="0" i="0" dirty="0">
                <a:solidFill>
                  <a:srgbClr val="272C37"/>
                </a:solidFill>
                <a:effectLst/>
                <a:latin typeface="Roboto" panose="02000000000000000000" pitchFamily="2" charset="0"/>
              </a:rPr>
              <a:t>git reset –mixed: </a:t>
            </a:r>
            <a:r>
              <a:rPr lang="en-US" sz="1600" b="0" i="0" dirty="0">
                <a:solidFill>
                  <a:srgbClr val="51565E"/>
                </a:solidFill>
                <a:effectLst/>
                <a:latin typeface="Roboto" panose="02000000000000000000" pitchFamily="2" charset="0"/>
              </a:rPr>
              <a:t>The git reset --mixed command is used to undo changes to the working directory and staging area.</a:t>
            </a:r>
          </a:p>
          <a:p>
            <a:pPr marL="285750" indent="-285750" algn="l">
              <a:buFont typeface="Arial" panose="020B0604020202020204" pitchFamily="34" charset="0"/>
              <a:buChar char="•"/>
            </a:pPr>
            <a:r>
              <a:rPr lang="en-US" sz="1600" b="0" i="0" dirty="0">
                <a:solidFill>
                  <a:srgbClr val="272C37"/>
                </a:solidFill>
                <a:effectLst/>
                <a:latin typeface="Roboto" panose="02000000000000000000" pitchFamily="2" charset="0"/>
              </a:rPr>
              <a:t>git merge –abort: </a:t>
            </a:r>
            <a:r>
              <a:rPr lang="en-US" sz="1600" b="0" i="0" dirty="0">
                <a:solidFill>
                  <a:srgbClr val="51565E"/>
                </a:solidFill>
                <a:effectLst/>
                <a:latin typeface="Roboto" panose="02000000000000000000" pitchFamily="2" charset="0"/>
              </a:rPr>
              <a:t>The git merge --abort command helps in exiting the merge process and returning back to the state before the merging began.</a:t>
            </a:r>
          </a:p>
          <a:p>
            <a:pPr marL="285750" indent="-285750" algn="l">
              <a:buFont typeface="Arial" panose="020B0604020202020204" pitchFamily="34" charset="0"/>
              <a:buChar char="•"/>
            </a:pPr>
            <a:r>
              <a:rPr lang="en-US" sz="1600" b="0" i="0" dirty="0">
                <a:solidFill>
                  <a:srgbClr val="272C37"/>
                </a:solidFill>
                <a:effectLst/>
                <a:latin typeface="Roboto" panose="02000000000000000000" pitchFamily="2" charset="0"/>
              </a:rPr>
              <a:t>git reset: </a:t>
            </a:r>
            <a:r>
              <a:rPr lang="en-US" sz="1600" b="0" i="0" dirty="0">
                <a:solidFill>
                  <a:srgbClr val="51565E"/>
                </a:solidFill>
                <a:effectLst/>
                <a:latin typeface="Roboto" panose="02000000000000000000" pitchFamily="2" charset="0"/>
              </a:rPr>
              <a:t>The git reset command is used at the time of merge conflict to reset the conflicted files to their original state.</a:t>
            </a:r>
          </a:p>
        </p:txBody>
      </p:sp>
      <p:grpSp>
        <p:nvGrpSpPr>
          <p:cNvPr id="8" name="Grup 7">
            <a:extLst>
              <a:ext uri="{FF2B5EF4-FFF2-40B4-BE49-F238E27FC236}">
                <a16:creationId xmlns:a16="http://schemas.microsoft.com/office/drawing/2014/main" id="{915D2498-6CE0-61F7-2D00-16C224A656D3}"/>
              </a:ext>
            </a:extLst>
          </p:cNvPr>
          <p:cNvGrpSpPr/>
          <p:nvPr/>
        </p:nvGrpSpPr>
        <p:grpSpPr>
          <a:xfrm>
            <a:off x="2118917" y="12384852"/>
            <a:ext cx="14433048" cy="5287305"/>
            <a:chOff x="2115251" y="3347174"/>
            <a:chExt cx="14433048" cy="5287305"/>
          </a:xfrm>
        </p:grpSpPr>
        <p:sp>
          <p:nvSpPr>
            <p:cNvPr id="9" name="Dikdörtgen: Köşeleri Yuvarlatılmış 8">
              <a:extLst>
                <a:ext uri="{FF2B5EF4-FFF2-40B4-BE49-F238E27FC236}">
                  <a16:creationId xmlns:a16="http://schemas.microsoft.com/office/drawing/2014/main" id="{0CA1A5F8-4ABB-4080-DCE0-7E70A0511656}"/>
                </a:ext>
              </a:extLst>
            </p:cNvPr>
            <p:cNvSpPr/>
            <p:nvPr/>
          </p:nvSpPr>
          <p:spPr>
            <a:xfrm>
              <a:off x="2115251" y="3347174"/>
              <a:ext cx="10762549" cy="528730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26">
              <a:extLst>
                <a:ext uri="{FF2B5EF4-FFF2-40B4-BE49-F238E27FC236}">
                  <a16:creationId xmlns:a16="http://schemas.microsoft.com/office/drawing/2014/main" id="{3F764CA3-064E-A035-4675-A9925B204E3A}"/>
                </a:ext>
              </a:extLst>
            </p:cNvPr>
            <p:cNvSpPr txBox="1"/>
            <p:nvPr/>
          </p:nvSpPr>
          <p:spPr>
            <a:xfrm>
              <a:off x="2477904" y="3833956"/>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CONFLICT (content): Merge conflict in &lt;filename&gt;</a:t>
              </a:r>
            </a:p>
          </p:txBody>
        </p:sp>
        <p:sp>
          <p:nvSpPr>
            <p:cNvPr id="11" name="TextBox 26">
              <a:extLst>
                <a:ext uri="{FF2B5EF4-FFF2-40B4-BE49-F238E27FC236}">
                  <a16:creationId xmlns:a16="http://schemas.microsoft.com/office/drawing/2014/main" id="{DE59F140-D23F-D9EE-2037-23570E112425}"/>
                </a:ext>
              </a:extLst>
            </p:cNvPr>
            <p:cNvSpPr txBox="1"/>
            <p:nvPr/>
          </p:nvSpPr>
          <p:spPr>
            <a:xfrm>
              <a:off x="2477904" y="4102311"/>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Automatic merge failed; fix conflicts and then commit the result.</a:t>
              </a:r>
            </a:p>
          </p:txBody>
        </p:sp>
        <p:sp>
          <p:nvSpPr>
            <p:cNvPr id="13" name="TextBox 16">
              <a:extLst>
                <a:ext uri="{FF2B5EF4-FFF2-40B4-BE49-F238E27FC236}">
                  <a16:creationId xmlns:a16="http://schemas.microsoft.com/office/drawing/2014/main" id="{BBEA124F-4F9B-8CBB-0544-87F3794A5DD5}"/>
                </a:ext>
              </a:extLst>
            </p:cNvPr>
            <p:cNvSpPr txBox="1"/>
            <p:nvPr/>
          </p:nvSpPr>
          <p:spPr>
            <a:xfrm>
              <a:off x="2477904" y="3654747"/>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When a conflict occurs, Git stops the merge and displays a message like this:</a:t>
              </a:r>
            </a:p>
          </p:txBody>
        </p:sp>
        <p:sp>
          <p:nvSpPr>
            <p:cNvPr id="14" name="TextBox 16">
              <a:extLst>
                <a:ext uri="{FF2B5EF4-FFF2-40B4-BE49-F238E27FC236}">
                  <a16:creationId xmlns:a16="http://schemas.microsoft.com/office/drawing/2014/main" id="{48397BF6-5252-0772-3A80-3412A317F546}"/>
                </a:ext>
              </a:extLst>
            </p:cNvPr>
            <p:cNvSpPr txBox="1"/>
            <p:nvPr/>
          </p:nvSpPr>
          <p:spPr>
            <a:xfrm>
              <a:off x="2474237" y="4483831"/>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List the conflicted files by running:</a:t>
              </a:r>
            </a:p>
          </p:txBody>
        </p:sp>
        <p:sp>
          <p:nvSpPr>
            <p:cNvPr id="16" name="TextBox 26">
              <a:extLst>
                <a:ext uri="{FF2B5EF4-FFF2-40B4-BE49-F238E27FC236}">
                  <a16:creationId xmlns:a16="http://schemas.microsoft.com/office/drawing/2014/main" id="{F7165C10-C61E-F8CD-9CCF-14147CE4A4DB}"/>
                </a:ext>
              </a:extLst>
            </p:cNvPr>
            <p:cNvSpPr txBox="1"/>
            <p:nvPr/>
          </p:nvSpPr>
          <p:spPr>
            <a:xfrm>
              <a:off x="2474237" y="4654697"/>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status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 Conflicting files will be shown in red.</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19" name="TextBox 16">
              <a:extLst>
                <a:ext uri="{FF2B5EF4-FFF2-40B4-BE49-F238E27FC236}">
                  <a16:creationId xmlns:a16="http://schemas.microsoft.com/office/drawing/2014/main" id="{F0B35597-2F29-5CCA-DCEB-6F4EB9262AB4}"/>
                </a:ext>
              </a:extLst>
            </p:cNvPr>
            <p:cNvSpPr txBox="1"/>
            <p:nvPr/>
          </p:nvSpPr>
          <p:spPr>
            <a:xfrm>
              <a:off x="2490802" y="5041043"/>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Open the conflicted file and look at the conflict markers. Git marks the conflicting sections like this:</a:t>
              </a:r>
            </a:p>
          </p:txBody>
        </p:sp>
        <p:sp>
          <p:nvSpPr>
            <p:cNvPr id="20" name="TextBox 26">
              <a:extLst>
                <a:ext uri="{FF2B5EF4-FFF2-40B4-BE49-F238E27FC236}">
                  <a16:creationId xmlns:a16="http://schemas.microsoft.com/office/drawing/2014/main" id="{5468BBAE-86C3-9C4D-9C30-628133A41F85}"/>
                </a:ext>
              </a:extLst>
            </p:cNvPr>
            <p:cNvSpPr txBox="1"/>
            <p:nvPr/>
          </p:nvSpPr>
          <p:spPr>
            <a:xfrm>
              <a:off x="2474237" y="5246231"/>
              <a:ext cx="14057497" cy="1231106"/>
            </a:xfrm>
            <a:prstGeom prst="rect">
              <a:avLst/>
            </a:prstGeom>
          </p:spPr>
          <p:txBody>
            <a:bodyPr wrap="square" lIns="0" tIns="0" rIns="0" bIns="0" rtlCol="0" anchor="t">
              <a:spAutoFit/>
            </a:bodyPr>
            <a:lstStyle/>
            <a:p>
              <a:pPr algn="l"/>
              <a:r>
                <a:rPr lang="en-US" sz="1600" dirty="0">
                  <a:solidFill>
                    <a:srgbClr val="3E4044"/>
                  </a:solidFill>
                  <a:latin typeface="Roboto" panose="02000000000000000000" pitchFamily="2" charset="0"/>
                  <a:ea typeface="Roboto" panose="02000000000000000000" pitchFamily="2" charset="0"/>
                  <a:cs typeface="Roboto"/>
                  <a:sym typeface="Roboto"/>
                </a:rPr>
                <a:t>&lt;&lt;&lt;&lt;&lt;&lt;&lt; HEAD</a:t>
              </a:r>
            </a:p>
            <a:p>
              <a:pPr algn="l"/>
              <a:r>
                <a:rPr lang="en-US" sz="1600" dirty="0">
                  <a:solidFill>
                    <a:srgbClr val="3E4044"/>
                  </a:solidFill>
                  <a:latin typeface="Roboto" panose="02000000000000000000" pitchFamily="2" charset="0"/>
                  <a:ea typeface="Roboto" panose="02000000000000000000" pitchFamily="2" charset="0"/>
                  <a:cs typeface="Roboto"/>
                  <a:sym typeface="Roboto"/>
                </a:rPr>
                <a:t>Your changes</a:t>
              </a:r>
            </a:p>
            <a:p>
              <a:pPr algn="l"/>
              <a:r>
                <a:rPr lang="en-US" sz="1600" dirty="0">
                  <a:solidFill>
                    <a:srgbClr val="3E4044"/>
                  </a:solidFill>
                  <a:latin typeface="Roboto" panose="02000000000000000000" pitchFamily="2" charset="0"/>
                  <a:ea typeface="Roboto" panose="02000000000000000000" pitchFamily="2" charset="0"/>
                  <a:cs typeface="Roboto"/>
                  <a:sym typeface="Roboto"/>
                </a:rPr>
                <a:t>=======</a:t>
              </a:r>
            </a:p>
            <a:p>
              <a:pPr algn="l"/>
              <a:r>
                <a:rPr lang="en-US" sz="1600" dirty="0">
                  <a:solidFill>
                    <a:srgbClr val="3E4044"/>
                  </a:solidFill>
                  <a:latin typeface="Roboto" panose="02000000000000000000" pitchFamily="2" charset="0"/>
                  <a:ea typeface="Roboto" panose="02000000000000000000" pitchFamily="2" charset="0"/>
                  <a:cs typeface="Roboto"/>
                  <a:sym typeface="Roboto"/>
                </a:rPr>
                <a:t>Changes from the branch you're merging</a:t>
              </a:r>
            </a:p>
            <a:p>
              <a:pPr algn="l"/>
              <a:r>
                <a:rPr lang="en-US" sz="1600" dirty="0">
                  <a:solidFill>
                    <a:srgbClr val="3E4044"/>
                  </a:solidFill>
                  <a:latin typeface="Roboto" panose="02000000000000000000" pitchFamily="2" charset="0"/>
                  <a:ea typeface="Roboto" panose="02000000000000000000" pitchFamily="2" charset="0"/>
                  <a:cs typeface="Roboto"/>
                  <a:sym typeface="Roboto"/>
                </a:rPr>
                <a:t>&gt;&gt;&gt;&gt;&gt;&gt;&gt; branch-name</a:t>
              </a:r>
            </a:p>
          </p:txBody>
        </p:sp>
        <p:sp>
          <p:nvSpPr>
            <p:cNvPr id="21" name="TextBox 16">
              <a:extLst>
                <a:ext uri="{FF2B5EF4-FFF2-40B4-BE49-F238E27FC236}">
                  <a16:creationId xmlns:a16="http://schemas.microsoft.com/office/drawing/2014/main" id="{16985E18-F5EF-075B-DDEE-022D9186F239}"/>
                </a:ext>
              </a:extLst>
            </p:cNvPr>
            <p:cNvSpPr txBox="1"/>
            <p:nvPr/>
          </p:nvSpPr>
          <p:spPr>
            <a:xfrm>
              <a:off x="2490802" y="6514704"/>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Manually choose which changes to keep:</a:t>
              </a:r>
            </a:p>
          </p:txBody>
        </p:sp>
        <p:sp>
          <p:nvSpPr>
            <p:cNvPr id="25" name="TextBox 26">
              <a:extLst>
                <a:ext uri="{FF2B5EF4-FFF2-40B4-BE49-F238E27FC236}">
                  <a16:creationId xmlns:a16="http://schemas.microsoft.com/office/drawing/2014/main" id="{11401847-6E62-441E-D083-70535DC6F727}"/>
                </a:ext>
              </a:extLst>
            </p:cNvPr>
            <p:cNvSpPr txBox="1"/>
            <p:nvPr/>
          </p:nvSpPr>
          <p:spPr>
            <a:xfrm>
              <a:off x="2474237" y="6783261"/>
              <a:ext cx="14057497" cy="492443"/>
            </a:xfrm>
            <a:prstGeom prst="rect">
              <a:avLst/>
            </a:prstGeom>
          </p:spPr>
          <p:txBody>
            <a:bodyPr wrap="square" lIns="0" tIns="0" rIns="0" bIns="0" rtlCol="0" anchor="t">
              <a:spAutoFit/>
            </a:bodyPr>
            <a:lstStyle/>
            <a:p>
              <a:pPr marL="285750" indent="-285750" algn="l">
                <a:buFont typeface="Arial" panose="020B0604020202020204" pitchFamily="34" charset="0"/>
                <a:buChar char="•"/>
              </a:pPr>
              <a:r>
                <a:rPr lang="en-US" sz="1600" dirty="0">
                  <a:solidFill>
                    <a:srgbClr val="3E4044"/>
                  </a:solidFill>
                  <a:latin typeface="Roboto" panose="02000000000000000000" pitchFamily="2" charset="0"/>
                  <a:ea typeface="Roboto" panose="02000000000000000000" pitchFamily="2" charset="0"/>
                  <a:cs typeface="Roboto"/>
                  <a:sym typeface="Roboto"/>
                </a:rPr>
                <a:t>Decide which changes to keep, or merge both sets of changes manually.</a:t>
              </a:r>
            </a:p>
            <a:p>
              <a:pPr marL="285750" indent="-285750" algn="l">
                <a:buFont typeface="Arial" panose="020B0604020202020204" pitchFamily="34" charset="0"/>
                <a:buChar char="•"/>
              </a:pPr>
              <a:r>
                <a:rPr lang="en-US" sz="1600" dirty="0">
                  <a:solidFill>
                    <a:srgbClr val="3E4044"/>
                  </a:solidFill>
                  <a:latin typeface="Roboto" panose="02000000000000000000" pitchFamily="2" charset="0"/>
                  <a:ea typeface="Roboto" panose="02000000000000000000" pitchFamily="2" charset="0"/>
                  <a:cs typeface="Roboto"/>
                  <a:sym typeface="Roboto"/>
                </a:rPr>
                <a:t>Remove the conflict markers (&lt;&lt;&lt;&lt;&lt;&lt;, ======, &gt;&gt;&gt;&gt;&gt;&gt;).</a:t>
              </a:r>
            </a:p>
          </p:txBody>
        </p:sp>
        <p:sp>
          <p:nvSpPr>
            <p:cNvPr id="26" name="TextBox 16">
              <a:extLst>
                <a:ext uri="{FF2B5EF4-FFF2-40B4-BE49-F238E27FC236}">
                  <a16:creationId xmlns:a16="http://schemas.microsoft.com/office/drawing/2014/main" id="{26889789-4D20-29F3-4341-5B1FE31109B3}"/>
                </a:ext>
              </a:extLst>
            </p:cNvPr>
            <p:cNvSpPr txBox="1"/>
            <p:nvPr/>
          </p:nvSpPr>
          <p:spPr>
            <a:xfrm>
              <a:off x="2474237" y="7304629"/>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Mark the conflict as resolved by staging the file:</a:t>
              </a:r>
            </a:p>
          </p:txBody>
        </p:sp>
        <p:sp>
          <p:nvSpPr>
            <p:cNvPr id="30" name="TextBox 26">
              <a:extLst>
                <a:ext uri="{FF2B5EF4-FFF2-40B4-BE49-F238E27FC236}">
                  <a16:creationId xmlns:a16="http://schemas.microsoft.com/office/drawing/2014/main" id="{29779913-2F97-D697-5AA0-36E8D1114867}"/>
                </a:ext>
              </a:extLst>
            </p:cNvPr>
            <p:cNvSpPr txBox="1"/>
            <p:nvPr/>
          </p:nvSpPr>
          <p:spPr>
            <a:xfrm>
              <a:off x="2490802" y="7578208"/>
              <a:ext cx="14057497" cy="246221"/>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add &lt;filename&gt;</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31" name="TextBox 16">
              <a:extLst>
                <a:ext uri="{FF2B5EF4-FFF2-40B4-BE49-F238E27FC236}">
                  <a16:creationId xmlns:a16="http://schemas.microsoft.com/office/drawing/2014/main" id="{3F489079-DDE9-CC39-8369-D00C8DEFA5A4}"/>
                </a:ext>
              </a:extLst>
            </p:cNvPr>
            <p:cNvSpPr txBox="1"/>
            <p:nvPr/>
          </p:nvSpPr>
          <p:spPr>
            <a:xfrm>
              <a:off x="2490802" y="7850688"/>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Complete the merge by committing the changes:</a:t>
              </a:r>
            </a:p>
          </p:txBody>
        </p:sp>
        <p:sp>
          <p:nvSpPr>
            <p:cNvPr id="32" name="TextBox 26">
              <a:extLst>
                <a:ext uri="{FF2B5EF4-FFF2-40B4-BE49-F238E27FC236}">
                  <a16:creationId xmlns:a16="http://schemas.microsoft.com/office/drawing/2014/main" id="{1A284007-1287-AB6B-BA94-37EC00721EF3}"/>
                </a:ext>
              </a:extLst>
            </p:cNvPr>
            <p:cNvSpPr txBox="1"/>
            <p:nvPr/>
          </p:nvSpPr>
          <p:spPr>
            <a:xfrm>
              <a:off x="2490802" y="8098008"/>
              <a:ext cx="14057497" cy="246221"/>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commit –m “&lt;msg&gt;”</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grpSp>
    </p:spTree>
    <p:extLst>
      <p:ext uri="{BB962C8B-B14F-4D97-AF65-F5344CB8AC3E}">
        <p14:creationId xmlns:p14="http://schemas.microsoft.com/office/powerpoint/2010/main" val="227198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1893613" y="240030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a:spLocks noGrp="1" noRot="1" noMove="1" noResize="1" noEditPoints="1" noAdjustHandles="1" noChangeArrowheads="1" noChangeShapeType="1"/>
            </p:cNvSpPr>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62088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rPr>
              <a:t>Merge Conflict</a:t>
            </a:r>
            <a:endPar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61</a:t>
            </a:r>
          </a:p>
        </p:txBody>
      </p:sp>
      <p:sp>
        <p:nvSpPr>
          <p:cNvPr id="12" name="TextBox 26">
            <a:extLst>
              <a:ext uri="{FF2B5EF4-FFF2-40B4-BE49-F238E27FC236}">
                <a16:creationId xmlns:a16="http://schemas.microsoft.com/office/drawing/2014/main" id="{8926533F-02B2-6DD8-F7D4-24D64272719A}"/>
              </a:ext>
            </a:extLst>
          </p:cNvPr>
          <p:cNvSpPr txBox="1"/>
          <p:nvPr/>
        </p:nvSpPr>
        <p:spPr>
          <a:xfrm>
            <a:off x="2115251" y="11347807"/>
            <a:ext cx="14057497" cy="349455"/>
          </a:xfrm>
          <a:prstGeom prst="rect">
            <a:avLst/>
          </a:prstGeom>
        </p:spPr>
        <p:txBody>
          <a:bodyPr wrap="square" lIns="0" tIns="0" rIns="0" bIns="0" rtlCol="0" anchor="t">
            <a:spAutoFit/>
          </a:bodyPr>
          <a:lstStyle/>
          <a:p>
            <a:pPr marL="285750" indent="-285750" algn="l">
              <a:lnSpc>
                <a:spcPts val="3080"/>
              </a:lnSpc>
              <a:buFont typeface="Courier New" panose="02070309020205020404" pitchFamily="49" charset="0"/>
              <a:buChar char="o"/>
            </a:pPr>
            <a:r>
              <a:rPr lang="en-US" sz="1600" b="1" dirty="0">
                <a:solidFill>
                  <a:srgbClr val="3E4044"/>
                </a:solidFill>
                <a:latin typeface="Roboto" panose="02000000000000000000" pitchFamily="2" charset="0"/>
                <a:ea typeface="Roboto" panose="02000000000000000000" pitchFamily="2" charset="0"/>
                <a:cs typeface="Roboto"/>
                <a:sym typeface="Roboto"/>
              </a:rPr>
              <a:t>Create a New Branch</a:t>
            </a:r>
            <a:r>
              <a:rPr lang="en-US" sz="1600" dirty="0">
                <a:solidFill>
                  <a:srgbClr val="3E4044"/>
                </a:solidFill>
                <a:latin typeface="Roboto" panose="02000000000000000000" pitchFamily="2" charset="0"/>
                <a:ea typeface="Roboto" panose="02000000000000000000" pitchFamily="2" charset="0"/>
                <a:cs typeface="Roboto"/>
                <a:sym typeface="Roboto"/>
              </a:rPr>
              <a:t>: Create and switch to a new branch where you’ll make your changes.</a:t>
            </a:r>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8477571" y="514350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up 50">
            <a:extLst>
              <a:ext uri="{FF2B5EF4-FFF2-40B4-BE49-F238E27FC236}">
                <a16:creationId xmlns:a16="http://schemas.microsoft.com/office/drawing/2014/main" id="{AD66971F-F92A-1467-FA3F-9B23B51C908E}"/>
              </a:ext>
            </a:extLst>
          </p:cNvPr>
          <p:cNvGrpSpPr/>
          <p:nvPr/>
        </p:nvGrpSpPr>
        <p:grpSpPr>
          <a:xfrm>
            <a:off x="2115251" y="3347174"/>
            <a:ext cx="14433048" cy="5287305"/>
            <a:chOff x="2115251" y="3347174"/>
            <a:chExt cx="14433048" cy="5287305"/>
          </a:xfrm>
        </p:grpSpPr>
        <p:sp>
          <p:nvSpPr>
            <p:cNvPr id="16" name="Dikdörtgen: Köşeleri Yuvarlatılmış 15">
              <a:extLst>
                <a:ext uri="{FF2B5EF4-FFF2-40B4-BE49-F238E27FC236}">
                  <a16:creationId xmlns:a16="http://schemas.microsoft.com/office/drawing/2014/main" id="{C76412C5-1185-93AC-DD03-4D338E92E16C}"/>
                </a:ext>
              </a:extLst>
            </p:cNvPr>
            <p:cNvSpPr/>
            <p:nvPr/>
          </p:nvSpPr>
          <p:spPr>
            <a:xfrm>
              <a:off x="2115251" y="3347174"/>
              <a:ext cx="10762549" cy="528730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6">
              <a:extLst>
                <a:ext uri="{FF2B5EF4-FFF2-40B4-BE49-F238E27FC236}">
                  <a16:creationId xmlns:a16="http://schemas.microsoft.com/office/drawing/2014/main" id="{802367FA-0395-AB90-B982-445929AF5EB5}"/>
                </a:ext>
              </a:extLst>
            </p:cNvPr>
            <p:cNvSpPr txBox="1"/>
            <p:nvPr/>
          </p:nvSpPr>
          <p:spPr>
            <a:xfrm>
              <a:off x="2477904" y="3833956"/>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CONFLICT (content): Merge conflict in &lt;filename&gt;</a:t>
              </a:r>
            </a:p>
          </p:txBody>
        </p:sp>
        <p:sp>
          <p:nvSpPr>
            <p:cNvPr id="5" name="TextBox 26">
              <a:extLst>
                <a:ext uri="{FF2B5EF4-FFF2-40B4-BE49-F238E27FC236}">
                  <a16:creationId xmlns:a16="http://schemas.microsoft.com/office/drawing/2014/main" id="{7831D036-9878-CC6E-CBB7-16B840D68791}"/>
                </a:ext>
              </a:extLst>
            </p:cNvPr>
            <p:cNvSpPr txBox="1"/>
            <p:nvPr/>
          </p:nvSpPr>
          <p:spPr>
            <a:xfrm>
              <a:off x="2477904" y="4102311"/>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Automatic merge failed; fix conflicts and then commit the result.</a:t>
              </a:r>
            </a:p>
          </p:txBody>
        </p:sp>
        <p:sp>
          <p:nvSpPr>
            <p:cNvPr id="48" name="TextBox 16">
              <a:extLst>
                <a:ext uri="{FF2B5EF4-FFF2-40B4-BE49-F238E27FC236}">
                  <a16:creationId xmlns:a16="http://schemas.microsoft.com/office/drawing/2014/main" id="{78948593-67C2-8315-812D-41F50ADB0D15}"/>
                </a:ext>
              </a:extLst>
            </p:cNvPr>
            <p:cNvSpPr txBox="1"/>
            <p:nvPr/>
          </p:nvSpPr>
          <p:spPr>
            <a:xfrm>
              <a:off x="2477904" y="3654747"/>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When a conflict occurs, Git stops the merge and displays a message like this:</a:t>
              </a:r>
            </a:p>
          </p:txBody>
        </p:sp>
        <p:sp>
          <p:nvSpPr>
            <p:cNvPr id="8" name="TextBox 16">
              <a:extLst>
                <a:ext uri="{FF2B5EF4-FFF2-40B4-BE49-F238E27FC236}">
                  <a16:creationId xmlns:a16="http://schemas.microsoft.com/office/drawing/2014/main" id="{380243BF-AEFB-96F8-6C75-5026F9CB1ECB}"/>
                </a:ext>
              </a:extLst>
            </p:cNvPr>
            <p:cNvSpPr txBox="1"/>
            <p:nvPr/>
          </p:nvSpPr>
          <p:spPr>
            <a:xfrm>
              <a:off x="2474237" y="4483831"/>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List the conflicted files by running:</a:t>
              </a:r>
            </a:p>
          </p:txBody>
        </p:sp>
        <p:sp>
          <p:nvSpPr>
            <p:cNvPr id="9" name="TextBox 26">
              <a:extLst>
                <a:ext uri="{FF2B5EF4-FFF2-40B4-BE49-F238E27FC236}">
                  <a16:creationId xmlns:a16="http://schemas.microsoft.com/office/drawing/2014/main" id="{8065E35E-F39F-009E-15C3-07439E021A8E}"/>
                </a:ext>
              </a:extLst>
            </p:cNvPr>
            <p:cNvSpPr txBox="1"/>
            <p:nvPr/>
          </p:nvSpPr>
          <p:spPr>
            <a:xfrm>
              <a:off x="2474237" y="4654697"/>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status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 Conflicting files will be shown in red.</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10" name="TextBox 16">
              <a:extLst>
                <a:ext uri="{FF2B5EF4-FFF2-40B4-BE49-F238E27FC236}">
                  <a16:creationId xmlns:a16="http://schemas.microsoft.com/office/drawing/2014/main" id="{A58BD547-9A01-6034-B7E5-79B5AA01D007}"/>
                </a:ext>
              </a:extLst>
            </p:cNvPr>
            <p:cNvSpPr txBox="1"/>
            <p:nvPr/>
          </p:nvSpPr>
          <p:spPr>
            <a:xfrm>
              <a:off x="2490802" y="5041043"/>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Open the conflicted file and look at the conflict markers. Git marks the conflicting sections like this:</a:t>
              </a:r>
            </a:p>
          </p:txBody>
        </p:sp>
        <p:sp>
          <p:nvSpPr>
            <p:cNvPr id="11" name="TextBox 26">
              <a:extLst>
                <a:ext uri="{FF2B5EF4-FFF2-40B4-BE49-F238E27FC236}">
                  <a16:creationId xmlns:a16="http://schemas.microsoft.com/office/drawing/2014/main" id="{49297054-FC2A-690C-7A8B-562D5B12CC91}"/>
                </a:ext>
              </a:extLst>
            </p:cNvPr>
            <p:cNvSpPr txBox="1"/>
            <p:nvPr/>
          </p:nvSpPr>
          <p:spPr>
            <a:xfrm>
              <a:off x="2474237" y="5246231"/>
              <a:ext cx="14057497" cy="1231106"/>
            </a:xfrm>
            <a:prstGeom prst="rect">
              <a:avLst/>
            </a:prstGeom>
          </p:spPr>
          <p:txBody>
            <a:bodyPr wrap="square" lIns="0" tIns="0" rIns="0" bIns="0" rtlCol="0" anchor="t">
              <a:spAutoFit/>
            </a:bodyPr>
            <a:lstStyle/>
            <a:p>
              <a:pPr algn="l"/>
              <a:r>
                <a:rPr lang="en-US" sz="1600" dirty="0">
                  <a:solidFill>
                    <a:srgbClr val="3E4044"/>
                  </a:solidFill>
                  <a:latin typeface="Roboto" panose="02000000000000000000" pitchFamily="2" charset="0"/>
                  <a:ea typeface="Roboto" panose="02000000000000000000" pitchFamily="2" charset="0"/>
                  <a:cs typeface="Roboto"/>
                  <a:sym typeface="Roboto"/>
                </a:rPr>
                <a:t>&lt;&lt;&lt;&lt;&lt;&lt;&lt; HEAD</a:t>
              </a:r>
            </a:p>
            <a:p>
              <a:pPr algn="l"/>
              <a:r>
                <a:rPr lang="en-US" sz="1600" dirty="0">
                  <a:solidFill>
                    <a:srgbClr val="3E4044"/>
                  </a:solidFill>
                  <a:latin typeface="Roboto" panose="02000000000000000000" pitchFamily="2" charset="0"/>
                  <a:ea typeface="Roboto" panose="02000000000000000000" pitchFamily="2" charset="0"/>
                  <a:cs typeface="Roboto"/>
                  <a:sym typeface="Roboto"/>
                </a:rPr>
                <a:t>Your changes</a:t>
              </a:r>
            </a:p>
            <a:p>
              <a:pPr algn="l"/>
              <a:r>
                <a:rPr lang="en-US" sz="1600" dirty="0">
                  <a:solidFill>
                    <a:srgbClr val="3E4044"/>
                  </a:solidFill>
                  <a:latin typeface="Roboto" panose="02000000000000000000" pitchFamily="2" charset="0"/>
                  <a:ea typeface="Roboto" panose="02000000000000000000" pitchFamily="2" charset="0"/>
                  <a:cs typeface="Roboto"/>
                  <a:sym typeface="Roboto"/>
                </a:rPr>
                <a:t>=======</a:t>
              </a:r>
            </a:p>
            <a:p>
              <a:pPr algn="l"/>
              <a:r>
                <a:rPr lang="en-US" sz="1600" dirty="0">
                  <a:solidFill>
                    <a:srgbClr val="3E4044"/>
                  </a:solidFill>
                  <a:latin typeface="Roboto" panose="02000000000000000000" pitchFamily="2" charset="0"/>
                  <a:ea typeface="Roboto" panose="02000000000000000000" pitchFamily="2" charset="0"/>
                  <a:cs typeface="Roboto"/>
                  <a:sym typeface="Roboto"/>
                </a:rPr>
                <a:t>Changes from the branch you're merging</a:t>
              </a:r>
            </a:p>
            <a:p>
              <a:pPr algn="l"/>
              <a:r>
                <a:rPr lang="en-US" sz="1600" dirty="0">
                  <a:solidFill>
                    <a:srgbClr val="3E4044"/>
                  </a:solidFill>
                  <a:latin typeface="Roboto" panose="02000000000000000000" pitchFamily="2" charset="0"/>
                  <a:ea typeface="Roboto" panose="02000000000000000000" pitchFamily="2" charset="0"/>
                  <a:cs typeface="Roboto"/>
                  <a:sym typeface="Roboto"/>
                </a:rPr>
                <a:t>&gt;&gt;&gt;&gt;&gt;&gt;&gt; branch-name</a:t>
              </a:r>
            </a:p>
          </p:txBody>
        </p:sp>
        <p:sp>
          <p:nvSpPr>
            <p:cNvPr id="13" name="TextBox 16">
              <a:extLst>
                <a:ext uri="{FF2B5EF4-FFF2-40B4-BE49-F238E27FC236}">
                  <a16:creationId xmlns:a16="http://schemas.microsoft.com/office/drawing/2014/main" id="{15F7E7E5-E0BE-EBD8-592B-C46F9EE5350D}"/>
                </a:ext>
              </a:extLst>
            </p:cNvPr>
            <p:cNvSpPr txBox="1"/>
            <p:nvPr/>
          </p:nvSpPr>
          <p:spPr>
            <a:xfrm>
              <a:off x="2490802" y="6514704"/>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Manually choose which changes to keep:</a:t>
              </a:r>
            </a:p>
          </p:txBody>
        </p:sp>
        <p:sp>
          <p:nvSpPr>
            <p:cNvPr id="14" name="TextBox 26">
              <a:extLst>
                <a:ext uri="{FF2B5EF4-FFF2-40B4-BE49-F238E27FC236}">
                  <a16:creationId xmlns:a16="http://schemas.microsoft.com/office/drawing/2014/main" id="{F54F78FE-A493-476E-D2D7-D71A7FF53083}"/>
                </a:ext>
              </a:extLst>
            </p:cNvPr>
            <p:cNvSpPr txBox="1"/>
            <p:nvPr/>
          </p:nvSpPr>
          <p:spPr>
            <a:xfrm>
              <a:off x="2474237" y="6783261"/>
              <a:ext cx="14057497" cy="492443"/>
            </a:xfrm>
            <a:prstGeom prst="rect">
              <a:avLst/>
            </a:prstGeom>
          </p:spPr>
          <p:txBody>
            <a:bodyPr wrap="square" lIns="0" tIns="0" rIns="0" bIns="0" rtlCol="0" anchor="t">
              <a:spAutoFit/>
            </a:bodyPr>
            <a:lstStyle/>
            <a:p>
              <a:pPr marL="285750" indent="-285750" algn="l">
                <a:buFont typeface="Arial" panose="020B0604020202020204" pitchFamily="34" charset="0"/>
                <a:buChar char="•"/>
              </a:pPr>
              <a:r>
                <a:rPr lang="en-US" sz="1600" dirty="0">
                  <a:solidFill>
                    <a:srgbClr val="3E4044"/>
                  </a:solidFill>
                  <a:latin typeface="Roboto" panose="02000000000000000000" pitchFamily="2" charset="0"/>
                  <a:ea typeface="Roboto" panose="02000000000000000000" pitchFamily="2" charset="0"/>
                  <a:cs typeface="Roboto"/>
                  <a:sym typeface="Roboto"/>
                </a:rPr>
                <a:t>Decide which changes to keep, or merge both sets of changes manually.</a:t>
              </a:r>
            </a:p>
            <a:p>
              <a:pPr marL="285750" indent="-285750" algn="l">
                <a:buFont typeface="Arial" panose="020B0604020202020204" pitchFamily="34" charset="0"/>
                <a:buChar char="•"/>
              </a:pPr>
              <a:r>
                <a:rPr lang="en-US" sz="1600" dirty="0">
                  <a:solidFill>
                    <a:srgbClr val="3E4044"/>
                  </a:solidFill>
                  <a:latin typeface="Roboto" panose="02000000000000000000" pitchFamily="2" charset="0"/>
                  <a:ea typeface="Roboto" panose="02000000000000000000" pitchFamily="2" charset="0"/>
                  <a:cs typeface="Roboto"/>
                  <a:sym typeface="Roboto"/>
                </a:rPr>
                <a:t>Remove the conflict markers (&lt;&lt;&lt;&lt;&lt;&lt;, ======, &gt;&gt;&gt;&gt;&gt;&gt;).</a:t>
              </a:r>
            </a:p>
          </p:txBody>
        </p:sp>
        <p:sp>
          <p:nvSpPr>
            <p:cNvPr id="19" name="TextBox 16">
              <a:extLst>
                <a:ext uri="{FF2B5EF4-FFF2-40B4-BE49-F238E27FC236}">
                  <a16:creationId xmlns:a16="http://schemas.microsoft.com/office/drawing/2014/main" id="{537A788C-FAD8-5D4B-462E-3C5DD93D3926}"/>
                </a:ext>
              </a:extLst>
            </p:cNvPr>
            <p:cNvSpPr txBox="1"/>
            <p:nvPr/>
          </p:nvSpPr>
          <p:spPr>
            <a:xfrm>
              <a:off x="2474237" y="7304629"/>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Mark the conflict as resolved by staging the file:</a:t>
              </a:r>
            </a:p>
          </p:txBody>
        </p:sp>
        <p:sp>
          <p:nvSpPr>
            <p:cNvPr id="20" name="TextBox 26">
              <a:extLst>
                <a:ext uri="{FF2B5EF4-FFF2-40B4-BE49-F238E27FC236}">
                  <a16:creationId xmlns:a16="http://schemas.microsoft.com/office/drawing/2014/main" id="{0B65ECDB-3FCA-1048-02F2-F806B171C77E}"/>
                </a:ext>
              </a:extLst>
            </p:cNvPr>
            <p:cNvSpPr txBox="1"/>
            <p:nvPr/>
          </p:nvSpPr>
          <p:spPr>
            <a:xfrm>
              <a:off x="2490802" y="7578208"/>
              <a:ext cx="14057497" cy="246221"/>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add &lt;filename&gt;</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21" name="TextBox 16">
              <a:extLst>
                <a:ext uri="{FF2B5EF4-FFF2-40B4-BE49-F238E27FC236}">
                  <a16:creationId xmlns:a16="http://schemas.microsoft.com/office/drawing/2014/main" id="{13D1968C-362C-B2B1-7B53-32952C9FE39C}"/>
                </a:ext>
              </a:extLst>
            </p:cNvPr>
            <p:cNvSpPr txBox="1"/>
            <p:nvPr/>
          </p:nvSpPr>
          <p:spPr>
            <a:xfrm>
              <a:off x="2490802" y="7850688"/>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Complete the merge by committing the changes:</a:t>
              </a:r>
            </a:p>
          </p:txBody>
        </p:sp>
        <p:sp>
          <p:nvSpPr>
            <p:cNvPr id="25" name="TextBox 26">
              <a:extLst>
                <a:ext uri="{FF2B5EF4-FFF2-40B4-BE49-F238E27FC236}">
                  <a16:creationId xmlns:a16="http://schemas.microsoft.com/office/drawing/2014/main" id="{6C9B745A-2B98-AA72-2E33-9571EEBCDBD3}"/>
                </a:ext>
              </a:extLst>
            </p:cNvPr>
            <p:cNvSpPr txBox="1"/>
            <p:nvPr/>
          </p:nvSpPr>
          <p:spPr>
            <a:xfrm>
              <a:off x="2490802" y="8098008"/>
              <a:ext cx="14057497" cy="246221"/>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commit –m “&lt;msg&gt;”</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grpSp>
      <p:grpSp>
        <p:nvGrpSpPr>
          <p:cNvPr id="27" name="Grup 26">
            <a:extLst>
              <a:ext uri="{FF2B5EF4-FFF2-40B4-BE49-F238E27FC236}">
                <a16:creationId xmlns:a16="http://schemas.microsoft.com/office/drawing/2014/main" id="{7C130A2B-4582-AB9D-1734-57AD43E202ED}"/>
              </a:ext>
            </a:extLst>
          </p:cNvPr>
          <p:cNvGrpSpPr/>
          <p:nvPr/>
        </p:nvGrpSpPr>
        <p:grpSpPr>
          <a:xfrm>
            <a:off x="1893613" y="12082875"/>
            <a:ext cx="14433048" cy="2729012"/>
            <a:chOff x="2115251" y="3440641"/>
            <a:chExt cx="14433048" cy="2729012"/>
          </a:xfrm>
        </p:grpSpPr>
        <p:sp>
          <p:nvSpPr>
            <p:cNvPr id="29" name="TextBox 26">
              <a:extLst>
                <a:ext uri="{FF2B5EF4-FFF2-40B4-BE49-F238E27FC236}">
                  <a16:creationId xmlns:a16="http://schemas.microsoft.com/office/drawing/2014/main" id="{07FE1ACD-AA7A-5413-4F37-6A41EDAB6319}"/>
                </a:ext>
              </a:extLst>
            </p:cNvPr>
            <p:cNvSpPr txBox="1"/>
            <p:nvPr/>
          </p:nvSpPr>
          <p:spPr>
            <a:xfrm>
              <a:off x="2477904" y="3833956"/>
              <a:ext cx="14057497" cy="349455"/>
            </a:xfrm>
            <a:prstGeom prst="rect">
              <a:avLst/>
            </a:prstGeom>
          </p:spPr>
          <p:txBody>
            <a:bodyPr wrap="square" lIns="0" tIns="0" rIns="0" bIns="0" rtlCol="0" anchor="t">
              <a:spAutoFit/>
            </a:bodyPr>
            <a:lstStyle/>
            <a:p>
              <a:pPr algn="l">
                <a:lnSpc>
                  <a:spcPts val="3080"/>
                </a:lnSpc>
              </a:pPr>
              <a:r>
                <a:rPr lang="en-US" sz="1600" dirty="0">
                  <a:latin typeface="Roboto" panose="02000000000000000000" pitchFamily="2" charset="0"/>
                  <a:ea typeface="Roboto" panose="02000000000000000000" pitchFamily="2" charset="0"/>
                </a:rPr>
                <a:t>If you want to resolve the conflict by accepting the changes from one branch entirely, you can use:</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30" name="TextBox 26">
              <a:extLst>
                <a:ext uri="{FF2B5EF4-FFF2-40B4-BE49-F238E27FC236}">
                  <a16:creationId xmlns:a16="http://schemas.microsoft.com/office/drawing/2014/main" id="{8F9F6171-8154-A34D-CF2C-E174E3F72059}"/>
                </a:ext>
              </a:extLst>
            </p:cNvPr>
            <p:cNvSpPr txBox="1"/>
            <p:nvPr/>
          </p:nvSpPr>
          <p:spPr>
            <a:xfrm>
              <a:off x="2477904" y="4102311"/>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checkout --ours &lt;filename&gt;                  -&gt; </a:t>
              </a:r>
              <a:r>
                <a:rPr lang="en-US" sz="1600" b="1" dirty="0">
                  <a:solidFill>
                    <a:srgbClr val="3E4044"/>
                  </a:solidFill>
                  <a:latin typeface="Roboto" panose="02000000000000000000" pitchFamily="2" charset="0"/>
                  <a:ea typeface="Roboto" panose="02000000000000000000" pitchFamily="2" charset="0"/>
                  <a:cs typeface="Roboto"/>
                  <a:sym typeface="Roboto"/>
                </a:rPr>
                <a:t>Keep your current branch’s changes</a:t>
              </a:r>
            </a:p>
          </p:txBody>
        </p:sp>
        <p:sp>
          <p:nvSpPr>
            <p:cNvPr id="31" name="TextBox 16">
              <a:extLst>
                <a:ext uri="{FF2B5EF4-FFF2-40B4-BE49-F238E27FC236}">
                  <a16:creationId xmlns:a16="http://schemas.microsoft.com/office/drawing/2014/main" id="{C7243A26-6B0E-EAC0-AA56-41897330E9CD}"/>
                </a:ext>
              </a:extLst>
            </p:cNvPr>
            <p:cNvSpPr txBox="1"/>
            <p:nvPr/>
          </p:nvSpPr>
          <p:spPr>
            <a:xfrm>
              <a:off x="2477904" y="3654747"/>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Accepting one side's changes:</a:t>
              </a:r>
            </a:p>
          </p:txBody>
        </p:sp>
        <p:sp>
          <p:nvSpPr>
            <p:cNvPr id="32" name="TextBox 26">
              <a:extLst>
                <a:ext uri="{FF2B5EF4-FFF2-40B4-BE49-F238E27FC236}">
                  <a16:creationId xmlns:a16="http://schemas.microsoft.com/office/drawing/2014/main" id="{8E2CA51A-189A-3DBA-E1E5-165C13DE208C}"/>
                </a:ext>
              </a:extLst>
            </p:cNvPr>
            <p:cNvSpPr txBox="1"/>
            <p:nvPr/>
          </p:nvSpPr>
          <p:spPr>
            <a:xfrm>
              <a:off x="2474237" y="4654697"/>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status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 Conflicting files will be shown in red.</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33" name="TextBox 16">
              <a:extLst>
                <a:ext uri="{FF2B5EF4-FFF2-40B4-BE49-F238E27FC236}">
                  <a16:creationId xmlns:a16="http://schemas.microsoft.com/office/drawing/2014/main" id="{44C4B17A-041C-9C51-D14F-FA31E9BF67E2}"/>
                </a:ext>
              </a:extLst>
            </p:cNvPr>
            <p:cNvSpPr txBox="1"/>
            <p:nvPr/>
          </p:nvSpPr>
          <p:spPr>
            <a:xfrm>
              <a:off x="2490802" y="5041043"/>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Then, stage the file:</a:t>
              </a:r>
            </a:p>
          </p:txBody>
        </p:sp>
        <p:sp>
          <p:nvSpPr>
            <p:cNvPr id="34" name="TextBox 26">
              <a:extLst>
                <a:ext uri="{FF2B5EF4-FFF2-40B4-BE49-F238E27FC236}">
                  <a16:creationId xmlns:a16="http://schemas.microsoft.com/office/drawing/2014/main" id="{9C8DAB62-8F74-8E8F-4252-E90D23B17083}"/>
                </a:ext>
              </a:extLst>
            </p:cNvPr>
            <p:cNvSpPr txBox="1"/>
            <p:nvPr/>
          </p:nvSpPr>
          <p:spPr>
            <a:xfrm>
              <a:off x="2474236" y="5275069"/>
              <a:ext cx="14057497" cy="246221"/>
            </a:xfrm>
            <a:prstGeom prst="rect">
              <a:avLst/>
            </a:prstGeom>
          </p:spPr>
          <p:txBody>
            <a:bodyPr wrap="square" lIns="0" tIns="0" rIns="0" bIns="0" rtlCol="0" anchor="t">
              <a:spAutoFit/>
            </a:bodyPr>
            <a:lstStyle/>
            <a:p>
              <a:pPr algn="l"/>
              <a:r>
                <a:rPr lang="en-US" sz="1600" dirty="0">
                  <a:solidFill>
                    <a:srgbClr val="3E4044"/>
                  </a:solidFill>
                  <a:latin typeface="Roboto" panose="02000000000000000000" pitchFamily="2" charset="0"/>
                  <a:ea typeface="Roboto" panose="02000000000000000000" pitchFamily="2" charset="0"/>
                  <a:cs typeface="Roboto"/>
                  <a:sym typeface="Roboto"/>
                </a:rPr>
                <a:t>git add &lt;filename&gt;</a:t>
              </a:r>
            </a:p>
          </p:txBody>
        </p:sp>
        <p:sp>
          <p:nvSpPr>
            <p:cNvPr id="35" name="TextBox 16">
              <a:extLst>
                <a:ext uri="{FF2B5EF4-FFF2-40B4-BE49-F238E27FC236}">
                  <a16:creationId xmlns:a16="http://schemas.microsoft.com/office/drawing/2014/main" id="{770F956C-5B75-39AE-5EC8-38255AC6D9C2}"/>
                </a:ext>
              </a:extLst>
            </p:cNvPr>
            <p:cNvSpPr txBox="1"/>
            <p:nvPr/>
          </p:nvSpPr>
          <p:spPr>
            <a:xfrm>
              <a:off x="2490802" y="5518711"/>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And complete the merge:</a:t>
              </a:r>
            </a:p>
          </p:txBody>
        </p:sp>
        <p:sp>
          <p:nvSpPr>
            <p:cNvPr id="36" name="TextBox 26">
              <a:extLst>
                <a:ext uri="{FF2B5EF4-FFF2-40B4-BE49-F238E27FC236}">
                  <a16:creationId xmlns:a16="http://schemas.microsoft.com/office/drawing/2014/main" id="{69B8A5D9-D2F1-2BDD-CCCA-0D28FCED6DDE}"/>
                </a:ext>
              </a:extLst>
            </p:cNvPr>
            <p:cNvSpPr txBox="1"/>
            <p:nvPr/>
          </p:nvSpPr>
          <p:spPr>
            <a:xfrm>
              <a:off x="2490801" y="5756933"/>
              <a:ext cx="14057497" cy="246221"/>
            </a:xfrm>
            <a:prstGeom prst="rect">
              <a:avLst/>
            </a:prstGeom>
          </p:spPr>
          <p:txBody>
            <a:bodyPr wrap="square" lIns="0" tIns="0" rIns="0" bIns="0" rtlCol="0" anchor="t">
              <a:spAutoFit/>
            </a:bodyPr>
            <a:lstStyle/>
            <a:p>
              <a:pPr algn="l"/>
              <a:r>
                <a:rPr lang="en-US" sz="1600" dirty="0">
                  <a:solidFill>
                    <a:srgbClr val="3E4044"/>
                  </a:solidFill>
                  <a:latin typeface="Roboto" panose="02000000000000000000" pitchFamily="2" charset="0"/>
                  <a:ea typeface="Roboto" panose="02000000000000000000" pitchFamily="2" charset="0"/>
                  <a:cs typeface="Roboto"/>
                  <a:sym typeface="Roboto"/>
                </a:rPr>
                <a:t>git commit –m “&lt;msg&gt;”</a:t>
              </a:r>
            </a:p>
          </p:txBody>
        </p:sp>
        <p:sp>
          <p:nvSpPr>
            <p:cNvPr id="43" name="TextBox 26">
              <a:extLst>
                <a:ext uri="{FF2B5EF4-FFF2-40B4-BE49-F238E27FC236}">
                  <a16:creationId xmlns:a16="http://schemas.microsoft.com/office/drawing/2014/main" id="{7DB690F6-24D0-6132-F0B4-7122227FA5FB}"/>
                </a:ext>
              </a:extLst>
            </p:cNvPr>
            <p:cNvSpPr txBox="1"/>
            <p:nvPr/>
          </p:nvSpPr>
          <p:spPr>
            <a:xfrm>
              <a:off x="2474236" y="4341172"/>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checkout --theirs &lt;filename&gt;                	-&gt;</a:t>
              </a:r>
              <a:r>
                <a:rPr lang="en-US" sz="1600" b="1" dirty="0">
                  <a:solidFill>
                    <a:srgbClr val="3E4044"/>
                  </a:solidFill>
                  <a:latin typeface="Roboto" panose="02000000000000000000" pitchFamily="2" charset="0"/>
                  <a:ea typeface="Roboto" panose="02000000000000000000" pitchFamily="2" charset="0"/>
                  <a:cs typeface="Roboto"/>
                  <a:sym typeface="Roboto"/>
                </a:rPr>
                <a:t> Accept the changes from the branch being merged</a:t>
              </a:r>
            </a:p>
          </p:txBody>
        </p:sp>
        <p:sp>
          <p:nvSpPr>
            <p:cNvPr id="46" name="Dikdörtgen: Köşeleri Yuvarlatılmış 45">
              <a:extLst>
                <a:ext uri="{FF2B5EF4-FFF2-40B4-BE49-F238E27FC236}">
                  <a16:creationId xmlns:a16="http://schemas.microsoft.com/office/drawing/2014/main" id="{51BDFA24-E0C5-95D3-43F0-22995193CB75}"/>
                </a:ext>
              </a:extLst>
            </p:cNvPr>
            <p:cNvSpPr/>
            <p:nvPr/>
          </p:nvSpPr>
          <p:spPr>
            <a:xfrm>
              <a:off x="2115251" y="3440641"/>
              <a:ext cx="9543349" cy="27290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11902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1893613" y="240030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a:spLocks noGrp="1" noRot="1" noMove="1" noResize="1" noEditPoints="1" noAdjustHandles="1" noChangeArrowheads="1" noChangeShapeType="1"/>
            </p:cNvSpPr>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76566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rPr>
              <a:t>Merge Conflict</a:t>
            </a:r>
            <a:endPar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62</a:t>
            </a:r>
          </a:p>
        </p:txBody>
      </p:sp>
      <p:sp>
        <p:nvSpPr>
          <p:cNvPr id="12" name="TextBox 26">
            <a:extLst>
              <a:ext uri="{FF2B5EF4-FFF2-40B4-BE49-F238E27FC236}">
                <a16:creationId xmlns:a16="http://schemas.microsoft.com/office/drawing/2014/main" id="{8926533F-02B2-6DD8-F7D4-24D64272719A}"/>
              </a:ext>
            </a:extLst>
          </p:cNvPr>
          <p:cNvSpPr txBox="1"/>
          <p:nvPr/>
        </p:nvSpPr>
        <p:spPr>
          <a:xfrm>
            <a:off x="2115251" y="11347807"/>
            <a:ext cx="14057497" cy="349455"/>
          </a:xfrm>
          <a:prstGeom prst="rect">
            <a:avLst/>
          </a:prstGeom>
        </p:spPr>
        <p:txBody>
          <a:bodyPr wrap="square" lIns="0" tIns="0" rIns="0" bIns="0" rtlCol="0" anchor="t">
            <a:spAutoFit/>
          </a:bodyPr>
          <a:lstStyle/>
          <a:p>
            <a:pPr marL="285750" indent="-285750" algn="l">
              <a:lnSpc>
                <a:spcPts val="3080"/>
              </a:lnSpc>
              <a:buFont typeface="Courier New" panose="02070309020205020404" pitchFamily="49" charset="0"/>
              <a:buChar char="o"/>
            </a:pPr>
            <a:r>
              <a:rPr lang="en-US" sz="1600" b="1" dirty="0">
                <a:solidFill>
                  <a:srgbClr val="3E4044"/>
                </a:solidFill>
                <a:latin typeface="Roboto" panose="02000000000000000000" pitchFamily="2" charset="0"/>
                <a:ea typeface="Roboto" panose="02000000000000000000" pitchFamily="2" charset="0"/>
                <a:cs typeface="Roboto"/>
                <a:sym typeface="Roboto"/>
              </a:rPr>
              <a:t>Create a New Branch</a:t>
            </a:r>
            <a:r>
              <a:rPr lang="en-US" sz="1600" dirty="0">
                <a:solidFill>
                  <a:srgbClr val="3E4044"/>
                </a:solidFill>
                <a:latin typeface="Roboto" panose="02000000000000000000" pitchFamily="2" charset="0"/>
                <a:ea typeface="Roboto" panose="02000000000000000000" pitchFamily="2" charset="0"/>
                <a:cs typeface="Roboto"/>
                <a:sym typeface="Roboto"/>
              </a:rPr>
              <a:t>: Create and switch to a new branch where you’ll make your changes.</a:t>
            </a:r>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8477571" y="514350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up 32">
            <a:extLst>
              <a:ext uri="{FF2B5EF4-FFF2-40B4-BE49-F238E27FC236}">
                <a16:creationId xmlns:a16="http://schemas.microsoft.com/office/drawing/2014/main" id="{248AEF53-5EE9-8187-1F8F-BAB238D49183}"/>
              </a:ext>
            </a:extLst>
          </p:cNvPr>
          <p:cNvGrpSpPr/>
          <p:nvPr/>
        </p:nvGrpSpPr>
        <p:grpSpPr>
          <a:xfrm>
            <a:off x="2250392" y="3357100"/>
            <a:ext cx="14433048" cy="2729012"/>
            <a:chOff x="2115251" y="3440641"/>
            <a:chExt cx="14433048" cy="2729012"/>
          </a:xfrm>
        </p:grpSpPr>
        <p:sp>
          <p:nvSpPr>
            <p:cNvPr id="63" name="TextBox 26">
              <a:extLst>
                <a:ext uri="{FF2B5EF4-FFF2-40B4-BE49-F238E27FC236}">
                  <a16:creationId xmlns:a16="http://schemas.microsoft.com/office/drawing/2014/main" id="{802367FA-0395-AB90-B982-445929AF5EB5}"/>
                </a:ext>
              </a:extLst>
            </p:cNvPr>
            <p:cNvSpPr txBox="1"/>
            <p:nvPr/>
          </p:nvSpPr>
          <p:spPr>
            <a:xfrm>
              <a:off x="2477904" y="3833956"/>
              <a:ext cx="14057497" cy="349455"/>
            </a:xfrm>
            <a:prstGeom prst="rect">
              <a:avLst/>
            </a:prstGeom>
          </p:spPr>
          <p:txBody>
            <a:bodyPr wrap="square" lIns="0" tIns="0" rIns="0" bIns="0" rtlCol="0" anchor="t">
              <a:spAutoFit/>
            </a:bodyPr>
            <a:lstStyle/>
            <a:p>
              <a:pPr algn="l">
                <a:lnSpc>
                  <a:spcPts val="3080"/>
                </a:lnSpc>
              </a:pPr>
              <a:r>
                <a:rPr lang="en-US" sz="1600" dirty="0">
                  <a:latin typeface="Roboto" panose="02000000000000000000" pitchFamily="2" charset="0"/>
                  <a:ea typeface="Roboto" panose="02000000000000000000" pitchFamily="2" charset="0"/>
                </a:rPr>
                <a:t>If you want to resolve the conflict by accepting the changes from one branch entirely, you can use:</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5" name="TextBox 26">
              <a:extLst>
                <a:ext uri="{FF2B5EF4-FFF2-40B4-BE49-F238E27FC236}">
                  <a16:creationId xmlns:a16="http://schemas.microsoft.com/office/drawing/2014/main" id="{7831D036-9878-CC6E-CBB7-16B840D68791}"/>
                </a:ext>
              </a:extLst>
            </p:cNvPr>
            <p:cNvSpPr txBox="1"/>
            <p:nvPr/>
          </p:nvSpPr>
          <p:spPr>
            <a:xfrm>
              <a:off x="2477904" y="4102311"/>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checkout --ours &lt;filename&gt;                  -&gt; </a:t>
              </a:r>
              <a:r>
                <a:rPr lang="en-US" sz="1600" b="1" dirty="0">
                  <a:solidFill>
                    <a:srgbClr val="3E4044"/>
                  </a:solidFill>
                  <a:latin typeface="Roboto" panose="02000000000000000000" pitchFamily="2" charset="0"/>
                  <a:ea typeface="Roboto" panose="02000000000000000000" pitchFamily="2" charset="0"/>
                  <a:cs typeface="Roboto"/>
                  <a:sym typeface="Roboto"/>
                </a:rPr>
                <a:t>Keep your current branch’s changes</a:t>
              </a:r>
            </a:p>
          </p:txBody>
        </p:sp>
        <p:sp>
          <p:nvSpPr>
            <p:cNvPr id="48" name="TextBox 16">
              <a:extLst>
                <a:ext uri="{FF2B5EF4-FFF2-40B4-BE49-F238E27FC236}">
                  <a16:creationId xmlns:a16="http://schemas.microsoft.com/office/drawing/2014/main" id="{78948593-67C2-8315-812D-41F50ADB0D15}"/>
                </a:ext>
              </a:extLst>
            </p:cNvPr>
            <p:cNvSpPr txBox="1"/>
            <p:nvPr/>
          </p:nvSpPr>
          <p:spPr>
            <a:xfrm>
              <a:off x="2477904" y="3654747"/>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Accepting one side's changes:</a:t>
              </a:r>
            </a:p>
          </p:txBody>
        </p:sp>
        <p:sp>
          <p:nvSpPr>
            <p:cNvPr id="9" name="TextBox 26">
              <a:extLst>
                <a:ext uri="{FF2B5EF4-FFF2-40B4-BE49-F238E27FC236}">
                  <a16:creationId xmlns:a16="http://schemas.microsoft.com/office/drawing/2014/main" id="{8065E35E-F39F-009E-15C3-07439E021A8E}"/>
                </a:ext>
              </a:extLst>
            </p:cNvPr>
            <p:cNvSpPr txBox="1"/>
            <p:nvPr/>
          </p:nvSpPr>
          <p:spPr>
            <a:xfrm>
              <a:off x="2474237" y="4654697"/>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status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 Conflicting files will be shown in red.</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10" name="TextBox 16">
              <a:extLst>
                <a:ext uri="{FF2B5EF4-FFF2-40B4-BE49-F238E27FC236}">
                  <a16:creationId xmlns:a16="http://schemas.microsoft.com/office/drawing/2014/main" id="{A58BD547-9A01-6034-B7E5-79B5AA01D007}"/>
                </a:ext>
              </a:extLst>
            </p:cNvPr>
            <p:cNvSpPr txBox="1"/>
            <p:nvPr/>
          </p:nvSpPr>
          <p:spPr>
            <a:xfrm>
              <a:off x="2490802" y="5041043"/>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Then, stage the file:</a:t>
              </a:r>
            </a:p>
          </p:txBody>
        </p:sp>
        <p:sp>
          <p:nvSpPr>
            <p:cNvPr id="11" name="TextBox 26">
              <a:extLst>
                <a:ext uri="{FF2B5EF4-FFF2-40B4-BE49-F238E27FC236}">
                  <a16:creationId xmlns:a16="http://schemas.microsoft.com/office/drawing/2014/main" id="{49297054-FC2A-690C-7A8B-562D5B12CC91}"/>
                </a:ext>
              </a:extLst>
            </p:cNvPr>
            <p:cNvSpPr txBox="1"/>
            <p:nvPr/>
          </p:nvSpPr>
          <p:spPr>
            <a:xfrm>
              <a:off x="2474236" y="5275069"/>
              <a:ext cx="14057497" cy="246221"/>
            </a:xfrm>
            <a:prstGeom prst="rect">
              <a:avLst/>
            </a:prstGeom>
          </p:spPr>
          <p:txBody>
            <a:bodyPr wrap="square" lIns="0" tIns="0" rIns="0" bIns="0" rtlCol="0" anchor="t">
              <a:spAutoFit/>
            </a:bodyPr>
            <a:lstStyle/>
            <a:p>
              <a:pPr algn="l"/>
              <a:r>
                <a:rPr lang="en-US" sz="1600" dirty="0">
                  <a:solidFill>
                    <a:srgbClr val="3E4044"/>
                  </a:solidFill>
                  <a:latin typeface="Roboto" panose="02000000000000000000" pitchFamily="2" charset="0"/>
                  <a:ea typeface="Roboto" panose="02000000000000000000" pitchFamily="2" charset="0"/>
                  <a:cs typeface="Roboto"/>
                  <a:sym typeface="Roboto"/>
                </a:rPr>
                <a:t>git add &lt;filename&gt;</a:t>
              </a:r>
            </a:p>
          </p:txBody>
        </p:sp>
        <p:sp>
          <p:nvSpPr>
            <p:cNvPr id="13" name="TextBox 16">
              <a:extLst>
                <a:ext uri="{FF2B5EF4-FFF2-40B4-BE49-F238E27FC236}">
                  <a16:creationId xmlns:a16="http://schemas.microsoft.com/office/drawing/2014/main" id="{15F7E7E5-E0BE-EBD8-592B-C46F9EE5350D}"/>
                </a:ext>
              </a:extLst>
            </p:cNvPr>
            <p:cNvSpPr txBox="1"/>
            <p:nvPr/>
          </p:nvSpPr>
          <p:spPr>
            <a:xfrm>
              <a:off x="2490802" y="5518711"/>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And complete the merge:</a:t>
              </a:r>
            </a:p>
          </p:txBody>
        </p:sp>
        <p:sp>
          <p:nvSpPr>
            <p:cNvPr id="14" name="TextBox 26">
              <a:extLst>
                <a:ext uri="{FF2B5EF4-FFF2-40B4-BE49-F238E27FC236}">
                  <a16:creationId xmlns:a16="http://schemas.microsoft.com/office/drawing/2014/main" id="{F54F78FE-A493-476E-D2D7-D71A7FF53083}"/>
                </a:ext>
              </a:extLst>
            </p:cNvPr>
            <p:cNvSpPr txBox="1"/>
            <p:nvPr/>
          </p:nvSpPr>
          <p:spPr>
            <a:xfrm>
              <a:off x="2490801" y="5756933"/>
              <a:ext cx="14057497" cy="246221"/>
            </a:xfrm>
            <a:prstGeom prst="rect">
              <a:avLst/>
            </a:prstGeom>
          </p:spPr>
          <p:txBody>
            <a:bodyPr wrap="square" lIns="0" tIns="0" rIns="0" bIns="0" rtlCol="0" anchor="t">
              <a:spAutoFit/>
            </a:bodyPr>
            <a:lstStyle/>
            <a:p>
              <a:pPr algn="l"/>
              <a:r>
                <a:rPr lang="en-US" sz="1600" dirty="0">
                  <a:solidFill>
                    <a:srgbClr val="3E4044"/>
                  </a:solidFill>
                  <a:latin typeface="Roboto" panose="02000000000000000000" pitchFamily="2" charset="0"/>
                  <a:ea typeface="Roboto" panose="02000000000000000000" pitchFamily="2" charset="0"/>
                  <a:cs typeface="Roboto"/>
                  <a:sym typeface="Roboto"/>
                </a:rPr>
                <a:t>git commit –m “&lt;msg&gt;”</a:t>
              </a:r>
            </a:p>
          </p:txBody>
        </p:sp>
        <p:sp>
          <p:nvSpPr>
            <p:cNvPr id="16" name="TextBox 26">
              <a:extLst>
                <a:ext uri="{FF2B5EF4-FFF2-40B4-BE49-F238E27FC236}">
                  <a16:creationId xmlns:a16="http://schemas.microsoft.com/office/drawing/2014/main" id="{81A8ABA0-A397-E1ED-8D3F-07E87E8D319B}"/>
                </a:ext>
              </a:extLst>
            </p:cNvPr>
            <p:cNvSpPr txBox="1"/>
            <p:nvPr/>
          </p:nvSpPr>
          <p:spPr>
            <a:xfrm>
              <a:off x="2474236" y="4341172"/>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checkout --theirs &lt;filename&gt;                	-&gt;</a:t>
              </a:r>
              <a:r>
                <a:rPr lang="en-US" sz="1600" b="1" dirty="0">
                  <a:solidFill>
                    <a:srgbClr val="3E4044"/>
                  </a:solidFill>
                  <a:latin typeface="Roboto" panose="02000000000000000000" pitchFamily="2" charset="0"/>
                  <a:ea typeface="Roboto" panose="02000000000000000000" pitchFamily="2" charset="0"/>
                  <a:cs typeface="Roboto"/>
                  <a:sym typeface="Roboto"/>
                </a:rPr>
                <a:t> Accept the changes from the branch being merged</a:t>
              </a:r>
            </a:p>
          </p:txBody>
        </p:sp>
        <p:sp>
          <p:nvSpPr>
            <p:cNvPr id="27" name="Dikdörtgen: Köşeleri Yuvarlatılmış 26">
              <a:extLst>
                <a:ext uri="{FF2B5EF4-FFF2-40B4-BE49-F238E27FC236}">
                  <a16:creationId xmlns:a16="http://schemas.microsoft.com/office/drawing/2014/main" id="{AFC62BB7-DD21-49B9-49B8-304800FF07F9}"/>
                </a:ext>
              </a:extLst>
            </p:cNvPr>
            <p:cNvSpPr/>
            <p:nvPr/>
          </p:nvSpPr>
          <p:spPr>
            <a:xfrm>
              <a:off x="2115251" y="3440641"/>
              <a:ext cx="9543349" cy="27290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up 31">
            <a:extLst>
              <a:ext uri="{FF2B5EF4-FFF2-40B4-BE49-F238E27FC236}">
                <a16:creationId xmlns:a16="http://schemas.microsoft.com/office/drawing/2014/main" id="{EEB9F618-A10C-8EC7-FA9E-895DC0D85EEB}"/>
              </a:ext>
            </a:extLst>
          </p:cNvPr>
          <p:cNvGrpSpPr/>
          <p:nvPr/>
        </p:nvGrpSpPr>
        <p:grpSpPr>
          <a:xfrm>
            <a:off x="2250392" y="12082875"/>
            <a:ext cx="14323306" cy="1479560"/>
            <a:chOff x="2224992" y="6246290"/>
            <a:chExt cx="14323306" cy="1479560"/>
          </a:xfrm>
        </p:grpSpPr>
        <p:sp>
          <p:nvSpPr>
            <p:cNvPr id="19" name="TextBox 16">
              <a:extLst>
                <a:ext uri="{FF2B5EF4-FFF2-40B4-BE49-F238E27FC236}">
                  <a16:creationId xmlns:a16="http://schemas.microsoft.com/office/drawing/2014/main" id="{537A788C-FAD8-5D4B-462E-3C5DD93D3926}"/>
                </a:ext>
              </a:extLst>
            </p:cNvPr>
            <p:cNvSpPr txBox="1"/>
            <p:nvPr/>
          </p:nvSpPr>
          <p:spPr>
            <a:xfrm>
              <a:off x="2490801" y="6366981"/>
              <a:ext cx="14057497" cy="276999"/>
            </a:xfrm>
            <a:prstGeom prst="rect">
              <a:avLst/>
            </a:prstGeom>
          </p:spPr>
          <p:txBody>
            <a:bodyPr wrap="square" lIns="0" tIns="0" rIns="0" bIns="0" rtlCol="0" anchor="t">
              <a:spAutoFit/>
            </a:bodyPr>
            <a:lstStyle/>
            <a:p>
              <a:pPr algn="l"/>
              <a:r>
                <a:rPr lang="en-US" b="1" i="0" dirty="0">
                  <a:solidFill>
                    <a:srgbClr val="2E353F"/>
                  </a:solidFill>
                  <a:effectLst/>
                  <a:latin typeface="Roboto" panose="02000000000000000000" pitchFamily="2" charset="0"/>
                  <a:hlinkClick r:id="rId5">
                    <a:extLst>
                      <a:ext uri="{A12FA001-AC4F-418D-AE19-62706E023703}">
                        <ahyp:hlinkClr xmlns:ahyp="http://schemas.microsoft.com/office/drawing/2018/hyperlinkcolor" val="tx"/>
                      </a:ext>
                    </a:extLst>
                  </a:hlinkClick>
                </a:rPr>
                <a:t>Using Git’s automatic merge strategies:</a:t>
              </a:r>
              <a:endParaRPr lang="en-US" b="1" i="0" dirty="0">
                <a:solidFill>
                  <a:srgbClr val="2E353F"/>
                </a:solidFill>
                <a:effectLst/>
                <a:latin typeface="Roboto" panose="02000000000000000000" pitchFamily="2" charset="0"/>
              </a:endParaRPr>
            </a:p>
          </p:txBody>
        </p:sp>
        <p:sp>
          <p:nvSpPr>
            <p:cNvPr id="20" name="TextBox 26">
              <a:extLst>
                <a:ext uri="{FF2B5EF4-FFF2-40B4-BE49-F238E27FC236}">
                  <a16:creationId xmlns:a16="http://schemas.microsoft.com/office/drawing/2014/main" id="{0B65ECDB-3FCA-1048-02F2-F806B171C77E}"/>
                </a:ext>
              </a:extLst>
            </p:cNvPr>
            <p:cNvSpPr txBox="1"/>
            <p:nvPr/>
          </p:nvSpPr>
          <p:spPr>
            <a:xfrm>
              <a:off x="2474235" y="6641147"/>
              <a:ext cx="14057497" cy="246221"/>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offers different strategies for handling merges, such as:</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8" name="TextBox 26">
              <a:extLst>
                <a:ext uri="{FF2B5EF4-FFF2-40B4-BE49-F238E27FC236}">
                  <a16:creationId xmlns:a16="http://schemas.microsoft.com/office/drawing/2014/main" id="{49FE318E-0588-C293-4407-6C69949A9FC7}"/>
                </a:ext>
              </a:extLst>
            </p:cNvPr>
            <p:cNvSpPr txBox="1"/>
            <p:nvPr/>
          </p:nvSpPr>
          <p:spPr>
            <a:xfrm>
              <a:off x="2490801" y="6890947"/>
              <a:ext cx="14057497" cy="738664"/>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merge --strategy-option     </a:t>
              </a:r>
              <a:r>
                <a:rPr lang="en-US" sz="1600" dirty="0">
                  <a:latin typeface="Roboto" panose="02000000000000000000" pitchFamily="2" charset="0"/>
                  <a:ea typeface="Roboto" panose="02000000000000000000" pitchFamily="2" charset="0"/>
                  <a:sym typeface="Wingdings" panose="05000000000000000000" pitchFamily="2" charset="2"/>
                </a:rPr>
                <a:t> to use specific merge strategies during the merge:</a:t>
              </a:r>
            </a:p>
            <a:p>
              <a:pPr marL="285750" indent="-285750" algn="l">
                <a:buFont typeface="Arial" panose="020B0604020202020204" pitchFamily="34" charset="0"/>
                <a:buChar char="•"/>
              </a:pPr>
              <a:r>
                <a:rPr lang="en-US" sz="1600" dirty="0">
                  <a:solidFill>
                    <a:srgbClr val="3E4044"/>
                  </a:solidFill>
                  <a:latin typeface="Roboto" panose="02000000000000000000" pitchFamily="2" charset="0"/>
                  <a:ea typeface="Roboto" panose="02000000000000000000" pitchFamily="2" charset="0"/>
                  <a:cs typeface="Roboto"/>
                  <a:sym typeface="Roboto"/>
                </a:rPr>
                <a:t>git merge -X theirs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a:t>
              </a:r>
              <a:r>
                <a:rPr lang="en-US" sz="1600" dirty="0">
                  <a:solidFill>
                    <a:srgbClr val="3E4044"/>
                  </a:solidFill>
                  <a:latin typeface="Roboto" panose="02000000000000000000" pitchFamily="2" charset="0"/>
                  <a:ea typeface="Roboto" panose="02000000000000000000" pitchFamily="2" charset="0"/>
                  <a:cs typeface="Roboto"/>
                  <a:sym typeface="Roboto"/>
                </a:rPr>
                <a:t> </a:t>
              </a:r>
              <a:r>
                <a:rPr lang="en-US" sz="1600" dirty="0">
                  <a:latin typeface="Roboto" panose="02000000000000000000" pitchFamily="2" charset="0"/>
                  <a:ea typeface="Roboto" panose="02000000000000000000" pitchFamily="2" charset="0"/>
                </a:rPr>
                <a:t>Automatically accepts the changes from the other branch in case of conflicts.</a:t>
              </a:r>
            </a:p>
            <a:p>
              <a:pPr marL="285750" indent="-285750" algn="l">
                <a:buFont typeface="Arial" panose="020B0604020202020204" pitchFamily="34" charset="0"/>
                <a:buChar char="•"/>
              </a:pPr>
              <a:r>
                <a:rPr lang="en-US" sz="1600" dirty="0">
                  <a:solidFill>
                    <a:srgbClr val="3E4044"/>
                  </a:solidFill>
                  <a:latin typeface="Roboto" panose="02000000000000000000" pitchFamily="2" charset="0"/>
                  <a:ea typeface="Roboto" panose="02000000000000000000" pitchFamily="2" charset="0"/>
                  <a:cs typeface="Roboto"/>
                  <a:sym typeface="Roboto"/>
                </a:rPr>
                <a:t>git merge -X ours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 Automatically keeps your changes in case of conflicts.</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26" name="Freeform 23">
              <a:extLst>
                <a:ext uri="{FF2B5EF4-FFF2-40B4-BE49-F238E27FC236}">
                  <a16:creationId xmlns:a16="http://schemas.microsoft.com/office/drawing/2014/main" id="{B4E8EC8E-BDFD-43BC-6B24-404AAB158BC6}"/>
                </a:ext>
              </a:extLst>
            </p:cNvPr>
            <p:cNvSpPr/>
            <p:nvPr/>
          </p:nvSpPr>
          <p:spPr>
            <a:xfrm>
              <a:off x="6629400" y="6386195"/>
              <a:ext cx="228600" cy="22739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9" name="Dikdörtgen: Köşeleri Yuvarlatılmış 28">
              <a:extLst>
                <a:ext uri="{FF2B5EF4-FFF2-40B4-BE49-F238E27FC236}">
                  <a16:creationId xmlns:a16="http://schemas.microsoft.com/office/drawing/2014/main" id="{87571BC7-745E-563B-37EB-FD865A218A81}"/>
                </a:ext>
              </a:extLst>
            </p:cNvPr>
            <p:cNvSpPr/>
            <p:nvPr/>
          </p:nvSpPr>
          <p:spPr>
            <a:xfrm>
              <a:off x="2224992" y="6246290"/>
              <a:ext cx="10271808" cy="147956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up 30">
            <a:extLst>
              <a:ext uri="{FF2B5EF4-FFF2-40B4-BE49-F238E27FC236}">
                <a16:creationId xmlns:a16="http://schemas.microsoft.com/office/drawing/2014/main" id="{B53F33B0-C5A2-E0FA-E0D6-B56C97254DFD}"/>
              </a:ext>
            </a:extLst>
          </p:cNvPr>
          <p:cNvGrpSpPr/>
          <p:nvPr/>
        </p:nvGrpSpPr>
        <p:grpSpPr>
          <a:xfrm>
            <a:off x="2250392" y="13877915"/>
            <a:ext cx="14339871" cy="738664"/>
            <a:chOff x="2224992" y="8071732"/>
            <a:chExt cx="14339871" cy="738664"/>
          </a:xfrm>
        </p:grpSpPr>
        <p:sp>
          <p:nvSpPr>
            <p:cNvPr id="21" name="TextBox 16">
              <a:extLst>
                <a:ext uri="{FF2B5EF4-FFF2-40B4-BE49-F238E27FC236}">
                  <a16:creationId xmlns:a16="http://schemas.microsoft.com/office/drawing/2014/main" id="{13D1968C-362C-B2B1-7B53-32952C9FE39C}"/>
                </a:ext>
              </a:extLst>
            </p:cNvPr>
            <p:cNvSpPr txBox="1"/>
            <p:nvPr/>
          </p:nvSpPr>
          <p:spPr>
            <a:xfrm>
              <a:off x="2507366" y="8207714"/>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Aborting the merge process:</a:t>
              </a:r>
            </a:p>
          </p:txBody>
        </p:sp>
        <p:sp>
          <p:nvSpPr>
            <p:cNvPr id="25" name="TextBox 26">
              <a:extLst>
                <a:ext uri="{FF2B5EF4-FFF2-40B4-BE49-F238E27FC236}">
                  <a16:creationId xmlns:a16="http://schemas.microsoft.com/office/drawing/2014/main" id="{6C9B745A-2B98-AA72-2E33-9571EEBCDBD3}"/>
                </a:ext>
              </a:extLst>
            </p:cNvPr>
            <p:cNvSpPr txBox="1"/>
            <p:nvPr/>
          </p:nvSpPr>
          <p:spPr>
            <a:xfrm>
              <a:off x="2507366" y="8455034"/>
              <a:ext cx="14057497" cy="246221"/>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merge –abort                     </a:t>
              </a:r>
              <a:r>
                <a:rPr lang="en-US" sz="1600" dirty="0">
                  <a:latin typeface="Roboto" panose="02000000000000000000" pitchFamily="2" charset="0"/>
                  <a:ea typeface="Roboto" panose="02000000000000000000" pitchFamily="2" charset="0"/>
                  <a:sym typeface="Wingdings" panose="05000000000000000000" pitchFamily="2" charset="2"/>
                </a:rPr>
                <a:t> If the merge is too complex or you want to restart, you can abort the merge entirely</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30" name="Dikdörtgen: Köşeleri Yuvarlatılmış 29">
              <a:extLst>
                <a:ext uri="{FF2B5EF4-FFF2-40B4-BE49-F238E27FC236}">
                  <a16:creationId xmlns:a16="http://schemas.microsoft.com/office/drawing/2014/main" id="{DE97E2F0-B40D-14EE-1E39-3FC544633C24}"/>
                </a:ext>
              </a:extLst>
            </p:cNvPr>
            <p:cNvSpPr/>
            <p:nvPr/>
          </p:nvSpPr>
          <p:spPr>
            <a:xfrm>
              <a:off x="2224992" y="8071732"/>
              <a:ext cx="10652808" cy="7386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1345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1893613" y="240030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a:spLocks noGrp="1" noRot="1" noMove="1" noResize="1" noEditPoints="1" noAdjustHandles="1" noChangeArrowheads="1" noChangeShapeType="1"/>
            </p:cNvSpPr>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76566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rPr>
              <a:t>Merge Conflict</a:t>
            </a:r>
            <a:endPar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63</a:t>
            </a:r>
          </a:p>
        </p:txBody>
      </p:sp>
      <p:sp>
        <p:nvSpPr>
          <p:cNvPr id="12" name="TextBox 26">
            <a:extLst>
              <a:ext uri="{FF2B5EF4-FFF2-40B4-BE49-F238E27FC236}">
                <a16:creationId xmlns:a16="http://schemas.microsoft.com/office/drawing/2014/main" id="{8926533F-02B2-6DD8-F7D4-24D64272719A}"/>
              </a:ext>
            </a:extLst>
          </p:cNvPr>
          <p:cNvSpPr txBox="1"/>
          <p:nvPr/>
        </p:nvSpPr>
        <p:spPr>
          <a:xfrm>
            <a:off x="2115251" y="11347807"/>
            <a:ext cx="14057497" cy="349455"/>
          </a:xfrm>
          <a:prstGeom prst="rect">
            <a:avLst/>
          </a:prstGeom>
        </p:spPr>
        <p:txBody>
          <a:bodyPr wrap="square" lIns="0" tIns="0" rIns="0" bIns="0" rtlCol="0" anchor="t">
            <a:spAutoFit/>
          </a:bodyPr>
          <a:lstStyle/>
          <a:p>
            <a:pPr marL="285750" indent="-285750" algn="l">
              <a:lnSpc>
                <a:spcPts val="3080"/>
              </a:lnSpc>
              <a:buFont typeface="Courier New" panose="02070309020205020404" pitchFamily="49" charset="0"/>
              <a:buChar char="o"/>
            </a:pPr>
            <a:r>
              <a:rPr lang="en-US" sz="1600" b="1" dirty="0">
                <a:solidFill>
                  <a:srgbClr val="3E4044"/>
                </a:solidFill>
                <a:latin typeface="Roboto" panose="02000000000000000000" pitchFamily="2" charset="0"/>
                <a:ea typeface="Roboto" panose="02000000000000000000" pitchFamily="2" charset="0"/>
                <a:cs typeface="Roboto"/>
                <a:sym typeface="Roboto"/>
              </a:rPr>
              <a:t>Create a New Branch</a:t>
            </a:r>
            <a:r>
              <a:rPr lang="en-US" sz="1600" dirty="0">
                <a:solidFill>
                  <a:srgbClr val="3E4044"/>
                </a:solidFill>
                <a:latin typeface="Roboto" panose="02000000000000000000" pitchFamily="2" charset="0"/>
                <a:ea typeface="Roboto" panose="02000000000000000000" pitchFamily="2" charset="0"/>
                <a:cs typeface="Roboto"/>
                <a:sym typeface="Roboto"/>
              </a:rPr>
              <a:t>: Create and switch to a new branch where you’ll make your changes.</a:t>
            </a:r>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8477571" y="514350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up 32">
            <a:extLst>
              <a:ext uri="{FF2B5EF4-FFF2-40B4-BE49-F238E27FC236}">
                <a16:creationId xmlns:a16="http://schemas.microsoft.com/office/drawing/2014/main" id="{248AEF53-5EE9-8187-1F8F-BAB238D49183}"/>
              </a:ext>
            </a:extLst>
          </p:cNvPr>
          <p:cNvGrpSpPr/>
          <p:nvPr/>
        </p:nvGrpSpPr>
        <p:grpSpPr>
          <a:xfrm>
            <a:off x="2250392" y="3357100"/>
            <a:ext cx="14433048" cy="2729012"/>
            <a:chOff x="2115251" y="3440641"/>
            <a:chExt cx="14433048" cy="2729012"/>
          </a:xfrm>
        </p:grpSpPr>
        <p:sp>
          <p:nvSpPr>
            <p:cNvPr id="63" name="TextBox 26">
              <a:extLst>
                <a:ext uri="{FF2B5EF4-FFF2-40B4-BE49-F238E27FC236}">
                  <a16:creationId xmlns:a16="http://schemas.microsoft.com/office/drawing/2014/main" id="{802367FA-0395-AB90-B982-445929AF5EB5}"/>
                </a:ext>
              </a:extLst>
            </p:cNvPr>
            <p:cNvSpPr txBox="1"/>
            <p:nvPr/>
          </p:nvSpPr>
          <p:spPr>
            <a:xfrm>
              <a:off x="2477904" y="3833956"/>
              <a:ext cx="14057497" cy="349455"/>
            </a:xfrm>
            <a:prstGeom prst="rect">
              <a:avLst/>
            </a:prstGeom>
          </p:spPr>
          <p:txBody>
            <a:bodyPr wrap="square" lIns="0" tIns="0" rIns="0" bIns="0" rtlCol="0" anchor="t">
              <a:spAutoFit/>
            </a:bodyPr>
            <a:lstStyle/>
            <a:p>
              <a:pPr algn="l">
                <a:lnSpc>
                  <a:spcPts val="3080"/>
                </a:lnSpc>
              </a:pPr>
              <a:r>
                <a:rPr lang="en-US" sz="1600" dirty="0">
                  <a:latin typeface="Roboto" panose="02000000000000000000" pitchFamily="2" charset="0"/>
                  <a:ea typeface="Roboto" panose="02000000000000000000" pitchFamily="2" charset="0"/>
                </a:rPr>
                <a:t>If you want to resolve the conflict by accepting the changes from one branch entirely, you can use:</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5" name="TextBox 26">
              <a:extLst>
                <a:ext uri="{FF2B5EF4-FFF2-40B4-BE49-F238E27FC236}">
                  <a16:creationId xmlns:a16="http://schemas.microsoft.com/office/drawing/2014/main" id="{7831D036-9878-CC6E-CBB7-16B840D68791}"/>
                </a:ext>
              </a:extLst>
            </p:cNvPr>
            <p:cNvSpPr txBox="1"/>
            <p:nvPr/>
          </p:nvSpPr>
          <p:spPr>
            <a:xfrm>
              <a:off x="2477904" y="4102311"/>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checkout --ours &lt;filename&gt;                  -&gt; </a:t>
              </a:r>
              <a:r>
                <a:rPr lang="en-US" sz="1600" b="1" dirty="0">
                  <a:solidFill>
                    <a:srgbClr val="3E4044"/>
                  </a:solidFill>
                  <a:latin typeface="Roboto" panose="02000000000000000000" pitchFamily="2" charset="0"/>
                  <a:ea typeface="Roboto" panose="02000000000000000000" pitchFamily="2" charset="0"/>
                  <a:cs typeface="Roboto"/>
                  <a:sym typeface="Roboto"/>
                </a:rPr>
                <a:t>Keep your current branch’s changes</a:t>
              </a:r>
            </a:p>
          </p:txBody>
        </p:sp>
        <p:sp>
          <p:nvSpPr>
            <p:cNvPr id="48" name="TextBox 16">
              <a:extLst>
                <a:ext uri="{FF2B5EF4-FFF2-40B4-BE49-F238E27FC236}">
                  <a16:creationId xmlns:a16="http://schemas.microsoft.com/office/drawing/2014/main" id="{78948593-67C2-8315-812D-41F50ADB0D15}"/>
                </a:ext>
              </a:extLst>
            </p:cNvPr>
            <p:cNvSpPr txBox="1"/>
            <p:nvPr/>
          </p:nvSpPr>
          <p:spPr>
            <a:xfrm>
              <a:off x="2477904" y="3654747"/>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Accepting one side's changes:</a:t>
              </a:r>
            </a:p>
          </p:txBody>
        </p:sp>
        <p:sp>
          <p:nvSpPr>
            <p:cNvPr id="9" name="TextBox 26">
              <a:extLst>
                <a:ext uri="{FF2B5EF4-FFF2-40B4-BE49-F238E27FC236}">
                  <a16:creationId xmlns:a16="http://schemas.microsoft.com/office/drawing/2014/main" id="{8065E35E-F39F-009E-15C3-07439E021A8E}"/>
                </a:ext>
              </a:extLst>
            </p:cNvPr>
            <p:cNvSpPr txBox="1"/>
            <p:nvPr/>
          </p:nvSpPr>
          <p:spPr>
            <a:xfrm>
              <a:off x="2474237" y="4654697"/>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status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 Conflicting files will be shown in red.</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10" name="TextBox 16">
              <a:extLst>
                <a:ext uri="{FF2B5EF4-FFF2-40B4-BE49-F238E27FC236}">
                  <a16:creationId xmlns:a16="http://schemas.microsoft.com/office/drawing/2014/main" id="{A58BD547-9A01-6034-B7E5-79B5AA01D007}"/>
                </a:ext>
              </a:extLst>
            </p:cNvPr>
            <p:cNvSpPr txBox="1"/>
            <p:nvPr/>
          </p:nvSpPr>
          <p:spPr>
            <a:xfrm>
              <a:off x="2490802" y="5041043"/>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Then, stage the file:</a:t>
              </a:r>
            </a:p>
          </p:txBody>
        </p:sp>
        <p:sp>
          <p:nvSpPr>
            <p:cNvPr id="11" name="TextBox 26">
              <a:extLst>
                <a:ext uri="{FF2B5EF4-FFF2-40B4-BE49-F238E27FC236}">
                  <a16:creationId xmlns:a16="http://schemas.microsoft.com/office/drawing/2014/main" id="{49297054-FC2A-690C-7A8B-562D5B12CC91}"/>
                </a:ext>
              </a:extLst>
            </p:cNvPr>
            <p:cNvSpPr txBox="1"/>
            <p:nvPr/>
          </p:nvSpPr>
          <p:spPr>
            <a:xfrm>
              <a:off x="2474236" y="5275069"/>
              <a:ext cx="14057497" cy="246221"/>
            </a:xfrm>
            <a:prstGeom prst="rect">
              <a:avLst/>
            </a:prstGeom>
          </p:spPr>
          <p:txBody>
            <a:bodyPr wrap="square" lIns="0" tIns="0" rIns="0" bIns="0" rtlCol="0" anchor="t">
              <a:spAutoFit/>
            </a:bodyPr>
            <a:lstStyle/>
            <a:p>
              <a:pPr algn="l"/>
              <a:r>
                <a:rPr lang="en-US" sz="1600" dirty="0">
                  <a:solidFill>
                    <a:srgbClr val="3E4044"/>
                  </a:solidFill>
                  <a:latin typeface="Roboto" panose="02000000000000000000" pitchFamily="2" charset="0"/>
                  <a:ea typeface="Roboto" panose="02000000000000000000" pitchFamily="2" charset="0"/>
                  <a:cs typeface="Roboto"/>
                  <a:sym typeface="Roboto"/>
                </a:rPr>
                <a:t>git add &lt;filename&gt;</a:t>
              </a:r>
            </a:p>
          </p:txBody>
        </p:sp>
        <p:sp>
          <p:nvSpPr>
            <p:cNvPr id="13" name="TextBox 16">
              <a:extLst>
                <a:ext uri="{FF2B5EF4-FFF2-40B4-BE49-F238E27FC236}">
                  <a16:creationId xmlns:a16="http://schemas.microsoft.com/office/drawing/2014/main" id="{15F7E7E5-E0BE-EBD8-592B-C46F9EE5350D}"/>
                </a:ext>
              </a:extLst>
            </p:cNvPr>
            <p:cNvSpPr txBox="1"/>
            <p:nvPr/>
          </p:nvSpPr>
          <p:spPr>
            <a:xfrm>
              <a:off x="2490802" y="5518711"/>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And complete the merge:</a:t>
              </a:r>
            </a:p>
          </p:txBody>
        </p:sp>
        <p:sp>
          <p:nvSpPr>
            <p:cNvPr id="14" name="TextBox 26">
              <a:extLst>
                <a:ext uri="{FF2B5EF4-FFF2-40B4-BE49-F238E27FC236}">
                  <a16:creationId xmlns:a16="http://schemas.microsoft.com/office/drawing/2014/main" id="{F54F78FE-A493-476E-D2D7-D71A7FF53083}"/>
                </a:ext>
              </a:extLst>
            </p:cNvPr>
            <p:cNvSpPr txBox="1"/>
            <p:nvPr/>
          </p:nvSpPr>
          <p:spPr>
            <a:xfrm>
              <a:off x="2490801" y="5756933"/>
              <a:ext cx="14057497" cy="246221"/>
            </a:xfrm>
            <a:prstGeom prst="rect">
              <a:avLst/>
            </a:prstGeom>
          </p:spPr>
          <p:txBody>
            <a:bodyPr wrap="square" lIns="0" tIns="0" rIns="0" bIns="0" rtlCol="0" anchor="t">
              <a:spAutoFit/>
            </a:bodyPr>
            <a:lstStyle/>
            <a:p>
              <a:pPr algn="l"/>
              <a:r>
                <a:rPr lang="en-US" sz="1600" dirty="0">
                  <a:solidFill>
                    <a:srgbClr val="3E4044"/>
                  </a:solidFill>
                  <a:latin typeface="Roboto" panose="02000000000000000000" pitchFamily="2" charset="0"/>
                  <a:ea typeface="Roboto" panose="02000000000000000000" pitchFamily="2" charset="0"/>
                  <a:cs typeface="Roboto"/>
                  <a:sym typeface="Roboto"/>
                </a:rPr>
                <a:t>git commit –m “&lt;msg&gt;”</a:t>
              </a:r>
            </a:p>
          </p:txBody>
        </p:sp>
        <p:sp>
          <p:nvSpPr>
            <p:cNvPr id="16" name="TextBox 26">
              <a:extLst>
                <a:ext uri="{FF2B5EF4-FFF2-40B4-BE49-F238E27FC236}">
                  <a16:creationId xmlns:a16="http://schemas.microsoft.com/office/drawing/2014/main" id="{81A8ABA0-A397-E1ED-8D3F-07E87E8D319B}"/>
                </a:ext>
              </a:extLst>
            </p:cNvPr>
            <p:cNvSpPr txBox="1"/>
            <p:nvPr/>
          </p:nvSpPr>
          <p:spPr>
            <a:xfrm>
              <a:off x="2474236" y="4341172"/>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checkout --theirs &lt;filename&gt;                	-&gt;</a:t>
              </a:r>
              <a:r>
                <a:rPr lang="en-US" sz="1600" b="1" dirty="0">
                  <a:solidFill>
                    <a:srgbClr val="3E4044"/>
                  </a:solidFill>
                  <a:latin typeface="Roboto" panose="02000000000000000000" pitchFamily="2" charset="0"/>
                  <a:ea typeface="Roboto" panose="02000000000000000000" pitchFamily="2" charset="0"/>
                  <a:cs typeface="Roboto"/>
                  <a:sym typeface="Roboto"/>
                </a:rPr>
                <a:t> Accept the changes from the branch being merged</a:t>
              </a:r>
            </a:p>
          </p:txBody>
        </p:sp>
        <p:sp>
          <p:nvSpPr>
            <p:cNvPr id="27" name="Dikdörtgen: Köşeleri Yuvarlatılmış 26">
              <a:extLst>
                <a:ext uri="{FF2B5EF4-FFF2-40B4-BE49-F238E27FC236}">
                  <a16:creationId xmlns:a16="http://schemas.microsoft.com/office/drawing/2014/main" id="{AFC62BB7-DD21-49B9-49B8-304800FF07F9}"/>
                </a:ext>
              </a:extLst>
            </p:cNvPr>
            <p:cNvSpPr/>
            <p:nvPr/>
          </p:nvSpPr>
          <p:spPr>
            <a:xfrm>
              <a:off x="2115251" y="3440641"/>
              <a:ext cx="9543349" cy="27290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up 33">
            <a:extLst>
              <a:ext uri="{FF2B5EF4-FFF2-40B4-BE49-F238E27FC236}">
                <a16:creationId xmlns:a16="http://schemas.microsoft.com/office/drawing/2014/main" id="{71B7F5C4-BBFD-D794-B9B8-DCCE524F25B6}"/>
              </a:ext>
            </a:extLst>
          </p:cNvPr>
          <p:cNvGrpSpPr/>
          <p:nvPr/>
        </p:nvGrpSpPr>
        <p:grpSpPr>
          <a:xfrm>
            <a:off x="2250392" y="6405407"/>
            <a:ext cx="14323306" cy="1479560"/>
            <a:chOff x="2224992" y="6246290"/>
            <a:chExt cx="14323306" cy="1479560"/>
          </a:xfrm>
        </p:grpSpPr>
        <p:sp>
          <p:nvSpPr>
            <p:cNvPr id="35" name="TextBox 16">
              <a:extLst>
                <a:ext uri="{FF2B5EF4-FFF2-40B4-BE49-F238E27FC236}">
                  <a16:creationId xmlns:a16="http://schemas.microsoft.com/office/drawing/2014/main" id="{123E7F60-D847-B850-B959-61744E7EACBF}"/>
                </a:ext>
              </a:extLst>
            </p:cNvPr>
            <p:cNvSpPr txBox="1"/>
            <p:nvPr/>
          </p:nvSpPr>
          <p:spPr>
            <a:xfrm>
              <a:off x="2490801" y="6366981"/>
              <a:ext cx="14057497" cy="276999"/>
            </a:xfrm>
            <a:prstGeom prst="rect">
              <a:avLst/>
            </a:prstGeom>
          </p:spPr>
          <p:txBody>
            <a:bodyPr wrap="square" lIns="0" tIns="0" rIns="0" bIns="0" rtlCol="0" anchor="t">
              <a:spAutoFit/>
            </a:bodyPr>
            <a:lstStyle/>
            <a:p>
              <a:pPr algn="l"/>
              <a:r>
                <a:rPr lang="en-US" b="1" i="0" dirty="0">
                  <a:solidFill>
                    <a:srgbClr val="2E353F"/>
                  </a:solidFill>
                  <a:effectLst/>
                  <a:latin typeface="Roboto" panose="02000000000000000000" pitchFamily="2" charset="0"/>
                  <a:hlinkClick r:id="rId5">
                    <a:extLst>
                      <a:ext uri="{A12FA001-AC4F-418D-AE19-62706E023703}">
                        <ahyp:hlinkClr xmlns:ahyp="http://schemas.microsoft.com/office/drawing/2018/hyperlinkcolor" val="tx"/>
                      </a:ext>
                    </a:extLst>
                  </a:hlinkClick>
                </a:rPr>
                <a:t>Using Git’s automatic merge strategies:</a:t>
              </a:r>
              <a:endParaRPr lang="en-US" b="1" i="0" dirty="0">
                <a:solidFill>
                  <a:srgbClr val="2E353F"/>
                </a:solidFill>
                <a:effectLst/>
                <a:latin typeface="Roboto" panose="02000000000000000000" pitchFamily="2" charset="0"/>
              </a:endParaRPr>
            </a:p>
          </p:txBody>
        </p:sp>
        <p:sp>
          <p:nvSpPr>
            <p:cNvPr id="36" name="TextBox 26">
              <a:extLst>
                <a:ext uri="{FF2B5EF4-FFF2-40B4-BE49-F238E27FC236}">
                  <a16:creationId xmlns:a16="http://schemas.microsoft.com/office/drawing/2014/main" id="{9C1AF8D3-F7EC-81AA-E0E4-C91A2CAC3FC0}"/>
                </a:ext>
              </a:extLst>
            </p:cNvPr>
            <p:cNvSpPr txBox="1"/>
            <p:nvPr/>
          </p:nvSpPr>
          <p:spPr>
            <a:xfrm>
              <a:off x="2474235" y="6641147"/>
              <a:ext cx="14057497" cy="246221"/>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offers different strategies for handling merges, such as:</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43" name="TextBox 26">
              <a:extLst>
                <a:ext uri="{FF2B5EF4-FFF2-40B4-BE49-F238E27FC236}">
                  <a16:creationId xmlns:a16="http://schemas.microsoft.com/office/drawing/2014/main" id="{D9D4B4E5-7670-4469-AE44-5B6CAA75E8CC}"/>
                </a:ext>
              </a:extLst>
            </p:cNvPr>
            <p:cNvSpPr txBox="1"/>
            <p:nvPr/>
          </p:nvSpPr>
          <p:spPr>
            <a:xfrm>
              <a:off x="2490801" y="6890947"/>
              <a:ext cx="14057497" cy="738664"/>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merge --strategy-option     </a:t>
              </a:r>
              <a:r>
                <a:rPr lang="en-US" sz="1600" dirty="0">
                  <a:latin typeface="Roboto" panose="02000000000000000000" pitchFamily="2" charset="0"/>
                  <a:ea typeface="Roboto" panose="02000000000000000000" pitchFamily="2" charset="0"/>
                  <a:sym typeface="Wingdings" panose="05000000000000000000" pitchFamily="2" charset="2"/>
                </a:rPr>
                <a:t> to use specific merge strategies during the merge:</a:t>
              </a:r>
            </a:p>
            <a:p>
              <a:pPr marL="285750" indent="-285750" algn="l">
                <a:buFont typeface="Arial" panose="020B0604020202020204" pitchFamily="34" charset="0"/>
                <a:buChar char="•"/>
              </a:pPr>
              <a:r>
                <a:rPr lang="en-US" sz="1600" dirty="0">
                  <a:solidFill>
                    <a:srgbClr val="3E4044"/>
                  </a:solidFill>
                  <a:latin typeface="Roboto" panose="02000000000000000000" pitchFamily="2" charset="0"/>
                  <a:ea typeface="Roboto" panose="02000000000000000000" pitchFamily="2" charset="0"/>
                  <a:cs typeface="Roboto"/>
                  <a:sym typeface="Roboto"/>
                </a:rPr>
                <a:t>git merge -X theirs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a:t>
              </a:r>
              <a:r>
                <a:rPr lang="en-US" sz="1600" dirty="0">
                  <a:solidFill>
                    <a:srgbClr val="3E4044"/>
                  </a:solidFill>
                  <a:latin typeface="Roboto" panose="02000000000000000000" pitchFamily="2" charset="0"/>
                  <a:ea typeface="Roboto" panose="02000000000000000000" pitchFamily="2" charset="0"/>
                  <a:cs typeface="Roboto"/>
                  <a:sym typeface="Roboto"/>
                </a:rPr>
                <a:t> </a:t>
              </a:r>
              <a:r>
                <a:rPr lang="en-US" sz="1600" dirty="0">
                  <a:latin typeface="Roboto" panose="02000000000000000000" pitchFamily="2" charset="0"/>
                  <a:ea typeface="Roboto" panose="02000000000000000000" pitchFamily="2" charset="0"/>
                </a:rPr>
                <a:t>Automatically accepts the changes from the other branch in case of conflicts.</a:t>
              </a:r>
            </a:p>
            <a:p>
              <a:pPr marL="285750" indent="-285750" algn="l">
                <a:buFont typeface="Arial" panose="020B0604020202020204" pitchFamily="34" charset="0"/>
                <a:buChar char="•"/>
              </a:pPr>
              <a:r>
                <a:rPr lang="en-US" sz="1600" dirty="0">
                  <a:solidFill>
                    <a:srgbClr val="3E4044"/>
                  </a:solidFill>
                  <a:latin typeface="Roboto" panose="02000000000000000000" pitchFamily="2" charset="0"/>
                  <a:ea typeface="Roboto" panose="02000000000000000000" pitchFamily="2" charset="0"/>
                  <a:cs typeface="Roboto"/>
                  <a:sym typeface="Roboto"/>
                </a:rPr>
                <a:t>git merge -X ours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 Automatically keeps your changes in case of conflicts.</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46" name="Freeform 23">
              <a:extLst>
                <a:ext uri="{FF2B5EF4-FFF2-40B4-BE49-F238E27FC236}">
                  <a16:creationId xmlns:a16="http://schemas.microsoft.com/office/drawing/2014/main" id="{F1805085-CF44-91A5-EEBD-5CC95C80DB5C}"/>
                </a:ext>
              </a:extLst>
            </p:cNvPr>
            <p:cNvSpPr/>
            <p:nvPr/>
          </p:nvSpPr>
          <p:spPr>
            <a:xfrm>
              <a:off x="6629400" y="6386195"/>
              <a:ext cx="228600" cy="22739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1" name="Dikdörtgen: Köşeleri Yuvarlatılmış 50">
              <a:extLst>
                <a:ext uri="{FF2B5EF4-FFF2-40B4-BE49-F238E27FC236}">
                  <a16:creationId xmlns:a16="http://schemas.microsoft.com/office/drawing/2014/main" id="{52D739D7-1D80-DC91-55A5-8EE5C3B4825F}"/>
                </a:ext>
              </a:extLst>
            </p:cNvPr>
            <p:cNvSpPr/>
            <p:nvPr/>
          </p:nvSpPr>
          <p:spPr>
            <a:xfrm>
              <a:off x="2224992" y="6246290"/>
              <a:ext cx="10271808" cy="147956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up 51">
            <a:extLst>
              <a:ext uri="{FF2B5EF4-FFF2-40B4-BE49-F238E27FC236}">
                <a16:creationId xmlns:a16="http://schemas.microsoft.com/office/drawing/2014/main" id="{0F3ABA64-F098-1AE0-7BA7-1BE4C1B42285}"/>
              </a:ext>
            </a:extLst>
          </p:cNvPr>
          <p:cNvGrpSpPr/>
          <p:nvPr/>
        </p:nvGrpSpPr>
        <p:grpSpPr>
          <a:xfrm>
            <a:off x="1893613" y="12082875"/>
            <a:ext cx="14339871" cy="738664"/>
            <a:chOff x="2224992" y="8071732"/>
            <a:chExt cx="14339871" cy="738664"/>
          </a:xfrm>
        </p:grpSpPr>
        <p:sp>
          <p:nvSpPr>
            <p:cNvPr id="53" name="TextBox 16">
              <a:extLst>
                <a:ext uri="{FF2B5EF4-FFF2-40B4-BE49-F238E27FC236}">
                  <a16:creationId xmlns:a16="http://schemas.microsoft.com/office/drawing/2014/main" id="{C686FF4B-072E-F578-CEFB-825C79766CF7}"/>
                </a:ext>
              </a:extLst>
            </p:cNvPr>
            <p:cNvSpPr txBox="1"/>
            <p:nvPr/>
          </p:nvSpPr>
          <p:spPr>
            <a:xfrm>
              <a:off x="2507366" y="8207714"/>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Aborting the merge process:</a:t>
              </a:r>
            </a:p>
          </p:txBody>
        </p:sp>
        <p:sp>
          <p:nvSpPr>
            <p:cNvPr id="54" name="TextBox 26">
              <a:extLst>
                <a:ext uri="{FF2B5EF4-FFF2-40B4-BE49-F238E27FC236}">
                  <a16:creationId xmlns:a16="http://schemas.microsoft.com/office/drawing/2014/main" id="{842E94BE-9D48-0134-F921-4D9E40B0176C}"/>
                </a:ext>
              </a:extLst>
            </p:cNvPr>
            <p:cNvSpPr txBox="1"/>
            <p:nvPr/>
          </p:nvSpPr>
          <p:spPr>
            <a:xfrm>
              <a:off x="2507366" y="8455034"/>
              <a:ext cx="14057497" cy="246221"/>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merge –abort                     </a:t>
              </a:r>
              <a:r>
                <a:rPr lang="en-US" sz="1600" dirty="0">
                  <a:latin typeface="Roboto" panose="02000000000000000000" pitchFamily="2" charset="0"/>
                  <a:ea typeface="Roboto" panose="02000000000000000000" pitchFamily="2" charset="0"/>
                  <a:sym typeface="Wingdings" panose="05000000000000000000" pitchFamily="2" charset="2"/>
                </a:rPr>
                <a:t> If the merge is too complex or you want to restart, you can abort the merge entirely</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55" name="Dikdörtgen: Köşeleri Yuvarlatılmış 54">
              <a:extLst>
                <a:ext uri="{FF2B5EF4-FFF2-40B4-BE49-F238E27FC236}">
                  <a16:creationId xmlns:a16="http://schemas.microsoft.com/office/drawing/2014/main" id="{20C144A7-D0AC-BE69-8324-01CAEA116482}"/>
                </a:ext>
              </a:extLst>
            </p:cNvPr>
            <p:cNvSpPr/>
            <p:nvPr/>
          </p:nvSpPr>
          <p:spPr>
            <a:xfrm>
              <a:off x="2224992" y="8071732"/>
              <a:ext cx="10652808" cy="7386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2379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a:grpSpLocks noGrp="1" noUngrp="1" noRot="1" noMove="1" noResize="1"/>
          </p:cNvGrpSpPr>
          <p:nvPr/>
        </p:nvGrpSpPr>
        <p:grpSpPr>
          <a:xfrm>
            <a:off x="1893613" y="2400300"/>
            <a:ext cx="15365687" cy="6858001"/>
            <a:chOff x="0" y="0"/>
            <a:chExt cx="1911622" cy="1280219"/>
          </a:xfrm>
        </p:grpSpPr>
        <p:sp>
          <p:nvSpPr>
            <p:cNvPr id="3" name="Freeform 3"/>
            <p:cNvSpPr>
              <a:spLocks noGrp="1" noRot="1" noMove="1" noResize="1" noEditPoints="1" noAdjustHandles="1" noChangeArrowheads="1" noChangeShapeType="1"/>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solidFill>
                  <a:srgbClr val="3E4044"/>
                </a:solidFill>
              </a:endParaRPr>
            </a:p>
          </p:txBody>
        </p:sp>
        <p:sp>
          <p:nvSpPr>
            <p:cNvPr id="4" name="TextBox 4"/>
            <p:cNvSpPr txBox="1">
              <a:spLocks noGrp="1" noRot="1" noMove="1" noResize="1" noEditPoints="1" noAdjustHandles="1" noChangeArrowheads="1" noChangeShapeType="1"/>
            </p:cNvSpPr>
            <p:nvPr/>
          </p:nvSpPr>
          <p:spPr>
            <a:xfrm>
              <a:off x="0" y="-38100"/>
              <a:ext cx="1911622" cy="1318319"/>
            </a:xfrm>
            <a:prstGeom prst="rect">
              <a:avLst/>
            </a:prstGeom>
          </p:spPr>
          <p:txBody>
            <a:bodyPr lIns="50800" tIns="50800" rIns="50800" bIns="50800" rtlCol="0" anchor="ctr"/>
            <a:lstStyle/>
            <a:p>
              <a:pPr algn="ctr">
                <a:lnSpc>
                  <a:spcPts val="2659"/>
                </a:lnSpc>
              </a:pPr>
              <a:endParaRPr dirty="0">
                <a:solidFill>
                  <a:srgbClr val="3E4044"/>
                </a:solidFill>
              </a:endParaRPr>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7656696" cy="341568"/>
          </a:xfrm>
          <a:prstGeom prst="rect">
            <a:avLst/>
          </a:prstGeom>
        </p:spPr>
        <p:txBody>
          <a:bodyPr wrap="square" lIns="0" tIns="0" rIns="0" bIns="0" rtlCol="0" anchor="t">
            <a:spAutoFit/>
          </a:bodyPr>
          <a:lstStyle/>
          <a:p>
            <a:pPr algn="l">
              <a:lnSpc>
                <a:spcPts val="3080"/>
              </a:lnSpc>
            </a:pPr>
            <a:r>
              <a:rPr lang="en-US" sz="2200" b="1" dirty="0">
                <a:solidFill>
                  <a:srgbClr val="1C334E"/>
                </a:solidFill>
                <a:latin typeface="Hagrid Ultra-Bold"/>
                <a:ea typeface="Hagrid Ultra-Bold"/>
                <a:cs typeface="Hagrid Ultra-Bold"/>
                <a:sym typeface="Hagrid Ultra-Bold"/>
              </a:rPr>
              <a:t>Merge Conflict</a:t>
            </a:r>
            <a:endParaRPr lang="en-US" sz="2200" b="1" dirty="0">
              <a:solidFill>
                <a:srgbClr val="1C334E"/>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64</a:t>
            </a:r>
          </a:p>
        </p:txBody>
      </p:sp>
      <p:sp>
        <p:nvSpPr>
          <p:cNvPr id="37" name="Oval 36">
            <a:extLst>
              <a:ext uri="{FF2B5EF4-FFF2-40B4-BE49-F238E27FC236}">
                <a16:creationId xmlns:a16="http://schemas.microsoft.com/office/drawing/2014/main" id="{D1AD56C3-78BF-85AA-0DA8-36586F13243C}"/>
              </a:ext>
            </a:extLst>
          </p:cNvPr>
          <p:cNvSpPr/>
          <p:nvPr/>
        </p:nvSpPr>
        <p:spPr>
          <a:xfrm>
            <a:off x="19256838" y="9973064"/>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sp>
        <p:nvSpPr>
          <p:cNvPr id="38" name="Oval 37">
            <a:extLst>
              <a:ext uri="{FF2B5EF4-FFF2-40B4-BE49-F238E27FC236}">
                <a16:creationId xmlns:a16="http://schemas.microsoft.com/office/drawing/2014/main" id="{BA800D60-9D5A-ACCC-78F3-74C657038E5A}"/>
              </a:ext>
            </a:extLst>
          </p:cNvPr>
          <p:cNvSpPr/>
          <p:nvPr/>
        </p:nvSpPr>
        <p:spPr>
          <a:xfrm>
            <a:off x="19256838" y="1131164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39" name="Düz Ok Bağlayıcısı 38">
            <a:extLst>
              <a:ext uri="{FF2B5EF4-FFF2-40B4-BE49-F238E27FC236}">
                <a16:creationId xmlns:a16="http://schemas.microsoft.com/office/drawing/2014/main" id="{B58B8CB3-6974-53F9-816E-6D5EAF642C37}"/>
              </a:ext>
            </a:extLst>
          </p:cNvPr>
          <p:cNvCxnSpPr>
            <a:cxnSpLocks/>
            <a:stCxn id="38" idx="0"/>
            <a:endCxn id="37" idx="4"/>
          </p:cNvCxnSpPr>
          <p:nvPr/>
        </p:nvCxnSpPr>
        <p:spPr>
          <a:xfrm flipV="1">
            <a:off x="19675938" y="1074429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up 27">
            <a:extLst>
              <a:ext uri="{FF2B5EF4-FFF2-40B4-BE49-F238E27FC236}">
                <a16:creationId xmlns:a16="http://schemas.microsoft.com/office/drawing/2014/main" id="{AE7D8C05-0DC1-087D-D72B-B1B502215D8C}"/>
              </a:ext>
            </a:extLst>
          </p:cNvPr>
          <p:cNvGrpSpPr/>
          <p:nvPr/>
        </p:nvGrpSpPr>
        <p:grpSpPr>
          <a:xfrm>
            <a:off x="18415303" y="6554367"/>
            <a:ext cx="1918236" cy="966734"/>
            <a:chOff x="13169358" y="4929154"/>
            <a:chExt cx="1918236" cy="966734"/>
          </a:xfrm>
        </p:grpSpPr>
        <p:sp>
          <p:nvSpPr>
            <p:cNvPr id="44" name="Ok: Sağ 43">
              <a:extLst>
                <a:ext uri="{FF2B5EF4-FFF2-40B4-BE49-F238E27FC236}">
                  <a16:creationId xmlns:a16="http://schemas.microsoft.com/office/drawing/2014/main" id="{819B815A-37E3-C85E-6307-292A47B3E636}"/>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ikdörtgen: Köşeleri Yuvarlatılmış 44">
              <a:extLst>
                <a:ext uri="{FF2B5EF4-FFF2-40B4-BE49-F238E27FC236}">
                  <a16:creationId xmlns:a16="http://schemas.microsoft.com/office/drawing/2014/main" id="{6AC90D27-37C3-F79E-C009-E71595B8F13D}"/>
                </a:ext>
              </a:extLst>
            </p:cNvPr>
            <p:cNvSpPr/>
            <p:nvPr/>
          </p:nvSpPr>
          <p:spPr>
            <a:xfrm>
              <a:off x="13691995" y="4929154"/>
              <a:ext cx="1395599"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br>
                <a:rPr lang="en-US" dirty="0">
                  <a:solidFill>
                    <a:srgbClr val="F5E6CA"/>
                  </a:solidFill>
                </a:rPr>
              </a:br>
              <a:r>
                <a:rPr lang="en-US" dirty="0">
                  <a:solidFill>
                    <a:srgbClr val="F5E6CA"/>
                  </a:solidFill>
                </a:rPr>
                <a:t>origin/main</a:t>
              </a:r>
            </a:p>
          </p:txBody>
        </p:sp>
      </p:grpSp>
      <p:sp>
        <p:nvSpPr>
          <p:cNvPr id="17" name="Oval 16">
            <a:extLst>
              <a:ext uri="{FF2B5EF4-FFF2-40B4-BE49-F238E27FC236}">
                <a16:creationId xmlns:a16="http://schemas.microsoft.com/office/drawing/2014/main" id="{7E4E92D1-CCD3-EA2C-6C12-73021F51F483}"/>
              </a:ext>
            </a:extLst>
          </p:cNvPr>
          <p:cNvSpPr/>
          <p:nvPr/>
        </p:nvSpPr>
        <p:spPr>
          <a:xfrm>
            <a:off x="19256838" y="12686830"/>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23" name="Düz Ok Bağlayıcısı 22">
            <a:extLst>
              <a:ext uri="{FF2B5EF4-FFF2-40B4-BE49-F238E27FC236}">
                <a16:creationId xmlns:a16="http://schemas.microsoft.com/office/drawing/2014/main" id="{C1B96C45-3159-8AD8-455C-BF19245AC886}"/>
              </a:ext>
            </a:extLst>
          </p:cNvPr>
          <p:cNvCxnSpPr>
            <a:cxnSpLocks/>
            <a:stCxn id="17" idx="0"/>
            <a:endCxn id="38" idx="4"/>
          </p:cNvCxnSpPr>
          <p:nvPr/>
        </p:nvCxnSpPr>
        <p:spPr>
          <a:xfrm flipV="1">
            <a:off x="19675938" y="12082875"/>
            <a:ext cx="0" cy="603955"/>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up 39">
            <a:extLst>
              <a:ext uri="{FF2B5EF4-FFF2-40B4-BE49-F238E27FC236}">
                <a16:creationId xmlns:a16="http://schemas.microsoft.com/office/drawing/2014/main" id="{4310B3E6-76D6-3441-233E-BB940355A1D9}"/>
              </a:ext>
            </a:extLst>
          </p:cNvPr>
          <p:cNvGrpSpPr/>
          <p:nvPr/>
        </p:nvGrpSpPr>
        <p:grpSpPr>
          <a:xfrm>
            <a:off x="18477571" y="5143500"/>
            <a:ext cx="1818038" cy="966734"/>
            <a:chOff x="13169358" y="4929154"/>
            <a:chExt cx="1818038" cy="966734"/>
          </a:xfrm>
        </p:grpSpPr>
        <p:sp>
          <p:nvSpPr>
            <p:cNvPr id="41" name="Ok: Sağ 40">
              <a:extLst>
                <a:ext uri="{FF2B5EF4-FFF2-40B4-BE49-F238E27FC236}">
                  <a16:creationId xmlns:a16="http://schemas.microsoft.com/office/drawing/2014/main" id="{4FEE9EEC-F57E-3FB7-AD10-FB4853D06B3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kdörtgen: Köşeleri Yuvarlatılmış 41">
              <a:extLst>
                <a:ext uri="{FF2B5EF4-FFF2-40B4-BE49-F238E27FC236}">
                  <a16:creationId xmlns:a16="http://schemas.microsoft.com/office/drawing/2014/main" id="{BF6B77BC-3776-F302-2C41-345AD70D9F0B}"/>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47" name="TextBox 26">
            <a:extLst>
              <a:ext uri="{FF2B5EF4-FFF2-40B4-BE49-F238E27FC236}">
                <a16:creationId xmlns:a16="http://schemas.microsoft.com/office/drawing/2014/main" id="{230BC0CD-273C-23C8-691D-EB3CBFDA3EE2}"/>
              </a:ext>
            </a:extLst>
          </p:cNvPr>
          <p:cNvSpPr txBox="1"/>
          <p:nvPr/>
        </p:nvSpPr>
        <p:spPr>
          <a:xfrm>
            <a:off x="19406100" y="13593013"/>
            <a:ext cx="838195" cy="250068"/>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remote</a:t>
            </a:r>
          </a:p>
        </p:txBody>
      </p:sp>
      <p:sp>
        <p:nvSpPr>
          <p:cNvPr id="49" name="Oval 48">
            <a:extLst>
              <a:ext uri="{FF2B5EF4-FFF2-40B4-BE49-F238E27FC236}">
                <a16:creationId xmlns:a16="http://schemas.microsoft.com/office/drawing/2014/main" id="{15B86218-CB66-C23A-EB54-FB4418FAF93E}"/>
              </a:ext>
            </a:extLst>
          </p:cNvPr>
          <p:cNvSpPr/>
          <p:nvPr/>
        </p:nvSpPr>
        <p:spPr>
          <a:xfrm>
            <a:off x="19247869" y="8634479"/>
            <a:ext cx="838200" cy="771226"/>
          </a:xfrm>
          <a:prstGeom prst="ellipse">
            <a:avLst/>
          </a:prstGeom>
          <a:solidFill>
            <a:srgbClr val="3E4044"/>
          </a:solidFill>
          <a:ln w="571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5E6CA"/>
              </a:solidFill>
            </a:endParaRPr>
          </a:p>
        </p:txBody>
      </p:sp>
      <p:cxnSp>
        <p:nvCxnSpPr>
          <p:cNvPr id="50" name="Düz Ok Bağlayıcısı 49">
            <a:extLst>
              <a:ext uri="{FF2B5EF4-FFF2-40B4-BE49-F238E27FC236}">
                <a16:creationId xmlns:a16="http://schemas.microsoft.com/office/drawing/2014/main" id="{3ABF7AF9-835A-2EFF-7894-E52CF9690298}"/>
              </a:ext>
            </a:extLst>
          </p:cNvPr>
          <p:cNvCxnSpPr>
            <a:cxnSpLocks/>
            <a:stCxn id="37" idx="0"/>
            <a:endCxn id="49" idx="4"/>
          </p:cNvCxnSpPr>
          <p:nvPr/>
        </p:nvCxnSpPr>
        <p:spPr>
          <a:xfrm flipH="1" flipV="1">
            <a:off x="19666969" y="9405705"/>
            <a:ext cx="8969"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up 32">
            <a:extLst>
              <a:ext uri="{FF2B5EF4-FFF2-40B4-BE49-F238E27FC236}">
                <a16:creationId xmlns:a16="http://schemas.microsoft.com/office/drawing/2014/main" id="{248AEF53-5EE9-8187-1F8F-BAB238D49183}"/>
              </a:ext>
            </a:extLst>
          </p:cNvPr>
          <p:cNvGrpSpPr/>
          <p:nvPr/>
        </p:nvGrpSpPr>
        <p:grpSpPr>
          <a:xfrm>
            <a:off x="2250392" y="3357100"/>
            <a:ext cx="14433048" cy="2729012"/>
            <a:chOff x="2115251" y="3440641"/>
            <a:chExt cx="14433048" cy="2729012"/>
          </a:xfrm>
        </p:grpSpPr>
        <p:sp>
          <p:nvSpPr>
            <p:cNvPr id="63" name="TextBox 26">
              <a:extLst>
                <a:ext uri="{FF2B5EF4-FFF2-40B4-BE49-F238E27FC236}">
                  <a16:creationId xmlns:a16="http://schemas.microsoft.com/office/drawing/2014/main" id="{802367FA-0395-AB90-B982-445929AF5EB5}"/>
                </a:ext>
              </a:extLst>
            </p:cNvPr>
            <p:cNvSpPr txBox="1"/>
            <p:nvPr/>
          </p:nvSpPr>
          <p:spPr>
            <a:xfrm>
              <a:off x="2477904" y="3833956"/>
              <a:ext cx="14057497" cy="349455"/>
            </a:xfrm>
            <a:prstGeom prst="rect">
              <a:avLst/>
            </a:prstGeom>
          </p:spPr>
          <p:txBody>
            <a:bodyPr wrap="square" lIns="0" tIns="0" rIns="0" bIns="0" rtlCol="0" anchor="t">
              <a:spAutoFit/>
            </a:bodyPr>
            <a:lstStyle/>
            <a:p>
              <a:pPr algn="l">
                <a:lnSpc>
                  <a:spcPts val="3080"/>
                </a:lnSpc>
              </a:pPr>
              <a:r>
                <a:rPr lang="en-US" sz="1600" dirty="0">
                  <a:latin typeface="Roboto" panose="02000000000000000000" pitchFamily="2" charset="0"/>
                  <a:ea typeface="Roboto" panose="02000000000000000000" pitchFamily="2" charset="0"/>
                </a:rPr>
                <a:t>If you want to resolve the conflict by accepting the changes from one branch entirely, you can use:</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5" name="TextBox 26">
              <a:extLst>
                <a:ext uri="{FF2B5EF4-FFF2-40B4-BE49-F238E27FC236}">
                  <a16:creationId xmlns:a16="http://schemas.microsoft.com/office/drawing/2014/main" id="{7831D036-9878-CC6E-CBB7-16B840D68791}"/>
                </a:ext>
              </a:extLst>
            </p:cNvPr>
            <p:cNvSpPr txBox="1"/>
            <p:nvPr/>
          </p:nvSpPr>
          <p:spPr>
            <a:xfrm>
              <a:off x="2477904" y="4102311"/>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checkout --ours &lt;filename&gt;                  -&gt; </a:t>
              </a:r>
              <a:r>
                <a:rPr lang="en-US" sz="1600" b="1" dirty="0">
                  <a:solidFill>
                    <a:srgbClr val="3E4044"/>
                  </a:solidFill>
                  <a:latin typeface="Roboto" panose="02000000000000000000" pitchFamily="2" charset="0"/>
                  <a:ea typeface="Roboto" panose="02000000000000000000" pitchFamily="2" charset="0"/>
                  <a:cs typeface="Roboto"/>
                  <a:sym typeface="Roboto"/>
                </a:rPr>
                <a:t>Keep your current branch’s changes</a:t>
              </a:r>
            </a:p>
          </p:txBody>
        </p:sp>
        <p:sp>
          <p:nvSpPr>
            <p:cNvPr id="48" name="TextBox 16">
              <a:extLst>
                <a:ext uri="{FF2B5EF4-FFF2-40B4-BE49-F238E27FC236}">
                  <a16:creationId xmlns:a16="http://schemas.microsoft.com/office/drawing/2014/main" id="{78948593-67C2-8315-812D-41F50ADB0D15}"/>
                </a:ext>
              </a:extLst>
            </p:cNvPr>
            <p:cNvSpPr txBox="1"/>
            <p:nvPr/>
          </p:nvSpPr>
          <p:spPr>
            <a:xfrm>
              <a:off x="2477904" y="3654747"/>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Accepting one side's changes:</a:t>
              </a:r>
            </a:p>
          </p:txBody>
        </p:sp>
        <p:sp>
          <p:nvSpPr>
            <p:cNvPr id="9" name="TextBox 26">
              <a:extLst>
                <a:ext uri="{FF2B5EF4-FFF2-40B4-BE49-F238E27FC236}">
                  <a16:creationId xmlns:a16="http://schemas.microsoft.com/office/drawing/2014/main" id="{8065E35E-F39F-009E-15C3-07439E021A8E}"/>
                </a:ext>
              </a:extLst>
            </p:cNvPr>
            <p:cNvSpPr txBox="1"/>
            <p:nvPr/>
          </p:nvSpPr>
          <p:spPr>
            <a:xfrm>
              <a:off x="2474237" y="4654697"/>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status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 Conflicting files will be shown in red.</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10" name="TextBox 16">
              <a:extLst>
                <a:ext uri="{FF2B5EF4-FFF2-40B4-BE49-F238E27FC236}">
                  <a16:creationId xmlns:a16="http://schemas.microsoft.com/office/drawing/2014/main" id="{A58BD547-9A01-6034-B7E5-79B5AA01D007}"/>
                </a:ext>
              </a:extLst>
            </p:cNvPr>
            <p:cNvSpPr txBox="1"/>
            <p:nvPr/>
          </p:nvSpPr>
          <p:spPr>
            <a:xfrm>
              <a:off x="2490802" y="5041043"/>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Then, stage the file:</a:t>
              </a:r>
            </a:p>
          </p:txBody>
        </p:sp>
        <p:sp>
          <p:nvSpPr>
            <p:cNvPr id="11" name="TextBox 26">
              <a:extLst>
                <a:ext uri="{FF2B5EF4-FFF2-40B4-BE49-F238E27FC236}">
                  <a16:creationId xmlns:a16="http://schemas.microsoft.com/office/drawing/2014/main" id="{49297054-FC2A-690C-7A8B-562D5B12CC91}"/>
                </a:ext>
              </a:extLst>
            </p:cNvPr>
            <p:cNvSpPr txBox="1"/>
            <p:nvPr/>
          </p:nvSpPr>
          <p:spPr>
            <a:xfrm>
              <a:off x="2474236" y="5275069"/>
              <a:ext cx="14057497" cy="246221"/>
            </a:xfrm>
            <a:prstGeom prst="rect">
              <a:avLst/>
            </a:prstGeom>
          </p:spPr>
          <p:txBody>
            <a:bodyPr wrap="square" lIns="0" tIns="0" rIns="0" bIns="0" rtlCol="0" anchor="t">
              <a:spAutoFit/>
            </a:bodyPr>
            <a:lstStyle/>
            <a:p>
              <a:pPr algn="l"/>
              <a:r>
                <a:rPr lang="en-US" sz="1600" dirty="0">
                  <a:solidFill>
                    <a:srgbClr val="3E4044"/>
                  </a:solidFill>
                  <a:latin typeface="Roboto" panose="02000000000000000000" pitchFamily="2" charset="0"/>
                  <a:ea typeface="Roboto" panose="02000000000000000000" pitchFamily="2" charset="0"/>
                  <a:cs typeface="Roboto"/>
                  <a:sym typeface="Roboto"/>
                </a:rPr>
                <a:t>git add &lt;filename&gt;</a:t>
              </a:r>
            </a:p>
          </p:txBody>
        </p:sp>
        <p:sp>
          <p:nvSpPr>
            <p:cNvPr id="13" name="TextBox 16">
              <a:extLst>
                <a:ext uri="{FF2B5EF4-FFF2-40B4-BE49-F238E27FC236}">
                  <a16:creationId xmlns:a16="http://schemas.microsoft.com/office/drawing/2014/main" id="{15F7E7E5-E0BE-EBD8-592B-C46F9EE5350D}"/>
                </a:ext>
              </a:extLst>
            </p:cNvPr>
            <p:cNvSpPr txBox="1"/>
            <p:nvPr/>
          </p:nvSpPr>
          <p:spPr>
            <a:xfrm>
              <a:off x="2490802" y="5518711"/>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And complete the merge:</a:t>
              </a:r>
            </a:p>
          </p:txBody>
        </p:sp>
        <p:sp>
          <p:nvSpPr>
            <p:cNvPr id="14" name="TextBox 26">
              <a:extLst>
                <a:ext uri="{FF2B5EF4-FFF2-40B4-BE49-F238E27FC236}">
                  <a16:creationId xmlns:a16="http://schemas.microsoft.com/office/drawing/2014/main" id="{F54F78FE-A493-476E-D2D7-D71A7FF53083}"/>
                </a:ext>
              </a:extLst>
            </p:cNvPr>
            <p:cNvSpPr txBox="1"/>
            <p:nvPr/>
          </p:nvSpPr>
          <p:spPr>
            <a:xfrm>
              <a:off x="2490801" y="5756933"/>
              <a:ext cx="14057497" cy="246221"/>
            </a:xfrm>
            <a:prstGeom prst="rect">
              <a:avLst/>
            </a:prstGeom>
          </p:spPr>
          <p:txBody>
            <a:bodyPr wrap="square" lIns="0" tIns="0" rIns="0" bIns="0" rtlCol="0" anchor="t">
              <a:spAutoFit/>
            </a:bodyPr>
            <a:lstStyle/>
            <a:p>
              <a:pPr algn="l"/>
              <a:r>
                <a:rPr lang="en-US" sz="1600" dirty="0">
                  <a:solidFill>
                    <a:srgbClr val="3E4044"/>
                  </a:solidFill>
                  <a:latin typeface="Roboto" panose="02000000000000000000" pitchFamily="2" charset="0"/>
                  <a:ea typeface="Roboto" panose="02000000000000000000" pitchFamily="2" charset="0"/>
                  <a:cs typeface="Roboto"/>
                  <a:sym typeface="Roboto"/>
                </a:rPr>
                <a:t>git commit –m “&lt;msg&gt;”</a:t>
              </a:r>
            </a:p>
          </p:txBody>
        </p:sp>
        <p:sp>
          <p:nvSpPr>
            <p:cNvPr id="16" name="TextBox 26">
              <a:extLst>
                <a:ext uri="{FF2B5EF4-FFF2-40B4-BE49-F238E27FC236}">
                  <a16:creationId xmlns:a16="http://schemas.microsoft.com/office/drawing/2014/main" id="{81A8ABA0-A397-E1ED-8D3F-07E87E8D319B}"/>
                </a:ext>
              </a:extLst>
            </p:cNvPr>
            <p:cNvSpPr txBox="1"/>
            <p:nvPr/>
          </p:nvSpPr>
          <p:spPr>
            <a:xfrm>
              <a:off x="2474236" y="4341172"/>
              <a:ext cx="14057497" cy="349455"/>
            </a:xfrm>
            <a:prstGeom prst="rect">
              <a:avLst/>
            </a:prstGeom>
          </p:spPr>
          <p:txBody>
            <a:bodyPr wrap="square" lIns="0" tIns="0" rIns="0" bIns="0" rtlCol="0" anchor="t">
              <a:spAutoFit/>
            </a:bodyPr>
            <a:lstStyle/>
            <a:p>
              <a:pPr algn="l">
                <a:lnSpc>
                  <a:spcPts val="3080"/>
                </a:lnSpc>
              </a:pPr>
              <a:r>
                <a:rPr lang="en-US" sz="1600" dirty="0">
                  <a:solidFill>
                    <a:srgbClr val="3E4044"/>
                  </a:solidFill>
                  <a:latin typeface="Roboto" panose="02000000000000000000" pitchFamily="2" charset="0"/>
                  <a:ea typeface="Roboto" panose="02000000000000000000" pitchFamily="2" charset="0"/>
                  <a:cs typeface="Roboto"/>
                  <a:sym typeface="Roboto"/>
                </a:rPr>
                <a:t>git checkout --theirs &lt;filename&gt;                	-&gt;</a:t>
              </a:r>
              <a:r>
                <a:rPr lang="en-US" sz="1600" b="1" dirty="0">
                  <a:solidFill>
                    <a:srgbClr val="3E4044"/>
                  </a:solidFill>
                  <a:latin typeface="Roboto" panose="02000000000000000000" pitchFamily="2" charset="0"/>
                  <a:ea typeface="Roboto" panose="02000000000000000000" pitchFamily="2" charset="0"/>
                  <a:cs typeface="Roboto"/>
                  <a:sym typeface="Roboto"/>
                </a:rPr>
                <a:t> Accept the changes from the branch being merged</a:t>
              </a:r>
            </a:p>
          </p:txBody>
        </p:sp>
        <p:sp>
          <p:nvSpPr>
            <p:cNvPr id="27" name="Dikdörtgen: Köşeleri Yuvarlatılmış 26">
              <a:extLst>
                <a:ext uri="{FF2B5EF4-FFF2-40B4-BE49-F238E27FC236}">
                  <a16:creationId xmlns:a16="http://schemas.microsoft.com/office/drawing/2014/main" id="{AFC62BB7-DD21-49B9-49B8-304800FF07F9}"/>
                </a:ext>
              </a:extLst>
            </p:cNvPr>
            <p:cNvSpPr/>
            <p:nvPr/>
          </p:nvSpPr>
          <p:spPr>
            <a:xfrm>
              <a:off x="2115251" y="3440641"/>
              <a:ext cx="9543349" cy="27290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up 31">
            <a:extLst>
              <a:ext uri="{FF2B5EF4-FFF2-40B4-BE49-F238E27FC236}">
                <a16:creationId xmlns:a16="http://schemas.microsoft.com/office/drawing/2014/main" id="{EEB9F618-A10C-8EC7-FA9E-895DC0D85EEB}"/>
              </a:ext>
            </a:extLst>
          </p:cNvPr>
          <p:cNvGrpSpPr/>
          <p:nvPr/>
        </p:nvGrpSpPr>
        <p:grpSpPr>
          <a:xfrm>
            <a:off x="2250392" y="6406545"/>
            <a:ext cx="14323306" cy="1479560"/>
            <a:chOff x="2224992" y="6246290"/>
            <a:chExt cx="14323306" cy="1479560"/>
          </a:xfrm>
        </p:grpSpPr>
        <p:sp>
          <p:nvSpPr>
            <p:cNvPr id="19" name="TextBox 16">
              <a:extLst>
                <a:ext uri="{FF2B5EF4-FFF2-40B4-BE49-F238E27FC236}">
                  <a16:creationId xmlns:a16="http://schemas.microsoft.com/office/drawing/2014/main" id="{537A788C-FAD8-5D4B-462E-3C5DD93D3926}"/>
                </a:ext>
              </a:extLst>
            </p:cNvPr>
            <p:cNvSpPr txBox="1"/>
            <p:nvPr/>
          </p:nvSpPr>
          <p:spPr>
            <a:xfrm>
              <a:off x="2490801" y="6366981"/>
              <a:ext cx="14057497" cy="276999"/>
            </a:xfrm>
            <a:prstGeom prst="rect">
              <a:avLst/>
            </a:prstGeom>
          </p:spPr>
          <p:txBody>
            <a:bodyPr wrap="square" lIns="0" tIns="0" rIns="0" bIns="0" rtlCol="0" anchor="t">
              <a:spAutoFit/>
            </a:bodyPr>
            <a:lstStyle/>
            <a:p>
              <a:pPr algn="l"/>
              <a:r>
                <a:rPr lang="en-US" b="1" i="0" dirty="0">
                  <a:solidFill>
                    <a:srgbClr val="2E353F"/>
                  </a:solidFill>
                  <a:effectLst/>
                  <a:latin typeface="Roboto" panose="02000000000000000000" pitchFamily="2" charset="0"/>
                  <a:hlinkClick r:id="rId5">
                    <a:extLst>
                      <a:ext uri="{A12FA001-AC4F-418D-AE19-62706E023703}">
                        <ahyp:hlinkClr xmlns:ahyp="http://schemas.microsoft.com/office/drawing/2018/hyperlinkcolor" val="tx"/>
                      </a:ext>
                    </a:extLst>
                  </a:hlinkClick>
                </a:rPr>
                <a:t>Using Git’s automatic merge strategies:</a:t>
              </a:r>
              <a:endParaRPr lang="en-US" b="1" i="0" dirty="0">
                <a:solidFill>
                  <a:srgbClr val="2E353F"/>
                </a:solidFill>
                <a:effectLst/>
                <a:latin typeface="Roboto" panose="02000000000000000000" pitchFamily="2" charset="0"/>
              </a:endParaRPr>
            </a:p>
          </p:txBody>
        </p:sp>
        <p:sp>
          <p:nvSpPr>
            <p:cNvPr id="20" name="TextBox 26">
              <a:extLst>
                <a:ext uri="{FF2B5EF4-FFF2-40B4-BE49-F238E27FC236}">
                  <a16:creationId xmlns:a16="http://schemas.microsoft.com/office/drawing/2014/main" id="{0B65ECDB-3FCA-1048-02F2-F806B171C77E}"/>
                </a:ext>
              </a:extLst>
            </p:cNvPr>
            <p:cNvSpPr txBox="1"/>
            <p:nvPr/>
          </p:nvSpPr>
          <p:spPr>
            <a:xfrm>
              <a:off x="2474235" y="6641147"/>
              <a:ext cx="14057497" cy="246221"/>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offers different strategies for handling merges, such as:</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8" name="TextBox 26">
              <a:extLst>
                <a:ext uri="{FF2B5EF4-FFF2-40B4-BE49-F238E27FC236}">
                  <a16:creationId xmlns:a16="http://schemas.microsoft.com/office/drawing/2014/main" id="{49FE318E-0588-C293-4407-6C69949A9FC7}"/>
                </a:ext>
              </a:extLst>
            </p:cNvPr>
            <p:cNvSpPr txBox="1"/>
            <p:nvPr/>
          </p:nvSpPr>
          <p:spPr>
            <a:xfrm>
              <a:off x="2490801" y="6890947"/>
              <a:ext cx="14057497" cy="738664"/>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merge --strategy-option     </a:t>
              </a:r>
              <a:r>
                <a:rPr lang="en-US" sz="1600" dirty="0">
                  <a:latin typeface="Roboto" panose="02000000000000000000" pitchFamily="2" charset="0"/>
                  <a:ea typeface="Roboto" panose="02000000000000000000" pitchFamily="2" charset="0"/>
                  <a:sym typeface="Wingdings" panose="05000000000000000000" pitchFamily="2" charset="2"/>
                </a:rPr>
                <a:t> to use specific merge strategies during the merge:</a:t>
              </a:r>
            </a:p>
            <a:p>
              <a:pPr marL="285750" indent="-285750" algn="l">
                <a:buFont typeface="Arial" panose="020B0604020202020204" pitchFamily="34" charset="0"/>
                <a:buChar char="•"/>
              </a:pPr>
              <a:r>
                <a:rPr lang="en-US" sz="1600" dirty="0">
                  <a:solidFill>
                    <a:srgbClr val="3E4044"/>
                  </a:solidFill>
                  <a:latin typeface="Roboto" panose="02000000000000000000" pitchFamily="2" charset="0"/>
                  <a:ea typeface="Roboto" panose="02000000000000000000" pitchFamily="2" charset="0"/>
                  <a:cs typeface="Roboto"/>
                  <a:sym typeface="Roboto"/>
                </a:rPr>
                <a:t>git merge -X theirs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a:t>
              </a:r>
              <a:r>
                <a:rPr lang="en-US" sz="1600" dirty="0">
                  <a:solidFill>
                    <a:srgbClr val="3E4044"/>
                  </a:solidFill>
                  <a:latin typeface="Roboto" panose="02000000000000000000" pitchFamily="2" charset="0"/>
                  <a:ea typeface="Roboto" panose="02000000000000000000" pitchFamily="2" charset="0"/>
                  <a:cs typeface="Roboto"/>
                  <a:sym typeface="Roboto"/>
                </a:rPr>
                <a:t> </a:t>
              </a:r>
              <a:r>
                <a:rPr lang="en-US" sz="1600" dirty="0">
                  <a:latin typeface="Roboto" panose="02000000000000000000" pitchFamily="2" charset="0"/>
                  <a:ea typeface="Roboto" panose="02000000000000000000" pitchFamily="2" charset="0"/>
                </a:rPr>
                <a:t>Automatically accepts the changes from the other branch in case of conflicts.</a:t>
              </a:r>
            </a:p>
            <a:p>
              <a:pPr marL="285750" indent="-285750" algn="l">
                <a:buFont typeface="Arial" panose="020B0604020202020204" pitchFamily="34" charset="0"/>
                <a:buChar char="•"/>
              </a:pPr>
              <a:r>
                <a:rPr lang="en-US" sz="1600" dirty="0">
                  <a:solidFill>
                    <a:srgbClr val="3E4044"/>
                  </a:solidFill>
                  <a:latin typeface="Roboto" panose="02000000000000000000" pitchFamily="2" charset="0"/>
                  <a:ea typeface="Roboto" panose="02000000000000000000" pitchFamily="2" charset="0"/>
                  <a:cs typeface="Roboto"/>
                  <a:sym typeface="Roboto"/>
                </a:rPr>
                <a:t>git merge -X ours                </a:t>
              </a:r>
              <a:r>
                <a:rPr lang="en-US" sz="1600" dirty="0">
                  <a:solidFill>
                    <a:srgbClr val="3E4044"/>
                  </a:solidFill>
                  <a:latin typeface="Roboto" panose="02000000000000000000" pitchFamily="2" charset="0"/>
                  <a:ea typeface="Roboto" panose="02000000000000000000" pitchFamily="2" charset="0"/>
                  <a:cs typeface="Roboto"/>
                  <a:sym typeface="Wingdings" panose="05000000000000000000" pitchFamily="2" charset="2"/>
                </a:rPr>
                <a:t> Automatically keeps your changes in case of conflicts.</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26" name="Freeform 23">
              <a:extLst>
                <a:ext uri="{FF2B5EF4-FFF2-40B4-BE49-F238E27FC236}">
                  <a16:creationId xmlns:a16="http://schemas.microsoft.com/office/drawing/2014/main" id="{B4E8EC8E-BDFD-43BC-6B24-404AAB158BC6}"/>
                </a:ext>
              </a:extLst>
            </p:cNvPr>
            <p:cNvSpPr/>
            <p:nvPr/>
          </p:nvSpPr>
          <p:spPr>
            <a:xfrm>
              <a:off x="6629400" y="6386195"/>
              <a:ext cx="228600" cy="227398"/>
            </a:xfrm>
            <a:custGeom>
              <a:avLst/>
              <a:gdLst/>
              <a:ahLst/>
              <a:cxnLst/>
              <a:rect l="l" t="t" r="r" b="b"/>
              <a:pathLst>
                <a:path w="426819" h="412850">
                  <a:moveTo>
                    <a:pt x="0" y="0"/>
                  </a:moveTo>
                  <a:lnTo>
                    <a:pt x="426819" y="0"/>
                  </a:lnTo>
                  <a:lnTo>
                    <a:pt x="426819" y="412850"/>
                  </a:lnTo>
                  <a:lnTo>
                    <a:pt x="0" y="4128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9" name="Dikdörtgen: Köşeleri Yuvarlatılmış 28">
              <a:extLst>
                <a:ext uri="{FF2B5EF4-FFF2-40B4-BE49-F238E27FC236}">
                  <a16:creationId xmlns:a16="http://schemas.microsoft.com/office/drawing/2014/main" id="{87571BC7-745E-563B-37EB-FD865A218A81}"/>
                </a:ext>
              </a:extLst>
            </p:cNvPr>
            <p:cNvSpPr/>
            <p:nvPr/>
          </p:nvSpPr>
          <p:spPr>
            <a:xfrm>
              <a:off x="2224992" y="6246290"/>
              <a:ext cx="10271808" cy="147956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up 30">
            <a:extLst>
              <a:ext uri="{FF2B5EF4-FFF2-40B4-BE49-F238E27FC236}">
                <a16:creationId xmlns:a16="http://schemas.microsoft.com/office/drawing/2014/main" id="{B53F33B0-C5A2-E0FA-E0D6-B56C97254DFD}"/>
              </a:ext>
            </a:extLst>
          </p:cNvPr>
          <p:cNvGrpSpPr/>
          <p:nvPr/>
        </p:nvGrpSpPr>
        <p:grpSpPr>
          <a:xfrm>
            <a:off x="2250392" y="8201585"/>
            <a:ext cx="14339871" cy="738664"/>
            <a:chOff x="2224992" y="8071732"/>
            <a:chExt cx="14339871" cy="738664"/>
          </a:xfrm>
        </p:grpSpPr>
        <p:sp>
          <p:nvSpPr>
            <p:cNvPr id="21" name="TextBox 16">
              <a:extLst>
                <a:ext uri="{FF2B5EF4-FFF2-40B4-BE49-F238E27FC236}">
                  <a16:creationId xmlns:a16="http://schemas.microsoft.com/office/drawing/2014/main" id="{13D1968C-362C-B2B1-7B53-32952C9FE39C}"/>
                </a:ext>
              </a:extLst>
            </p:cNvPr>
            <p:cNvSpPr txBox="1"/>
            <p:nvPr/>
          </p:nvSpPr>
          <p:spPr>
            <a:xfrm>
              <a:off x="2507366" y="8207714"/>
              <a:ext cx="14057497" cy="276999"/>
            </a:xfrm>
            <a:prstGeom prst="rect">
              <a:avLst/>
            </a:prstGeom>
          </p:spPr>
          <p:txBody>
            <a:bodyPr wrap="square" lIns="0" tIns="0" rIns="0" bIns="0" rtlCol="0" anchor="t">
              <a:spAutoFit/>
            </a:bodyPr>
            <a:lstStyle/>
            <a:p>
              <a:pPr algn="l"/>
              <a:r>
                <a:rPr lang="en-US" b="1" i="0" dirty="0">
                  <a:solidFill>
                    <a:srgbClr val="272C37"/>
                  </a:solidFill>
                  <a:effectLst/>
                  <a:latin typeface="Roboto" panose="02000000000000000000" pitchFamily="2" charset="0"/>
                </a:rPr>
                <a:t>Aborting the merge process:</a:t>
              </a:r>
            </a:p>
          </p:txBody>
        </p:sp>
        <p:sp>
          <p:nvSpPr>
            <p:cNvPr id="25" name="TextBox 26">
              <a:extLst>
                <a:ext uri="{FF2B5EF4-FFF2-40B4-BE49-F238E27FC236}">
                  <a16:creationId xmlns:a16="http://schemas.microsoft.com/office/drawing/2014/main" id="{6C9B745A-2B98-AA72-2E33-9571EEBCDBD3}"/>
                </a:ext>
              </a:extLst>
            </p:cNvPr>
            <p:cNvSpPr txBox="1"/>
            <p:nvPr/>
          </p:nvSpPr>
          <p:spPr>
            <a:xfrm>
              <a:off x="2507366" y="8455034"/>
              <a:ext cx="14057497" cy="246221"/>
            </a:xfrm>
            <a:prstGeom prst="rect">
              <a:avLst/>
            </a:prstGeom>
          </p:spPr>
          <p:txBody>
            <a:bodyPr wrap="square" lIns="0" tIns="0" rIns="0" bIns="0" rtlCol="0" anchor="t">
              <a:spAutoFit/>
            </a:bodyPr>
            <a:lstStyle/>
            <a:p>
              <a:pPr algn="l"/>
              <a:r>
                <a:rPr lang="en-US" sz="1600" dirty="0">
                  <a:latin typeface="Roboto" panose="02000000000000000000" pitchFamily="2" charset="0"/>
                  <a:ea typeface="Roboto" panose="02000000000000000000" pitchFamily="2" charset="0"/>
                </a:rPr>
                <a:t>git merge –abort                     </a:t>
              </a:r>
              <a:r>
                <a:rPr lang="en-US" sz="1600" dirty="0">
                  <a:latin typeface="Roboto" panose="02000000000000000000" pitchFamily="2" charset="0"/>
                  <a:ea typeface="Roboto" panose="02000000000000000000" pitchFamily="2" charset="0"/>
                  <a:sym typeface="Wingdings" panose="05000000000000000000" pitchFamily="2" charset="2"/>
                </a:rPr>
                <a:t> If the merge is too complex or you want to restart, you can abort the merge entirely</a:t>
              </a:r>
              <a:endParaRPr lang="en-US" sz="1600" dirty="0">
                <a:solidFill>
                  <a:srgbClr val="3E4044"/>
                </a:solidFill>
                <a:latin typeface="Roboto" panose="02000000000000000000" pitchFamily="2" charset="0"/>
                <a:ea typeface="Roboto" panose="02000000000000000000" pitchFamily="2" charset="0"/>
                <a:cs typeface="Roboto"/>
                <a:sym typeface="Roboto"/>
              </a:endParaRPr>
            </a:p>
          </p:txBody>
        </p:sp>
        <p:sp>
          <p:nvSpPr>
            <p:cNvPr id="30" name="Dikdörtgen: Köşeleri Yuvarlatılmış 29">
              <a:extLst>
                <a:ext uri="{FF2B5EF4-FFF2-40B4-BE49-F238E27FC236}">
                  <a16:creationId xmlns:a16="http://schemas.microsoft.com/office/drawing/2014/main" id="{DE97E2F0-B40D-14EE-1E39-3FC544633C24}"/>
                </a:ext>
              </a:extLst>
            </p:cNvPr>
            <p:cNvSpPr/>
            <p:nvPr/>
          </p:nvSpPr>
          <p:spPr>
            <a:xfrm>
              <a:off x="2224992" y="8071732"/>
              <a:ext cx="10652808" cy="7386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1077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031218" y="7934949"/>
            <a:ext cx="16228082" cy="1323351"/>
            <a:chOff x="0" y="0"/>
            <a:chExt cx="3964388" cy="323284"/>
          </a:xfrm>
        </p:grpSpPr>
        <p:sp>
          <p:nvSpPr>
            <p:cNvPr id="3" name="Freeform 3"/>
            <p:cNvSpPr/>
            <p:nvPr/>
          </p:nvSpPr>
          <p:spPr>
            <a:xfrm>
              <a:off x="0" y="0"/>
              <a:ext cx="3964388" cy="323284"/>
            </a:xfrm>
            <a:custGeom>
              <a:avLst/>
              <a:gdLst/>
              <a:ahLst/>
              <a:cxnLst/>
              <a:rect l="l" t="t" r="r" b="b"/>
              <a:pathLst>
                <a:path w="3964388" h="323284">
                  <a:moveTo>
                    <a:pt x="0" y="0"/>
                  </a:moveTo>
                  <a:lnTo>
                    <a:pt x="3964388" y="0"/>
                  </a:lnTo>
                  <a:lnTo>
                    <a:pt x="3964388" y="323284"/>
                  </a:lnTo>
                  <a:lnTo>
                    <a:pt x="0" y="323284"/>
                  </a:lnTo>
                  <a:close/>
                </a:path>
              </a:pathLst>
            </a:custGeom>
            <a:solidFill>
              <a:srgbClr val="F5E6CA"/>
            </a:solidFill>
          </p:spPr>
          <p:txBody>
            <a:bodyPr/>
            <a:lstStyle/>
            <a:p>
              <a:endParaRPr lang="en-US" dirty="0"/>
            </a:p>
          </p:txBody>
        </p:sp>
        <p:sp>
          <p:nvSpPr>
            <p:cNvPr id="4" name="TextBox 4"/>
            <p:cNvSpPr txBox="1"/>
            <p:nvPr/>
          </p:nvSpPr>
          <p:spPr>
            <a:xfrm>
              <a:off x="0" y="-38100"/>
              <a:ext cx="3964388" cy="361384"/>
            </a:xfrm>
            <a:prstGeom prst="rect">
              <a:avLst/>
            </a:prstGeom>
          </p:spPr>
          <p:txBody>
            <a:bodyPr lIns="50800" tIns="50800" rIns="50800" bIns="50800" rtlCol="0" anchor="ctr"/>
            <a:lstStyle/>
            <a:p>
              <a:pPr algn="ctr">
                <a:lnSpc>
                  <a:spcPts val="2659"/>
                </a:lnSpc>
              </a:pPr>
              <a:endParaRPr dirty="0"/>
            </a:p>
          </p:txBody>
        </p:sp>
      </p:grpSp>
      <p:sp>
        <p:nvSpPr>
          <p:cNvPr id="5" name="Freeform 5"/>
          <p:cNvSpPr/>
          <p:nvPr/>
        </p:nvSpPr>
        <p:spPr>
          <a:xfrm>
            <a:off x="1383596" y="8415502"/>
            <a:ext cx="334644" cy="334644"/>
          </a:xfrm>
          <a:custGeom>
            <a:avLst/>
            <a:gdLst/>
            <a:ahLst/>
            <a:cxnLst/>
            <a:rect l="l" t="t" r="r" b="b"/>
            <a:pathLst>
              <a:path w="334644" h="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6" name="Freeform 6"/>
          <p:cNvSpPr/>
          <p:nvPr/>
        </p:nvSpPr>
        <p:spPr>
          <a:xfrm>
            <a:off x="10000917" y="3714211"/>
            <a:ext cx="1161215" cy="1161215"/>
          </a:xfrm>
          <a:custGeom>
            <a:avLst/>
            <a:gdLst/>
            <a:ahLst/>
            <a:cxnLst/>
            <a:rect l="l" t="t" r="r" b="b"/>
            <a:pathLst>
              <a:path w="1161215" h="1161215">
                <a:moveTo>
                  <a:pt x="0" y="0"/>
                </a:moveTo>
                <a:lnTo>
                  <a:pt x="1161214" y="0"/>
                </a:lnTo>
                <a:lnTo>
                  <a:pt x="1161214" y="1161215"/>
                </a:lnTo>
                <a:lnTo>
                  <a:pt x="0" y="11612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7" name="TextBox 7"/>
          <p:cNvSpPr txBox="1"/>
          <p:nvPr/>
        </p:nvSpPr>
        <p:spPr>
          <a:xfrm>
            <a:off x="5606938" y="3390900"/>
            <a:ext cx="4380331" cy="1660070"/>
          </a:xfrm>
          <a:prstGeom prst="rect">
            <a:avLst/>
          </a:prstGeom>
        </p:spPr>
        <p:txBody>
          <a:bodyPr wrap="square" lIns="0" tIns="0" rIns="0" bIns="0" rtlCol="0" anchor="t">
            <a:spAutoFit/>
          </a:bodyPr>
          <a:lstStyle/>
          <a:p>
            <a:pPr algn="ctr">
              <a:lnSpc>
                <a:spcPts val="15119"/>
              </a:lnSpc>
            </a:pPr>
            <a:r>
              <a:rPr lang="en-US" sz="10799" b="1" dirty="0">
                <a:solidFill>
                  <a:srgbClr val="F5E6CA"/>
                </a:solidFill>
                <a:latin typeface="Hagrid Heavy"/>
                <a:ea typeface="Hagrid Heavy"/>
                <a:cs typeface="Hagrid Heavy"/>
                <a:sym typeface="Hagrid Heavy"/>
              </a:rPr>
              <a:t>DONE</a:t>
            </a:r>
          </a:p>
        </p:txBody>
      </p:sp>
      <p:sp>
        <p:nvSpPr>
          <p:cNvPr id="8" name="TextBox 8"/>
          <p:cNvSpPr txBox="1"/>
          <p:nvPr/>
        </p:nvSpPr>
        <p:spPr>
          <a:xfrm>
            <a:off x="2010392" y="8374057"/>
            <a:ext cx="3295829" cy="387032"/>
          </a:xfrm>
          <a:prstGeom prst="rect">
            <a:avLst/>
          </a:prstGeom>
        </p:spPr>
        <p:txBody>
          <a:bodyPr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rPr>
              <a:t>EMIR YORGUN</a:t>
            </a:r>
          </a:p>
        </p:txBody>
      </p:sp>
      <p:sp>
        <p:nvSpPr>
          <p:cNvPr id="9" name="TextBox 9"/>
          <p:cNvSpPr txBox="1"/>
          <p:nvPr/>
        </p:nvSpPr>
        <p:spPr>
          <a:xfrm>
            <a:off x="13939018" y="8381677"/>
            <a:ext cx="2965385" cy="368691"/>
          </a:xfrm>
          <a:prstGeom prst="rect">
            <a:avLst/>
          </a:prstGeom>
        </p:spPr>
        <p:txBody>
          <a:bodyPr wrap="square" lIns="0" tIns="0" rIns="0" bIns="0" rtlCol="0" anchor="t">
            <a:spAutoFit/>
          </a:bodyPr>
          <a:lstStyle/>
          <a:p>
            <a:pPr algn="l">
              <a:lnSpc>
                <a:spcPts val="3080"/>
              </a:lnSpc>
            </a:pPr>
            <a:r>
              <a:rPr lang="en-US" sz="2200" u="sng" dirty="0">
                <a:solidFill>
                  <a:srgbClr val="3E4044"/>
                </a:solidFill>
                <a:latin typeface="Roboto"/>
                <a:ea typeface="Roboto"/>
                <a:cs typeface="Roboto"/>
                <a:sym typeface="Roboto"/>
                <a:hlinkClick r:id="rId6" tooltip="https://git-scm.com/docs">
                  <a:extLst>
                    <a:ext uri="{A12FA001-AC4F-418D-AE19-62706E023703}">
                      <ahyp:hlinkClr xmlns:ahyp="http://schemas.microsoft.com/office/drawing/2018/hyperlinkcolor" val="tx"/>
                    </a:ext>
                  </a:extLst>
                </a:hlinkClick>
              </a:rPr>
              <a:t>Click for GIT Reference</a:t>
            </a:r>
          </a:p>
        </p:txBody>
      </p:sp>
      <p:sp>
        <p:nvSpPr>
          <p:cNvPr id="10" name="TextBox 10"/>
          <p:cNvSpPr txBox="1"/>
          <p:nvPr/>
        </p:nvSpPr>
        <p:spPr>
          <a:xfrm>
            <a:off x="17259300" y="646431"/>
            <a:ext cx="4191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65</a:t>
            </a:r>
          </a:p>
        </p:txBody>
      </p:sp>
    </p:spTree>
    <p:extLst>
      <p:ext uri="{BB962C8B-B14F-4D97-AF65-F5344CB8AC3E}">
        <p14:creationId xmlns:p14="http://schemas.microsoft.com/office/powerpoint/2010/main" val="2081400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5" name="AutoShape 5"/>
          <p:cNvSpPr/>
          <p:nvPr/>
        </p:nvSpPr>
        <p:spPr>
          <a:xfrm>
            <a:off x="2494469" y="4874263"/>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766235"/>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HEAD is the symbolic name for the currently checked out commit -- it's essentially what commit you're working on top of.</a:t>
            </a:r>
          </a:p>
        </p:txBody>
      </p:sp>
      <p:sp>
        <p:nvSpPr>
          <p:cNvPr id="17" name="TextBox 17"/>
          <p:cNvSpPr txBox="1"/>
          <p:nvPr/>
        </p:nvSpPr>
        <p:spPr>
          <a:xfrm>
            <a:off x="2477904" y="5027867"/>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C1</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462976" cy="341567"/>
          </a:xfrm>
          <a:prstGeom prst="rect">
            <a:avLst/>
          </a:prstGeom>
        </p:spPr>
        <p:txBody>
          <a:bodyPr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rPr>
              <a:t>HEAD</a:t>
            </a:r>
            <a:endPar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3429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7</a:t>
            </a:r>
          </a:p>
        </p:txBody>
      </p:sp>
      <p:sp>
        <p:nvSpPr>
          <p:cNvPr id="27" name="Oval 26">
            <a:extLst>
              <a:ext uri="{FF2B5EF4-FFF2-40B4-BE49-F238E27FC236}">
                <a16:creationId xmlns:a16="http://schemas.microsoft.com/office/drawing/2014/main" id="{9E63EC8B-2BE0-ECA7-4D3C-CC859B20E826}"/>
              </a:ext>
            </a:extLst>
          </p:cNvPr>
          <p:cNvSpPr/>
          <p:nvPr/>
        </p:nvSpPr>
        <p:spPr>
          <a:xfrm>
            <a:off x="12420600" y="408859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2420600" y="5427180"/>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2420600" y="6765765"/>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2839700" y="4859821"/>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2839700" y="6198406"/>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3189156" y="6143981"/>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477903" y="4159478"/>
            <a:ext cx="8944467" cy="519373"/>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HEAD always points to the most recent commit which is reflected in the working tree. Most git commands which make changes to the working tree will start by changing HEAD.</a:t>
            </a: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0722628" y="7208264"/>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11" name="TextBox 17">
            <a:extLst>
              <a:ext uri="{FF2B5EF4-FFF2-40B4-BE49-F238E27FC236}">
                <a16:creationId xmlns:a16="http://schemas.microsoft.com/office/drawing/2014/main" id="{3DF12106-3153-273B-64FD-58740EF8978C}"/>
              </a:ext>
            </a:extLst>
          </p:cNvPr>
          <p:cNvSpPr txBox="1"/>
          <p:nvPr/>
        </p:nvSpPr>
        <p:spPr>
          <a:xfrm>
            <a:off x="2477904" y="5502448"/>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commit</a:t>
            </a:r>
          </a:p>
        </p:txBody>
      </p:sp>
      <p:sp>
        <p:nvSpPr>
          <p:cNvPr id="21" name="TextBox 26">
            <a:extLst>
              <a:ext uri="{FF2B5EF4-FFF2-40B4-BE49-F238E27FC236}">
                <a16:creationId xmlns:a16="http://schemas.microsoft.com/office/drawing/2014/main" id="{6FEA0F2A-788D-3C29-D468-6D2B9D7348E0}"/>
              </a:ext>
            </a:extLst>
          </p:cNvPr>
          <p:cNvSpPr txBox="1"/>
          <p:nvPr/>
        </p:nvSpPr>
        <p:spPr>
          <a:xfrm>
            <a:off x="4039528" y="5403642"/>
            <a:ext cx="7404570" cy="519373"/>
          </a:xfrm>
          <a:prstGeom prst="rect">
            <a:avLst/>
          </a:prstGeom>
        </p:spPr>
        <p:txBody>
          <a:bodyPr wrap="square" lIns="0" tIns="0" rIns="0" bIns="0" rtlCol="0" anchor="t">
            <a:spAutoFit/>
          </a:bodyPr>
          <a:lstStyle/>
          <a:p>
            <a:pPr algn="just">
              <a:lnSpc>
                <a:spcPts val="2100"/>
              </a:lnSpc>
            </a:pPr>
            <a:r>
              <a:rPr lang="en-US" sz="1500" i="1" dirty="0">
                <a:solidFill>
                  <a:srgbClr val="3E4044"/>
                </a:solidFill>
                <a:latin typeface="Roboto Italics"/>
                <a:ea typeface="Roboto Italics"/>
                <a:cs typeface="Roboto Italics"/>
                <a:sym typeface="Roboto Italics"/>
              </a:rPr>
              <a:t>We will talk about this command later. For now, it is enough to know that the head changes when the commit is made.</a:t>
            </a:r>
          </a:p>
        </p:txBody>
      </p:sp>
    </p:spTree>
    <p:extLst>
      <p:ext uri="{BB962C8B-B14F-4D97-AF65-F5344CB8AC3E}">
        <p14:creationId xmlns:p14="http://schemas.microsoft.com/office/powerpoint/2010/main" val="4103932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766235"/>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Say you want to move a lot of levels up in the commit tree. It might be tedious to type ^ several times, so Git also has the tilde (~) operator.</a:t>
            </a:r>
          </a:p>
        </p:txBody>
      </p:sp>
      <p:sp>
        <p:nvSpPr>
          <p:cNvPr id="17" name="TextBox 17"/>
          <p:cNvSpPr txBox="1"/>
          <p:nvPr/>
        </p:nvSpPr>
        <p:spPr>
          <a:xfrm>
            <a:off x="2472743" y="5193614"/>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HEAD~3</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69075"/>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rPr>
              <a:t>The Tilde “</a:t>
            </a:r>
            <a:r>
              <a:rPr lang="en-US" sz="2200" b="1" dirty="0">
                <a:solidFill>
                  <a:srgbClr val="343F56"/>
                </a:solidFill>
                <a:latin typeface="Aptos Display" panose="020B0004020202020204" pitchFamily="34" charset="0"/>
                <a:ea typeface="Hagrid Ultra-Bold"/>
                <a:cs typeface="Hagrid Ultra-Bold"/>
                <a:sym typeface="Hagrid Ultra-Bold"/>
              </a:rPr>
              <a:t>~</a:t>
            </a:r>
            <a:r>
              <a:rPr lang="en-US" sz="2200" b="1" dirty="0">
                <a:solidFill>
                  <a:srgbClr val="343F56"/>
                </a:solidFill>
                <a:latin typeface="Hagrid Ultra-Bold"/>
                <a:ea typeface="Hagrid Ultra-Bold"/>
                <a:cs typeface="Hagrid Ultra-Bold"/>
                <a:sym typeface="Hagrid Ultra-Bold"/>
              </a:rPr>
              <a:t>” operator</a:t>
            </a:r>
            <a:endPar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419100" cy="368691"/>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8</a:t>
            </a:r>
          </a:p>
        </p:txBody>
      </p:sp>
      <p:sp>
        <p:nvSpPr>
          <p:cNvPr id="27" name="Oval 26">
            <a:extLst>
              <a:ext uri="{FF2B5EF4-FFF2-40B4-BE49-F238E27FC236}">
                <a16:creationId xmlns:a16="http://schemas.microsoft.com/office/drawing/2014/main" id="{9E63EC8B-2BE0-ECA7-4D3C-CC859B20E826}"/>
              </a:ext>
            </a:extLst>
          </p:cNvPr>
          <p:cNvSpPr/>
          <p:nvPr/>
        </p:nvSpPr>
        <p:spPr>
          <a:xfrm>
            <a:off x="13563600" y="410212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563600" y="544070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3563600" y="677929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82700" y="487335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3982700" y="6211935"/>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475322" y="4084598"/>
            <a:ext cx="8944467" cy="746999"/>
          </a:xfrm>
          <a:prstGeom prst="rect">
            <a:avLst/>
          </a:prstGeom>
        </p:spPr>
        <p:txBody>
          <a:bodyPr wrap="square" lIns="0" tIns="0" rIns="0" bIns="0" rtlCol="0" anchor="t">
            <a:spAutoFit/>
          </a:bodyPr>
          <a:lstStyle/>
          <a:p>
            <a:pPr algn="l">
              <a:lnSpc>
                <a:spcPts val="3080"/>
              </a:lnSpc>
            </a:pPr>
            <a:r>
              <a:rPr lang="en-US" sz="1600" i="1" dirty="0">
                <a:solidFill>
                  <a:srgbClr val="3E4044"/>
                </a:solidFill>
                <a:latin typeface="Roboto"/>
                <a:ea typeface="Roboto"/>
                <a:cs typeface="Roboto"/>
                <a:sym typeface="Roboto"/>
              </a:rPr>
              <a:t>The tilde operator (optionally) takes in a trailing number that specifies the number of parents you would like to ascend.</a:t>
            </a: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511229" y="10782300"/>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36" name="AutoShape 5">
            <a:extLst>
              <a:ext uri="{FF2B5EF4-FFF2-40B4-BE49-F238E27FC236}">
                <a16:creationId xmlns:a16="http://schemas.microsoft.com/office/drawing/2014/main" id="{5A9259D1-1FD3-CADB-F0AE-4278A7A8B0E0}"/>
              </a:ext>
            </a:extLst>
          </p:cNvPr>
          <p:cNvSpPr/>
          <p:nvPr/>
        </p:nvSpPr>
        <p:spPr>
          <a:xfrm>
            <a:off x="2481720" y="498070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0" name="Oval 19">
            <a:extLst>
              <a:ext uri="{FF2B5EF4-FFF2-40B4-BE49-F238E27FC236}">
                <a16:creationId xmlns:a16="http://schemas.microsoft.com/office/drawing/2014/main" id="{D1E0B1F8-4C30-7706-63D0-4DBB0FACE702}"/>
              </a:ext>
            </a:extLst>
          </p:cNvPr>
          <p:cNvSpPr/>
          <p:nvPr/>
        </p:nvSpPr>
        <p:spPr>
          <a:xfrm>
            <a:off x="13563600" y="8077206"/>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25" name="Düz Ok Bağlayıcısı 24">
            <a:extLst>
              <a:ext uri="{FF2B5EF4-FFF2-40B4-BE49-F238E27FC236}">
                <a16:creationId xmlns:a16="http://schemas.microsoft.com/office/drawing/2014/main" id="{1FE9AEE6-F50F-D953-E635-73A075F22994}"/>
              </a:ext>
            </a:extLst>
          </p:cNvPr>
          <p:cNvCxnSpPr>
            <a:cxnSpLocks/>
            <a:stCxn id="20" idx="0"/>
            <a:endCxn id="8" idx="4"/>
          </p:cNvCxnSpPr>
          <p:nvPr/>
        </p:nvCxnSpPr>
        <p:spPr>
          <a:xfrm flipV="1">
            <a:off x="13982700" y="7550520"/>
            <a:ext cx="0" cy="52668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222061" y="7428853"/>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Tree>
    <p:extLst>
      <p:ext uri="{BB962C8B-B14F-4D97-AF65-F5344CB8AC3E}">
        <p14:creationId xmlns:p14="http://schemas.microsoft.com/office/powerpoint/2010/main" val="137753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E4044"/>
        </a:solidFill>
        <a:effectLst/>
      </p:bgPr>
    </p:bg>
    <p:spTree>
      <p:nvGrpSpPr>
        <p:cNvPr id="1" name=""/>
        <p:cNvGrpSpPr/>
        <p:nvPr/>
      </p:nvGrpSpPr>
      <p:grpSpPr>
        <a:xfrm>
          <a:off x="0" y="0"/>
          <a:ext cx="0" cy="0"/>
          <a:chOff x="0" y="0"/>
          <a:chExt cx="0" cy="0"/>
        </a:xfrm>
      </p:grpSpPr>
      <p:grpSp>
        <p:nvGrpSpPr>
          <p:cNvPr id="2" name="Group 2"/>
          <p:cNvGrpSpPr/>
          <p:nvPr/>
        </p:nvGrpSpPr>
        <p:grpSpPr>
          <a:xfrm>
            <a:off x="1893613" y="2400300"/>
            <a:ext cx="15365687" cy="6858001"/>
            <a:chOff x="0" y="0"/>
            <a:chExt cx="1911622" cy="1280219"/>
          </a:xfrm>
        </p:grpSpPr>
        <p:sp>
          <p:nvSpPr>
            <p:cNvPr id="3" name="Freeform 3"/>
            <p:cNvSpPr/>
            <p:nvPr/>
          </p:nvSpPr>
          <p:spPr>
            <a:xfrm>
              <a:off x="0" y="0"/>
              <a:ext cx="1911622" cy="1280219"/>
            </a:xfrm>
            <a:custGeom>
              <a:avLst/>
              <a:gdLst/>
              <a:ahLst/>
              <a:cxnLst/>
              <a:rect l="l" t="t" r="r" b="b"/>
              <a:pathLst>
                <a:path w="1911622" h="1280219">
                  <a:moveTo>
                    <a:pt x="9894" y="0"/>
                  </a:moveTo>
                  <a:lnTo>
                    <a:pt x="1901728" y="0"/>
                  </a:lnTo>
                  <a:cubicBezTo>
                    <a:pt x="1907192" y="0"/>
                    <a:pt x="1911622" y="4430"/>
                    <a:pt x="1911622" y="9894"/>
                  </a:cubicBezTo>
                  <a:lnTo>
                    <a:pt x="1911622" y="1270326"/>
                  </a:lnTo>
                  <a:cubicBezTo>
                    <a:pt x="1911622" y="1272950"/>
                    <a:pt x="1910579" y="1275466"/>
                    <a:pt x="1908724" y="1277322"/>
                  </a:cubicBezTo>
                  <a:cubicBezTo>
                    <a:pt x="1906868" y="1279177"/>
                    <a:pt x="1904352" y="1280219"/>
                    <a:pt x="1901728" y="1280219"/>
                  </a:cubicBezTo>
                  <a:lnTo>
                    <a:pt x="9894" y="1280219"/>
                  </a:lnTo>
                  <a:cubicBezTo>
                    <a:pt x="4430" y="1280219"/>
                    <a:pt x="0" y="1275790"/>
                    <a:pt x="0" y="1270326"/>
                  </a:cubicBezTo>
                  <a:lnTo>
                    <a:pt x="0" y="9894"/>
                  </a:lnTo>
                  <a:cubicBezTo>
                    <a:pt x="0" y="4430"/>
                    <a:pt x="4430" y="0"/>
                    <a:pt x="9894" y="0"/>
                  </a:cubicBezTo>
                  <a:close/>
                </a:path>
              </a:pathLst>
            </a:custGeom>
            <a:solidFill>
              <a:srgbClr val="F5E6CA"/>
            </a:solidFill>
          </p:spPr>
          <p:txBody>
            <a:bodyPr/>
            <a:lstStyle/>
            <a:p>
              <a:endParaRPr lang="en-US" dirty="0"/>
            </a:p>
          </p:txBody>
        </p:sp>
        <p:sp>
          <p:nvSpPr>
            <p:cNvPr id="4" name="TextBox 4"/>
            <p:cNvSpPr txBox="1"/>
            <p:nvPr/>
          </p:nvSpPr>
          <p:spPr>
            <a:xfrm>
              <a:off x="0" y="-38100"/>
              <a:ext cx="1911622" cy="1318319"/>
            </a:xfrm>
            <a:prstGeom prst="rect">
              <a:avLst/>
            </a:prstGeom>
          </p:spPr>
          <p:txBody>
            <a:bodyPr lIns="50800" tIns="50800" rIns="50800" bIns="50800" rtlCol="0" anchor="ctr"/>
            <a:lstStyle/>
            <a:p>
              <a:pPr algn="ctr">
                <a:lnSpc>
                  <a:spcPts val="2659"/>
                </a:lnSpc>
              </a:pPr>
              <a:endParaRPr dirty="0"/>
            </a:p>
          </p:txBody>
        </p:sp>
      </p:grpSp>
      <p:sp>
        <p:nvSpPr>
          <p:cNvPr id="6" name="AutoShape 6"/>
          <p:cNvSpPr/>
          <p:nvPr/>
        </p:nvSpPr>
        <p:spPr>
          <a:xfrm>
            <a:off x="5727469" y="1351134"/>
            <a:ext cx="11531831" cy="0"/>
          </a:xfrm>
          <a:prstGeom prst="line">
            <a:avLst/>
          </a:prstGeom>
          <a:ln w="38100" cap="flat">
            <a:solidFill>
              <a:srgbClr val="F5E6CA"/>
            </a:solidFill>
            <a:prstDash val="solid"/>
            <a:headEnd type="none" w="sm" len="sm"/>
            <a:tailEnd type="none" w="sm" len="sm"/>
          </a:ln>
        </p:spPr>
        <p:txBody>
          <a:bodyPr/>
          <a:lstStyle/>
          <a:p>
            <a:endParaRPr lang="en-US" dirty="0"/>
          </a:p>
        </p:txBody>
      </p:sp>
      <p:sp>
        <p:nvSpPr>
          <p:cNvPr id="7" name="Freeform 7"/>
          <p:cNvSpPr/>
          <p:nvPr/>
        </p:nvSpPr>
        <p:spPr>
          <a:xfrm>
            <a:off x="3095326" y="1079876"/>
            <a:ext cx="485365" cy="485365"/>
          </a:xfrm>
          <a:custGeom>
            <a:avLst/>
            <a:gdLst/>
            <a:ahLst/>
            <a:cxnLst/>
            <a:rect l="l" t="t" r="r" b="b"/>
            <a:pathLst>
              <a:path w="485365" h="485365">
                <a:moveTo>
                  <a:pt x="0" y="0"/>
                </a:moveTo>
                <a:lnTo>
                  <a:pt x="485364" y="0"/>
                </a:lnTo>
                <a:lnTo>
                  <a:pt x="485364" y="485365"/>
                </a:lnTo>
                <a:lnTo>
                  <a:pt x="0" y="485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5" name="TextBox 15"/>
          <p:cNvSpPr txBox="1"/>
          <p:nvPr/>
        </p:nvSpPr>
        <p:spPr>
          <a:xfrm>
            <a:off x="5727468" y="702474"/>
            <a:ext cx="11531831" cy="605935"/>
          </a:xfrm>
          <a:prstGeom prst="rect">
            <a:avLst/>
          </a:prstGeom>
        </p:spPr>
        <p:txBody>
          <a:bodyPr wrap="square" lIns="0" tIns="0" rIns="0" bIns="0" rtlCol="0" anchor="t">
            <a:spAutoFit/>
          </a:bodyPr>
          <a:lstStyle/>
          <a:p>
            <a:pPr algn="l">
              <a:lnSpc>
                <a:spcPts val="5506"/>
              </a:lnSpc>
            </a:pPr>
            <a:r>
              <a:rPr lang="en-US" sz="4000" b="1" dirty="0">
                <a:solidFill>
                  <a:srgbClr val="F5E6CA"/>
                </a:solidFill>
                <a:latin typeface="Hagrid Heavy"/>
                <a:ea typeface="Hagrid Heavy"/>
                <a:cs typeface="Hagrid Heavy"/>
                <a:sym typeface="Hagrid Heavy"/>
              </a:rPr>
              <a:t>GETTING AND CREATING PROJECTS</a:t>
            </a:r>
          </a:p>
        </p:txBody>
      </p:sp>
      <p:sp>
        <p:nvSpPr>
          <p:cNvPr id="16" name="TextBox 16"/>
          <p:cNvSpPr txBox="1"/>
          <p:nvPr/>
        </p:nvSpPr>
        <p:spPr>
          <a:xfrm>
            <a:off x="2477903" y="3248618"/>
            <a:ext cx="14057497" cy="766235"/>
          </a:xfrm>
          <a:prstGeom prst="rect">
            <a:avLst/>
          </a:prstGeom>
        </p:spPr>
        <p:txBody>
          <a:bodyPr wrap="square" lIns="0" tIns="0" rIns="0" bIns="0" rtlCol="0" anchor="t">
            <a:spAutoFit/>
          </a:bodyPr>
          <a:lstStyle/>
          <a:p>
            <a:pPr algn="l">
              <a:lnSpc>
                <a:spcPts val="3080"/>
              </a:lnSpc>
            </a:pPr>
            <a:r>
              <a:rPr lang="en-US" sz="2200" dirty="0">
                <a:solidFill>
                  <a:srgbClr val="3E4044"/>
                </a:solidFill>
                <a:latin typeface="Roboto"/>
                <a:ea typeface="Roboto"/>
                <a:cs typeface="Roboto"/>
                <a:sym typeface="Roboto"/>
              </a:rPr>
              <a:t>Say you want to move a lot of levels up in the commit tree. It might be tedious to type ^ several times, so Git also has the tilde (~) operator.</a:t>
            </a:r>
          </a:p>
        </p:txBody>
      </p:sp>
      <p:sp>
        <p:nvSpPr>
          <p:cNvPr id="17" name="TextBox 17"/>
          <p:cNvSpPr txBox="1"/>
          <p:nvPr/>
        </p:nvSpPr>
        <p:spPr>
          <a:xfrm>
            <a:off x="2472743" y="5193614"/>
            <a:ext cx="8966193" cy="333425"/>
          </a:xfrm>
          <a:prstGeom prst="rect">
            <a:avLst/>
          </a:prstGeom>
        </p:spPr>
        <p:txBody>
          <a:bodyPr wrap="square" lIns="0" tIns="0" rIns="0" bIns="0" rtlCol="0" anchor="t">
            <a:spAutoFit/>
          </a:bodyPr>
          <a:lstStyle/>
          <a:p>
            <a:pPr algn="just">
              <a:lnSpc>
                <a:spcPts val="2800"/>
              </a:lnSpc>
            </a:pPr>
            <a:r>
              <a:rPr lang="en-US" sz="2000" dirty="0">
                <a:solidFill>
                  <a:srgbClr val="3E4044"/>
                </a:solidFill>
                <a:latin typeface="Roboto"/>
                <a:ea typeface="Roboto"/>
                <a:cs typeface="Roboto"/>
                <a:sym typeface="Roboto"/>
              </a:rPr>
              <a:t>$ git checkout HEAD~3</a:t>
            </a:r>
          </a:p>
        </p:txBody>
      </p:sp>
      <p:sp>
        <p:nvSpPr>
          <p:cNvPr id="18" name="TextBox 18"/>
          <p:cNvSpPr txBox="1"/>
          <p:nvPr/>
        </p:nvSpPr>
        <p:spPr>
          <a:xfrm>
            <a:off x="1893613" y="920202"/>
            <a:ext cx="1201713" cy="804714"/>
          </a:xfrm>
          <a:prstGeom prst="rect">
            <a:avLst/>
          </a:prstGeom>
        </p:spPr>
        <p:txBody>
          <a:bodyPr lIns="0" tIns="0" rIns="0" bIns="0" rtlCol="0" anchor="t">
            <a:spAutoFit/>
          </a:bodyPr>
          <a:lstStyle/>
          <a:p>
            <a:pPr algn="ctr">
              <a:lnSpc>
                <a:spcPts val="6319"/>
              </a:lnSpc>
            </a:pPr>
            <a:r>
              <a:rPr lang="en-US" sz="4514" b="1" dirty="0">
                <a:solidFill>
                  <a:srgbClr val="F5E6CA"/>
                </a:solidFill>
                <a:latin typeface="Hagrid Heavy"/>
                <a:ea typeface="Hagrid Heavy"/>
                <a:cs typeface="Hagrid Heavy"/>
                <a:sym typeface="Hagrid Heavy"/>
              </a:rPr>
              <a:t>GIT</a:t>
            </a:r>
          </a:p>
        </p:txBody>
      </p:sp>
      <p:sp>
        <p:nvSpPr>
          <p:cNvPr id="22" name="TextBox 22"/>
          <p:cNvSpPr txBox="1"/>
          <p:nvPr/>
        </p:nvSpPr>
        <p:spPr>
          <a:xfrm>
            <a:off x="2477904" y="2702953"/>
            <a:ext cx="3694296" cy="369075"/>
          </a:xfrm>
          <a:prstGeom prst="rect">
            <a:avLst/>
          </a:prstGeom>
        </p:spPr>
        <p:txBody>
          <a:bodyPr wrap="square" lIns="0" tIns="0" rIns="0" bIns="0" rtlCol="0" anchor="t">
            <a:spAutoFit/>
          </a:bodyPr>
          <a:lstStyle/>
          <a:p>
            <a:pPr algn="l">
              <a:lnSpc>
                <a:spcPts val="3080"/>
              </a:lnSpc>
            </a:pPr>
            <a:r>
              <a:rPr lang="en-US" sz="2200" b="1" dirty="0">
                <a:solidFill>
                  <a:srgbClr val="343F56"/>
                </a:solidFill>
                <a:latin typeface="Hagrid Ultra-Bold"/>
                <a:ea typeface="Hagrid Ultra-Bold"/>
                <a:cs typeface="Hagrid Ultra-Bold"/>
                <a:sym typeface="Hagrid Ultra-Bold"/>
              </a:rPr>
              <a:t>The Tilde “</a:t>
            </a:r>
            <a:r>
              <a:rPr lang="en-US" sz="2200" b="1" dirty="0">
                <a:solidFill>
                  <a:srgbClr val="343F56"/>
                </a:solidFill>
                <a:latin typeface="Aptos Display" panose="020B0004020202020204" pitchFamily="34" charset="0"/>
                <a:ea typeface="Hagrid Ultra-Bold"/>
                <a:cs typeface="Hagrid Ultra-Bold"/>
                <a:sym typeface="Hagrid Ultra-Bold"/>
              </a:rPr>
              <a:t>~</a:t>
            </a:r>
            <a:r>
              <a:rPr lang="en-US" sz="2200" b="1" dirty="0">
                <a:solidFill>
                  <a:srgbClr val="343F56"/>
                </a:solidFill>
                <a:latin typeface="Hagrid Ultra-Bold"/>
                <a:ea typeface="Hagrid Ultra-Bold"/>
                <a:cs typeface="Hagrid Ultra-Bold"/>
                <a:sym typeface="Hagrid Ultra-Bold"/>
              </a:rPr>
              <a:t>” operator</a:t>
            </a:r>
            <a:endParaRPr lang="en-US" sz="2200" b="1" dirty="0">
              <a:solidFill>
                <a:srgbClr val="343F56"/>
              </a:solidFill>
              <a:latin typeface="Hagrid Ultra-Bold"/>
              <a:ea typeface="Hagrid Ultra-Bold"/>
              <a:cs typeface="Hagrid Ultra-Bold"/>
              <a:sym typeface="Hagrid Ultra-Bold"/>
              <a:hlinkClick r:id="rId4" tooltip="https://git-scm.com/docs/git-clone">
                <a:extLst>
                  <a:ext uri="{A12FA001-AC4F-418D-AE19-62706E023703}">
                    <ahyp:hlinkClr xmlns:ahyp="http://schemas.microsoft.com/office/drawing/2018/hyperlinkcolor" val="tx"/>
                  </a:ext>
                </a:extLst>
              </a:hlinkClick>
            </a:endParaRPr>
          </a:p>
        </p:txBody>
      </p:sp>
      <p:sp>
        <p:nvSpPr>
          <p:cNvPr id="24" name="TextBox 24"/>
          <p:cNvSpPr txBox="1"/>
          <p:nvPr/>
        </p:nvSpPr>
        <p:spPr>
          <a:xfrm>
            <a:off x="17259300" y="646431"/>
            <a:ext cx="419100" cy="382269"/>
          </a:xfrm>
          <a:prstGeom prst="rect">
            <a:avLst/>
          </a:prstGeom>
        </p:spPr>
        <p:txBody>
          <a:bodyPr wrap="square" lIns="0" tIns="0" rIns="0" bIns="0" rtlCol="0" anchor="t">
            <a:spAutoFit/>
          </a:bodyPr>
          <a:lstStyle/>
          <a:p>
            <a:pPr algn="l">
              <a:lnSpc>
                <a:spcPts val="3080"/>
              </a:lnSpc>
            </a:pPr>
            <a:r>
              <a:rPr lang="en-US" sz="2200" dirty="0">
                <a:solidFill>
                  <a:srgbClr val="F5E6CA"/>
                </a:solidFill>
                <a:latin typeface="Roboto"/>
                <a:ea typeface="Roboto"/>
                <a:cs typeface="Roboto"/>
                <a:sym typeface="Roboto"/>
              </a:rPr>
              <a:t>9</a:t>
            </a:r>
          </a:p>
        </p:txBody>
      </p:sp>
      <p:sp>
        <p:nvSpPr>
          <p:cNvPr id="27" name="Oval 26">
            <a:extLst>
              <a:ext uri="{FF2B5EF4-FFF2-40B4-BE49-F238E27FC236}">
                <a16:creationId xmlns:a16="http://schemas.microsoft.com/office/drawing/2014/main" id="{9E63EC8B-2BE0-ECA7-4D3C-CC859B20E826}"/>
              </a:ext>
            </a:extLst>
          </p:cNvPr>
          <p:cNvSpPr/>
          <p:nvPr/>
        </p:nvSpPr>
        <p:spPr>
          <a:xfrm>
            <a:off x="13563600" y="410212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C0</a:t>
            </a:r>
          </a:p>
        </p:txBody>
      </p:sp>
      <p:sp>
        <p:nvSpPr>
          <p:cNvPr id="29" name="Oval 28">
            <a:extLst>
              <a:ext uri="{FF2B5EF4-FFF2-40B4-BE49-F238E27FC236}">
                <a16:creationId xmlns:a16="http://schemas.microsoft.com/office/drawing/2014/main" id="{006F29DA-2880-7C99-7BE9-76087A3BD8C9}"/>
              </a:ext>
            </a:extLst>
          </p:cNvPr>
          <p:cNvSpPr/>
          <p:nvPr/>
        </p:nvSpPr>
        <p:spPr>
          <a:xfrm>
            <a:off x="13563600" y="5440709"/>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C1</a:t>
            </a:r>
          </a:p>
        </p:txBody>
      </p:sp>
      <p:sp>
        <p:nvSpPr>
          <p:cNvPr id="8" name="Oval 7">
            <a:extLst>
              <a:ext uri="{FF2B5EF4-FFF2-40B4-BE49-F238E27FC236}">
                <a16:creationId xmlns:a16="http://schemas.microsoft.com/office/drawing/2014/main" id="{524740D9-5224-9B0D-9243-F84785353198}"/>
              </a:ext>
            </a:extLst>
          </p:cNvPr>
          <p:cNvSpPr/>
          <p:nvPr/>
        </p:nvSpPr>
        <p:spPr>
          <a:xfrm>
            <a:off x="13563600" y="6779294"/>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C2</a:t>
            </a:r>
          </a:p>
        </p:txBody>
      </p:sp>
      <p:cxnSp>
        <p:nvCxnSpPr>
          <p:cNvPr id="34" name="Düz Ok Bağlayıcısı 33">
            <a:extLst>
              <a:ext uri="{FF2B5EF4-FFF2-40B4-BE49-F238E27FC236}">
                <a16:creationId xmlns:a16="http://schemas.microsoft.com/office/drawing/2014/main" id="{86085169-0CE6-BFF5-A274-3C138910663F}"/>
              </a:ext>
            </a:extLst>
          </p:cNvPr>
          <p:cNvCxnSpPr>
            <a:cxnSpLocks/>
            <a:stCxn id="29" idx="0"/>
            <a:endCxn id="27" idx="4"/>
          </p:cNvCxnSpPr>
          <p:nvPr/>
        </p:nvCxnSpPr>
        <p:spPr>
          <a:xfrm flipV="1">
            <a:off x="13982700" y="4873350"/>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05BCEC98-6402-1B96-62BB-496FDB4464C5}"/>
              </a:ext>
            </a:extLst>
          </p:cNvPr>
          <p:cNvCxnSpPr>
            <a:cxnSpLocks/>
            <a:stCxn id="8" idx="0"/>
            <a:endCxn id="29" idx="4"/>
          </p:cNvCxnSpPr>
          <p:nvPr/>
        </p:nvCxnSpPr>
        <p:spPr>
          <a:xfrm flipV="1">
            <a:off x="13982700" y="6211935"/>
            <a:ext cx="0" cy="567359"/>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6">
            <a:extLst>
              <a:ext uri="{FF2B5EF4-FFF2-40B4-BE49-F238E27FC236}">
                <a16:creationId xmlns:a16="http://schemas.microsoft.com/office/drawing/2014/main" id="{8926533F-02B2-6DD8-F7D4-24D64272719A}"/>
              </a:ext>
            </a:extLst>
          </p:cNvPr>
          <p:cNvSpPr txBox="1"/>
          <p:nvPr/>
        </p:nvSpPr>
        <p:spPr>
          <a:xfrm>
            <a:off x="2472743" y="12049654"/>
            <a:ext cx="8949627" cy="519373"/>
          </a:xfrm>
          <a:prstGeom prst="rect">
            <a:avLst/>
          </a:prstGeom>
        </p:spPr>
        <p:txBody>
          <a:bodyPr wrap="square" lIns="0" tIns="0" rIns="0" bIns="0" rtlCol="0" anchor="t">
            <a:spAutoFit/>
          </a:bodyPr>
          <a:lstStyle/>
          <a:p>
            <a:pPr algn="l">
              <a:lnSpc>
                <a:spcPts val="2100"/>
              </a:lnSpc>
            </a:pPr>
            <a:r>
              <a:rPr lang="en-US" sz="1500" i="1" dirty="0">
                <a:solidFill>
                  <a:srgbClr val="343F56"/>
                </a:solidFill>
                <a:latin typeface="Roboto Italics"/>
                <a:ea typeface="Roboto Italics"/>
                <a:cs typeface="Roboto Italics"/>
                <a:sym typeface="Roboto Italics"/>
              </a:rPr>
              <a:t>There, that’s all there is to branching! The branch newImage now refers to commit C1.</a:t>
            </a:r>
            <a:br>
              <a:rPr lang="en-US" sz="1500" i="1" dirty="0">
                <a:solidFill>
                  <a:srgbClr val="343F56"/>
                </a:solidFill>
                <a:latin typeface="Roboto Italics"/>
                <a:ea typeface="Roboto Italics"/>
                <a:cs typeface="Roboto Italics"/>
                <a:sym typeface="Roboto Italics"/>
              </a:rPr>
            </a:br>
            <a:endParaRPr lang="en-US" sz="1500" i="1" dirty="0">
              <a:solidFill>
                <a:srgbClr val="343F56"/>
              </a:solidFill>
              <a:latin typeface="Roboto Italics"/>
              <a:ea typeface="Roboto Italics"/>
              <a:cs typeface="Roboto Italics"/>
              <a:sym typeface="Roboto Italics"/>
            </a:endParaRPr>
          </a:p>
        </p:txBody>
      </p:sp>
      <p:sp>
        <p:nvSpPr>
          <p:cNvPr id="10" name="TextBox 26">
            <a:extLst>
              <a:ext uri="{FF2B5EF4-FFF2-40B4-BE49-F238E27FC236}">
                <a16:creationId xmlns:a16="http://schemas.microsoft.com/office/drawing/2014/main" id="{2DE0067B-29F3-0EC1-8A26-5FBCA7443758}"/>
              </a:ext>
            </a:extLst>
          </p:cNvPr>
          <p:cNvSpPr txBox="1"/>
          <p:nvPr/>
        </p:nvSpPr>
        <p:spPr>
          <a:xfrm>
            <a:off x="2475322" y="4084598"/>
            <a:ext cx="8944467" cy="746999"/>
          </a:xfrm>
          <a:prstGeom prst="rect">
            <a:avLst/>
          </a:prstGeom>
        </p:spPr>
        <p:txBody>
          <a:bodyPr wrap="square" lIns="0" tIns="0" rIns="0" bIns="0" rtlCol="0" anchor="t">
            <a:spAutoFit/>
          </a:bodyPr>
          <a:lstStyle/>
          <a:p>
            <a:pPr algn="l">
              <a:lnSpc>
                <a:spcPts val="3080"/>
              </a:lnSpc>
            </a:pPr>
            <a:r>
              <a:rPr lang="en-US" sz="1600" i="1" dirty="0">
                <a:solidFill>
                  <a:srgbClr val="3E4044"/>
                </a:solidFill>
                <a:latin typeface="Roboto"/>
                <a:ea typeface="Roboto"/>
                <a:cs typeface="Roboto"/>
                <a:sym typeface="Roboto"/>
              </a:rPr>
              <a:t>The tilde operator (optionally) takes in a trailing number that specifies the number of parents you would like to ascend.</a:t>
            </a:r>
          </a:p>
        </p:txBody>
      </p:sp>
      <p:grpSp>
        <p:nvGrpSpPr>
          <p:cNvPr id="13" name="Grup 12">
            <a:extLst>
              <a:ext uri="{FF2B5EF4-FFF2-40B4-BE49-F238E27FC236}">
                <a16:creationId xmlns:a16="http://schemas.microsoft.com/office/drawing/2014/main" id="{1D0F0DC5-AA20-F66F-A138-EF5D99C53881}"/>
              </a:ext>
            </a:extLst>
          </p:cNvPr>
          <p:cNvGrpSpPr/>
          <p:nvPr/>
        </p:nvGrpSpPr>
        <p:grpSpPr>
          <a:xfrm>
            <a:off x="11858036" y="4501131"/>
            <a:ext cx="1852161" cy="926589"/>
            <a:chOff x="13691996" y="4767946"/>
            <a:chExt cx="1852161" cy="926589"/>
          </a:xfrm>
        </p:grpSpPr>
        <p:sp>
          <p:nvSpPr>
            <p:cNvPr id="14" name="Ok: Sağ 13">
              <a:extLst>
                <a:ext uri="{FF2B5EF4-FFF2-40B4-BE49-F238E27FC236}">
                  <a16:creationId xmlns:a16="http://schemas.microsoft.com/office/drawing/2014/main" id="{525F7EDD-C3D4-EEF1-E339-5146A80C53CD}"/>
                </a:ext>
              </a:extLst>
            </p:cNvPr>
            <p:cNvSpPr/>
            <p:nvPr/>
          </p:nvSpPr>
          <p:spPr>
            <a:xfrm rot="20568473">
              <a:off x="14782157" y="4767946"/>
              <a:ext cx="762000" cy="522601"/>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kdörtgen: Köşeleri Yuvarlatılmış 18">
              <a:extLst>
                <a:ext uri="{FF2B5EF4-FFF2-40B4-BE49-F238E27FC236}">
                  <a16:creationId xmlns:a16="http://schemas.microsoft.com/office/drawing/2014/main" id="{A9911A6A-1CB2-E458-DD14-1D230304FFD7}"/>
                </a:ext>
              </a:extLst>
            </p:cNvPr>
            <p:cNvSpPr/>
            <p:nvPr/>
          </p:nvSpPr>
          <p:spPr>
            <a:xfrm>
              <a:off x="13691996" y="4929154"/>
              <a:ext cx="1295400" cy="765381"/>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HEAD</a:t>
              </a:r>
            </a:p>
          </p:txBody>
        </p:sp>
      </p:grpSp>
      <p:sp>
        <p:nvSpPr>
          <p:cNvPr id="36" name="AutoShape 5">
            <a:extLst>
              <a:ext uri="{FF2B5EF4-FFF2-40B4-BE49-F238E27FC236}">
                <a16:creationId xmlns:a16="http://schemas.microsoft.com/office/drawing/2014/main" id="{5A9259D1-1FD3-CADB-F0AE-4278A7A8B0E0}"/>
              </a:ext>
            </a:extLst>
          </p:cNvPr>
          <p:cNvSpPr/>
          <p:nvPr/>
        </p:nvSpPr>
        <p:spPr>
          <a:xfrm>
            <a:off x="2481720" y="4980702"/>
            <a:ext cx="398890" cy="0"/>
          </a:xfrm>
          <a:prstGeom prst="line">
            <a:avLst/>
          </a:prstGeom>
          <a:ln w="38100" cap="flat">
            <a:solidFill>
              <a:srgbClr val="343F56"/>
            </a:solidFill>
            <a:prstDash val="solid"/>
            <a:headEnd type="none" w="sm" len="sm"/>
            <a:tailEnd type="none" w="sm" len="sm"/>
          </a:ln>
        </p:spPr>
        <p:txBody>
          <a:bodyPr/>
          <a:lstStyle/>
          <a:p>
            <a:pPr algn="just"/>
            <a:endParaRPr lang="en-US" dirty="0"/>
          </a:p>
        </p:txBody>
      </p:sp>
      <p:sp>
        <p:nvSpPr>
          <p:cNvPr id="20" name="Oval 19">
            <a:extLst>
              <a:ext uri="{FF2B5EF4-FFF2-40B4-BE49-F238E27FC236}">
                <a16:creationId xmlns:a16="http://schemas.microsoft.com/office/drawing/2014/main" id="{D1E0B1F8-4C30-7706-63D0-4DBB0FACE702}"/>
              </a:ext>
            </a:extLst>
          </p:cNvPr>
          <p:cNvSpPr/>
          <p:nvPr/>
        </p:nvSpPr>
        <p:spPr>
          <a:xfrm>
            <a:off x="13563600" y="8077206"/>
            <a:ext cx="838200" cy="771226"/>
          </a:xfrm>
          <a:prstGeom prst="ellipse">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C3</a:t>
            </a:r>
          </a:p>
        </p:txBody>
      </p:sp>
      <p:cxnSp>
        <p:nvCxnSpPr>
          <p:cNvPr id="25" name="Düz Ok Bağlayıcısı 24">
            <a:extLst>
              <a:ext uri="{FF2B5EF4-FFF2-40B4-BE49-F238E27FC236}">
                <a16:creationId xmlns:a16="http://schemas.microsoft.com/office/drawing/2014/main" id="{1FE9AEE6-F50F-D953-E635-73A075F22994}"/>
              </a:ext>
            </a:extLst>
          </p:cNvPr>
          <p:cNvCxnSpPr>
            <a:cxnSpLocks/>
            <a:stCxn id="20" idx="0"/>
            <a:endCxn id="8" idx="4"/>
          </p:cNvCxnSpPr>
          <p:nvPr/>
        </p:nvCxnSpPr>
        <p:spPr>
          <a:xfrm flipV="1">
            <a:off x="13982700" y="7550520"/>
            <a:ext cx="0" cy="526686"/>
          </a:xfrm>
          <a:prstGeom prst="straightConnector1">
            <a:avLst/>
          </a:prstGeom>
          <a:ln>
            <a:solidFill>
              <a:srgbClr val="3E4044"/>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up 31">
            <a:extLst>
              <a:ext uri="{FF2B5EF4-FFF2-40B4-BE49-F238E27FC236}">
                <a16:creationId xmlns:a16="http://schemas.microsoft.com/office/drawing/2014/main" id="{A475F586-716C-A4DB-C0D6-4E4BD95C3AB7}"/>
              </a:ext>
            </a:extLst>
          </p:cNvPr>
          <p:cNvGrpSpPr/>
          <p:nvPr/>
        </p:nvGrpSpPr>
        <p:grpSpPr>
          <a:xfrm>
            <a:off x="14222061" y="7428853"/>
            <a:ext cx="1818038" cy="966734"/>
            <a:chOff x="13169358" y="4929154"/>
            <a:chExt cx="1818038" cy="966734"/>
          </a:xfrm>
        </p:grpSpPr>
        <p:sp>
          <p:nvSpPr>
            <p:cNvPr id="31" name="Ok: Sağ 30">
              <a:extLst>
                <a:ext uri="{FF2B5EF4-FFF2-40B4-BE49-F238E27FC236}">
                  <a16:creationId xmlns:a16="http://schemas.microsoft.com/office/drawing/2014/main" id="{43A0B851-D8FF-173A-43A4-4E058E286C73}"/>
                </a:ext>
              </a:extLst>
            </p:cNvPr>
            <p:cNvSpPr/>
            <p:nvPr/>
          </p:nvSpPr>
          <p:spPr>
            <a:xfrm rot="9006741">
              <a:off x="13169358" y="5373287"/>
              <a:ext cx="762000" cy="522601"/>
            </a:xfrm>
            <a:prstGeom prst="rightArrow">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kdörtgen: Köşeleri Yuvarlatılmış 29">
              <a:extLst>
                <a:ext uri="{FF2B5EF4-FFF2-40B4-BE49-F238E27FC236}">
                  <a16:creationId xmlns:a16="http://schemas.microsoft.com/office/drawing/2014/main" id="{8E515680-E367-140D-0C1E-1D78025BA14E}"/>
                </a:ext>
              </a:extLst>
            </p:cNvPr>
            <p:cNvSpPr/>
            <p:nvPr/>
          </p:nvSpPr>
          <p:spPr>
            <a:xfrm>
              <a:off x="13691996" y="4929154"/>
              <a:ext cx="1295400" cy="765381"/>
            </a:xfrm>
            <a:prstGeom prst="roundRect">
              <a:avLst/>
            </a:prstGeom>
            <a:solidFill>
              <a:srgbClr val="3E4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5E6CA"/>
                  </a:solidFill>
                </a:rPr>
                <a:t>main</a:t>
              </a:r>
            </a:p>
          </p:txBody>
        </p:sp>
      </p:grpSp>
    </p:spTree>
    <p:extLst>
      <p:ext uri="{BB962C8B-B14F-4D97-AF65-F5344CB8AC3E}">
        <p14:creationId xmlns:p14="http://schemas.microsoft.com/office/powerpoint/2010/main" val="193645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9d9b6a7-12c7-42b7-84b7-8dda369f80d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CFB47B3FCF5F284AB611AB137138F0AA" ma:contentTypeVersion="16" ma:contentTypeDescription="Yeni belge oluşturun." ma:contentTypeScope="" ma:versionID="ae3547c96a34bc4a9769b8ecc517366d">
  <xsd:schema xmlns:xsd="http://www.w3.org/2001/XMLSchema" xmlns:xs="http://www.w3.org/2001/XMLSchema" xmlns:p="http://schemas.microsoft.com/office/2006/metadata/properties" xmlns:ns3="d9d9b6a7-12c7-42b7-84b7-8dda369f80d4" xmlns:ns4="04317238-57fb-4f72-8053-65d40a09e705" targetNamespace="http://schemas.microsoft.com/office/2006/metadata/properties" ma:root="true" ma:fieldsID="352da880b78990ada87e99d05a95b9bf" ns3:_="" ns4:_="">
    <xsd:import namespace="d9d9b6a7-12c7-42b7-84b7-8dda369f80d4"/>
    <xsd:import namespace="04317238-57fb-4f72-8053-65d40a09e70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_activity" minOccurs="0"/>
                <xsd:element ref="ns3:MediaServiceObjectDetectorVersions"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d9b6a7-12c7-42b7-84b7-8dda369f80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4317238-57fb-4f72-8053-65d40a09e705" elementFormDefault="qualified">
    <xsd:import namespace="http://schemas.microsoft.com/office/2006/documentManagement/types"/>
    <xsd:import namespace="http://schemas.microsoft.com/office/infopath/2007/PartnerControls"/>
    <xsd:element name="SharedWithUsers" ma:index="10"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Ayrıntıları ile Paylaşıldı" ma:internalName="SharedWithDetails" ma:readOnly="true">
      <xsd:simpleType>
        <xsd:restriction base="dms:Note">
          <xsd:maxLength value="255"/>
        </xsd:restriction>
      </xsd:simpleType>
    </xsd:element>
    <xsd:element name="SharingHintHash" ma:index="12"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5F5371-AEAE-4C66-BA8D-6DEE48F59DCB}">
  <ds:schemaRefs>
    <ds:schemaRef ds:uri="http://schemas.microsoft.com/office/2006/documentManagement/types"/>
    <ds:schemaRef ds:uri="http://purl.org/dc/dcmitype/"/>
    <ds:schemaRef ds:uri="d9d9b6a7-12c7-42b7-84b7-8dda369f80d4"/>
    <ds:schemaRef ds:uri="http://purl.org/dc/terms/"/>
    <ds:schemaRef ds:uri="04317238-57fb-4f72-8053-65d40a09e705"/>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DBD11D61-6873-410F-98AA-71DE2E473D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d9b6a7-12c7-42b7-84b7-8dda369f80d4"/>
    <ds:schemaRef ds:uri="04317238-57fb-4f72-8053-65d40a09e7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A8CA63-3B54-409D-9F86-B26DD222D9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1464</TotalTime>
  <Words>9711</Words>
  <Application>Microsoft Office PowerPoint</Application>
  <PresentationFormat>Özel</PresentationFormat>
  <Paragraphs>1456</Paragraphs>
  <Slides>65</Slides>
  <Notes>1</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65</vt:i4>
      </vt:variant>
    </vt:vector>
  </HeadingPairs>
  <TitlesOfParts>
    <vt:vector size="77" baseType="lpstr">
      <vt:lpstr>Hagrid Heavy</vt:lpstr>
      <vt:lpstr>Courier New</vt:lpstr>
      <vt:lpstr>Hagrid Ultra-Bold</vt:lpstr>
      <vt:lpstr>Arial</vt:lpstr>
      <vt:lpstr>Aptos Display</vt:lpstr>
      <vt:lpstr>Calibri</vt:lpstr>
      <vt:lpstr>Aptos</vt:lpstr>
      <vt:lpstr>Roboto</vt:lpstr>
      <vt:lpstr>Roboto Italics</vt:lpstr>
      <vt:lpstr>Roboto Slab</vt:lpstr>
      <vt:lpstr>Charlie Display</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Emir Yorgun</dc:creator>
  <cp:lastModifiedBy>Emir Yorgun</cp:lastModifiedBy>
  <cp:revision>33</cp:revision>
  <dcterms:created xsi:type="dcterms:W3CDTF">2006-08-16T00:00:00Z</dcterms:created>
  <dcterms:modified xsi:type="dcterms:W3CDTF">2024-09-26T06:34:36Z</dcterms:modified>
  <dc:identifier>DAGRMh7lzL4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0x010100CFB47B3FCF5F284AB611AB137138F0AA</vt:lpwstr>
  </property>
</Properties>
</file>