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ileron Regular Bold" charset="1" panose="00000800000000000000"/>
      <p:regular r:id="rId19"/>
    </p:embeddedFont>
    <p:embeddedFont>
      <p:font typeface="Aileron Thin Bold" charset="1" panose="00000400000000000000"/>
      <p:regular r:id="rId20"/>
    </p:embeddedFont>
    <p:embeddedFont>
      <p:font typeface="Aileron Regular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83675" y="2758477"/>
            <a:ext cx="10673835" cy="231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5"/>
              </a:lnSpc>
            </a:pPr>
            <a:r>
              <a:rPr lang="en-US" b="true" sz="8270" spc="388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PLC ELEVATOR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53738" y="7698676"/>
            <a:ext cx="7580524" cy="7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751" spc="222">
                <a:solidFill>
                  <a:srgbClr val="000000"/>
                </a:solidFill>
                <a:latin typeface="Aileron Thin Bold"/>
                <a:ea typeface="Aileron Thin Bold"/>
                <a:cs typeface="Aileron Thin Bold"/>
                <a:sym typeface="Aileron Thin Bold"/>
              </a:rPr>
              <a:t>Ezgi Gümüştekin</a:t>
            </a:r>
          </a:p>
          <a:p>
            <a:pPr algn="ctr">
              <a:lnSpc>
                <a:spcPts val="2999"/>
              </a:lnSpc>
            </a:pPr>
            <a:r>
              <a:rPr lang="en-US" sz="2751" spc="222">
                <a:solidFill>
                  <a:srgbClr val="000000"/>
                </a:solidFill>
                <a:latin typeface="Aileron Thin Bold"/>
                <a:ea typeface="Aileron Thin Bold"/>
                <a:cs typeface="Aileron Thin Bold"/>
                <a:sym typeface="Aileron Thin Bold"/>
              </a:rPr>
              <a:t>Emir Yorgun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8526939" y="6623372"/>
            <a:ext cx="1234123" cy="46815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08463"/>
            <a:ext cx="14347514" cy="6761266"/>
          </a:xfrm>
          <a:custGeom>
            <a:avLst/>
            <a:gdLst/>
            <a:ahLst/>
            <a:cxnLst/>
            <a:rect r="r" b="b" t="t" l="l"/>
            <a:pathLst>
              <a:path h="6761266" w="14347514">
                <a:moveTo>
                  <a:pt x="0" y="0"/>
                </a:moveTo>
                <a:lnTo>
                  <a:pt x="14347514" y="0"/>
                </a:lnTo>
                <a:lnTo>
                  <a:pt x="14347514" y="6761266"/>
                </a:lnTo>
                <a:lnTo>
                  <a:pt x="0" y="6761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39018" y="1010920"/>
            <a:ext cx="8114473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61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PLC_PRG’s Variables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05350" y="1850015"/>
            <a:ext cx="9277300" cy="7408285"/>
          </a:xfrm>
          <a:custGeom>
            <a:avLst/>
            <a:gdLst/>
            <a:ahLst/>
            <a:cxnLst/>
            <a:rect r="r" b="b" t="t" l="l"/>
            <a:pathLst>
              <a:path h="7408285" w="9277300">
                <a:moveTo>
                  <a:pt x="0" y="0"/>
                </a:moveTo>
                <a:lnTo>
                  <a:pt x="9277300" y="0"/>
                </a:lnTo>
                <a:lnTo>
                  <a:pt x="9277300" y="7408285"/>
                </a:lnTo>
                <a:lnTo>
                  <a:pt x="0" y="7408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3" r="0" b="-18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39018" y="1010920"/>
            <a:ext cx="8114473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61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PLC_PRG’s Code </a:t>
            </a:r>
            <a:r>
              <a:rPr lang="en-US" sz="3099" spc="6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(Part 1)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20402" y="1923772"/>
            <a:ext cx="11847195" cy="7334528"/>
          </a:xfrm>
          <a:custGeom>
            <a:avLst/>
            <a:gdLst/>
            <a:ahLst/>
            <a:cxnLst/>
            <a:rect r="r" b="b" t="t" l="l"/>
            <a:pathLst>
              <a:path h="7334528" w="11847195">
                <a:moveTo>
                  <a:pt x="0" y="0"/>
                </a:moveTo>
                <a:lnTo>
                  <a:pt x="11847196" y="0"/>
                </a:lnTo>
                <a:lnTo>
                  <a:pt x="11847196" y="7334528"/>
                </a:lnTo>
                <a:lnTo>
                  <a:pt x="0" y="733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8" t="0" r="-86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39018" y="1010920"/>
            <a:ext cx="8114473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61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PLC_PRG’s Code </a:t>
            </a:r>
            <a:r>
              <a:rPr lang="en-US" sz="3099" spc="6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(Part 2)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83675" y="2758477"/>
            <a:ext cx="10673835" cy="231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5"/>
              </a:lnSpc>
            </a:pPr>
            <a:r>
              <a:rPr lang="en-US" b="true" sz="8270" spc="388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Thanks for listening!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46771"/>
            <a:ext cx="16230600" cy="5831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5"/>
              </a:lnSpc>
            </a:pPr>
            <a:r>
              <a:rPr lang="en-US" sz="4252" spc="344">
                <a:solidFill>
                  <a:srgbClr val="000000"/>
                </a:solidFill>
                <a:latin typeface="Aileron Thin Bold"/>
                <a:ea typeface="Aileron Thin Bold"/>
                <a:cs typeface="Aileron Thin Bold"/>
                <a:sym typeface="Aileron Thin Bold"/>
              </a:rPr>
              <a:t>Objective</a:t>
            </a:r>
          </a:p>
          <a:p>
            <a:pPr algn="just">
              <a:lnSpc>
                <a:spcPts val="4635"/>
              </a:lnSpc>
            </a:pPr>
          </a:p>
          <a:p>
            <a:pPr algn="just">
              <a:lnSpc>
                <a:spcPts val="4635"/>
              </a:lnSpc>
            </a:pPr>
            <a:r>
              <a:rPr lang="en-US" sz="4252" spc="344">
                <a:solidFill>
                  <a:srgbClr val="000000"/>
                </a:solidFill>
                <a:latin typeface="Aileron Thin Bold"/>
                <a:ea typeface="Aileron Thin Bold"/>
                <a:cs typeface="Aileron Thin Bold"/>
                <a:sym typeface="Aileron Thin Bold"/>
              </a:rPr>
              <a:t>To develop a professional and user-friendly PLC-controlled elevator system with an integrated HMI interface. The system handles a five-story building, enabling floor transitions, responsive user input processing, and real-time safety mechanisms, including emergency stops and maintenance. The HMI provides controls for floor selection, live status updates, user login/logout, and emergency functionalities.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60718" y="1101989"/>
            <a:ext cx="13671072" cy="8083021"/>
          </a:xfrm>
          <a:custGeom>
            <a:avLst/>
            <a:gdLst/>
            <a:ahLst/>
            <a:cxnLst/>
            <a:rect r="r" b="b" t="t" l="l"/>
            <a:pathLst>
              <a:path h="8083021" w="13671072">
                <a:moveTo>
                  <a:pt x="0" y="0"/>
                </a:moveTo>
                <a:lnTo>
                  <a:pt x="13671072" y="0"/>
                </a:lnTo>
                <a:lnTo>
                  <a:pt x="13671072" y="8083022"/>
                </a:lnTo>
                <a:lnTo>
                  <a:pt x="0" y="8083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04238" y="323214"/>
            <a:ext cx="4784032" cy="7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spc="81" b="true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Main Menu Screen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5745" y="1532255"/>
            <a:ext cx="14736510" cy="8215604"/>
          </a:xfrm>
          <a:custGeom>
            <a:avLst/>
            <a:gdLst/>
            <a:ahLst/>
            <a:cxnLst/>
            <a:rect r="r" b="b" t="t" l="l"/>
            <a:pathLst>
              <a:path h="8215604" w="14736510">
                <a:moveTo>
                  <a:pt x="0" y="0"/>
                </a:moveTo>
                <a:lnTo>
                  <a:pt x="14736510" y="0"/>
                </a:lnTo>
                <a:lnTo>
                  <a:pt x="14736510" y="8215605"/>
                </a:lnTo>
                <a:lnTo>
                  <a:pt x="0" y="8215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39018" y="467995"/>
            <a:ext cx="8114473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61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Resident Floor Screen</a:t>
            </a:r>
          </a:p>
          <a:p>
            <a:pPr algn="ctr">
              <a:lnSpc>
                <a:spcPts val="4339"/>
              </a:lnSpc>
            </a:pPr>
            <a:r>
              <a:rPr lang="en-US" sz="3099" spc="6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Apartment Resident Interaction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566581"/>
            <a:ext cx="7959596" cy="5153838"/>
          </a:xfrm>
          <a:custGeom>
            <a:avLst/>
            <a:gdLst/>
            <a:ahLst/>
            <a:cxnLst/>
            <a:rect r="r" b="b" t="t" l="l"/>
            <a:pathLst>
              <a:path h="5153838" w="7959596">
                <a:moveTo>
                  <a:pt x="0" y="0"/>
                </a:moveTo>
                <a:lnTo>
                  <a:pt x="7959596" y="0"/>
                </a:lnTo>
                <a:lnTo>
                  <a:pt x="7959596" y="5153838"/>
                </a:lnTo>
                <a:lnTo>
                  <a:pt x="0" y="5153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79075" y="2566581"/>
            <a:ext cx="8380225" cy="5153838"/>
          </a:xfrm>
          <a:custGeom>
            <a:avLst/>
            <a:gdLst/>
            <a:ahLst/>
            <a:cxnLst/>
            <a:rect r="r" b="b" t="t" l="l"/>
            <a:pathLst>
              <a:path h="5153838" w="8380225">
                <a:moveTo>
                  <a:pt x="0" y="0"/>
                </a:moveTo>
                <a:lnTo>
                  <a:pt x="8380225" y="0"/>
                </a:lnTo>
                <a:lnTo>
                  <a:pt x="8380225" y="5153838"/>
                </a:lnTo>
                <a:lnTo>
                  <a:pt x="0" y="51538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86764" y="467995"/>
            <a:ext cx="8114473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61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Sensors’ Logic</a:t>
            </a:r>
          </a:p>
          <a:p>
            <a:pPr algn="ctr">
              <a:lnSpc>
                <a:spcPts val="4339"/>
              </a:lnSpc>
            </a:pPr>
            <a:r>
              <a:rPr lang="en-US" sz="3099" spc="6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Bottom Sensor &amp; Top Sensor</a:t>
            </a:r>
          </a:p>
        </p:txBody>
      </p:sp>
      <p:sp>
        <p:nvSpPr>
          <p:cNvPr name="AutoShape 5" id="5"/>
          <p:cNvSpPr/>
          <p:nvPr/>
        </p:nvSpPr>
        <p:spPr>
          <a:xfrm>
            <a:off x="8969246" y="2566581"/>
            <a:ext cx="0" cy="515383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26674" y="6945589"/>
            <a:ext cx="1611845" cy="43078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299237" y="1679541"/>
            <a:ext cx="7844763" cy="6927917"/>
          </a:xfrm>
          <a:custGeom>
            <a:avLst/>
            <a:gdLst/>
            <a:ahLst/>
            <a:cxnLst/>
            <a:rect r="r" b="b" t="t" l="l"/>
            <a:pathLst>
              <a:path h="6927917" w="7844763">
                <a:moveTo>
                  <a:pt x="0" y="0"/>
                </a:moveTo>
                <a:lnTo>
                  <a:pt x="7844763" y="0"/>
                </a:lnTo>
                <a:lnTo>
                  <a:pt x="7844763" y="6927918"/>
                </a:lnTo>
                <a:lnTo>
                  <a:pt x="0" y="6927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2" r="0" b="-67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96254" y="1679541"/>
            <a:ext cx="7697686" cy="6927917"/>
          </a:xfrm>
          <a:custGeom>
            <a:avLst/>
            <a:gdLst/>
            <a:ahLst/>
            <a:cxnLst/>
            <a:rect r="r" b="b" t="t" l="l"/>
            <a:pathLst>
              <a:path h="6927917" w="7697686">
                <a:moveTo>
                  <a:pt x="0" y="0"/>
                </a:moveTo>
                <a:lnTo>
                  <a:pt x="7697686" y="0"/>
                </a:lnTo>
                <a:lnTo>
                  <a:pt x="7697686" y="6927918"/>
                </a:lnTo>
                <a:lnTo>
                  <a:pt x="0" y="6927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39018" y="467995"/>
            <a:ext cx="8114473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61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Main Menu Screen</a:t>
            </a:r>
          </a:p>
          <a:p>
            <a:pPr algn="ctr">
              <a:lnSpc>
                <a:spcPts val="4339"/>
              </a:lnSpc>
            </a:pPr>
            <a:r>
              <a:rPr lang="en-US" sz="3099" spc="6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Engineer Interaction (Login/Logout)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32255"/>
            <a:ext cx="9146795" cy="8364120"/>
          </a:xfrm>
          <a:custGeom>
            <a:avLst/>
            <a:gdLst/>
            <a:ahLst/>
            <a:cxnLst/>
            <a:rect r="r" b="b" t="t" l="l"/>
            <a:pathLst>
              <a:path h="8364120" w="9146795">
                <a:moveTo>
                  <a:pt x="0" y="0"/>
                </a:moveTo>
                <a:lnTo>
                  <a:pt x="9146795" y="0"/>
                </a:lnTo>
                <a:lnTo>
                  <a:pt x="9146795" y="8364120"/>
                </a:lnTo>
                <a:lnTo>
                  <a:pt x="0" y="83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0" t="0" r="-59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13434" y="3903045"/>
            <a:ext cx="3450580" cy="2016724"/>
          </a:xfrm>
          <a:custGeom>
            <a:avLst/>
            <a:gdLst/>
            <a:ahLst/>
            <a:cxnLst/>
            <a:rect r="r" b="b" t="t" l="l"/>
            <a:pathLst>
              <a:path h="2016724" w="3450580">
                <a:moveTo>
                  <a:pt x="0" y="0"/>
                </a:moveTo>
                <a:lnTo>
                  <a:pt x="3450580" y="0"/>
                </a:lnTo>
                <a:lnTo>
                  <a:pt x="3450580" y="2016724"/>
                </a:lnTo>
                <a:lnTo>
                  <a:pt x="0" y="2016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84074" y="3903045"/>
            <a:ext cx="3075226" cy="2016724"/>
          </a:xfrm>
          <a:custGeom>
            <a:avLst/>
            <a:gdLst/>
            <a:ahLst/>
            <a:cxnLst/>
            <a:rect r="r" b="b" t="t" l="l"/>
            <a:pathLst>
              <a:path h="2016724" w="3075226">
                <a:moveTo>
                  <a:pt x="0" y="0"/>
                </a:moveTo>
                <a:lnTo>
                  <a:pt x="3075226" y="0"/>
                </a:lnTo>
                <a:lnTo>
                  <a:pt x="3075226" y="2016724"/>
                </a:lnTo>
                <a:lnTo>
                  <a:pt x="0" y="201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39018" y="467995"/>
            <a:ext cx="8114473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61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DEBUG SCREEN</a:t>
            </a:r>
          </a:p>
          <a:p>
            <a:pPr algn="ctr">
              <a:lnSpc>
                <a:spcPts val="4339"/>
              </a:lnSpc>
            </a:pPr>
            <a:r>
              <a:rPr lang="en-US" sz="3099" spc="6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Engineer Can Access (ONLY!)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26332" y="5862619"/>
            <a:ext cx="1624782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spc="6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Before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09296" y="5862619"/>
            <a:ext cx="1624782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spc="6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After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92636"/>
            <a:ext cx="7457250" cy="6077658"/>
          </a:xfrm>
          <a:custGeom>
            <a:avLst/>
            <a:gdLst/>
            <a:ahLst/>
            <a:cxnLst/>
            <a:rect r="r" b="b" t="t" l="l"/>
            <a:pathLst>
              <a:path h="6077658" w="7457250">
                <a:moveTo>
                  <a:pt x="0" y="0"/>
                </a:moveTo>
                <a:lnTo>
                  <a:pt x="7457250" y="0"/>
                </a:lnTo>
                <a:lnTo>
                  <a:pt x="7457250" y="6077658"/>
                </a:lnTo>
                <a:lnTo>
                  <a:pt x="0" y="6077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51001" y="2082603"/>
            <a:ext cx="7412715" cy="6087692"/>
          </a:xfrm>
          <a:custGeom>
            <a:avLst/>
            <a:gdLst/>
            <a:ahLst/>
            <a:cxnLst/>
            <a:rect r="r" b="b" t="t" l="l"/>
            <a:pathLst>
              <a:path h="6087692" w="7412715">
                <a:moveTo>
                  <a:pt x="0" y="0"/>
                </a:moveTo>
                <a:lnTo>
                  <a:pt x="7412715" y="0"/>
                </a:lnTo>
                <a:lnTo>
                  <a:pt x="7412715" y="6087691"/>
                </a:lnTo>
                <a:lnTo>
                  <a:pt x="0" y="6087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39018" y="467995"/>
            <a:ext cx="8114473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61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DEBUG SCREEN</a:t>
            </a:r>
          </a:p>
          <a:p>
            <a:pPr algn="ctr">
              <a:lnSpc>
                <a:spcPts val="4339"/>
              </a:lnSpc>
            </a:pPr>
            <a:r>
              <a:rPr lang="en-US" sz="3099" spc="6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Engineer Can Access (ONLY!)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62992" y="8125179"/>
            <a:ext cx="5188665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spc="6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Before Emergency Interrupt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63026" y="8125179"/>
            <a:ext cx="5188665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spc="6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After Emergency Interrupt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94984" y="8714239"/>
            <a:ext cx="632475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4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The elevator motor stopped.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4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Future floors have been canceled.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4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The elevator stopped on current floor.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59003"/>
            <a:ext cx="11375673" cy="7499297"/>
          </a:xfrm>
          <a:custGeom>
            <a:avLst/>
            <a:gdLst/>
            <a:ahLst/>
            <a:cxnLst/>
            <a:rect r="r" b="b" t="t" l="l"/>
            <a:pathLst>
              <a:path h="7499297" w="11375673">
                <a:moveTo>
                  <a:pt x="0" y="0"/>
                </a:moveTo>
                <a:lnTo>
                  <a:pt x="11375673" y="0"/>
                </a:lnTo>
                <a:lnTo>
                  <a:pt x="11375673" y="7499297"/>
                </a:lnTo>
                <a:lnTo>
                  <a:pt x="0" y="74992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39018" y="467995"/>
            <a:ext cx="8114473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61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Function Block</a:t>
            </a:r>
          </a:p>
          <a:p>
            <a:pPr algn="ctr">
              <a:lnSpc>
                <a:spcPts val="4339"/>
              </a:lnSpc>
            </a:pPr>
            <a:r>
              <a:rPr lang="en-US" sz="3099" spc="6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FB_Counter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DAGcKELD_30</dc:identifier>
  <dcterms:modified xsi:type="dcterms:W3CDTF">2011-08-01T06:04:30Z</dcterms:modified>
  <cp:revision>1</cp:revision>
  <dc:title>PLC ELEVATOR SYSTEM PRESENTATION</dc:title>
</cp:coreProperties>
</file>