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85" r:id="rId2"/>
    <p:sldId id="286" r:id="rId3"/>
    <p:sldId id="287" r:id="rId4"/>
    <p:sldId id="290" r:id="rId5"/>
    <p:sldId id="291" r:id="rId6"/>
    <p:sldId id="288" r:id="rId7"/>
    <p:sldId id="292" r:id="rId8"/>
    <p:sldId id="293" r:id="rId9"/>
    <p:sldId id="294" r:id="rId10"/>
    <p:sldId id="295" r:id="rId11"/>
    <p:sldId id="296" r:id="rId12"/>
    <p:sldId id="299" r:id="rId13"/>
    <p:sldId id="297" r:id="rId14"/>
    <p:sldId id="300" r:id="rId15"/>
    <p:sldId id="301" r:id="rId16"/>
    <p:sldId id="282" r:id="rId17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CDD3"/>
    <a:srgbClr val="00B0F0"/>
    <a:srgbClr val="E4002B"/>
    <a:srgbClr val="00A9E0"/>
    <a:srgbClr val="003DA5"/>
    <a:srgbClr val="00AB8E"/>
    <a:srgbClr val="7A99AC"/>
    <a:srgbClr val="D4ECE7"/>
    <a:srgbClr val="EEF8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47B827-01B0-40C7-BA68-3ACC7CEACCE7}" type="datetimeFigureOut">
              <a:rPr lang="cs-CZ" smtClean="0"/>
              <a:t>11.04.2017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1BD250-9BF5-4AE8-86BD-080F3A22271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46409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1BD250-9BF5-4AE8-86BD-080F3A22271A}" type="slidenum">
              <a:rPr lang="cs-CZ" smtClean="0"/>
              <a:t>1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049067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1BD250-9BF5-4AE8-86BD-080F3A22271A}" type="slidenum">
              <a:rPr lang="cs-CZ" smtClean="0"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135799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1BD250-9BF5-4AE8-86BD-080F3A22271A}" type="slidenum">
              <a:rPr lang="cs-CZ" smtClean="0"/>
              <a:t>12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477782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1BD250-9BF5-4AE8-86BD-080F3A22271A}" type="slidenum">
              <a:rPr lang="cs-CZ" smtClean="0"/>
              <a:t>16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55315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Zástupný symbol pro text 15"/>
          <p:cNvSpPr>
            <a:spLocks noGrp="1"/>
          </p:cNvSpPr>
          <p:nvPr>
            <p:ph type="body" sz="quarter" idx="11" hasCustomPrompt="1"/>
          </p:nvPr>
        </p:nvSpPr>
        <p:spPr>
          <a:xfrm>
            <a:off x="896938" y="3933824"/>
            <a:ext cx="7127875" cy="122336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aseline="0"/>
            </a:lvl1pPr>
          </a:lstStyle>
          <a:p>
            <a:pPr lvl="0"/>
            <a:r>
              <a:rPr lang="cs-CZ"/>
              <a:t>doplňující popis prezentace</a:t>
            </a:r>
          </a:p>
        </p:txBody>
      </p:sp>
      <p:sp>
        <p:nvSpPr>
          <p:cNvPr id="18" name="Zástupný symbol pro text 17"/>
          <p:cNvSpPr>
            <a:spLocks noGrp="1"/>
          </p:cNvSpPr>
          <p:nvPr>
            <p:ph type="body" sz="quarter" idx="12" hasCustomPrompt="1"/>
          </p:nvPr>
        </p:nvSpPr>
        <p:spPr>
          <a:xfrm>
            <a:off x="896938" y="5661496"/>
            <a:ext cx="5043487" cy="431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aseline="0"/>
            </a:lvl1pPr>
          </a:lstStyle>
          <a:p>
            <a:pPr lvl="0"/>
            <a:r>
              <a:rPr lang="cs-CZ"/>
              <a:t>Autor: Jméno Příjmení</a:t>
            </a:r>
          </a:p>
        </p:txBody>
      </p:sp>
      <p:sp>
        <p:nvSpPr>
          <p:cNvPr id="20" name="Zástupný symbol pro text 19"/>
          <p:cNvSpPr>
            <a:spLocks noGrp="1"/>
          </p:cNvSpPr>
          <p:nvPr>
            <p:ph type="body" sz="quarter" idx="13" hasCustomPrompt="1"/>
          </p:nvPr>
        </p:nvSpPr>
        <p:spPr>
          <a:xfrm>
            <a:off x="6156325" y="5661496"/>
            <a:ext cx="1871663" cy="4318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600"/>
            </a:lvl1pPr>
          </a:lstStyle>
          <a:p>
            <a:pPr lvl="0"/>
            <a:r>
              <a:rPr lang="cs-CZ"/>
              <a:t>datum</a:t>
            </a:r>
          </a:p>
        </p:txBody>
      </p:sp>
      <p:sp>
        <p:nvSpPr>
          <p:cNvPr id="23" name="Nadpis 22"/>
          <p:cNvSpPr>
            <a:spLocks noGrp="1"/>
          </p:cNvSpPr>
          <p:nvPr>
            <p:ph type="title" hasCustomPrompt="1"/>
          </p:nvPr>
        </p:nvSpPr>
        <p:spPr>
          <a:xfrm>
            <a:off x="899592" y="2852936"/>
            <a:ext cx="7128792" cy="936104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r>
              <a:rPr lang="cs-CZ"/>
              <a:t>HLAVNÍ NÁZEV</a:t>
            </a:r>
            <a:br>
              <a:rPr lang="cs-CZ"/>
            </a:br>
            <a:r>
              <a:rPr lang="cs-CZ"/>
              <a:t>PREZENTACE</a:t>
            </a:r>
          </a:p>
        </p:txBody>
      </p:sp>
      <p:pic>
        <p:nvPicPr>
          <p:cNvPr id="3" name="Obrázek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128" y="915981"/>
            <a:ext cx="4553744" cy="1010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862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cs-CZ"/>
              <a:t>nadpis snímku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 hasCustomPrompt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2800" baseline="0"/>
            </a:lvl1pPr>
            <a:lvl2pPr marL="742950" indent="-285750">
              <a:buFont typeface="Wingdings" panose="05000000000000000000" pitchFamily="2" charset="2"/>
              <a:buChar char="§"/>
              <a:defRPr sz="2400"/>
            </a:lvl2pPr>
            <a:lvl3pPr marL="1143000" indent="-228600">
              <a:buFont typeface="Wingdings" panose="05000000000000000000" pitchFamily="2" charset="2"/>
              <a:buChar char="§"/>
              <a:defRPr sz="2000"/>
            </a:lvl3pPr>
            <a:lvl4pPr marL="1600200" indent="-228600">
              <a:buFont typeface="Wingdings" panose="05000000000000000000" pitchFamily="2" charset="2"/>
              <a:buChar char="§"/>
              <a:defRPr sz="1800"/>
            </a:lvl4pPr>
            <a:lvl5pPr marL="2057400" indent="-228600">
              <a:buFont typeface="Wingdings" panose="05000000000000000000" pitchFamily="2" charset="2"/>
              <a:buChar char="§"/>
              <a:defRPr sz="2800"/>
            </a:lvl5pPr>
          </a:lstStyle>
          <a:p>
            <a:pPr lvl="0"/>
            <a:r>
              <a:rPr lang="cs-CZ"/>
              <a:t>Kliknutím na některou z ikon můžete vložit libovolný objekt (obrázek, graf, tabulku atd.)</a:t>
            </a:r>
          </a:p>
        </p:txBody>
      </p:sp>
    </p:spTree>
    <p:extLst>
      <p:ext uri="{BB962C8B-B14F-4D97-AF65-F5344CB8AC3E}">
        <p14:creationId xmlns:p14="http://schemas.microsoft.com/office/powerpoint/2010/main" val="241259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2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cs-CZ"/>
              <a:t>nadpis snímku</a:t>
            </a:r>
          </a:p>
        </p:txBody>
      </p:sp>
      <p:sp>
        <p:nvSpPr>
          <p:cNvPr id="9" name="Zástupný symbol pro text 8"/>
          <p:cNvSpPr>
            <a:spLocks noGrp="1"/>
          </p:cNvSpPr>
          <p:nvPr>
            <p:ph type="body" sz="quarter" idx="10"/>
          </p:nvPr>
        </p:nvSpPr>
        <p:spPr>
          <a:xfrm>
            <a:off x="468313" y="1628775"/>
            <a:ext cx="3959225" cy="46799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endParaRPr lang="cs-CZ"/>
          </a:p>
        </p:txBody>
      </p:sp>
      <p:sp>
        <p:nvSpPr>
          <p:cNvPr id="10" name="Zástupný symbol pro text 8"/>
          <p:cNvSpPr>
            <a:spLocks noGrp="1"/>
          </p:cNvSpPr>
          <p:nvPr>
            <p:ph type="body" sz="quarter" idx="11"/>
          </p:nvPr>
        </p:nvSpPr>
        <p:spPr>
          <a:xfrm>
            <a:off x="4716016" y="1628800"/>
            <a:ext cx="3959225" cy="46799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42604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cs-CZ"/>
              <a:t>nadpis snímku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F0000"/>
              </a:buClr>
              <a:buFont typeface="Wingdings" panose="05000000000000000000" pitchFamily="2" charset="2"/>
              <a:buChar char="§"/>
              <a:defRPr sz="2000"/>
            </a:lvl1pPr>
            <a:lvl2pPr marL="742950" indent="-285750">
              <a:buClr>
                <a:srgbClr val="FF0000"/>
              </a:buClr>
              <a:buFont typeface="Wingdings" panose="05000000000000000000" pitchFamily="2" charset="2"/>
              <a:buChar char="§"/>
              <a:defRPr sz="2000"/>
            </a:lvl2pPr>
            <a:lvl3pPr marL="1143000" indent="-228600">
              <a:buClr>
                <a:srgbClr val="FF0000"/>
              </a:buClr>
              <a:buFont typeface="Wingdings" panose="05000000000000000000" pitchFamily="2" charset="2"/>
              <a:buChar char="§"/>
              <a:defRPr sz="1800"/>
            </a:lvl3pPr>
            <a:lvl4pPr marL="1600200" indent="-228600">
              <a:buClr>
                <a:srgbClr val="FF0000"/>
              </a:buClr>
              <a:buFont typeface="Wingdings" panose="05000000000000000000" pitchFamily="2" charset="2"/>
              <a:buChar char="§"/>
              <a:defRPr sz="1600"/>
            </a:lvl4pPr>
            <a:lvl5pPr marL="2057400" indent="-228600">
              <a:buClr>
                <a:srgbClr val="FF0000"/>
              </a:buClr>
              <a:buFont typeface="Wingdings" panose="05000000000000000000" pitchFamily="2" charset="2"/>
              <a:buChar char="§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F0000"/>
              </a:buClr>
              <a:buFont typeface="Wingdings" panose="05000000000000000000" pitchFamily="2" charset="2"/>
              <a:buChar char="§"/>
              <a:defRPr sz="2000"/>
            </a:lvl1pPr>
            <a:lvl2pPr marL="742950" indent="-285750">
              <a:buClr>
                <a:srgbClr val="FF0000"/>
              </a:buClr>
              <a:buFont typeface="Wingdings" panose="05000000000000000000" pitchFamily="2" charset="2"/>
              <a:buChar char="§"/>
              <a:defRPr sz="2000"/>
            </a:lvl2pPr>
            <a:lvl3pPr marL="1143000" indent="-228600">
              <a:buClr>
                <a:srgbClr val="FF0000"/>
              </a:buClr>
              <a:buFont typeface="Wingdings" panose="05000000000000000000" pitchFamily="2" charset="2"/>
              <a:buChar char="§"/>
              <a:defRPr sz="1800"/>
            </a:lvl3pPr>
            <a:lvl4pPr marL="1600200" indent="-228600">
              <a:buClr>
                <a:srgbClr val="FF0000"/>
              </a:buClr>
              <a:buFont typeface="Wingdings" panose="05000000000000000000" pitchFamily="2" charset="2"/>
              <a:buChar char="§"/>
              <a:defRPr sz="1600"/>
            </a:lvl4pPr>
            <a:lvl5pPr marL="2057400" indent="-228600">
              <a:buClr>
                <a:srgbClr val="FF0000"/>
              </a:buClr>
              <a:buFont typeface="Wingdings" panose="05000000000000000000" pitchFamily="2" charset="2"/>
              <a:buChar char="§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</p:txBody>
      </p:sp>
    </p:spTree>
    <p:extLst>
      <p:ext uri="{BB962C8B-B14F-4D97-AF65-F5344CB8AC3E}">
        <p14:creationId xmlns:p14="http://schemas.microsoft.com/office/powerpoint/2010/main" val="1177050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atič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9601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1104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/>
          <p:cNvSpPr/>
          <p:nvPr userDrawn="1"/>
        </p:nvSpPr>
        <p:spPr>
          <a:xfrm>
            <a:off x="440267" y="6453397"/>
            <a:ext cx="8703733" cy="404603"/>
          </a:xfrm>
          <a:prstGeom prst="rect">
            <a:avLst/>
          </a:prstGeom>
          <a:solidFill>
            <a:srgbClr val="00A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7" name="Obrázek 6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" y="6453397"/>
            <a:ext cx="404664" cy="404664"/>
          </a:xfrm>
          <a:prstGeom prst="rect">
            <a:avLst/>
          </a:prstGeom>
        </p:spPr>
      </p:pic>
      <p:sp>
        <p:nvSpPr>
          <p:cNvPr id="8" name="TextovéPole 7"/>
          <p:cNvSpPr txBox="1"/>
          <p:nvPr userDrawn="1"/>
        </p:nvSpPr>
        <p:spPr>
          <a:xfrm>
            <a:off x="467544" y="6505599"/>
            <a:ext cx="8676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b="1">
                <a:solidFill>
                  <a:schemeClr val="bg1"/>
                </a:solidFill>
              </a:rPr>
              <a:t>Fakulta informačních technologií </a:t>
            </a:r>
            <a:r>
              <a:rPr lang="cs-CZ" sz="1400" b="1">
                <a:solidFill>
                  <a:schemeClr val="bg1"/>
                </a:solidFill>
                <a:latin typeface="Calibri"/>
              </a:rPr>
              <a:t>• </a:t>
            </a:r>
            <a:r>
              <a:rPr lang="cs-CZ" sz="1400" b="1">
                <a:solidFill>
                  <a:schemeClr val="bg1"/>
                </a:solidFill>
              </a:rPr>
              <a:t>Vysoké </a:t>
            </a:r>
            <a:r>
              <a:rPr lang="cs-CZ" sz="1400" b="1" baseline="0">
                <a:solidFill>
                  <a:schemeClr val="bg1"/>
                </a:solidFill>
              </a:rPr>
              <a:t>učení technické v Brně</a:t>
            </a:r>
            <a:endParaRPr lang="cs-CZ" sz="1400" b="1" u="sng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7624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5" r:id="rId5"/>
    <p:sldLayoutId id="2147483656" r:id="rId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text 1"/>
          <p:cNvSpPr>
            <a:spLocks noGrp="1"/>
          </p:cNvSpPr>
          <p:nvPr>
            <p:ph type="body" sz="quarter" idx="11"/>
          </p:nvPr>
        </p:nvSpPr>
        <p:spPr>
          <a:xfrm>
            <a:off x="896938" y="3933056"/>
            <a:ext cx="7127875" cy="1223367"/>
          </a:xfrm>
        </p:spPr>
        <p:txBody>
          <a:bodyPr/>
          <a:lstStyle/>
          <a:p>
            <a:r>
              <a:rPr lang="cs-CZ" dirty="0">
                <a:ea typeface="Vafle VUT Light" charset="0"/>
                <a:cs typeface="Vafle VUT Light" charset="0"/>
              </a:rPr>
              <a:t>Fyzikální optika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sz="quarter" idx="12"/>
          </p:nvPr>
        </p:nvSpPr>
        <p:spPr>
          <a:xfrm>
            <a:off x="896938" y="5661496"/>
            <a:ext cx="5043487" cy="719832"/>
          </a:xfrm>
        </p:spPr>
        <p:txBody>
          <a:bodyPr/>
          <a:lstStyle/>
          <a:p>
            <a:r>
              <a:rPr lang="sk-SK" dirty="0"/>
              <a:t>Autori: 	</a:t>
            </a:r>
            <a:r>
              <a:rPr lang="sk-SK" dirty="0">
                <a:ea typeface="Vafle VUT Light" charset="0"/>
                <a:cs typeface="Vafle VUT Light" charset="0"/>
              </a:rPr>
              <a:t>Tibor Mikita</a:t>
            </a:r>
          </a:p>
          <a:p>
            <a:r>
              <a:rPr lang="sk-SK" dirty="0"/>
              <a:t>	</a:t>
            </a:r>
            <a:r>
              <a:rPr lang="sk-SK" dirty="0">
                <a:ea typeface="Vafle VUT Light" charset="0"/>
                <a:cs typeface="Vafle VUT Light" charset="0"/>
              </a:rPr>
              <a:t>Martin Matejčík</a:t>
            </a:r>
            <a:endParaRPr lang="sk-SK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sk-SK" dirty="0"/>
              <a:t>11. apríla 2017</a:t>
            </a:r>
          </a:p>
        </p:txBody>
      </p:sp>
      <p:sp>
        <p:nvSpPr>
          <p:cNvPr id="5" name="Nadpis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ea typeface="Vafle VUT" charset="0"/>
                <a:cs typeface="Vafle VUT" charset="0"/>
              </a:rPr>
              <a:t>DISPERZIA SVETLA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388467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Ako vzniká dúha</a:t>
            </a:r>
          </a:p>
        </p:txBody>
      </p:sp>
      <p:pic>
        <p:nvPicPr>
          <p:cNvPr id="10" name="Obrázek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336" y="1124744"/>
            <a:ext cx="6781328" cy="4743539"/>
          </a:xfrm>
          <a:prstGeom prst="rect">
            <a:avLst/>
          </a:prstGeom>
        </p:spPr>
      </p:pic>
      <p:sp>
        <p:nvSpPr>
          <p:cNvPr id="11" name="TextovéPole 10"/>
          <p:cNvSpPr txBox="1"/>
          <p:nvPr/>
        </p:nvSpPr>
        <p:spPr>
          <a:xfrm>
            <a:off x="1115616" y="6021288"/>
            <a:ext cx="6781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1000" dirty="0"/>
              <a:t>zdroj: http://physics.stackexchange.com/questions/222232/can-a-prism-have-a-square-cross-section/222271</a:t>
            </a:r>
          </a:p>
        </p:txBody>
      </p:sp>
    </p:spTree>
    <p:extLst>
      <p:ext uri="{BB962C8B-B14F-4D97-AF65-F5344CB8AC3E}">
        <p14:creationId xmlns:p14="http://schemas.microsoft.com/office/powerpoint/2010/main" val="3941331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véPole 1"/>
          <p:cNvSpPr txBox="1"/>
          <p:nvPr/>
        </p:nvSpPr>
        <p:spPr>
          <a:xfrm>
            <a:off x="0" y="3075057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4000" b="1" dirty="0">
                <a:latin typeface="+mj-lt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87616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véPole 1"/>
          <p:cNvSpPr txBox="1"/>
          <p:nvPr/>
        </p:nvSpPr>
        <p:spPr>
          <a:xfrm>
            <a:off x="0" y="3075057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4000" b="1" dirty="0">
                <a:latin typeface="+mj-lt"/>
              </a:rPr>
              <a:t>ďalšie dôsledky disperzie</a:t>
            </a:r>
          </a:p>
        </p:txBody>
      </p:sp>
    </p:spTree>
    <p:extLst>
      <p:ext uri="{BB962C8B-B14F-4D97-AF65-F5344CB8AC3E}">
        <p14:creationId xmlns:p14="http://schemas.microsoft.com/office/powerpoint/2010/main" val="2339173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Chromatická aberácia 1/3</a:t>
            </a:r>
          </a:p>
        </p:txBody>
      </p:sp>
      <p:pic>
        <p:nvPicPr>
          <p:cNvPr id="7" name="Zástupný symbol pro obsah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856" y="1556792"/>
            <a:ext cx="6794288" cy="3940477"/>
          </a:xfrm>
        </p:spPr>
      </p:pic>
    </p:spTree>
    <p:extLst>
      <p:ext uri="{BB962C8B-B14F-4D97-AF65-F5344CB8AC3E}">
        <p14:creationId xmlns:p14="http://schemas.microsoft.com/office/powerpoint/2010/main" val="16040565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Chromatická aberácia 2/3</a:t>
            </a:r>
          </a:p>
        </p:txBody>
      </p:sp>
      <p:pic>
        <p:nvPicPr>
          <p:cNvPr id="7" name="Zástupný symbol pro obsah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538" y="1556792"/>
            <a:ext cx="5920923" cy="3940477"/>
          </a:xfrm>
        </p:spPr>
      </p:pic>
      <p:sp>
        <p:nvSpPr>
          <p:cNvPr id="3" name="TextovéPole 2"/>
          <p:cNvSpPr txBox="1"/>
          <p:nvPr/>
        </p:nvSpPr>
        <p:spPr>
          <a:xfrm>
            <a:off x="1611537" y="5733256"/>
            <a:ext cx="59209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1000" dirty="0"/>
              <a:t>zdroj: https://www.camerastuffreview.com/camera-guide/what-is-chromatic-aberration</a:t>
            </a:r>
          </a:p>
        </p:txBody>
      </p:sp>
    </p:spTree>
    <p:extLst>
      <p:ext uri="{BB962C8B-B14F-4D97-AF65-F5344CB8AC3E}">
        <p14:creationId xmlns:p14="http://schemas.microsoft.com/office/powerpoint/2010/main" val="38919620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Chromatická aberácia 3/3</a:t>
            </a:r>
          </a:p>
        </p:txBody>
      </p:sp>
      <p:pic>
        <p:nvPicPr>
          <p:cNvPr id="7" name="Zástupný symbol pro obsah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856" y="1742455"/>
            <a:ext cx="6794288" cy="3569151"/>
          </a:xfrm>
        </p:spPr>
      </p:pic>
    </p:spTree>
    <p:extLst>
      <p:ext uri="{BB962C8B-B14F-4D97-AF65-F5344CB8AC3E}">
        <p14:creationId xmlns:p14="http://schemas.microsoft.com/office/powerpoint/2010/main" val="22201009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véPole 1"/>
          <p:cNvSpPr txBox="1"/>
          <p:nvPr/>
        </p:nvSpPr>
        <p:spPr>
          <a:xfrm>
            <a:off x="0" y="2767281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4000" b="1" dirty="0">
                <a:latin typeface="+mj-lt"/>
              </a:rPr>
              <a:t>ďakujeme Vám</a:t>
            </a:r>
          </a:p>
          <a:p>
            <a:pPr algn="ctr"/>
            <a:r>
              <a:rPr lang="sk-SK" sz="4000" b="1" dirty="0">
                <a:latin typeface="+mj-lt"/>
              </a:rPr>
              <a:t>za pozornosť</a:t>
            </a:r>
          </a:p>
        </p:txBody>
      </p:sp>
    </p:spTree>
    <p:extLst>
      <p:ext uri="{BB962C8B-B14F-4D97-AF65-F5344CB8AC3E}">
        <p14:creationId xmlns:p14="http://schemas.microsoft.com/office/powerpoint/2010/main" val="3988857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Zástupný symbol pro obsah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528" y="980728"/>
            <a:ext cx="6788944" cy="4525963"/>
          </a:xfrm>
        </p:spPr>
      </p:pic>
      <p:sp>
        <p:nvSpPr>
          <p:cNvPr id="6" name="TextovéPole 5"/>
          <p:cNvSpPr txBox="1"/>
          <p:nvPr/>
        </p:nvSpPr>
        <p:spPr>
          <a:xfrm>
            <a:off x="1190348" y="5805264"/>
            <a:ext cx="67820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1000" dirty="0"/>
              <a:t>zdroj: http://smi4450.deviantart.com/art/Rainbow-148640859</a:t>
            </a:r>
          </a:p>
        </p:txBody>
      </p:sp>
    </p:spTree>
    <p:extLst>
      <p:ext uri="{BB962C8B-B14F-4D97-AF65-F5344CB8AC3E}">
        <p14:creationId xmlns:p14="http://schemas.microsoft.com/office/powerpoint/2010/main" val="1647176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Zástupný symbol pro obsah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041103"/>
            <a:ext cx="8229600" cy="4404121"/>
          </a:xfrm>
        </p:spPr>
      </p:pic>
      <p:sp>
        <p:nvSpPr>
          <p:cNvPr id="6" name="TextovéPole 5"/>
          <p:cNvSpPr txBox="1"/>
          <p:nvPr/>
        </p:nvSpPr>
        <p:spPr>
          <a:xfrm>
            <a:off x="457200" y="5661248"/>
            <a:ext cx="8229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1000" dirty="0"/>
              <a:t>zdroj</a:t>
            </a:r>
            <a:r>
              <a:rPr lang="en-US" sz="1000" dirty="0"/>
              <a:t>: </a:t>
            </a:r>
            <a:r>
              <a:rPr lang="sk-SK" sz="1000" dirty="0"/>
              <a:t>https://leadertechinc.com/blog/basics-electromagnetic-spectrum/</a:t>
            </a:r>
          </a:p>
        </p:txBody>
      </p:sp>
    </p:spTree>
    <p:extLst>
      <p:ext uri="{BB962C8B-B14F-4D97-AF65-F5344CB8AC3E}">
        <p14:creationId xmlns:p14="http://schemas.microsoft.com/office/powerpoint/2010/main" val="1721730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Zákony šírenia elektromagnetických vĺn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1844824"/>
            <a:ext cx="7067128" cy="4464496"/>
          </a:xfrm>
        </p:spPr>
        <p:txBody>
          <a:bodyPr/>
          <a:lstStyle/>
          <a:p>
            <a:r>
              <a:rPr lang="sk-SK" dirty="0"/>
              <a:t>zákon odrazu</a:t>
            </a:r>
          </a:p>
          <a:p>
            <a:endParaRPr lang="sk-SK" dirty="0"/>
          </a:p>
          <a:p>
            <a:endParaRPr lang="sk-SK" dirty="0"/>
          </a:p>
          <a:p>
            <a:r>
              <a:rPr lang="sk-SK" dirty="0" err="1"/>
              <a:t>Snellov</a:t>
            </a:r>
            <a:r>
              <a:rPr lang="sk-SK" dirty="0"/>
              <a:t> zákon lomu</a:t>
            </a:r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r>
              <a:rPr lang="sk-SK" dirty="0"/>
              <a:t>úplný odraz – medzný uhol</a:t>
            </a:r>
          </a:p>
          <a:p>
            <a:endParaRPr lang="sk-SK" dirty="0"/>
          </a:p>
          <a:p>
            <a:endParaRPr lang="sk-SK" dirty="0"/>
          </a:p>
          <a:p>
            <a:pPr marL="0" indent="0">
              <a:buNone/>
            </a:pPr>
            <a:endParaRPr lang="sk-SK" dirty="0"/>
          </a:p>
          <a:p>
            <a:pPr lvl="1"/>
            <a:r>
              <a:rPr lang="sk-SK" sz="1400" dirty="0"/>
              <a:t>platí len pre prechod z opticky hustejšieho do opticky redšieho prostredia</a:t>
            </a:r>
          </a:p>
        </p:txBody>
      </p:sp>
      <p:pic>
        <p:nvPicPr>
          <p:cNvPr id="8" name="Zástupný symbol pro obsah 7"/>
          <p:cNvPicPr>
            <a:picLocks noGrp="1" noChangeAspect="1"/>
          </p:cNvPicPr>
          <p:nvPr>
            <p:ph sz="quarter" idx="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299" y="1990677"/>
            <a:ext cx="3953165" cy="3382539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ovéPole 8"/>
              <p:cNvSpPr txBox="1"/>
              <p:nvPr/>
            </p:nvSpPr>
            <p:spPr>
              <a:xfrm>
                <a:off x="971600" y="2276872"/>
                <a:ext cx="127047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800" i="1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sk-SK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sk-SK" sz="28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k-SK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800" i="1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sk-SK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sk-SK" sz="2800" dirty="0"/>
              </a:p>
            </p:txBody>
          </p:sp>
        </mc:Choice>
        <mc:Fallback>
          <p:sp>
            <p:nvSpPr>
              <p:cNvPr id="9" name="TextovéPol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2276872"/>
                <a:ext cx="1270476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ovéPole 10"/>
              <p:cNvSpPr txBox="1"/>
              <p:nvPr/>
            </p:nvSpPr>
            <p:spPr>
              <a:xfrm>
                <a:off x="971600" y="3358153"/>
                <a:ext cx="300531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sk-SK" sz="2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sk-SK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sk-SK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sk-SK" sz="280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sSub>
                            <m:sSubPr>
                              <m:ctrlPr>
                                <a:rPr lang="sk-SK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2800" i="1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sk-SK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func>
                      <m:r>
                        <a:rPr lang="sk-SK" sz="280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sk-SK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sk-SK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sk-SK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sk-SK" sz="28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sSub>
                            <m:sSubPr>
                              <m:ctrlPr>
                                <a:rPr lang="sk-SK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2800" i="1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sk-SK" sz="2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sk-SK" sz="2800" dirty="0"/>
              </a:p>
            </p:txBody>
          </p:sp>
        </mc:Choice>
        <mc:Fallback>
          <p:sp>
            <p:nvSpPr>
              <p:cNvPr id="11" name="TextovéPol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3358153"/>
                <a:ext cx="3005310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ovéPole 11"/>
              <p:cNvSpPr txBox="1"/>
              <p:nvPr/>
            </p:nvSpPr>
            <p:spPr>
              <a:xfrm>
                <a:off x="1005419" y="4924830"/>
                <a:ext cx="1766381" cy="8084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sk-SK" sz="2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sk-SK" sz="280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sSub>
                            <m:sSubPr>
                              <m:ctrlPr>
                                <a:rPr lang="sk-SK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2800" i="1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sk-SK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func>
                      <m:r>
                        <a:rPr lang="sk-SK" sz="28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sk-SK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sk-SK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sk-SK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sk-SK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sk-SK" sz="2800" dirty="0"/>
              </a:p>
            </p:txBody>
          </p:sp>
        </mc:Choice>
        <mc:Fallback>
          <p:sp>
            <p:nvSpPr>
              <p:cNvPr id="12" name="TextovéPole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419" y="4924830"/>
                <a:ext cx="1766381" cy="80842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0659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Disperzia</a:t>
            </a:r>
          </a:p>
        </p:txBody>
      </p:sp>
      <p:sp>
        <p:nvSpPr>
          <p:cNvPr id="10" name="Zástupný symbol pro obsah 9"/>
          <p:cNvSpPr>
            <a:spLocks noGrp="1"/>
          </p:cNvSpPr>
          <p:nvPr>
            <p:ph sz="half" idx="2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endParaRPr lang="sk-SK" dirty="0"/>
          </a:p>
          <a:p>
            <a:r>
              <a:rPr lang="sk-SK" dirty="0"/>
              <a:t>platí pre každé vlnenie:</a:t>
            </a:r>
          </a:p>
          <a:p>
            <a:endParaRPr lang="sk-SK" dirty="0"/>
          </a:p>
          <a:p>
            <a:r>
              <a:rPr lang="sk-SK" dirty="0"/>
              <a:t>frekvencia je daná zdrojom a nezávisí od prostredia</a:t>
            </a:r>
          </a:p>
          <a:p>
            <a:endParaRPr lang="sk-SK" dirty="0"/>
          </a:p>
          <a:p>
            <a:r>
              <a:rPr lang="sk-SK" dirty="0"/>
              <a:t>disperzia je jav, keď sa </a:t>
            </a:r>
            <a:r>
              <a:rPr lang="sk-SK" b="1" dirty="0"/>
              <a:t>svetlá rôznych frekvencií šíria </a:t>
            </a:r>
            <a:r>
              <a:rPr lang="sk-SK" dirty="0"/>
              <a:t>hmotným prostredím </a:t>
            </a:r>
            <a:r>
              <a:rPr lang="sk-SK" b="1" dirty="0"/>
              <a:t>rôzne veľkou rýchlosťou:</a:t>
            </a:r>
          </a:p>
          <a:p>
            <a:endParaRPr lang="sk-SK" b="1" dirty="0"/>
          </a:p>
          <a:p>
            <a:endParaRPr lang="sk-SK" b="1" dirty="0"/>
          </a:p>
          <a:p>
            <a:endParaRPr lang="sk-SK" b="1" dirty="0"/>
          </a:p>
          <a:p>
            <a:endParaRPr lang="sk-SK" b="1" dirty="0"/>
          </a:p>
          <a:p>
            <a:r>
              <a:rPr lang="sk-SK" dirty="0"/>
              <a:t>dôsledok:</a:t>
            </a:r>
          </a:p>
          <a:p>
            <a:endParaRPr lang="sk-SK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ovéPole 12"/>
              <p:cNvSpPr txBox="1"/>
              <p:nvPr/>
            </p:nvSpPr>
            <p:spPr>
              <a:xfrm>
                <a:off x="3955164" y="1484784"/>
                <a:ext cx="141109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32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sk-SK" sz="32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sz="3200" i="1" smtClean="0">
                          <a:latin typeface="Cambria Math" panose="02040503050406030204" pitchFamily="18" charset="0"/>
                        </a:rPr>
                        <m:t>λ</m:t>
                      </m:r>
                      <m:r>
                        <a:rPr lang="sk-SK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sk-SK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sk-SK" sz="3200" dirty="0"/>
              </a:p>
            </p:txBody>
          </p:sp>
        </mc:Choice>
        <mc:Fallback>
          <p:sp>
            <p:nvSpPr>
              <p:cNvPr id="13" name="TextovéPole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164" y="1484784"/>
                <a:ext cx="1411091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ovéPole 13"/>
              <p:cNvSpPr txBox="1"/>
              <p:nvPr/>
            </p:nvSpPr>
            <p:spPr>
              <a:xfrm>
                <a:off x="2411760" y="4877782"/>
                <a:ext cx="3058145" cy="930576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sk-SK" sz="32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sk-SK" sz="32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sz="3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sk-SK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sk-SK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sz="3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sk-SK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sk-SK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sz="32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sk-SK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sk-SK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sk-SK" sz="3200" dirty="0"/>
              </a:p>
            </p:txBody>
          </p:sp>
        </mc:Choice>
        <mc:Fallback>
          <p:sp>
            <p:nvSpPr>
              <p:cNvPr id="14" name="TextovéPole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4877782"/>
                <a:ext cx="3058145" cy="9305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ovéPole 14"/>
              <p:cNvSpPr txBox="1"/>
              <p:nvPr/>
            </p:nvSpPr>
            <p:spPr>
              <a:xfrm>
                <a:off x="3955164" y="3800653"/>
                <a:ext cx="169565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32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sk-SK" sz="32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sz="32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sk-SK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sk-SK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sk-SK" sz="3200" dirty="0"/>
              </a:p>
            </p:txBody>
          </p:sp>
        </mc:Choice>
        <mc:Fallback>
          <p:sp>
            <p:nvSpPr>
              <p:cNvPr id="15" name="TextovéPol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164" y="3800653"/>
                <a:ext cx="1695657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1523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sk-SK" dirty="0"/>
              <a:t>Experimentálny dôkaz</a:t>
            </a:r>
          </a:p>
        </p:txBody>
      </p:sp>
      <p:sp>
        <p:nvSpPr>
          <p:cNvPr id="14" name="Tětiva 13"/>
          <p:cNvSpPr/>
          <p:nvPr/>
        </p:nvSpPr>
        <p:spPr>
          <a:xfrm rot="13195452">
            <a:off x="4257573" y="2070983"/>
            <a:ext cx="2016224" cy="2016224"/>
          </a:xfrm>
          <a:prstGeom prst="chord">
            <a:avLst>
              <a:gd name="adj1" fmla="val 5299950"/>
              <a:gd name="adj2" fmla="val 16140459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2" name="Částečný kruh 81"/>
          <p:cNvSpPr/>
          <p:nvPr/>
        </p:nvSpPr>
        <p:spPr>
          <a:xfrm rot="9578135">
            <a:off x="4467979" y="2294018"/>
            <a:ext cx="1577563" cy="1577563"/>
          </a:xfrm>
          <a:prstGeom prst="pie">
            <a:avLst>
              <a:gd name="adj1" fmla="val 12504590"/>
              <a:gd name="adj2" fmla="val 14332382"/>
            </a:avLst>
          </a:prstGeom>
          <a:solidFill>
            <a:srgbClr val="E4002B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chemeClr val="tx1"/>
              </a:solidFill>
            </a:endParaRPr>
          </a:p>
        </p:txBody>
      </p:sp>
      <p:sp>
        <p:nvSpPr>
          <p:cNvPr id="15" name="Obdélník 14"/>
          <p:cNvSpPr/>
          <p:nvPr/>
        </p:nvSpPr>
        <p:spPr>
          <a:xfrm>
            <a:off x="2745776" y="1829278"/>
            <a:ext cx="45719" cy="116806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6" name="Slunce 15"/>
          <p:cNvSpPr/>
          <p:nvPr/>
        </p:nvSpPr>
        <p:spPr>
          <a:xfrm>
            <a:off x="1043608" y="2724726"/>
            <a:ext cx="648072" cy="648072"/>
          </a:xfrm>
          <a:prstGeom prst="sun">
            <a:avLst/>
          </a:prstGeom>
          <a:solidFill>
            <a:schemeClr val="accent4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8" name="Obdélník 17"/>
          <p:cNvSpPr/>
          <p:nvPr/>
        </p:nvSpPr>
        <p:spPr>
          <a:xfrm>
            <a:off x="2745776" y="3096995"/>
            <a:ext cx="45719" cy="116806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20" name="Přímá spojnice se šipkou 19"/>
          <p:cNvCxnSpPr>
            <a:cxnSpLocks/>
            <a:endCxn id="14" idx="2"/>
          </p:cNvCxnSpPr>
          <p:nvPr/>
        </p:nvCxnSpPr>
        <p:spPr>
          <a:xfrm>
            <a:off x="1763688" y="3043451"/>
            <a:ext cx="3497355" cy="319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Přímá spojnice se šipkou 22"/>
          <p:cNvCxnSpPr>
            <a:cxnSpLocks/>
            <a:stCxn id="14" idx="2"/>
          </p:cNvCxnSpPr>
          <p:nvPr/>
        </p:nvCxnSpPr>
        <p:spPr>
          <a:xfrm>
            <a:off x="5261043" y="3075390"/>
            <a:ext cx="2047261" cy="293106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se šipkou 24"/>
          <p:cNvCxnSpPr>
            <a:cxnSpLocks/>
            <a:stCxn id="14" idx="2"/>
            <a:endCxn id="26" idx="1"/>
          </p:cNvCxnSpPr>
          <p:nvPr/>
        </p:nvCxnSpPr>
        <p:spPr>
          <a:xfrm>
            <a:off x="5261043" y="3075390"/>
            <a:ext cx="2047261" cy="605638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bdélník 25"/>
          <p:cNvSpPr/>
          <p:nvPr/>
        </p:nvSpPr>
        <p:spPr>
          <a:xfrm>
            <a:off x="7308304" y="2276872"/>
            <a:ext cx="72008" cy="28083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28" name="Přímá spojnice se šipkou 27"/>
          <p:cNvCxnSpPr>
            <a:cxnSpLocks/>
          </p:cNvCxnSpPr>
          <p:nvPr/>
        </p:nvCxnSpPr>
        <p:spPr>
          <a:xfrm flipV="1">
            <a:off x="1763688" y="2913993"/>
            <a:ext cx="864096" cy="847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Přímá spojnice se šipkou 30"/>
          <p:cNvCxnSpPr>
            <a:cxnSpLocks/>
          </p:cNvCxnSpPr>
          <p:nvPr/>
        </p:nvCxnSpPr>
        <p:spPr>
          <a:xfrm flipV="1">
            <a:off x="1732651" y="2724728"/>
            <a:ext cx="849418" cy="2088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Přímá spojnice se šipkou 32"/>
          <p:cNvCxnSpPr>
            <a:cxnSpLocks/>
          </p:cNvCxnSpPr>
          <p:nvPr/>
        </p:nvCxnSpPr>
        <p:spPr>
          <a:xfrm>
            <a:off x="1763688" y="3093969"/>
            <a:ext cx="864096" cy="5713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Přímá spojnice se šipkou 35"/>
          <p:cNvCxnSpPr>
            <a:cxnSpLocks/>
          </p:cNvCxnSpPr>
          <p:nvPr/>
        </p:nvCxnSpPr>
        <p:spPr>
          <a:xfrm>
            <a:off x="1732651" y="3149541"/>
            <a:ext cx="849418" cy="2232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ovéPole 46"/>
          <p:cNvSpPr txBox="1"/>
          <p:nvPr/>
        </p:nvSpPr>
        <p:spPr>
          <a:xfrm>
            <a:off x="3505245" y="165900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vákuum</a:t>
            </a:r>
          </a:p>
        </p:txBody>
      </p:sp>
      <p:sp>
        <p:nvSpPr>
          <p:cNvPr id="48" name="TextovéPole 47"/>
          <p:cNvSpPr txBox="1"/>
          <p:nvPr/>
        </p:nvSpPr>
        <p:spPr>
          <a:xfrm>
            <a:off x="4886717" y="3602624"/>
            <a:ext cx="626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sklo</a:t>
            </a:r>
          </a:p>
        </p:txBody>
      </p:sp>
      <p:cxnSp>
        <p:nvCxnSpPr>
          <p:cNvPr id="66" name="Přímá spojnice 65"/>
          <p:cNvCxnSpPr>
            <a:cxnSpLocks/>
          </p:cNvCxnSpPr>
          <p:nvPr/>
        </p:nvCxnSpPr>
        <p:spPr>
          <a:xfrm>
            <a:off x="4283968" y="2310193"/>
            <a:ext cx="2450996" cy="1954869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ovéPole 76"/>
              <p:cNvSpPr txBox="1"/>
              <p:nvPr/>
            </p:nvSpPr>
            <p:spPr>
              <a:xfrm>
                <a:off x="800944" y="5373216"/>
                <a:ext cx="1755673" cy="7493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sk-SK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sk-SK" sz="240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sk-SK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  <m:r>
                        <a:rPr lang="sk-SK" sz="2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sk-SK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sk-SK" sz="24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sk-SK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</m:func>
                        </m:num>
                        <m:den>
                          <m:sSub>
                            <m:sSubPr>
                              <m:ctrlPr>
                                <a:rPr lang="sk-SK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sk-SK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sk-SK" sz="2000" dirty="0"/>
              </a:p>
            </p:txBody>
          </p:sp>
        </mc:Choice>
        <mc:Fallback>
          <p:sp>
            <p:nvSpPr>
              <p:cNvPr id="77" name="TextovéPole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944" y="5373216"/>
                <a:ext cx="1755673" cy="74930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Částečný kruh 80"/>
          <p:cNvSpPr/>
          <p:nvPr/>
        </p:nvSpPr>
        <p:spPr>
          <a:xfrm rot="9578135">
            <a:off x="4647719" y="2473759"/>
            <a:ext cx="1218081" cy="1218081"/>
          </a:xfrm>
          <a:prstGeom prst="pie">
            <a:avLst>
              <a:gd name="adj1" fmla="val 13027234"/>
              <a:gd name="adj2" fmla="val 14360887"/>
            </a:avLst>
          </a:prstGeom>
          <a:solidFill>
            <a:srgbClr val="00B0F0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chemeClr val="tx1"/>
              </a:solidFill>
            </a:endParaRPr>
          </a:p>
        </p:txBody>
      </p:sp>
      <p:sp>
        <p:nvSpPr>
          <p:cNvPr id="87" name="Částečný kruh 86"/>
          <p:cNvSpPr/>
          <p:nvPr/>
        </p:nvSpPr>
        <p:spPr>
          <a:xfrm rot="20474297">
            <a:off x="4467977" y="2293331"/>
            <a:ext cx="1577563" cy="1577563"/>
          </a:xfrm>
          <a:prstGeom prst="pie">
            <a:avLst>
              <a:gd name="adj1" fmla="val 12015331"/>
              <a:gd name="adj2" fmla="val 14178571"/>
            </a:avLst>
          </a:prstGeom>
          <a:solidFill>
            <a:schemeClr val="accent6">
              <a:lumMod val="50000"/>
              <a:alpha val="3098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chemeClr val="tx1"/>
              </a:solidFill>
            </a:endParaRPr>
          </a:p>
        </p:txBody>
      </p:sp>
      <p:sp>
        <p:nvSpPr>
          <p:cNvPr id="88" name="TextovéPole 87"/>
          <p:cNvSpPr txBox="1"/>
          <p:nvPr/>
        </p:nvSpPr>
        <p:spPr>
          <a:xfrm>
            <a:off x="4505113" y="26896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endParaRPr lang="sk-SK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1" name="TextovéPole 90"/>
              <p:cNvSpPr txBox="1"/>
              <p:nvPr/>
            </p:nvSpPr>
            <p:spPr>
              <a:xfrm>
                <a:off x="5498971" y="3146223"/>
                <a:ext cx="40286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11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sk-SK" sz="11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sk-SK" sz="1100" dirty="0"/>
              </a:p>
            </p:txBody>
          </p:sp>
        </mc:Choice>
        <mc:Fallback>
          <p:sp>
            <p:nvSpPr>
              <p:cNvPr id="91" name="TextovéPole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8971" y="3146223"/>
                <a:ext cx="402867" cy="261610"/>
              </a:xfrm>
              <a:prstGeom prst="rect">
                <a:avLst/>
              </a:prstGeom>
              <a:blipFill>
                <a:blip r:embed="rId3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2" name="TextovéPole 91"/>
              <p:cNvSpPr txBox="1"/>
              <p:nvPr/>
            </p:nvSpPr>
            <p:spPr>
              <a:xfrm>
                <a:off x="5703235" y="3239420"/>
                <a:ext cx="34983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11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sk-SK" sz="1100" b="0" i="1" smtClean="0">
                              <a:latin typeface="Cambria Math" panose="02040503050406030204" pitchFamily="18" charset="0"/>
                            </a:rPr>
                            <m:t>č</m:t>
                          </m:r>
                        </m:sub>
                      </m:sSub>
                    </m:oMath>
                  </m:oMathPara>
                </a14:m>
                <a:endParaRPr lang="sk-SK" sz="1100" dirty="0"/>
              </a:p>
            </p:txBody>
          </p:sp>
        </mc:Choice>
        <mc:Fallback>
          <p:sp>
            <p:nvSpPr>
              <p:cNvPr id="92" name="TextovéPole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3235" y="3239420"/>
                <a:ext cx="349839" cy="261610"/>
              </a:xfrm>
              <a:prstGeom prst="rect">
                <a:avLst/>
              </a:prstGeom>
              <a:blipFill>
                <a:blip r:embed="rId4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3" name="TextovéPole 92"/>
              <p:cNvSpPr txBox="1"/>
              <p:nvPr/>
            </p:nvSpPr>
            <p:spPr>
              <a:xfrm>
                <a:off x="800944" y="4715264"/>
                <a:ext cx="23864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sk-SK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sk-SK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sk-SK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sk-SK" sz="240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sk-SK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r>
                        <a:rPr lang="sk-SK" sz="240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sk-SK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sk-SK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sk-SK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sk-SK" sz="24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sk-SK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lang="sk-SK" sz="2400" dirty="0"/>
              </a:p>
            </p:txBody>
          </p:sp>
        </mc:Choice>
        <mc:Fallback>
          <p:sp>
            <p:nvSpPr>
              <p:cNvPr id="93" name="TextovéPole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944" y="4715264"/>
                <a:ext cx="2386423" cy="369332"/>
              </a:xfrm>
              <a:prstGeom prst="rect">
                <a:avLst/>
              </a:prstGeom>
              <a:blipFill>
                <a:blip r:embed="rId5"/>
                <a:stretch>
                  <a:fillRect l="-765" r="-3316" b="-38333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TextovéPole 93"/>
          <p:cNvSpPr txBox="1"/>
          <p:nvPr/>
        </p:nvSpPr>
        <p:spPr>
          <a:xfrm>
            <a:off x="2968129" y="2752877"/>
            <a:ext cx="10807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400" dirty="0"/>
              <a:t>biele svetlo</a:t>
            </a:r>
          </a:p>
        </p:txBody>
      </p:sp>
    </p:spTree>
    <p:extLst>
      <p:ext uri="{BB962C8B-B14F-4D97-AF65-F5344CB8AC3E}">
        <p14:creationId xmlns:p14="http://schemas.microsoft.com/office/powerpoint/2010/main" val="3301614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Newton – 1666</a:t>
            </a:r>
            <a:br>
              <a:rPr lang="sk-SK" dirty="0"/>
            </a:br>
            <a:r>
              <a:rPr lang="sk-SK" sz="2800" dirty="0"/>
              <a:t>1. experiment</a:t>
            </a:r>
            <a:endParaRPr lang="sk-SK" dirty="0"/>
          </a:p>
        </p:txBody>
      </p:sp>
      <p:pic>
        <p:nvPicPr>
          <p:cNvPr id="5" name="Zástupný symbol pro obsah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588" y="1628800"/>
            <a:ext cx="7416824" cy="4447058"/>
          </a:xfrm>
        </p:spPr>
      </p:pic>
      <p:sp>
        <p:nvSpPr>
          <p:cNvPr id="8" name="TextovéPole 7"/>
          <p:cNvSpPr txBox="1"/>
          <p:nvPr/>
        </p:nvSpPr>
        <p:spPr>
          <a:xfrm>
            <a:off x="863588" y="6165304"/>
            <a:ext cx="73088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1000" dirty="0"/>
              <a:t>zdroj: http://blog.teachersource.com/2011/11/26/two-prisms-four-demos/</a:t>
            </a:r>
          </a:p>
        </p:txBody>
      </p:sp>
    </p:spTree>
    <p:extLst>
      <p:ext uri="{BB962C8B-B14F-4D97-AF65-F5344CB8AC3E}">
        <p14:creationId xmlns:p14="http://schemas.microsoft.com/office/powerpoint/2010/main" val="184534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Newton – 1666</a:t>
            </a:r>
            <a:br>
              <a:rPr lang="sk-SK" dirty="0"/>
            </a:br>
            <a:r>
              <a:rPr lang="sk-SK" sz="2800" dirty="0"/>
              <a:t>2. experiment</a:t>
            </a:r>
            <a:endParaRPr lang="sk-SK" dirty="0"/>
          </a:p>
        </p:txBody>
      </p:sp>
      <p:pic>
        <p:nvPicPr>
          <p:cNvPr id="10" name="Zástupný symbol pro obsah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588" y="1980416"/>
            <a:ext cx="7416824" cy="3743826"/>
          </a:xfrm>
        </p:spPr>
      </p:pic>
      <p:sp>
        <p:nvSpPr>
          <p:cNvPr id="11" name="TextovéPole 10"/>
          <p:cNvSpPr txBox="1"/>
          <p:nvPr/>
        </p:nvSpPr>
        <p:spPr>
          <a:xfrm>
            <a:off x="863588" y="5847075"/>
            <a:ext cx="73088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1000" dirty="0"/>
              <a:t>zdroj: http://blog.teachersource.com/2011/11/26/two-prisms-four-demos/</a:t>
            </a:r>
          </a:p>
        </p:txBody>
      </p:sp>
    </p:spTree>
    <p:extLst>
      <p:ext uri="{BB962C8B-B14F-4D97-AF65-F5344CB8AC3E}">
        <p14:creationId xmlns:p14="http://schemas.microsoft.com/office/powerpoint/2010/main" val="1598658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z="3200" dirty="0"/>
              <a:t>Prechod monofrekvenčného svetla rozhraním dvoch prostredí</a:t>
            </a:r>
          </a:p>
        </p:txBody>
      </p:sp>
      <p:sp>
        <p:nvSpPr>
          <p:cNvPr id="5" name="Zástupný symbol pro obsah 4"/>
          <p:cNvSpPr>
            <a:spLocks noGrp="1"/>
          </p:cNvSpPr>
          <p:nvPr>
            <p:ph sz="half" idx="2"/>
          </p:nvPr>
        </p:nvSpPr>
        <p:spPr>
          <a:xfrm>
            <a:off x="457200" y="1772816"/>
            <a:ext cx="8229600" cy="4353347"/>
          </a:xfrm>
        </p:spPr>
        <p:txBody>
          <a:bodyPr/>
          <a:lstStyle/>
          <a:p>
            <a:r>
              <a:rPr lang="sk-SK" dirty="0"/>
              <a:t>mení sa frekvencia?	</a:t>
            </a:r>
            <a:r>
              <a:rPr lang="sk-SK" b="1" dirty="0">
                <a:solidFill>
                  <a:srgbClr val="FF0000"/>
                </a:solidFill>
              </a:rPr>
              <a:t>NIE</a:t>
            </a:r>
          </a:p>
          <a:p>
            <a:r>
              <a:rPr lang="sk-SK" dirty="0"/>
              <a:t>a čo vlnová dĺžka?	</a:t>
            </a:r>
            <a:r>
              <a:rPr lang="sk-SK" b="1" dirty="0">
                <a:solidFill>
                  <a:schemeClr val="accent5">
                    <a:lumMod val="50000"/>
                  </a:schemeClr>
                </a:solidFill>
              </a:rPr>
              <a:t>ÁNO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ovéPole 7"/>
              <p:cNvSpPr txBox="1"/>
              <p:nvPr/>
            </p:nvSpPr>
            <p:spPr>
              <a:xfrm flipH="1">
                <a:off x="1396998" y="2852936"/>
                <a:ext cx="1177215" cy="8133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800" i="1"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sk-SK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sk-SK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sk-SK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den>
                      </m:f>
                    </m:oMath>
                  </m:oMathPara>
                </a14:m>
                <a:endParaRPr lang="sk-SK" sz="2800" dirty="0"/>
              </a:p>
            </p:txBody>
          </p:sp>
        </mc:Choice>
        <mc:Fallback>
          <p:sp>
            <p:nvSpPr>
              <p:cNvPr id="8" name="TextovéPole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396998" y="2852936"/>
                <a:ext cx="1177215" cy="8133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ovéPole 8"/>
              <p:cNvSpPr txBox="1"/>
              <p:nvPr/>
            </p:nvSpPr>
            <p:spPr>
              <a:xfrm flipH="1">
                <a:off x="1396999" y="5085184"/>
                <a:ext cx="1177215" cy="8181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800" i="1" smtClean="0">
                          <a:latin typeface="Cambria Math" panose="02040503050406030204" pitchFamily="18" charset="0"/>
                        </a:rPr>
                        <m:t>λ</m:t>
                      </m:r>
                      <m:r>
                        <a:rPr lang="sk-SK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sk-SK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2800" i="1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sk-SK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sk-SK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sk-SK" sz="2800" dirty="0"/>
              </a:p>
            </p:txBody>
          </p:sp>
        </mc:Choice>
        <mc:Fallback>
          <p:sp>
            <p:nvSpPr>
              <p:cNvPr id="9" name="TextovéPol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396999" y="5085184"/>
                <a:ext cx="1177215" cy="8181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ovéPole 9"/>
              <p:cNvSpPr txBox="1"/>
              <p:nvPr/>
            </p:nvSpPr>
            <p:spPr>
              <a:xfrm flipH="1">
                <a:off x="4067944" y="3717032"/>
                <a:ext cx="3912791" cy="1095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800" i="1" smtClean="0">
                          <a:latin typeface="Cambria Math" panose="02040503050406030204" pitchFamily="18" charset="0"/>
                        </a:rPr>
                        <m:t>λ</m:t>
                      </m:r>
                      <m:r>
                        <a:rPr lang="sk-SK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sk-SK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den>
                      </m:f>
                      <m:r>
                        <a:rPr lang="sk-SK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sk-SK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sk-SK" sz="2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num>
                            <m:den>
                              <m:r>
                                <a:rPr lang="sk-SK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num>
                        <m:den>
                          <m:r>
                            <a:rPr lang="sk-SK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den>
                      </m:f>
                      <m:r>
                        <a:rPr lang="sk-SK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sk-SK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f>
                        <m:fPr>
                          <m:ctrlPr>
                            <a:rPr lang="sk-SK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sk-SK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den>
                      </m:f>
                      <m:r>
                        <a:rPr lang="sk-SK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sk-SK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2800" i="1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sk-SK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sk-SK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sk-SK" sz="2800" dirty="0"/>
              </a:p>
            </p:txBody>
          </p:sp>
        </mc:Choice>
        <mc:Fallback>
          <p:sp>
            <p:nvSpPr>
              <p:cNvPr id="10" name="TextovéPole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067944" y="3717032"/>
                <a:ext cx="3912791" cy="109510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Přímá spojnice se šipkou 11"/>
          <p:cNvCxnSpPr>
            <a:cxnSpLocks/>
          </p:cNvCxnSpPr>
          <p:nvPr/>
        </p:nvCxnSpPr>
        <p:spPr>
          <a:xfrm>
            <a:off x="2984862" y="3439606"/>
            <a:ext cx="936104" cy="55485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Přímá spojnice se šipkou 17"/>
          <p:cNvCxnSpPr>
            <a:cxnSpLocks/>
          </p:cNvCxnSpPr>
          <p:nvPr/>
        </p:nvCxnSpPr>
        <p:spPr>
          <a:xfrm flipH="1">
            <a:off x="2984862" y="4776228"/>
            <a:ext cx="936104" cy="59698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4069487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systému Office">
  <a:themeElements>
    <a:clrScheme name="VUT">
      <a:dk1>
        <a:srgbClr val="000000"/>
      </a:dk1>
      <a:lt1>
        <a:srgbClr val="FFFFFF"/>
      </a:lt1>
      <a:dk2>
        <a:srgbClr val="595959"/>
      </a:dk2>
      <a:lt2>
        <a:srgbClr val="F1F5F5"/>
      </a:lt2>
      <a:accent1>
        <a:srgbClr val="BF0000"/>
      </a:accent1>
      <a:accent2>
        <a:srgbClr val="E4002B"/>
      </a:accent2>
      <a:accent3>
        <a:srgbClr val="FFC000"/>
      </a:accent3>
      <a:accent4>
        <a:srgbClr val="FFFF00"/>
      </a:accent4>
      <a:accent5>
        <a:srgbClr val="B0F0C1"/>
      </a:accent5>
      <a:accent6>
        <a:srgbClr val="92CDDC"/>
      </a:accent6>
      <a:hlink>
        <a:srgbClr val="31859B"/>
      </a:hlink>
      <a:folHlink>
        <a:srgbClr val="205867"/>
      </a:folHlink>
    </a:clrScheme>
    <a:fontScheme name="VUT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6276</TotalTime>
  <Words>347</Words>
  <Application>Microsoft Office PowerPoint</Application>
  <PresentationFormat>Předvádění na obrazovce (4:3)</PresentationFormat>
  <Paragraphs>71</Paragraphs>
  <Slides>16</Slides>
  <Notes>4</Notes>
  <HiddenSlides>0</HiddenSlides>
  <MMClips>0</MMClips>
  <ScaleCrop>false</ScaleCrop>
  <HeadingPairs>
    <vt:vector size="6" baseType="variant">
      <vt:variant>
        <vt:lpstr>Použitá písma</vt:lpstr>
      </vt:variant>
      <vt:variant>
        <vt:i4>7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16</vt:i4>
      </vt:variant>
    </vt:vector>
  </HeadingPairs>
  <TitlesOfParts>
    <vt:vector size="24" baseType="lpstr">
      <vt:lpstr>Arial</vt:lpstr>
      <vt:lpstr>Arial Black</vt:lpstr>
      <vt:lpstr>Calibri</vt:lpstr>
      <vt:lpstr>Cambria Math</vt:lpstr>
      <vt:lpstr>Vafle VUT</vt:lpstr>
      <vt:lpstr>Vafle VUT Light</vt:lpstr>
      <vt:lpstr>Wingdings</vt:lpstr>
      <vt:lpstr>Motiv systému Office</vt:lpstr>
      <vt:lpstr>DISPERZIA SVETLA</vt:lpstr>
      <vt:lpstr>Prezentace aplikace PowerPoint</vt:lpstr>
      <vt:lpstr>Prezentace aplikace PowerPoint</vt:lpstr>
      <vt:lpstr>Zákony šírenia elektromagnetických vĺn</vt:lpstr>
      <vt:lpstr>Disperzia</vt:lpstr>
      <vt:lpstr>Experimentálny dôkaz</vt:lpstr>
      <vt:lpstr>Newton – 1666 1. experiment</vt:lpstr>
      <vt:lpstr>Newton – 1666 2. experiment</vt:lpstr>
      <vt:lpstr>Prechod monofrekvenčného svetla rozhraním dvoch prostredí</vt:lpstr>
      <vt:lpstr>Ako vzniká dúha</vt:lpstr>
      <vt:lpstr>Prezentace aplikace PowerPoint</vt:lpstr>
      <vt:lpstr>Prezentace aplikace PowerPoint</vt:lpstr>
      <vt:lpstr>Chromatická aberácia 1/3</vt:lpstr>
      <vt:lpstr>Chromatická aberácia 2/3</vt:lpstr>
      <vt:lpstr>Chromatická aberácia 3/3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Vaňková Marta</dc:creator>
  <cp:lastModifiedBy>Mikita Tibor (155685)</cp:lastModifiedBy>
  <cp:revision>54</cp:revision>
  <dcterms:created xsi:type="dcterms:W3CDTF">2016-01-14T08:43:43Z</dcterms:created>
  <dcterms:modified xsi:type="dcterms:W3CDTF">2017-04-11T21:30:20Z</dcterms:modified>
</cp:coreProperties>
</file>