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69" r:id="rId5"/>
    <p:sldId id="270" r:id="rId6"/>
    <p:sldId id="278" r:id="rId7"/>
    <p:sldId id="277" r:id="rId8"/>
    <p:sldId id="280" r:id="rId9"/>
    <p:sldId id="281" r:id="rId10"/>
    <p:sldId id="279" r:id="rId11"/>
    <p:sldId id="283" r:id="rId12"/>
    <p:sldId id="271" r:id="rId13"/>
    <p:sldId id="284" r:id="rId14"/>
    <p:sldId id="285" r:id="rId15"/>
    <p:sldId id="286" r:id="rId16"/>
    <p:sldId id="287" r:id="rId17"/>
    <p:sldId id="288" r:id="rId18"/>
    <p:sldId id="289" r:id="rId19"/>
    <p:sldId id="276" r:id="rId20"/>
  </p:sldIdLst>
  <p:sldSz cx="9144000" cy="5143500"/>
  <p:notesSz cx="5143500" cy="9144000"/>
  <p:custDataLst>
    <p:tags r:id="rId24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IST_MASTER">
    <p:bg>
      <p:bgPr>
        <a:solidFill>
          <a:srgbClr val="2820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GIF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GIF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GIF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www.open-cn-llm-board.xin/" TargetMode="Externa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hyperlink" Target="https://vercel.com/" TargetMode="Externa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www.open-cn-llm-board.xin/" TargetMode="Externa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70071" y="2875465"/>
            <a:ext cx="1603211" cy="45720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440" dirty="0">
                <a:solidFill>
                  <a:srgbClr val="FFFFFF"/>
                </a:solidFill>
                <a:latin typeface="站酷快乐体" pitchFamily="34" charset="0"/>
                <a:ea typeface="站酷快乐体" pitchFamily="34" charset="-122"/>
                <a:cs typeface="站酷快乐体" pitchFamily="34" charset="-120"/>
              </a:rPr>
              <a:t>超级大香蕉</a:t>
            </a:r>
            <a:endParaRPr lang="en-US" sz="1440" dirty="0"/>
          </a:p>
        </p:txBody>
      </p:sp>
      <p:sp>
        <p:nvSpPr>
          <p:cNvPr id="3" name="Shape 1"/>
          <p:cNvSpPr/>
          <p:nvPr/>
        </p:nvSpPr>
        <p:spPr>
          <a:xfrm>
            <a:off x="2286000" y="2124266"/>
            <a:ext cx="4293704" cy="0"/>
          </a:xfrm>
          <a:custGeom>
            <a:avLst/>
            <a:gdLst/>
            <a:ahLst/>
            <a:cxnLst/>
            <a:rect l="l" t="t" r="r" b="b"/>
            <a:pathLst>
              <a:path w="4293704">
                <a:moveTo>
                  <a:pt x="0" y="0"/>
                </a:moveTo>
                <a:moveTo>
                  <a:pt x="0" y="0"/>
                </a:moveTo>
                <a:lnTo>
                  <a:pt x="4293704" y="0"/>
                </a:lnTo>
              </a:path>
            </a:pathLst>
          </a:custGeom>
          <a:noFill/>
          <a:ln w="9525">
            <a:solidFill>
              <a:srgbClr val="EED7FF"/>
            </a:solidFill>
            <a:prstDash val="solid"/>
            <a:headEnd type="none"/>
            <a:tailEnd type="none"/>
          </a:ln>
        </p:spPr>
      </p:sp>
      <p:sp>
        <p:nvSpPr>
          <p:cNvPr id="4" name="Text 2"/>
          <p:cNvSpPr/>
          <p:nvPr/>
        </p:nvSpPr>
        <p:spPr>
          <a:xfrm>
            <a:off x="432664" y="1339845"/>
            <a:ext cx="8278672" cy="7772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4030" b="1" kern="0" spc="36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中国开源大模型全景图</a:t>
            </a:r>
            <a:endParaRPr lang="en-US" sz="144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59960" y="302255"/>
            <a:ext cx="8655027" cy="86423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algn="l">
              <a:lnSpc>
                <a:spcPct val="113000"/>
              </a:lnSpc>
              <a:spcBef>
                <a:spcPts val="375"/>
              </a:spcBef>
              <a:buClrTx/>
              <a:buSzTx/>
              <a:buNone/>
            </a:pPr>
            <a:r>
              <a:rPr lang="en-US" altLang="zh-CN" sz="1800">
                <a:solidFill>
                  <a:schemeClr val="bg1"/>
                </a:solidFill>
              </a:rPr>
              <a:t>1</a:t>
            </a:r>
            <a:r>
              <a:rPr lang="zh-CN" altLang="en-US" sz="1800">
                <a:solidFill>
                  <a:schemeClr val="bg1"/>
                </a:solidFill>
              </a:rPr>
              <a:t>，主页面</a:t>
            </a:r>
            <a:r>
              <a:rPr lang="en-US" altLang="zh-CN" sz="1800">
                <a:solidFill>
                  <a:schemeClr val="bg1"/>
                </a:solidFill>
              </a:rPr>
              <a:t>(web/index.html)</a:t>
            </a:r>
            <a:endParaRPr lang="en-US" altLang="zh-CN" sz="1800">
              <a:solidFill>
                <a:schemeClr val="bg1"/>
              </a:solidFill>
            </a:endParaRPr>
          </a:p>
          <a:p>
            <a:pPr marL="0" algn="l">
              <a:lnSpc>
                <a:spcPct val="113000"/>
              </a:lnSpc>
              <a:spcBef>
                <a:spcPts val="375"/>
              </a:spcBef>
              <a:buClrTx/>
              <a:buSzTx/>
              <a:buNone/>
            </a:pPr>
            <a:endParaRPr lang="en-US" altLang="zh-CN" sz="180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15" y="842010"/>
            <a:ext cx="5026660" cy="2426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62905" y="653415"/>
            <a:ext cx="30784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设计三个主要板块，点击即可跳转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右上方</a:t>
            </a:r>
            <a:r>
              <a:rPr lang="en-US" altLang="zh-CN">
                <a:solidFill>
                  <a:schemeClr val="bg1"/>
                </a:solidFill>
              </a:rPr>
              <a:t>github</a:t>
            </a:r>
            <a:r>
              <a:rPr lang="zh-CN" altLang="en-US">
                <a:solidFill>
                  <a:schemeClr val="bg1"/>
                </a:solidFill>
              </a:rPr>
              <a:t>图标也可点击，跳转到项目仓库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其余按钮目前尚未实现，起装饰作用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59960" y="302255"/>
            <a:ext cx="8655027" cy="86423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algn="l">
              <a:lnSpc>
                <a:spcPct val="113000"/>
              </a:lnSpc>
              <a:spcBef>
                <a:spcPts val="375"/>
              </a:spcBef>
              <a:buClrTx/>
              <a:buSzTx/>
              <a:buNone/>
            </a:pPr>
            <a:r>
              <a:rPr lang="en-US" altLang="zh-CN" sz="1800">
                <a:solidFill>
                  <a:schemeClr val="bg1"/>
                </a:solidFill>
              </a:rPr>
              <a:t>2</a:t>
            </a:r>
            <a:r>
              <a:rPr lang="zh-CN" altLang="en-US" sz="1800">
                <a:solidFill>
                  <a:schemeClr val="bg1"/>
                </a:solidFill>
              </a:rPr>
              <a:t>，全景图</a:t>
            </a:r>
            <a:r>
              <a:rPr lang="en-US" altLang="zh-CN" sz="1800">
                <a:solidFill>
                  <a:schemeClr val="bg1"/>
                </a:solidFill>
              </a:rPr>
              <a:t>(web/graph.html)</a:t>
            </a:r>
            <a:endParaRPr lang="en-US" altLang="zh-CN" sz="1800">
              <a:solidFill>
                <a:schemeClr val="bg1"/>
              </a:solidFill>
            </a:endParaRPr>
          </a:p>
          <a:p>
            <a:pPr marL="0" algn="l">
              <a:lnSpc>
                <a:spcPct val="113000"/>
              </a:lnSpc>
              <a:spcBef>
                <a:spcPts val="375"/>
              </a:spcBef>
              <a:buClrTx/>
              <a:buSzTx/>
              <a:buNone/>
            </a:pP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38420" y="877570"/>
            <a:ext cx="33724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该全景图由</a:t>
            </a:r>
            <a:r>
              <a:rPr lang="en-US" altLang="zh-CN">
                <a:solidFill>
                  <a:schemeClr val="bg1"/>
                </a:solidFill>
              </a:rPr>
              <a:t>echatrs</a:t>
            </a:r>
            <a:r>
              <a:rPr lang="zh-CN" altLang="en-US">
                <a:solidFill>
                  <a:schemeClr val="bg1"/>
                </a:solidFill>
              </a:rPr>
              <a:t>力引导图为主要，同时用</a:t>
            </a:r>
            <a:r>
              <a:rPr lang="en-US" altLang="zh-CN">
                <a:solidFill>
                  <a:schemeClr val="bg1"/>
                </a:solidFill>
              </a:rPr>
              <a:t>js</a:t>
            </a:r>
            <a:r>
              <a:rPr lang="zh-CN" altLang="en-US">
                <a:solidFill>
                  <a:schemeClr val="bg1"/>
                </a:solidFill>
              </a:rPr>
              <a:t>为每个点增加点击事件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初始时，右边会显示一些基本信息，点击每个点后，会根据点的类别在右侧更新页面，对组织机构可以点击相应链接跳转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目前只有主要组织机构有详细信息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可以点击上方分类按钮进行筛选模型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 descr="功能一动态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" y="954405"/>
            <a:ext cx="4704715" cy="24580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59960" y="302255"/>
            <a:ext cx="8655027" cy="86423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algn="l">
              <a:lnSpc>
                <a:spcPct val="113000"/>
              </a:lnSpc>
              <a:spcBef>
                <a:spcPts val="375"/>
              </a:spcBef>
              <a:buClrTx/>
              <a:buSzTx/>
              <a:buNone/>
            </a:pPr>
            <a:r>
              <a:rPr lang="en-US" altLang="zh-CN" sz="1800">
                <a:solidFill>
                  <a:schemeClr val="bg1"/>
                </a:solidFill>
              </a:rPr>
              <a:t>3</a:t>
            </a:r>
            <a:r>
              <a:rPr lang="zh-CN" altLang="en-US" sz="1800">
                <a:solidFill>
                  <a:schemeClr val="bg1"/>
                </a:solidFill>
              </a:rPr>
              <a:t>，开源影响力</a:t>
            </a:r>
            <a:r>
              <a:rPr lang="en-US" altLang="zh-CN" sz="1800">
                <a:solidFill>
                  <a:schemeClr val="bg1"/>
                </a:solidFill>
              </a:rPr>
              <a:t>(web/dashboard.html)</a:t>
            </a:r>
            <a:endParaRPr lang="en-US" altLang="zh-CN" sz="1800">
              <a:solidFill>
                <a:schemeClr val="bg1"/>
              </a:solidFill>
            </a:endParaRPr>
          </a:p>
          <a:p>
            <a:pPr marL="0" algn="l">
              <a:lnSpc>
                <a:spcPct val="113000"/>
              </a:lnSpc>
              <a:spcBef>
                <a:spcPts val="375"/>
              </a:spcBef>
              <a:buClrTx/>
              <a:buSzTx/>
              <a:buNone/>
            </a:pP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61915" y="537845"/>
            <a:ext cx="363410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上方使用</a:t>
            </a:r>
            <a:r>
              <a:rPr lang="en-US" altLang="zh-CN">
                <a:solidFill>
                  <a:schemeClr val="bg1"/>
                </a:solidFill>
              </a:rPr>
              <a:t>grid</a:t>
            </a:r>
            <a:r>
              <a:rPr lang="zh-CN" altLang="en-US">
                <a:solidFill>
                  <a:schemeClr val="bg1"/>
                </a:solidFill>
              </a:rPr>
              <a:t>布局，使格式整齐。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通过前面获取的仓库名数据，实现一个下拉列表，选择</a:t>
            </a:r>
            <a:r>
              <a:rPr lang="en-US" altLang="zh-CN">
                <a:solidFill>
                  <a:schemeClr val="bg1"/>
                </a:solidFill>
              </a:rPr>
              <a:t>github</a:t>
            </a:r>
            <a:r>
              <a:rPr lang="zh-CN" altLang="en-US">
                <a:solidFill>
                  <a:schemeClr val="bg1"/>
                </a:solidFill>
              </a:rPr>
              <a:t>仓库后，上方的四个小窗和下方的折线图会动态更新，这里我选了大部分有数据的最近六个月，到</a:t>
            </a:r>
            <a:r>
              <a:rPr lang="en-US" altLang="zh-CN">
                <a:solidFill>
                  <a:schemeClr val="bg1"/>
                </a:solidFill>
              </a:rPr>
              <a:t>2024-11</a:t>
            </a:r>
            <a:r>
              <a:rPr lang="zh-CN" altLang="en-US">
                <a:solidFill>
                  <a:schemeClr val="bg1"/>
                </a:solidFill>
              </a:rPr>
              <a:t>为止，由日期标签，可以由</a:t>
            </a:r>
            <a:r>
              <a:rPr lang="en-US" altLang="zh-CN">
                <a:solidFill>
                  <a:schemeClr val="bg1"/>
                </a:solidFill>
              </a:rPr>
              <a:t>opendigger</a:t>
            </a:r>
            <a:r>
              <a:rPr lang="zh-CN" altLang="en-US">
                <a:solidFill>
                  <a:schemeClr val="bg1"/>
                </a:solidFill>
              </a:rPr>
              <a:t>根链接得到新增</a:t>
            </a:r>
            <a:r>
              <a:rPr lang="en-US" altLang="zh-CN">
                <a:solidFill>
                  <a:schemeClr val="bg1"/>
                </a:solidFill>
              </a:rPr>
              <a:t>star</a:t>
            </a:r>
            <a:r>
              <a:rPr lang="zh-CN" altLang="en-US">
                <a:solidFill>
                  <a:schemeClr val="bg1"/>
                </a:solidFill>
              </a:rPr>
              <a:t>，以及六个月的</a:t>
            </a:r>
            <a:r>
              <a:rPr lang="en-US" altLang="zh-CN">
                <a:solidFill>
                  <a:schemeClr val="bg1"/>
                </a:solidFill>
              </a:rPr>
              <a:t>openrank,activity</a:t>
            </a:r>
            <a:r>
              <a:rPr lang="zh-CN" altLang="en-US">
                <a:solidFill>
                  <a:schemeClr val="bg1"/>
                </a:solidFill>
              </a:rPr>
              <a:t>值，对无效的网页或者没有数据，归为</a:t>
            </a:r>
            <a:r>
              <a:rPr lang="en-US" altLang="zh-CN">
                <a:solidFill>
                  <a:schemeClr val="bg1"/>
                </a:solidFill>
              </a:rPr>
              <a:t>0</a:t>
            </a:r>
            <a:r>
              <a:rPr lang="zh-CN" altLang="en-US">
                <a:solidFill>
                  <a:schemeClr val="bg1"/>
                </a:solidFill>
              </a:rPr>
              <a:t>处理，避免出现显示错误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 descr="功能二动态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1166495"/>
            <a:ext cx="4987290" cy="26441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59960" y="302255"/>
            <a:ext cx="8655027" cy="86423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algn="l">
              <a:lnSpc>
                <a:spcPct val="113000"/>
              </a:lnSpc>
              <a:spcBef>
                <a:spcPts val="375"/>
              </a:spcBef>
              <a:buClrTx/>
              <a:buSzTx/>
              <a:buNone/>
            </a:pPr>
            <a:r>
              <a:rPr lang="en-US" altLang="zh-CN" sz="1800">
                <a:solidFill>
                  <a:schemeClr val="bg1"/>
                </a:solidFill>
              </a:rPr>
              <a:t>4</a:t>
            </a:r>
            <a:r>
              <a:rPr lang="zh-CN" altLang="en-US" sz="1800">
                <a:solidFill>
                  <a:schemeClr val="bg1"/>
                </a:solidFill>
              </a:rPr>
              <a:t>，模型能力比较</a:t>
            </a:r>
            <a:r>
              <a:rPr lang="en-US" altLang="zh-CN" sz="1800">
                <a:solidFill>
                  <a:schemeClr val="bg1"/>
                </a:solidFill>
              </a:rPr>
              <a:t>(web/radar.html)</a:t>
            </a:r>
            <a:endParaRPr lang="en-US" altLang="zh-CN" sz="1800">
              <a:solidFill>
                <a:schemeClr val="bg1"/>
              </a:solidFill>
            </a:endParaRPr>
          </a:p>
          <a:p>
            <a:pPr marL="0" algn="l">
              <a:lnSpc>
                <a:spcPct val="113000"/>
              </a:lnSpc>
              <a:spcBef>
                <a:spcPts val="375"/>
              </a:spcBef>
              <a:buClrTx/>
              <a:buSzTx/>
              <a:buNone/>
            </a:pP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62270" y="584200"/>
            <a:ext cx="3452495" cy="4559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页面上方是基本的指标说明和一些基本信息，方便访问者理解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下方雷达图使用</a:t>
            </a:r>
            <a:r>
              <a:rPr lang="en-US" altLang="zh-CN">
                <a:solidFill>
                  <a:schemeClr val="bg1"/>
                </a:solidFill>
              </a:rPr>
              <a:t>echarts</a:t>
            </a:r>
            <a:r>
              <a:rPr lang="zh-CN" altLang="en-US">
                <a:solidFill>
                  <a:schemeClr val="bg1"/>
                </a:solidFill>
              </a:rPr>
              <a:t>画出，通过</a:t>
            </a:r>
            <a:r>
              <a:rPr lang="en-US" altLang="zh-CN">
                <a:solidFill>
                  <a:schemeClr val="bg1"/>
                </a:solidFill>
              </a:rPr>
              <a:t>content</a:t>
            </a:r>
            <a:r>
              <a:rPr lang="zh-CN" altLang="en-US">
                <a:solidFill>
                  <a:schemeClr val="bg1"/>
                </a:solidFill>
              </a:rPr>
              <a:t>中的数据，可以动态选择不同模型进行比较，并在雷达图中呈现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除了雷达图，还会在下方显示出各项指标的柱状图，更直观的研究单个模型的能力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 descr="功能三动态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15" y="1025525"/>
            <a:ext cx="4979670" cy="26403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59960" y="302255"/>
            <a:ext cx="8655027" cy="86423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algn="l">
              <a:lnSpc>
                <a:spcPct val="113000"/>
              </a:lnSpc>
              <a:spcBef>
                <a:spcPts val="375"/>
              </a:spcBef>
              <a:buClrTx/>
              <a:buSzTx/>
              <a:buNone/>
            </a:pPr>
            <a:r>
              <a:rPr lang="en-US" altLang="zh-CN" sz="1800">
                <a:solidFill>
                  <a:schemeClr val="bg1"/>
                </a:solidFill>
              </a:rPr>
              <a:t>4</a:t>
            </a:r>
            <a:r>
              <a:rPr lang="zh-CN" altLang="en-US" sz="1800">
                <a:solidFill>
                  <a:schemeClr val="bg1"/>
                </a:solidFill>
              </a:rPr>
              <a:t>，模型能力比较</a:t>
            </a:r>
            <a:r>
              <a:rPr lang="en-US" altLang="zh-CN" sz="1800">
                <a:solidFill>
                  <a:schemeClr val="bg1"/>
                </a:solidFill>
              </a:rPr>
              <a:t>(web/radar.html)</a:t>
            </a:r>
            <a:endParaRPr lang="en-US" altLang="zh-CN" sz="1800">
              <a:solidFill>
                <a:schemeClr val="bg1"/>
              </a:solidFill>
            </a:endParaRPr>
          </a:p>
          <a:p>
            <a:pPr marL="0" algn="l">
              <a:lnSpc>
                <a:spcPct val="113000"/>
              </a:lnSpc>
              <a:spcBef>
                <a:spcPts val="375"/>
              </a:spcBef>
              <a:buClrTx/>
              <a:buSzTx/>
              <a:buNone/>
            </a:pPr>
            <a:endParaRPr lang="en-US" altLang="zh-CN" sz="18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15" y="945515"/>
            <a:ext cx="4998085" cy="1974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93385" y="676910"/>
            <a:ext cx="34213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除了比较两个模型，还在下方增设了排行榜，对每个指标进行排序，了解不同领域模型的差距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3370" y="1959269"/>
            <a:ext cx="5221112" cy="67691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结语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Shape 1"/>
          <p:cNvSpPr/>
          <p:nvPr/>
        </p:nvSpPr>
        <p:spPr>
          <a:xfrm>
            <a:off x="463370" y="438260"/>
            <a:ext cx="914028" cy="914028"/>
          </a:xfrm>
          <a:custGeom>
            <a:avLst/>
            <a:gdLst/>
            <a:ahLst/>
            <a:cxnLst/>
            <a:rect l="l" t="t" r="r" b="b"/>
            <a:pathLst>
              <a:path w="914028" h="914028">
                <a:moveTo>
                  <a:pt x="457014" y="0"/>
                </a:moveTo>
                <a:moveTo>
                  <a:pt x="457014" y="0"/>
                </a:moveTo>
                <a:cubicBezTo>
                  <a:pt x="709247" y="0"/>
                  <a:pt x="914028" y="204781"/>
                  <a:pt x="914028" y="457014"/>
                </a:cubicBezTo>
                <a:cubicBezTo>
                  <a:pt x="914028" y="709247"/>
                  <a:pt x="709247" y="914028"/>
                  <a:pt x="457014" y="914028"/>
                </a:cubicBezTo>
                <a:cubicBezTo>
                  <a:pt x="204781" y="914028"/>
                  <a:pt x="0" y="709247"/>
                  <a:pt x="0" y="457014"/>
                </a:cubicBezTo>
                <a:cubicBezTo>
                  <a:pt x="0" y="204781"/>
                  <a:pt x="204781" y="0"/>
                  <a:pt x="457014" y="0"/>
                </a:cubicBezTo>
                <a:close/>
              </a:path>
            </a:pathLst>
          </a:custGeom>
          <a:solidFill>
            <a:srgbClr val="6764FB"/>
          </a:solidFill>
        </p:spPr>
      </p:sp>
      <p:sp>
        <p:nvSpPr>
          <p:cNvPr id="4" name="Text 2"/>
          <p:cNvSpPr/>
          <p:nvPr/>
        </p:nvSpPr>
        <p:spPr>
          <a:xfrm>
            <a:off x="345154" y="742055"/>
            <a:ext cx="1356643" cy="8661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3890" b="1" dirty="0">
                <a:solidFill>
                  <a:srgbClr val="C560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04</a:t>
            </a:r>
            <a:endParaRPr lang="en-US" sz="144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7975" y="352425"/>
            <a:ext cx="84499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>
                <a:solidFill>
                  <a:srgbClr val="FFFFFF"/>
                </a:solidFill>
                <a:latin typeface="黑体" panose="02010609060101010101" pitchFamily="34" charset="-122"/>
                <a:ea typeface="黑体" panose="02010609060101010101" pitchFamily="34" charset="-122"/>
                <a:cs typeface="黑体" panose="02010609060101010101" pitchFamily="34" charset="-120"/>
                <a:sym typeface="+mn-ea"/>
              </a:rPr>
              <a:t>在全球人工智能技术的竞争中，开源大模型不仅能够提升国内技术的国际影响力，还能帮助中国企业和研究机构在全球范围内建立话语权。通过开源，中国的技术标准和创新思路将得到更多国际认可，为全球AI生态的多元化发展贡献力量。</a:t>
            </a:r>
            <a:endParaRPr lang="en-US" dirty="0">
              <a:solidFill>
                <a:srgbClr val="FFFFFF"/>
              </a:solidFill>
              <a:latin typeface="黑体" panose="02010609060101010101" pitchFamily="34" charset="-122"/>
              <a:ea typeface="黑体" panose="02010609060101010101" pitchFamily="34" charset="-122"/>
              <a:cs typeface="黑体" panose="02010609060101010101" pitchFamily="34" charset="-120"/>
              <a:sym typeface="+mn-ea"/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本项目虽然不能全面展示中国开源大模型的生态，但足以让每个人认识到中国开源大模型在全球的优势，技术层次的领先。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我们希望有越来越多的企业和机构参与到开源中来，为中国的</a:t>
            </a:r>
            <a:r>
              <a:rPr lang="en-US" altLang="zh-CN">
                <a:solidFill>
                  <a:schemeClr val="bg1"/>
                </a:solidFill>
              </a:rPr>
              <a:t>AI</a:t>
            </a:r>
            <a:r>
              <a:rPr lang="zh-CN" altLang="en-US">
                <a:solidFill>
                  <a:schemeClr val="bg1"/>
                </a:solidFill>
              </a:rPr>
              <a:t>发展贡献力量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谢谢您的观看！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15396" y="1666794"/>
            <a:ext cx="4313208" cy="117957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5185" b="1" dirty="0">
                <a:solidFill>
                  <a:srgbClr val="D46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谢谢观看</a:t>
            </a:r>
            <a:endParaRPr lang="en-US" sz="144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3370" y="1959269"/>
            <a:ext cx="5221112" cy="67691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网站部署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Shape 1"/>
          <p:cNvSpPr/>
          <p:nvPr/>
        </p:nvSpPr>
        <p:spPr>
          <a:xfrm>
            <a:off x="463370" y="438260"/>
            <a:ext cx="914028" cy="914028"/>
          </a:xfrm>
          <a:custGeom>
            <a:avLst/>
            <a:gdLst/>
            <a:ahLst/>
            <a:cxnLst/>
            <a:rect l="l" t="t" r="r" b="b"/>
            <a:pathLst>
              <a:path w="914028" h="914028">
                <a:moveTo>
                  <a:pt x="457014" y="0"/>
                </a:moveTo>
                <a:moveTo>
                  <a:pt x="457014" y="0"/>
                </a:moveTo>
                <a:cubicBezTo>
                  <a:pt x="709247" y="0"/>
                  <a:pt x="914028" y="204781"/>
                  <a:pt x="914028" y="457014"/>
                </a:cubicBezTo>
                <a:cubicBezTo>
                  <a:pt x="914028" y="709247"/>
                  <a:pt x="709247" y="914028"/>
                  <a:pt x="457014" y="914028"/>
                </a:cubicBezTo>
                <a:cubicBezTo>
                  <a:pt x="204781" y="914028"/>
                  <a:pt x="0" y="709247"/>
                  <a:pt x="0" y="457014"/>
                </a:cubicBezTo>
                <a:cubicBezTo>
                  <a:pt x="0" y="204781"/>
                  <a:pt x="204781" y="0"/>
                  <a:pt x="457014" y="0"/>
                </a:cubicBezTo>
                <a:close/>
              </a:path>
            </a:pathLst>
          </a:custGeom>
          <a:solidFill>
            <a:srgbClr val="6764FB"/>
          </a:solidFill>
        </p:spPr>
      </p:sp>
      <p:sp>
        <p:nvSpPr>
          <p:cNvPr id="4" name="Text 2"/>
          <p:cNvSpPr/>
          <p:nvPr/>
        </p:nvSpPr>
        <p:spPr>
          <a:xfrm>
            <a:off x="345154" y="742055"/>
            <a:ext cx="1356643" cy="8661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3890" b="1" dirty="0">
                <a:solidFill>
                  <a:srgbClr val="C560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01</a:t>
            </a:r>
            <a:endParaRPr lang="en-US" sz="1440" dirty="0"/>
          </a:p>
        </p:txBody>
      </p:sp>
      <p:sp>
        <p:nvSpPr>
          <p:cNvPr id="5" name="文本框 4"/>
          <p:cNvSpPr txBox="1"/>
          <p:nvPr/>
        </p:nvSpPr>
        <p:spPr>
          <a:xfrm>
            <a:off x="508635" y="2736850"/>
            <a:ext cx="4460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网站链接：</a:t>
            </a:r>
            <a:r>
              <a:rPr lang="zh-CN" altLang="en-US">
                <a:solidFill>
                  <a:schemeClr val="bg1"/>
                </a:solidFill>
                <a:hlinkClick r:id="rId2" action="ppaction://hlinkfile"/>
              </a:rPr>
              <a:t>https://www.open-cn-llm-board.xin/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9420" y="570230"/>
            <a:ext cx="82880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网站使用</a:t>
            </a:r>
            <a:r>
              <a:rPr lang="en-US" altLang="zh-CN">
                <a:solidFill>
                  <a:schemeClr val="bg1"/>
                </a:solidFill>
              </a:rPr>
              <a:t>html,javascript,css</a:t>
            </a:r>
            <a:r>
              <a:rPr lang="zh-CN" altLang="en-US">
                <a:solidFill>
                  <a:schemeClr val="bg1"/>
                </a:solidFill>
              </a:rPr>
              <a:t>搭建，即普通的的动态网页，不涉及后端，代码与数据一同放在</a:t>
            </a:r>
            <a:r>
              <a:rPr lang="en-US" altLang="zh-CN">
                <a:solidFill>
                  <a:srgbClr val="FF0000"/>
                </a:solidFill>
              </a:rPr>
              <a:t>web</a:t>
            </a:r>
            <a:r>
              <a:rPr lang="zh-CN" altLang="en-US">
                <a:solidFill>
                  <a:srgbClr val="FF0000"/>
                </a:solidFill>
              </a:rPr>
              <a:t>文件夹</a:t>
            </a:r>
            <a:r>
              <a:rPr lang="zh-CN" altLang="en-US">
                <a:solidFill>
                  <a:schemeClr val="bg1"/>
                </a:solidFill>
              </a:rPr>
              <a:t>下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上传</a:t>
            </a:r>
            <a:r>
              <a:rPr lang="en-US" altLang="zh-CN">
                <a:solidFill>
                  <a:schemeClr val="bg1"/>
                </a:solidFill>
              </a:rPr>
              <a:t>github</a:t>
            </a:r>
            <a:r>
              <a:rPr lang="zh-CN" altLang="en-US">
                <a:solidFill>
                  <a:schemeClr val="bg1"/>
                </a:solidFill>
              </a:rPr>
              <a:t>后，可以与</a:t>
            </a:r>
            <a:r>
              <a:rPr lang="en-US" altLang="zh-CN">
                <a:solidFill>
                  <a:schemeClr val="bg1"/>
                </a:solidFill>
                <a:hlinkClick r:id="rId2" action="ppaction://hlinkfile"/>
              </a:rPr>
              <a:t>vercel</a:t>
            </a:r>
            <a:r>
              <a:rPr lang="zh-CN" altLang="en-US">
                <a:solidFill>
                  <a:schemeClr val="bg1"/>
                </a:solidFill>
              </a:rPr>
              <a:t>（一个免费的网页部署网站）建立联系，并部署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45" y="1840865"/>
            <a:ext cx="3862705" cy="23907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7045" y="4465320"/>
            <a:ext cx="5810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在阿里云购买域名后，即可使用自己的域名进行访问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3370" y="1959269"/>
            <a:ext cx="5221112" cy="67691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数据准备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Shape 1"/>
          <p:cNvSpPr/>
          <p:nvPr/>
        </p:nvSpPr>
        <p:spPr>
          <a:xfrm>
            <a:off x="463370" y="438260"/>
            <a:ext cx="914028" cy="914028"/>
          </a:xfrm>
          <a:custGeom>
            <a:avLst/>
            <a:gdLst/>
            <a:ahLst/>
            <a:cxnLst/>
            <a:rect l="l" t="t" r="r" b="b"/>
            <a:pathLst>
              <a:path w="914028" h="914028">
                <a:moveTo>
                  <a:pt x="457014" y="0"/>
                </a:moveTo>
                <a:moveTo>
                  <a:pt x="457014" y="0"/>
                </a:moveTo>
                <a:cubicBezTo>
                  <a:pt x="709247" y="0"/>
                  <a:pt x="914028" y="204781"/>
                  <a:pt x="914028" y="457014"/>
                </a:cubicBezTo>
                <a:cubicBezTo>
                  <a:pt x="914028" y="709247"/>
                  <a:pt x="709247" y="914028"/>
                  <a:pt x="457014" y="914028"/>
                </a:cubicBezTo>
                <a:cubicBezTo>
                  <a:pt x="204781" y="914028"/>
                  <a:pt x="0" y="709247"/>
                  <a:pt x="0" y="457014"/>
                </a:cubicBezTo>
                <a:cubicBezTo>
                  <a:pt x="0" y="204781"/>
                  <a:pt x="204781" y="0"/>
                  <a:pt x="457014" y="0"/>
                </a:cubicBezTo>
                <a:close/>
              </a:path>
            </a:pathLst>
          </a:custGeom>
          <a:solidFill>
            <a:srgbClr val="6764FB"/>
          </a:solidFill>
        </p:spPr>
      </p:sp>
      <p:sp>
        <p:nvSpPr>
          <p:cNvPr id="4" name="Text 2"/>
          <p:cNvSpPr/>
          <p:nvPr/>
        </p:nvSpPr>
        <p:spPr>
          <a:xfrm>
            <a:off x="345154" y="742055"/>
            <a:ext cx="1356643" cy="8661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3890" b="1" dirty="0">
                <a:solidFill>
                  <a:srgbClr val="C560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02</a:t>
            </a:r>
            <a:endParaRPr lang="en-US" sz="144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49644" y="199097"/>
            <a:ext cx="8417762" cy="324675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1800">
                <a:solidFill>
                  <a:schemeClr val="bg1"/>
                </a:solidFill>
              </a:rPr>
              <a:t>1，仓库名获取</a:t>
            </a:r>
            <a:endParaRPr lang="zh-CN" altLang="en-US" sz="1800">
              <a:solidFill>
                <a:schemeClr val="bg1"/>
              </a:solidFill>
            </a:endParaRPr>
          </a:p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1800">
                <a:solidFill>
                  <a:schemeClr val="bg1"/>
                </a:solidFill>
              </a:rPr>
              <a:t>通过相关资料和网站，统计了以下有开源大模型的机构：</a:t>
            </a:r>
            <a:endParaRPr lang="zh-CN" altLang="en-US" sz="1800">
              <a:solidFill>
                <a:schemeClr val="bg1"/>
              </a:solidFill>
            </a:endParaRPr>
          </a:p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1800">
                <a:solidFill>
                  <a:schemeClr val="bg1"/>
                </a:solidFill>
              </a:rPr>
              <a:t>阿里巴巴，智谱</a:t>
            </a:r>
            <a:r>
              <a:rPr lang="en-US" altLang="zh-CN" sz="1800">
                <a:solidFill>
                  <a:schemeClr val="bg1"/>
                </a:solidFill>
              </a:rPr>
              <a:t>AI</a:t>
            </a:r>
            <a:r>
              <a:rPr lang="zh-CN" altLang="en-US" sz="1800">
                <a:solidFill>
                  <a:schemeClr val="bg1"/>
                </a:solidFill>
              </a:rPr>
              <a:t>，北京智源人工智能研究院（</a:t>
            </a:r>
            <a:r>
              <a:rPr lang="en-US" altLang="zh-CN" sz="1800">
                <a:solidFill>
                  <a:schemeClr val="bg1"/>
                </a:solidFill>
              </a:rPr>
              <a:t>BAAI</a:t>
            </a:r>
            <a:r>
              <a:rPr lang="zh-CN" altLang="en-US" sz="1800">
                <a:solidFill>
                  <a:schemeClr val="bg1"/>
                </a:solidFill>
              </a:rPr>
              <a:t>），OpenLMLab（复旦），OpenBMB（面壁智能</a:t>
            </a:r>
            <a:r>
              <a:rPr lang="en-US" altLang="zh-CN" sz="1800">
                <a:solidFill>
                  <a:schemeClr val="bg1"/>
                </a:solidFill>
              </a:rPr>
              <a:t>&amp;</a:t>
            </a:r>
            <a:r>
              <a:rPr lang="zh-CN" altLang="en-US" sz="1800">
                <a:solidFill>
                  <a:schemeClr val="bg1"/>
                </a:solidFill>
              </a:rPr>
              <a:t>清华大学），OpenGVLab（上海人工智能实验室），百川智能，IDEA研究院，元象科技，零一万物，昆仑万维，无问芯穹，书生（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上海人工智能实验室</a:t>
            </a:r>
            <a:r>
              <a:rPr lang="zh-CN" altLang="en-US" sz="1800">
                <a:solidFill>
                  <a:schemeClr val="bg1"/>
                </a:solidFill>
              </a:rPr>
              <a:t>），杭州</a:t>
            </a:r>
            <a:r>
              <a:rPr lang="en-US" altLang="zh-CN" sz="1800">
                <a:solidFill>
                  <a:schemeClr val="bg1"/>
                </a:solidFill>
              </a:rPr>
              <a:t>deepseek</a:t>
            </a:r>
            <a:r>
              <a:rPr lang="zh-CN" altLang="en-US" sz="1800">
                <a:solidFill>
                  <a:schemeClr val="bg1"/>
                </a:solidFill>
              </a:rPr>
              <a:t>。</a:t>
            </a:r>
            <a:endParaRPr lang="zh-CN" altLang="en-US" sz="1800">
              <a:solidFill>
                <a:schemeClr val="bg1"/>
              </a:solidFill>
            </a:endParaRPr>
          </a:p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1800">
                <a:solidFill>
                  <a:schemeClr val="bg1"/>
                </a:solidFill>
              </a:rPr>
              <a:t>从他们的官网和</a:t>
            </a:r>
            <a:r>
              <a:rPr lang="en-US" altLang="zh-CN" sz="1800">
                <a:solidFill>
                  <a:schemeClr val="bg1"/>
                </a:solidFill>
              </a:rPr>
              <a:t>github,huggingface</a:t>
            </a:r>
            <a:r>
              <a:rPr lang="zh-CN" altLang="en-US" sz="1800">
                <a:solidFill>
                  <a:schemeClr val="bg1"/>
                </a:solidFill>
              </a:rPr>
              <a:t>上获得开源模型的名称以及相关网址</a:t>
            </a:r>
            <a:endParaRPr lang="zh-CN" altLang="en-US" sz="1800">
              <a:solidFill>
                <a:schemeClr val="bg1"/>
              </a:solidFill>
            </a:endParaRPr>
          </a:p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1800">
                <a:solidFill>
                  <a:schemeClr val="bg1"/>
                </a:solidFill>
              </a:rPr>
              <a:t>并做成</a:t>
            </a:r>
            <a:r>
              <a:rPr lang="en-US" altLang="zh-CN" sz="1800">
                <a:solidFill>
                  <a:schemeClr val="bg1"/>
                </a:solidFill>
              </a:rPr>
              <a:t>json</a:t>
            </a:r>
            <a:r>
              <a:rPr lang="zh-CN" altLang="en-US" sz="1800">
                <a:solidFill>
                  <a:schemeClr val="bg1"/>
                </a:solidFill>
              </a:rPr>
              <a:t>格式，包含点和边（web/source/</a:t>
            </a:r>
            <a:r>
              <a:rPr lang="en-US" altLang="zh-CN" sz="1800">
                <a:solidFill>
                  <a:schemeClr val="bg1"/>
                </a:solidFill>
              </a:rPr>
              <a:t>nodes</a:t>
            </a:r>
            <a:r>
              <a:rPr lang="zh-CN" altLang="en-US" sz="1800">
                <a:solidFill>
                  <a:schemeClr val="bg1"/>
                </a:solidFill>
              </a:rPr>
              <a:t>.json），对组织机构搜集其简介</a:t>
            </a:r>
            <a:endParaRPr lang="zh-CN" altLang="en-US" sz="1800">
              <a:solidFill>
                <a:schemeClr val="bg1"/>
              </a:solidFill>
            </a:endParaRPr>
          </a:p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1800">
                <a:solidFill>
                  <a:schemeClr val="bg1"/>
                </a:solidFill>
              </a:rPr>
              <a:t>方便后续使用</a:t>
            </a:r>
            <a:r>
              <a:rPr lang="en-US" altLang="zh-CN" sz="1800">
                <a:solidFill>
                  <a:schemeClr val="bg1"/>
                </a:solidFill>
              </a:rPr>
              <a:t>echarts</a:t>
            </a:r>
            <a:r>
              <a:rPr lang="zh-CN" altLang="en-US" sz="1800">
                <a:solidFill>
                  <a:schemeClr val="bg1"/>
                </a:solidFill>
              </a:rPr>
              <a:t>画图</a:t>
            </a:r>
            <a:endParaRPr lang="zh-CN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49644" y="199097"/>
            <a:ext cx="8417762" cy="442595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altLang="zh-CN" sz="1800">
                <a:solidFill>
                  <a:schemeClr val="bg1"/>
                </a:solidFill>
              </a:rPr>
              <a:t>2</a:t>
            </a:r>
            <a:r>
              <a:rPr lang="zh-CN" altLang="en-US" sz="1800">
                <a:solidFill>
                  <a:schemeClr val="bg1"/>
                </a:solidFill>
              </a:rPr>
              <a:t>，</a:t>
            </a:r>
            <a:r>
              <a:rPr lang="en-US" altLang="zh-CN" sz="1800">
                <a:solidFill>
                  <a:schemeClr val="bg1"/>
                </a:solidFill>
              </a:rPr>
              <a:t>opendigger</a:t>
            </a:r>
            <a:r>
              <a:rPr lang="zh-CN" altLang="en-US" sz="1800">
                <a:solidFill>
                  <a:schemeClr val="bg1"/>
                </a:solidFill>
              </a:rPr>
              <a:t>数据与</a:t>
            </a:r>
            <a:r>
              <a:rPr lang="en-US" altLang="zh-CN" sz="1800">
                <a:solidFill>
                  <a:schemeClr val="bg1"/>
                </a:solidFill>
              </a:rPr>
              <a:t>github api</a:t>
            </a:r>
            <a:r>
              <a:rPr lang="zh-CN" altLang="en-US" sz="1800">
                <a:solidFill>
                  <a:schemeClr val="bg1"/>
                </a:solidFill>
              </a:rPr>
              <a:t>数据</a:t>
            </a:r>
            <a:endParaRPr lang="zh-CN" altLang="en-US" sz="1800">
              <a:solidFill>
                <a:schemeClr val="bg1"/>
              </a:solidFill>
            </a:endParaRPr>
          </a:p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altLang="zh-CN" sz="1800">
                <a:solidFill>
                  <a:schemeClr val="bg1"/>
                </a:solidFill>
              </a:rPr>
              <a:t>opendigger</a:t>
            </a:r>
            <a:r>
              <a:rPr lang="zh-CN" altLang="en-US" sz="1800">
                <a:solidFill>
                  <a:schemeClr val="bg1"/>
                </a:solidFill>
              </a:rPr>
              <a:t>用到的数据有</a:t>
            </a:r>
            <a:r>
              <a:rPr lang="en-US" altLang="zh-CN" sz="1800">
                <a:solidFill>
                  <a:schemeClr val="bg1"/>
                </a:solidFill>
              </a:rPr>
              <a:t>: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altLang="zh-CN" sz="1800">
                <a:solidFill>
                  <a:schemeClr val="bg1"/>
                </a:solidFill>
              </a:rPr>
              <a:t>openrank</a:t>
            </a:r>
            <a:r>
              <a:rPr lang="zh-CN" altLang="en-US" sz="1800">
                <a:solidFill>
                  <a:schemeClr val="bg1"/>
                </a:solidFill>
              </a:rPr>
              <a:t>：开源影响力</a:t>
            </a:r>
            <a:endParaRPr lang="zh-CN" altLang="en-US" sz="1800">
              <a:solidFill>
                <a:schemeClr val="bg1"/>
              </a:solidFill>
            </a:endParaRPr>
          </a:p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altLang="zh-CN" sz="1800">
                <a:solidFill>
                  <a:schemeClr val="bg1"/>
                </a:solidFill>
              </a:rPr>
              <a:t>activity</a:t>
            </a:r>
            <a:r>
              <a:rPr lang="zh-CN" altLang="en-US" sz="1800">
                <a:solidFill>
                  <a:schemeClr val="bg1"/>
                </a:solidFill>
              </a:rPr>
              <a:t>：活跃度</a:t>
            </a:r>
            <a:endParaRPr lang="zh-CN" altLang="en-US" sz="1800">
              <a:solidFill>
                <a:schemeClr val="bg1"/>
              </a:solidFill>
            </a:endParaRPr>
          </a:p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altLang="zh-CN" sz="1800">
                <a:solidFill>
                  <a:schemeClr val="bg1"/>
                </a:solidFill>
              </a:rPr>
              <a:t>stars:</a:t>
            </a:r>
            <a:r>
              <a:rPr lang="zh-CN" altLang="en-US" sz="1800">
                <a:solidFill>
                  <a:schemeClr val="bg1"/>
                </a:solidFill>
              </a:rPr>
              <a:t>每月</a:t>
            </a:r>
            <a:r>
              <a:rPr lang="en-US" altLang="zh-CN" sz="1800">
                <a:solidFill>
                  <a:schemeClr val="bg1"/>
                </a:solidFill>
              </a:rPr>
              <a:t>star</a:t>
            </a:r>
            <a:r>
              <a:rPr lang="zh-CN" altLang="en-US" sz="1800">
                <a:solidFill>
                  <a:schemeClr val="bg1"/>
                </a:solidFill>
              </a:rPr>
              <a:t>的增加量</a:t>
            </a:r>
            <a:endParaRPr lang="zh-CN" altLang="en-US" sz="1800">
              <a:solidFill>
                <a:schemeClr val="bg1"/>
              </a:solidFill>
            </a:endParaRPr>
          </a:p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1800">
                <a:solidFill>
                  <a:schemeClr val="bg1"/>
                </a:solidFill>
              </a:rPr>
              <a:t>其中部分仓库会出现没有值的情况</a:t>
            </a:r>
            <a:endParaRPr lang="zh-CN" altLang="en-US" sz="1800">
              <a:solidFill>
                <a:schemeClr val="bg1"/>
              </a:solidFill>
            </a:endParaRPr>
          </a:p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1800">
                <a:solidFill>
                  <a:schemeClr val="bg1"/>
                </a:solidFill>
              </a:rPr>
              <a:t>通过根链接https://oss.open-digger.cn/</a:t>
            </a:r>
            <a:r>
              <a:rPr lang="en-US" altLang="zh-CN" sz="1800">
                <a:solidFill>
                  <a:schemeClr val="bg1"/>
                </a:solidFill>
              </a:rPr>
              <a:t>github</a:t>
            </a:r>
            <a:r>
              <a:rPr lang="zh-CN" altLang="en-US" sz="1800">
                <a:solidFill>
                  <a:schemeClr val="bg1"/>
                </a:solidFill>
              </a:rPr>
              <a:t>/{org/login}/{repo}/即可获得</a:t>
            </a:r>
            <a:endParaRPr lang="zh-CN" altLang="en-US" sz="1800">
              <a:solidFill>
                <a:schemeClr val="bg1"/>
              </a:solidFill>
            </a:endParaRPr>
          </a:p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endParaRPr lang="zh-CN" altLang="en-US" sz="1800">
              <a:solidFill>
                <a:schemeClr val="bg1"/>
              </a:solidFill>
            </a:endParaRPr>
          </a:p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1800">
                <a:solidFill>
                  <a:schemeClr val="bg1"/>
                </a:solidFill>
              </a:rPr>
              <a:t>仓库名先获得所有组织名，通过</a:t>
            </a:r>
            <a:r>
              <a:rPr lang="en-US" altLang="zh-CN" sz="1800">
                <a:solidFill>
                  <a:schemeClr val="bg1"/>
                </a:solidFill>
              </a:rPr>
              <a:t>github api</a:t>
            </a:r>
            <a:r>
              <a:rPr lang="zh-CN" altLang="en-US" sz="1800">
                <a:solidFill>
                  <a:schemeClr val="bg1"/>
                </a:solidFill>
              </a:rPr>
              <a:t>再获得所有仓库名（function/get_name.py）存到（web/source/org_repos.json）中</a:t>
            </a:r>
            <a:endParaRPr lang="zh-CN" altLang="en-US" sz="1800">
              <a:solidFill>
                <a:schemeClr val="bg1"/>
              </a:solidFill>
            </a:endParaRPr>
          </a:p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1800">
                <a:solidFill>
                  <a:schemeClr val="bg1"/>
                </a:solidFill>
              </a:rPr>
              <a:t>再获得关于每个仓库</a:t>
            </a:r>
            <a:r>
              <a:rPr lang="en-US" altLang="zh-CN" sz="1800">
                <a:solidFill>
                  <a:schemeClr val="bg1"/>
                </a:solidFill>
              </a:rPr>
              <a:t>star,fork,issue,contributors</a:t>
            </a:r>
            <a:r>
              <a:rPr lang="zh-CN" altLang="en-US" sz="1800">
                <a:solidFill>
                  <a:schemeClr val="bg1"/>
                </a:solidFill>
              </a:rPr>
              <a:t>数</a:t>
            </a:r>
            <a:endParaRPr lang="zh-CN" altLang="en-US" sz="1800">
              <a:solidFill>
                <a:schemeClr val="bg1"/>
              </a:solidFill>
            </a:endParaRPr>
          </a:p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1800">
                <a:solidFill>
                  <a:schemeClr val="bg1"/>
                </a:solidFill>
              </a:rPr>
              <a:t>（function/update_repo_data.py）存到（web/source/repo_data.json）中</a:t>
            </a:r>
            <a:endParaRPr lang="en-US" altLang="zh-CN" sz="1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49644" y="199097"/>
            <a:ext cx="8417762" cy="122491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altLang="zh-CN" sz="1800">
                <a:solidFill>
                  <a:schemeClr val="bg1"/>
                </a:solidFill>
              </a:rPr>
              <a:t>3</a:t>
            </a:r>
            <a:r>
              <a:rPr lang="zh-CN" altLang="en-US" sz="1800">
                <a:solidFill>
                  <a:schemeClr val="bg1"/>
                </a:solidFill>
              </a:rPr>
              <a:t>，</a:t>
            </a:r>
            <a:r>
              <a:rPr lang="en-US" altLang="zh-CN" sz="1800">
                <a:solidFill>
                  <a:schemeClr val="bg1"/>
                </a:solidFill>
              </a:rPr>
              <a:t>huggingface </a:t>
            </a:r>
            <a:r>
              <a:rPr lang="zh-CN" altLang="en-US" sz="1800">
                <a:solidFill>
                  <a:schemeClr val="bg1"/>
                </a:solidFill>
              </a:rPr>
              <a:t>数据</a:t>
            </a:r>
            <a:endParaRPr lang="zh-CN" altLang="en-US" sz="1800">
              <a:solidFill>
                <a:schemeClr val="bg1"/>
              </a:solidFill>
            </a:endParaRPr>
          </a:p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altLang="zh-CN" sz="1800">
                <a:solidFill>
                  <a:schemeClr val="bg1"/>
                </a:solidFill>
              </a:rPr>
              <a:t>huggingface</a:t>
            </a:r>
            <a:r>
              <a:rPr lang="zh-CN" altLang="en-US" sz="1800">
                <a:solidFill>
                  <a:schemeClr val="bg1"/>
                </a:solidFill>
              </a:rPr>
              <a:t>上有关与大模型评分的数据集open-llm-leaderboard/contents</a:t>
            </a:r>
            <a:endParaRPr lang="zh-CN" altLang="en-US" sz="1800">
              <a:solidFill>
                <a:schemeClr val="bg1"/>
              </a:solidFill>
            </a:endParaRPr>
          </a:p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05" y="1119505"/>
            <a:ext cx="7753350" cy="23463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2735" y="3670935"/>
            <a:ext cx="7780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可以用官方给的</a:t>
            </a:r>
            <a:r>
              <a:rPr lang="en-US" altLang="zh-CN">
                <a:solidFill>
                  <a:schemeClr val="bg1"/>
                </a:solidFill>
              </a:rPr>
              <a:t>URL</a:t>
            </a:r>
            <a:r>
              <a:rPr lang="zh-CN" altLang="en-US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pandas</a:t>
            </a:r>
            <a:r>
              <a:rPr lang="zh-CN" altLang="en-US">
                <a:solidFill>
                  <a:schemeClr val="bg1"/>
                </a:solidFill>
              </a:rPr>
              <a:t>进行调用，获得的数据处理为需要的格式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通过（function/llm_content.py）存入（web/source/content.json）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49644" y="199097"/>
            <a:ext cx="8417762" cy="44005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1440" dirty="0">
                <a:solidFill>
                  <a:srgbClr val="FFFFFF"/>
                </a:solidFill>
                <a:latin typeface="黑体" panose="02010609060101010101" pitchFamily="34" charset="-122"/>
                <a:ea typeface="黑体" panose="02010609060101010101" pitchFamily="34" charset="-122"/>
                <a:cs typeface="黑体" panose="02010609060101010101" pitchFamily="34" charset="-120"/>
              </a:rPr>
              <a:t>格式为</a:t>
            </a:r>
            <a:endParaRPr lang="zh-CN" altLang="en-US" sz="1440" dirty="0">
              <a:solidFill>
                <a:srgbClr val="FFFFFF"/>
              </a:solidFill>
              <a:latin typeface="黑体" panose="02010609060101010101" pitchFamily="34" charset="-122"/>
              <a:ea typeface="黑体" panose="02010609060101010101" pitchFamily="34" charset="-122"/>
              <a:cs typeface="黑体" panose="02010609060101010101" pitchFamily="34" charset="-12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" y="580390"/>
            <a:ext cx="4231640" cy="31730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07610" y="630555"/>
            <a:ext cx="3912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root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name</a:t>
            </a:r>
            <a:r>
              <a:rPr lang="zh-CN" altLang="en-US">
                <a:solidFill>
                  <a:schemeClr val="bg1"/>
                </a:solidFill>
              </a:rPr>
              <a:t>方便进行特定查找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3370" y="1959269"/>
            <a:ext cx="5221112" cy="67691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网站搭建及演示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Shape 1"/>
          <p:cNvSpPr/>
          <p:nvPr/>
        </p:nvSpPr>
        <p:spPr>
          <a:xfrm>
            <a:off x="463370" y="438260"/>
            <a:ext cx="914028" cy="914028"/>
          </a:xfrm>
          <a:custGeom>
            <a:avLst/>
            <a:gdLst/>
            <a:ahLst/>
            <a:cxnLst/>
            <a:rect l="l" t="t" r="r" b="b"/>
            <a:pathLst>
              <a:path w="914028" h="914028">
                <a:moveTo>
                  <a:pt x="457014" y="0"/>
                </a:moveTo>
                <a:moveTo>
                  <a:pt x="457014" y="0"/>
                </a:moveTo>
                <a:cubicBezTo>
                  <a:pt x="709247" y="0"/>
                  <a:pt x="914028" y="204781"/>
                  <a:pt x="914028" y="457014"/>
                </a:cubicBezTo>
                <a:cubicBezTo>
                  <a:pt x="914028" y="709247"/>
                  <a:pt x="709247" y="914028"/>
                  <a:pt x="457014" y="914028"/>
                </a:cubicBezTo>
                <a:cubicBezTo>
                  <a:pt x="204781" y="914028"/>
                  <a:pt x="0" y="709247"/>
                  <a:pt x="0" y="457014"/>
                </a:cubicBezTo>
                <a:cubicBezTo>
                  <a:pt x="0" y="204781"/>
                  <a:pt x="204781" y="0"/>
                  <a:pt x="457014" y="0"/>
                </a:cubicBezTo>
                <a:close/>
              </a:path>
            </a:pathLst>
          </a:custGeom>
          <a:solidFill>
            <a:srgbClr val="6764FB"/>
          </a:solidFill>
        </p:spPr>
      </p:sp>
      <p:sp>
        <p:nvSpPr>
          <p:cNvPr id="4" name="Text 2"/>
          <p:cNvSpPr/>
          <p:nvPr/>
        </p:nvSpPr>
        <p:spPr>
          <a:xfrm>
            <a:off x="345154" y="742055"/>
            <a:ext cx="1356643" cy="8661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3890" b="1" dirty="0">
                <a:solidFill>
                  <a:srgbClr val="C560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03</a:t>
            </a:r>
            <a:endParaRPr lang="en-US" sz="1440" dirty="0"/>
          </a:p>
        </p:txBody>
      </p:sp>
      <p:sp>
        <p:nvSpPr>
          <p:cNvPr id="5" name="文本框 4"/>
          <p:cNvSpPr txBox="1"/>
          <p:nvPr/>
        </p:nvSpPr>
        <p:spPr>
          <a:xfrm>
            <a:off x="508635" y="2736850"/>
            <a:ext cx="4460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网站链接：</a:t>
            </a:r>
            <a:r>
              <a:rPr lang="zh-CN" altLang="en-US">
                <a:solidFill>
                  <a:schemeClr val="bg1"/>
                </a:solidFill>
                <a:hlinkClick r:id="rId2" action="ppaction://hlinkfile"/>
              </a:rPr>
              <a:t>https://www.open-cn-llm-board.xin/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YyZmZlM2RiNzNkODYzMmRmMzE4MjFlOTcxMTVjYTI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1879</Words>
  <Application>WPS 演示</Application>
  <PresentationFormat>On-screen Show (16:9)</PresentationFormat>
  <Paragraphs>104</Paragraphs>
  <Slides>17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5" baseType="lpstr">
      <vt:lpstr>Arial</vt:lpstr>
      <vt:lpstr>宋体</vt:lpstr>
      <vt:lpstr>Wingdings</vt:lpstr>
      <vt:lpstr>站酷快乐体</vt:lpstr>
      <vt:lpstr>Segoe Print</vt:lpstr>
      <vt:lpstr>站酷快乐体</vt:lpstr>
      <vt:lpstr>站酷快乐体</vt:lpstr>
      <vt:lpstr>微软雅黑</vt:lpstr>
      <vt:lpstr>微软雅黑</vt:lpstr>
      <vt:lpstr>Arial</vt:lpstr>
      <vt:lpstr>Arial</vt:lpstr>
      <vt:lpstr>黑体</vt:lpstr>
      <vt:lpstr>黑体</vt:lpstr>
      <vt:lpstr>Calibri</vt:lpstr>
      <vt:lpstr>Arial Unicode MS</vt:lpstr>
      <vt:lpstr>等线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童宇凡</cp:lastModifiedBy>
  <cp:revision>6</cp:revision>
  <dcterms:created xsi:type="dcterms:W3CDTF">2024-12-11T05:19:00Z</dcterms:created>
  <dcterms:modified xsi:type="dcterms:W3CDTF">2025-01-02T00:37:51Z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7D6CD07F525C45C581DE3F3F79D0A819_13</vt:lpwstr>
  </property>
  <property fmtid="{D5CDD505-2E9C-101B-9397-08002B2CF9AE}" pid="3" name="KSOProductBuildVer">
    <vt:lpwstr>2052-12.1.0.16929</vt:lpwstr>
  </property>
</Properties>
</file>