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Lst>
  <p:sldSz cx="9144000" cy="5143500"/>
  <p:notesSz cx="5143500" cy="9144000"/>
  <p:custDataLst>
    <p:tags r:id="rId28"/>
  </p:custData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282055"/>
        </a:solid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6" Type="http://schemas.openxmlformats.org/officeDocument/2006/relationships/notesSlide" Target="../notesSlides/notesSlide10.xml"/><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2.xml"/><Relationship Id="rId6" Type="http://schemas.openxmlformats.org/officeDocument/2006/relationships/slideLayout" Target="../slideLayouts/slideLayout1.xml"/><Relationship Id="rId5" Type="http://schemas.openxmlformats.org/officeDocument/2006/relationships/image" Target="../media/image12.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jpeg"/></Relationships>
</file>

<file path=ppt/slides/_rels/slide13.xml.rels><?xml version="1.0" encoding="UTF-8" standalone="yes"?>
<Relationships xmlns="http://schemas.openxmlformats.org/package/2006/relationships"><Relationship Id="rId9" Type="http://schemas.openxmlformats.org/officeDocument/2006/relationships/notesSlide" Target="../notesSlides/notesSlide13.xml"/><Relationship Id="rId8" Type="http://schemas.openxmlformats.org/officeDocument/2006/relationships/slideLayout" Target="../slideLayouts/slideLayout1.xml"/><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16.png"/><Relationship Id="rId1" Type="http://schemas.openxmlformats.org/officeDocument/2006/relationships/image" Target="../media/image2.jpeg"/></Relationships>
</file>

<file path=ppt/slides/_rels/slide16.xml.rels><?xml version="1.0" encoding="UTF-8" standalone="yes"?>
<Relationships xmlns="http://schemas.openxmlformats.org/package/2006/relationships"><Relationship Id="rId5" Type="http://schemas.openxmlformats.org/officeDocument/2006/relationships/notesSlide" Target="../notesSlides/notesSlide16.xml"/><Relationship Id="rId4" Type="http://schemas.openxmlformats.org/officeDocument/2006/relationships/slideLayout" Target="../slideLayouts/slideLayout1.xml"/><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image" Target="../media/image2.jpe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2.jpeg"/></Relationships>
</file>

<file path=ppt/slides/_rels/slide18.xml.rels><?xml version="1.0" encoding="UTF-8" standalone="yes"?>
<Relationships xmlns="http://schemas.openxmlformats.org/package/2006/relationships"><Relationship Id="rId4" Type="http://schemas.openxmlformats.org/officeDocument/2006/relationships/notesSlide" Target="../notesSlides/notesSlide18.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image" Target="../media/image2.jpeg"/></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1.xml"/><Relationship Id="rId2" Type="http://schemas.openxmlformats.org/officeDocument/2006/relationships/image" Target="../media/image21.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image" Target="../media/image2.jpeg"/></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20.xml"/><Relationship Id="rId3" Type="http://schemas.openxmlformats.org/officeDocument/2006/relationships/slideLayout" Target="../slideLayouts/slideLayout1.xml"/><Relationship Id="rId2" Type="http://schemas.openxmlformats.org/officeDocument/2006/relationships/image" Target="../media/image22.jpeg"/><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image" Target="../media/image3.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1.xml"/><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jpeg"/></Relationships>
</file>

<file path=ppt/slides/_rels/slide6.xml.rels><?xml version="1.0" encoding="UTF-8" standalone="yes"?>
<Relationships xmlns="http://schemas.openxmlformats.org/package/2006/relationships"><Relationship Id="rId9" Type="http://schemas.openxmlformats.org/officeDocument/2006/relationships/notesSlide" Target="../notesSlides/notesSlide6.xml"/><Relationship Id="rId8" Type="http://schemas.openxmlformats.org/officeDocument/2006/relationships/slideLayout" Target="../slideLayouts/slideLayout1.xml"/><Relationship Id="rId7" Type="http://schemas.openxmlformats.org/officeDocument/2006/relationships/image" Target="../media/image10.jpeg"/><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2.jpe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1.png"/><Relationship Id="rId1" Type="http://schemas.openxmlformats.org/officeDocument/2006/relationships/image" Target="../media/image2.jpe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770071" y="2875465"/>
            <a:ext cx="1603211" cy="457200"/>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1440" dirty="0">
                <a:solidFill>
                  <a:srgbClr val="FFFFFF"/>
                </a:solidFill>
                <a:latin typeface="站酷快乐体" pitchFamily="34" charset="0"/>
                <a:ea typeface="站酷快乐体" pitchFamily="34" charset="-122"/>
                <a:cs typeface="站酷快乐体" pitchFamily="34" charset="-120"/>
              </a:rPr>
              <a:t>超级大香蕉</a:t>
            </a:r>
            <a:endParaRPr lang="en-US" sz="1440" dirty="0"/>
          </a:p>
        </p:txBody>
      </p:sp>
      <p:sp>
        <p:nvSpPr>
          <p:cNvPr id="3" name="Shape 1"/>
          <p:cNvSpPr/>
          <p:nvPr/>
        </p:nvSpPr>
        <p:spPr>
          <a:xfrm>
            <a:off x="2286000" y="2124266"/>
            <a:ext cx="4293704" cy="0"/>
          </a:xfrm>
          <a:custGeom>
            <a:avLst/>
            <a:gdLst/>
            <a:ahLst/>
            <a:cxnLst/>
            <a:rect l="l" t="t" r="r" b="b"/>
            <a:pathLst>
              <a:path w="4293704">
                <a:moveTo>
                  <a:pt x="0" y="0"/>
                </a:moveTo>
                <a:moveTo>
                  <a:pt x="0" y="0"/>
                </a:moveTo>
                <a:lnTo>
                  <a:pt x="4293704" y="0"/>
                </a:lnTo>
              </a:path>
            </a:pathLst>
          </a:custGeom>
          <a:noFill/>
          <a:ln w="9525">
            <a:solidFill>
              <a:srgbClr val="EED7FF"/>
            </a:solidFill>
            <a:prstDash val="solid"/>
            <a:headEnd type="none"/>
            <a:tailEnd type="none"/>
          </a:ln>
        </p:spPr>
      </p:sp>
      <p:sp>
        <p:nvSpPr>
          <p:cNvPr id="4" name="Text 2"/>
          <p:cNvSpPr/>
          <p:nvPr/>
        </p:nvSpPr>
        <p:spPr>
          <a:xfrm>
            <a:off x="432664" y="1339845"/>
            <a:ext cx="8278672" cy="777240"/>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4030" b="1" kern="0" spc="360"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中国开源大模型全景图</a:t>
            </a:r>
            <a:endParaRPr lang="en-US" sz="144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25078" y="67884"/>
            <a:ext cx="8005161" cy="56692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Arial" panose="020B0604020202020204" pitchFamily="34" charset="0"/>
                <a:ea typeface="Arial" panose="020B0604020202020204" pitchFamily="34" charset="-122"/>
                <a:cs typeface="Arial" panose="020B0604020202020204" pitchFamily="34" charset="-120"/>
              </a:rPr>
              <a:t>ChatGLM</a:t>
            </a:r>
            <a:endParaRPr lang="en-US" sz="1440" dirty="0"/>
          </a:p>
        </p:txBody>
      </p:sp>
      <p:pic>
        <p:nvPicPr>
          <p:cNvPr id="3"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4"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5" name="Image 2" descr="preencoded.png"/>
          <p:cNvPicPr>
            <a:picLocks noChangeAspect="1"/>
          </p:cNvPicPr>
          <p:nvPr/>
        </p:nvPicPr>
        <p:blipFill>
          <a:blip r:embed="rId4"/>
          <a:stretch>
            <a:fillRect/>
          </a:stretch>
        </p:blipFill>
        <p:spPr>
          <a:xfrm>
            <a:off x="201357" y="244913"/>
            <a:ext cx="616423" cy="231159"/>
          </a:xfrm>
          <a:prstGeom prst="rect">
            <a:avLst/>
          </a:prstGeom>
        </p:spPr>
      </p:pic>
      <p:sp>
        <p:nvSpPr>
          <p:cNvPr id="6" name="Text 1"/>
          <p:cNvSpPr/>
          <p:nvPr/>
        </p:nvSpPr>
        <p:spPr>
          <a:xfrm>
            <a:off x="294798" y="706392"/>
            <a:ext cx="8462280" cy="347472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ChatGLM由智谱AI开源</a:t>
            </a:r>
            <a:endParaRPr lang="en-US" sz="1440" dirty="0"/>
          </a:p>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ChatGLM 类似于 GPT 模型，采用自回归的方式进行文本生成，即逐步生成每一个词，直到生成完整的句子。相比之下，BERT 是自编码模型，主要用于生成句子的内部表示，适合分类等任务。</a:t>
            </a:r>
            <a:endParaRPr lang="en-US" sz="1440" dirty="0"/>
          </a:p>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ChatGLM 模型在设计时更加专注于对话系统的优化，与通用的文本生成模型（如 GPT-3）相比，其在处理多轮对话时具有更好的表现。ChatGLM 能够根据对话历史调整生成内容，使得回复更符合上下文语境。</a:t>
            </a:r>
            <a:endParaRPr lang="en-US" sz="1440" dirty="0"/>
          </a:p>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ChatGLM 针对对话系统的需求，对 Transformer 的注意力机制和前馈网络进行了优化，增强了对话生成过程中的一致性和语义连贯性。这使得 ChatGLM 在处理长对话和复杂问题时表现更加稳定。</a:t>
            </a:r>
            <a:endParaRPr lang="en-US" sz="144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6764FB"/>
                </a:solidFill>
                <a:latin typeface="黑体" panose="02010609060101010101" pitchFamily="34" charset="-122"/>
                <a:ea typeface="黑体" panose="02010609060101010101" pitchFamily="34" charset="-122"/>
                <a:cs typeface="黑体" panose="02010609060101010101" pitchFamily="34" charset="-120"/>
              </a:rPr>
              <a:t>开源社区与生态</a:t>
            </a:r>
            <a:endParaRPr lang="en-US" sz="1440" dirty="0"/>
          </a:p>
        </p:txBody>
      </p:sp>
      <p:sp>
        <p:nvSpPr>
          <p:cNvPr id="3" name="Shape 1"/>
          <p:cNvSpPr/>
          <p:nvPr/>
        </p:nvSpPr>
        <p:spPr>
          <a:xfrm>
            <a:off x="463370" y="438260"/>
            <a:ext cx="914028" cy="914028"/>
          </a:xfrm>
          <a:custGeom>
            <a:avLst/>
            <a:gdLst/>
            <a:ahLst/>
            <a:cxnLst/>
            <a:rect l="l" t="t" r="r" b="b"/>
            <a:pathLst>
              <a:path w="914028" h="914028">
                <a:moveTo>
                  <a:pt x="457014" y="0"/>
                </a:moveTo>
                <a:moveTo>
                  <a:pt x="457014" y="0"/>
                </a:moveTo>
                <a:cubicBezTo>
                  <a:pt x="709247" y="0"/>
                  <a:pt x="914028" y="204781"/>
                  <a:pt x="914028" y="457014"/>
                </a:cubicBezTo>
                <a:cubicBezTo>
                  <a:pt x="914028" y="709247"/>
                  <a:pt x="709247" y="914028"/>
                  <a:pt x="457014" y="914028"/>
                </a:cubicBezTo>
                <a:cubicBezTo>
                  <a:pt x="204781" y="914028"/>
                  <a:pt x="0" y="709247"/>
                  <a:pt x="0" y="457014"/>
                </a:cubicBezTo>
                <a:cubicBezTo>
                  <a:pt x="0" y="204781"/>
                  <a:pt x="204781" y="0"/>
                  <a:pt x="457014" y="0"/>
                </a:cubicBezTo>
                <a:close/>
              </a:path>
            </a:pathLst>
          </a:custGeom>
          <a:solidFill>
            <a:srgbClr val="6764FB"/>
          </a:solidFill>
        </p:spPr>
      </p:sp>
      <p:sp>
        <p:nvSpPr>
          <p:cNvPr id="4" name="Text 2"/>
          <p:cNvSpPr/>
          <p:nvPr/>
        </p:nvSpPr>
        <p:spPr>
          <a:xfrm>
            <a:off x="345154" y="742055"/>
            <a:ext cx="1356643" cy="93268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3890" b="1" dirty="0">
                <a:solidFill>
                  <a:srgbClr val="C560FF"/>
                </a:solidFill>
                <a:latin typeface="Arial" panose="020B0604020202020204" pitchFamily="34" charset="0"/>
                <a:ea typeface="Arial" panose="020B0604020202020204" pitchFamily="34" charset="-122"/>
                <a:cs typeface="Arial" panose="020B0604020202020204" pitchFamily="34" charset="-120"/>
              </a:rPr>
              <a:t>03</a:t>
            </a:r>
            <a:endParaRPr lang="en-US" sz="144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25078" y="67884"/>
            <a:ext cx="8005161" cy="56692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生态系统构建</a:t>
            </a:r>
            <a:endParaRPr lang="en-US" sz="1440" dirty="0"/>
          </a:p>
        </p:txBody>
      </p:sp>
      <p:pic>
        <p:nvPicPr>
          <p:cNvPr id="3"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4"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5" name="Image 2" descr="preencoded.png"/>
          <p:cNvPicPr>
            <a:picLocks noChangeAspect="1"/>
          </p:cNvPicPr>
          <p:nvPr/>
        </p:nvPicPr>
        <p:blipFill>
          <a:blip r:embed="rId4"/>
          <a:stretch>
            <a:fillRect/>
          </a:stretch>
        </p:blipFill>
        <p:spPr>
          <a:xfrm>
            <a:off x="201357" y="244913"/>
            <a:ext cx="616423" cy="231159"/>
          </a:xfrm>
          <a:prstGeom prst="rect">
            <a:avLst/>
          </a:prstGeom>
        </p:spPr>
      </p:pic>
      <p:sp>
        <p:nvSpPr>
          <p:cNvPr id="6" name="Shape 1"/>
          <p:cNvSpPr/>
          <p:nvPr/>
        </p:nvSpPr>
        <p:spPr>
          <a:xfrm>
            <a:off x="4125591" y="1645920"/>
            <a:ext cx="174439" cy="0"/>
          </a:xfrm>
          <a:custGeom>
            <a:avLst/>
            <a:gdLst/>
            <a:ahLst/>
            <a:cxnLst/>
            <a:rect l="l" t="t" r="r" b="b"/>
            <a:pathLst>
              <a:path w="174439">
                <a:moveTo>
                  <a:pt x="174439" y="0"/>
                </a:moveTo>
                <a:moveTo>
                  <a:pt x="174439" y="0"/>
                </a:moveTo>
                <a:lnTo>
                  <a:pt x="0" y="0"/>
                </a:lnTo>
              </a:path>
            </a:pathLst>
          </a:custGeom>
          <a:noFill/>
          <a:ln w="19050">
            <a:solidFill>
              <a:srgbClr val="6764FB"/>
            </a:solidFill>
            <a:prstDash val="solid"/>
            <a:headEnd type="none"/>
            <a:tailEnd type="arrow"/>
          </a:ln>
        </p:spPr>
      </p:sp>
      <p:sp>
        <p:nvSpPr>
          <p:cNvPr id="7" name="Shape 2"/>
          <p:cNvSpPr/>
          <p:nvPr/>
        </p:nvSpPr>
        <p:spPr>
          <a:xfrm>
            <a:off x="5024592" y="2752344"/>
            <a:ext cx="177670" cy="0"/>
          </a:xfrm>
          <a:custGeom>
            <a:avLst/>
            <a:gdLst/>
            <a:ahLst/>
            <a:cxnLst/>
            <a:rect l="l" t="t" r="r" b="b"/>
            <a:pathLst>
              <a:path w="177670">
                <a:moveTo>
                  <a:pt x="0" y="0"/>
                </a:moveTo>
                <a:moveTo>
                  <a:pt x="0" y="0"/>
                </a:moveTo>
                <a:lnTo>
                  <a:pt x="177670" y="0"/>
                </a:lnTo>
              </a:path>
            </a:pathLst>
          </a:custGeom>
          <a:noFill/>
          <a:ln w="19050">
            <a:solidFill>
              <a:srgbClr val="6764FB"/>
            </a:solidFill>
            <a:prstDash val="solid"/>
            <a:headEnd type="none"/>
            <a:tailEnd type="arrow"/>
          </a:ln>
        </p:spPr>
      </p:sp>
      <p:sp>
        <p:nvSpPr>
          <p:cNvPr id="8" name="Shape 3"/>
          <p:cNvSpPr/>
          <p:nvPr/>
        </p:nvSpPr>
        <p:spPr>
          <a:xfrm>
            <a:off x="4118004" y="3799332"/>
            <a:ext cx="175088" cy="0"/>
          </a:xfrm>
          <a:custGeom>
            <a:avLst/>
            <a:gdLst/>
            <a:ahLst/>
            <a:cxnLst/>
            <a:rect l="l" t="t" r="r" b="b"/>
            <a:pathLst>
              <a:path w="175088">
                <a:moveTo>
                  <a:pt x="175088" y="0"/>
                </a:moveTo>
                <a:moveTo>
                  <a:pt x="175088" y="0"/>
                </a:moveTo>
                <a:lnTo>
                  <a:pt x="0" y="0"/>
                </a:lnTo>
              </a:path>
            </a:pathLst>
          </a:custGeom>
          <a:noFill/>
          <a:ln w="19050">
            <a:solidFill>
              <a:srgbClr val="6764FB"/>
            </a:solidFill>
            <a:prstDash val="solid"/>
            <a:headEnd type="none"/>
            <a:tailEnd type="arrow"/>
          </a:ln>
        </p:spPr>
      </p:sp>
      <p:sp>
        <p:nvSpPr>
          <p:cNvPr id="9" name="Text 4"/>
          <p:cNvSpPr/>
          <p:nvPr/>
        </p:nvSpPr>
        <p:spPr>
          <a:xfrm>
            <a:off x="4287407" y="1280160"/>
            <a:ext cx="745435" cy="70408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735" b="1" dirty="0">
                <a:solidFill>
                  <a:srgbClr val="6764FB"/>
                </a:solidFill>
                <a:latin typeface="黑体" panose="02010609060101010101" pitchFamily="34" charset="-122"/>
                <a:ea typeface="黑体" panose="02010609060101010101" pitchFamily="34" charset="-122"/>
                <a:cs typeface="黑体" panose="02010609060101010101" pitchFamily="34" charset="-120"/>
              </a:rPr>
              <a:t>01</a:t>
            </a:r>
            <a:endParaRPr lang="en-US" sz="1440" dirty="0"/>
          </a:p>
        </p:txBody>
      </p:sp>
      <p:sp>
        <p:nvSpPr>
          <p:cNvPr id="10" name="Text 5"/>
          <p:cNvSpPr/>
          <p:nvPr/>
        </p:nvSpPr>
        <p:spPr>
          <a:xfrm>
            <a:off x="4287407" y="3429000"/>
            <a:ext cx="745435" cy="67665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590" b="1" dirty="0">
                <a:solidFill>
                  <a:srgbClr val="6764FB"/>
                </a:solidFill>
                <a:latin typeface="黑体" panose="02010609060101010101" pitchFamily="34" charset="-122"/>
                <a:ea typeface="黑体" panose="02010609060101010101" pitchFamily="34" charset="-122"/>
                <a:cs typeface="黑体" panose="02010609060101010101" pitchFamily="34" charset="-120"/>
              </a:rPr>
              <a:t>03</a:t>
            </a:r>
            <a:endParaRPr lang="en-US" sz="1440" dirty="0"/>
          </a:p>
        </p:txBody>
      </p:sp>
      <p:sp>
        <p:nvSpPr>
          <p:cNvPr id="11" name="Text 6"/>
          <p:cNvSpPr/>
          <p:nvPr/>
        </p:nvSpPr>
        <p:spPr>
          <a:xfrm>
            <a:off x="4278263" y="2423160"/>
            <a:ext cx="745435" cy="67665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590" b="1" dirty="0">
                <a:solidFill>
                  <a:srgbClr val="6764FB"/>
                </a:solidFill>
                <a:latin typeface="黑体" panose="02010609060101010101" pitchFamily="34" charset="-122"/>
                <a:ea typeface="黑体" panose="02010609060101010101" pitchFamily="34" charset="-122"/>
                <a:cs typeface="黑体" panose="02010609060101010101" pitchFamily="34" charset="-120"/>
              </a:rPr>
              <a:t>02</a:t>
            </a:r>
            <a:endParaRPr lang="en-US" sz="1440" dirty="0"/>
          </a:p>
        </p:txBody>
      </p:sp>
      <p:sp>
        <p:nvSpPr>
          <p:cNvPr id="12" name="Text 7"/>
          <p:cNvSpPr/>
          <p:nvPr/>
        </p:nvSpPr>
        <p:spPr>
          <a:xfrm>
            <a:off x="890230" y="1280160"/>
            <a:ext cx="3108960" cy="402336"/>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730" b="1" dirty="0">
                <a:solidFill>
                  <a:srgbClr val="6764FB"/>
                </a:solidFill>
                <a:latin typeface="黑体" panose="02010609060101010101" pitchFamily="34" charset="-122"/>
                <a:ea typeface="黑体" panose="02010609060101010101" pitchFamily="34" charset="-122"/>
                <a:cs typeface="黑体" panose="02010609060101010101" pitchFamily="34" charset="-120"/>
              </a:rPr>
              <a:t>开源大模型的兴起</a:t>
            </a:r>
            <a:endParaRPr lang="en-US" sz="1440" dirty="0"/>
          </a:p>
        </p:txBody>
      </p:sp>
      <p:sp>
        <p:nvSpPr>
          <p:cNvPr id="13" name="Text 8"/>
          <p:cNvSpPr/>
          <p:nvPr/>
        </p:nvSpPr>
        <p:spPr>
          <a:xfrm>
            <a:off x="890230" y="1639519"/>
            <a:ext cx="3108960" cy="1234440"/>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FFFFFF"/>
                </a:solidFill>
                <a:latin typeface="黑体" panose="02010609060101010101" pitchFamily="34" charset="-122"/>
                <a:ea typeface="黑体" panose="02010609060101010101" pitchFamily="34" charset="-122"/>
                <a:cs typeface="黑体" panose="02010609060101010101" pitchFamily="34" charset="-120"/>
              </a:rPr>
              <a:t>随着人工智能技术的飞速发展，开源大模型成为推动技术创新和社区合作的重要力量。这些模型通过共享源代码和数据资源，促进了全球开发者之间的交流与协作，加速了人工智能应用的开发进程。</a:t>
            </a:r>
            <a:endParaRPr lang="en-US" sz="1440" dirty="0"/>
          </a:p>
        </p:txBody>
      </p:sp>
      <p:sp>
        <p:nvSpPr>
          <p:cNvPr id="14" name="Text 9"/>
          <p:cNvSpPr/>
          <p:nvPr/>
        </p:nvSpPr>
        <p:spPr>
          <a:xfrm>
            <a:off x="5235854" y="2039112"/>
            <a:ext cx="3108960"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6764FB"/>
                </a:solidFill>
                <a:latin typeface="黑体" panose="02010609060101010101" pitchFamily="34" charset="-122"/>
                <a:ea typeface="黑体" panose="02010609060101010101" pitchFamily="34" charset="-122"/>
                <a:cs typeface="黑体" panose="02010609060101010101" pitchFamily="34" charset="-120"/>
              </a:rPr>
              <a:t>生态系统构建的重要性</a:t>
            </a:r>
            <a:endParaRPr lang="en-US" sz="1440" dirty="0"/>
          </a:p>
        </p:txBody>
      </p:sp>
      <p:sp>
        <p:nvSpPr>
          <p:cNvPr id="15" name="Text 10"/>
          <p:cNvSpPr/>
          <p:nvPr/>
        </p:nvSpPr>
        <p:spPr>
          <a:xfrm>
            <a:off x="5236250" y="2441448"/>
            <a:ext cx="3108960" cy="1444752"/>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FFFFFF"/>
                </a:solidFill>
                <a:latin typeface="黑体" panose="02010609060101010101" pitchFamily="34" charset="-122"/>
                <a:ea typeface="黑体" panose="02010609060101010101" pitchFamily="34" charset="-122"/>
                <a:cs typeface="黑体" panose="02010609060101010101" pitchFamily="34" charset="-120"/>
              </a:rPr>
              <a:t>在开源大模型的发展过程中，构建一个健康、活跃的生态系统至关重要。这包括提供丰富的工具和资源，建立开放的平台和标准，以及鼓励创新和合作的社区文化。这样的生态系统能够吸引更多的参与者，共同推动技术的发展和应用。</a:t>
            </a:r>
            <a:endParaRPr lang="en-US" sz="1440" dirty="0"/>
          </a:p>
        </p:txBody>
      </p:sp>
      <p:sp>
        <p:nvSpPr>
          <p:cNvPr id="16" name="Text 11"/>
          <p:cNvSpPr/>
          <p:nvPr/>
        </p:nvSpPr>
        <p:spPr>
          <a:xfrm>
            <a:off x="890230" y="2761488"/>
            <a:ext cx="3108960" cy="402336"/>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730" b="1" dirty="0">
                <a:solidFill>
                  <a:srgbClr val="6764FB"/>
                </a:solidFill>
                <a:latin typeface="黑体" panose="02010609060101010101" pitchFamily="34" charset="-122"/>
                <a:ea typeface="黑体" panose="02010609060101010101" pitchFamily="34" charset="-122"/>
                <a:cs typeface="黑体" panose="02010609060101010101" pitchFamily="34" charset="-120"/>
              </a:rPr>
              <a:t>中国开源大模型全景图</a:t>
            </a:r>
            <a:endParaRPr lang="en-US" sz="1440" dirty="0"/>
          </a:p>
        </p:txBody>
      </p:sp>
      <p:sp>
        <p:nvSpPr>
          <p:cNvPr id="17" name="Text 12"/>
          <p:cNvSpPr/>
          <p:nvPr/>
        </p:nvSpPr>
        <p:spPr>
          <a:xfrm>
            <a:off x="890230" y="3163824"/>
            <a:ext cx="3108960" cy="1499616"/>
          </a:xfrm>
          <a:prstGeom prst="rect">
            <a:avLst/>
          </a:prstGeom>
          <a:noFill/>
        </p:spPr>
        <p:txBody>
          <a:bodyPr wrap="square" lIns="95250" tIns="95250" rIns="95250" bIns="95250" rtlCol="0" anchor="t">
            <a:spAutoFit/>
          </a:bodyPr>
          <a:lstStyle/>
          <a:p>
            <a:pPr marL="0" indent="0" algn="r">
              <a:lnSpc>
                <a:spcPct val="100000"/>
              </a:lnSpc>
              <a:spcBef>
                <a:spcPts val="375"/>
              </a:spcBef>
              <a:buNone/>
            </a:pPr>
            <a:r>
              <a:rPr lang="en-US" sz="1150" dirty="0">
                <a:solidFill>
                  <a:srgbClr val="FFFFFF"/>
                </a:solidFill>
                <a:latin typeface="黑体" panose="02010609060101010101" pitchFamily="34" charset="-122"/>
                <a:ea typeface="黑体" panose="02010609060101010101" pitchFamily="34" charset="-122"/>
                <a:cs typeface="黑体" panose="02010609060101010101" pitchFamily="34" charset="-120"/>
              </a:rPr>
              <a:t>中国的开源大模型生态正在迅速崛起，涵盖了从基础研究到产业应用的多个层面。政府支持、企业投入和学术界的合作为这一领域的发展提供了强有力的支撑。同时，中国开发者也在积极参与国际开源项目，与全球社区共同推动技术进步。</a:t>
            </a:r>
            <a:endParaRPr lang="en-US" sz="1440" dirty="0"/>
          </a:p>
        </p:txBody>
      </p:sp>
      <p:pic>
        <p:nvPicPr>
          <p:cNvPr id="18" name="Image 3" descr="preencoded.png"/>
          <p:cNvPicPr>
            <a:picLocks noChangeAspect="1"/>
          </p:cNvPicPr>
          <p:nvPr/>
        </p:nvPicPr>
        <p:blipFill>
          <a:blip r:embed="rId5"/>
          <a:stretch>
            <a:fillRect/>
          </a:stretch>
        </p:blipFill>
        <p:spPr>
          <a:xfrm>
            <a:off x="4205111" y="1182319"/>
            <a:ext cx="914400" cy="914400"/>
          </a:xfrm>
          <a:prstGeom prst="rect">
            <a:avLst/>
          </a:prstGeom>
        </p:spPr>
      </p:pic>
      <p:pic>
        <p:nvPicPr>
          <p:cNvPr id="19" name="Image 4" descr="preencoded.png"/>
          <p:cNvPicPr>
            <a:picLocks noChangeAspect="1"/>
          </p:cNvPicPr>
          <p:nvPr/>
        </p:nvPicPr>
        <p:blipFill>
          <a:blip r:embed="rId5"/>
          <a:stretch>
            <a:fillRect/>
          </a:stretch>
        </p:blipFill>
        <p:spPr>
          <a:xfrm>
            <a:off x="4205111" y="2304288"/>
            <a:ext cx="914400" cy="914400"/>
          </a:xfrm>
          <a:prstGeom prst="rect">
            <a:avLst/>
          </a:prstGeom>
        </p:spPr>
      </p:pic>
      <p:pic>
        <p:nvPicPr>
          <p:cNvPr id="20" name="Image 5" descr="preencoded.png"/>
          <p:cNvPicPr>
            <a:picLocks noChangeAspect="1"/>
          </p:cNvPicPr>
          <p:nvPr/>
        </p:nvPicPr>
        <p:blipFill>
          <a:blip r:embed="rId5"/>
          <a:stretch>
            <a:fillRect/>
          </a:stretch>
        </p:blipFill>
        <p:spPr>
          <a:xfrm>
            <a:off x="4205111" y="3310128"/>
            <a:ext cx="914400" cy="9144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25078" y="67884"/>
            <a:ext cx="8005161" cy="56692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开源社区</a:t>
            </a:r>
            <a:endParaRPr lang="en-US" sz="1440" dirty="0"/>
          </a:p>
        </p:txBody>
      </p:sp>
      <p:pic>
        <p:nvPicPr>
          <p:cNvPr id="3"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4"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5" name="Image 2" descr="preencoded.png"/>
          <p:cNvPicPr>
            <a:picLocks noChangeAspect="1"/>
          </p:cNvPicPr>
          <p:nvPr/>
        </p:nvPicPr>
        <p:blipFill>
          <a:blip r:embed="rId4"/>
          <a:stretch>
            <a:fillRect/>
          </a:stretch>
        </p:blipFill>
        <p:spPr>
          <a:xfrm>
            <a:off x="201357" y="244913"/>
            <a:ext cx="616423" cy="231159"/>
          </a:xfrm>
          <a:prstGeom prst="rect">
            <a:avLst/>
          </a:prstGeom>
        </p:spPr>
      </p:pic>
      <p:sp>
        <p:nvSpPr>
          <p:cNvPr id="6" name="Text 1"/>
          <p:cNvSpPr/>
          <p:nvPr/>
        </p:nvSpPr>
        <p:spPr>
          <a:xfrm>
            <a:off x="1549446" y="775265"/>
            <a:ext cx="7087013" cy="2632075"/>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dirty="0">
                <a:solidFill>
                  <a:srgbClr val="FFFFFF"/>
                </a:solidFill>
                <a:latin typeface="黑体" panose="02010609060101010101" pitchFamily="34" charset="-122"/>
                <a:ea typeface="黑体" panose="02010609060101010101" pitchFamily="34" charset="-122"/>
                <a:cs typeface="黑体" panose="02010609060101010101" pitchFamily="34" charset="-120"/>
              </a:rPr>
              <a:t>热门的开源大模型社区</a:t>
            </a:r>
            <a:endParaRPr lang="en-US" sz="2015" dirty="0">
              <a:solidFill>
                <a:srgbClr val="FFFFFF"/>
              </a:solidFill>
              <a:latin typeface="黑体" panose="02010609060101010101" pitchFamily="34" charset="-122"/>
              <a:ea typeface="黑体" panose="02010609060101010101" pitchFamily="34" charset="-122"/>
              <a:cs typeface="黑体" panose="02010609060101010101" pitchFamily="34" charset="-120"/>
            </a:endParaRPr>
          </a:p>
          <a:p>
            <a:pPr marL="0" indent="0">
              <a:lnSpc>
                <a:spcPct val="113000"/>
              </a:lnSpc>
              <a:spcBef>
                <a:spcPts val="375"/>
              </a:spcBef>
              <a:buNone/>
            </a:pPr>
            <a:endParaRPr lang="en-US" sz="1440" dirty="0"/>
          </a:p>
          <a:p>
            <a:pPr marL="0" indent="0">
              <a:lnSpc>
                <a:spcPct val="113000"/>
              </a:lnSpc>
              <a:spcBef>
                <a:spcPts val="375"/>
              </a:spcBef>
              <a:buNone/>
            </a:pPr>
            <a:r>
              <a:rPr lang="en-US" sz="2015" dirty="0">
                <a:solidFill>
                  <a:srgbClr val="FFFFFF"/>
                </a:solidFill>
                <a:latin typeface="黑体" panose="02010609060101010101" pitchFamily="34" charset="-122"/>
                <a:ea typeface="黑体" panose="02010609060101010101" pitchFamily="34" charset="-122"/>
                <a:cs typeface="黑体" panose="02010609060101010101" pitchFamily="34" charset="-120"/>
              </a:rPr>
              <a:t>github：全球最大的代码托管平台</a:t>
            </a:r>
            <a:endParaRPr lang="en-US" sz="2015" dirty="0">
              <a:solidFill>
                <a:srgbClr val="FFFFFF"/>
              </a:solidFill>
              <a:latin typeface="黑体" panose="02010609060101010101" pitchFamily="34" charset="-122"/>
              <a:ea typeface="黑体" panose="02010609060101010101" pitchFamily="34" charset="-122"/>
              <a:cs typeface="黑体" panose="02010609060101010101" pitchFamily="34" charset="-120"/>
            </a:endParaRPr>
          </a:p>
          <a:p>
            <a:pPr marL="0" indent="0">
              <a:lnSpc>
                <a:spcPct val="113000"/>
              </a:lnSpc>
              <a:spcBef>
                <a:spcPts val="375"/>
              </a:spcBef>
              <a:buNone/>
            </a:pPr>
            <a:endParaRPr lang="en-US" sz="1440" dirty="0"/>
          </a:p>
          <a:p>
            <a:pPr marL="0" indent="0">
              <a:lnSpc>
                <a:spcPct val="113000"/>
              </a:lnSpc>
              <a:spcBef>
                <a:spcPts val="375"/>
              </a:spcBef>
              <a:buNone/>
            </a:pPr>
            <a:r>
              <a:rPr lang="en-US" sz="2015" dirty="0">
                <a:solidFill>
                  <a:srgbClr val="FFFFFF"/>
                </a:solidFill>
                <a:latin typeface="黑体" panose="02010609060101010101" pitchFamily="34" charset="-122"/>
                <a:ea typeface="黑体" panose="02010609060101010101" pitchFamily="34" charset="-122"/>
                <a:cs typeface="黑体" panose="02010609060101010101" pitchFamily="34" charset="-120"/>
              </a:rPr>
              <a:t>huggingface：开源大模型与数据集网站</a:t>
            </a:r>
            <a:endParaRPr lang="en-US" sz="2015" dirty="0">
              <a:solidFill>
                <a:srgbClr val="FFFFFF"/>
              </a:solidFill>
              <a:latin typeface="黑体" panose="02010609060101010101" pitchFamily="34" charset="-122"/>
              <a:ea typeface="黑体" panose="02010609060101010101" pitchFamily="34" charset="-122"/>
              <a:cs typeface="黑体" panose="02010609060101010101" pitchFamily="34" charset="-120"/>
            </a:endParaRPr>
          </a:p>
          <a:p>
            <a:pPr marL="0" indent="0">
              <a:lnSpc>
                <a:spcPct val="113000"/>
              </a:lnSpc>
              <a:spcBef>
                <a:spcPts val="375"/>
              </a:spcBef>
              <a:buNone/>
            </a:pPr>
            <a:endParaRPr lang="en-US" sz="1440" dirty="0"/>
          </a:p>
          <a:p>
            <a:pPr marL="0" indent="0">
              <a:lnSpc>
                <a:spcPct val="113000"/>
              </a:lnSpc>
              <a:spcBef>
                <a:spcPts val="375"/>
              </a:spcBef>
              <a:buNone/>
            </a:pPr>
            <a:r>
              <a:rPr lang="en-US" sz="2015" dirty="0">
                <a:solidFill>
                  <a:srgbClr val="FFFFFF"/>
                </a:solidFill>
                <a:latin typeface="黑体" panose="02010609060101010101" pitchFamily="34" charset="-122"/>
                <a:ea typeface="黑体" panose="02010609060101010101" pitchFamily="34" charset="-122"/>
                <a:cs typeface="黑体" panose="02010609060101010101" pitchFamily="34" charset="-120"/>
              </a:rPr>
              <a:t>modelscope：阿里巴巴的开源大模型与数据集网站</a:t>
            </a:r>
            <a:endParaRPr lang="en-US" sz="1440" dirty="0"/>
          </a:p>
        </p:txBody>
      </p:sp>
      <p:pic>
        <p:nvPicPr>
          <p:cNvPr id="7" name="Image 3" descr="https://sgw-dx.xf-yun.com/api/v1/sparkdesk/_173294975042491_PCXvAR1733885324760-003326919327237143.png?authorization=c2ltcGxlLWp3dCBhaz1zcGFya2Rlc2s4MDAwMDAwMDAwMDE7ZXhwPTMzMTA2ODUzMjQ7YWxnbz1obWFjLXNoYTI1NjtzaWc9My9kdFFEV0NPcTArd09Cbk9oaVo3eThrTWk2N1hVTXBJcFVPSTNsVEhMWT0=&amp;x_location=7YfmxI7B7uKO7jlRxIftd60YeXD="/>
          <p:cNvPicPr>
            <a:picLocks noChangeAspect="1"/>
          </p:cNvPicPr>
          <p:nvPr/>
        </p:nvPicPr>
        <p:blipFill>
          <a:blip r:embed="rId5"/>
          <a:stretch>
            <a:fillRect/>
          </a:stretch>
        </p:blipFill>
        <p:spPr>
          <a:xfrm>
            <a:off x="964732" y="1507332"/>
            <a:ext cx="529873" cy="529873"/>
          </a:xfrm>
          <a:prstGeom prst="rect">
            <a:avLst/>
          </a:prstGeom>
        </p:spPr>
      </p:pic>
      <p:pic>
        <p:nvPicPr>
          <p:cNvPr id="8" name="Image 4" descr="https://sgw-dx.xf-yun.com/api/v1/sparkdesk/_173294975042491_VdWlIc1733885717256-05064917294261944.png?authorization=c2ltcGxlLWp3dCBhaz1zcGFya2Rlc2s4MDAwMDAwMDAwMDE7ZXhwPTMzMTA2ODU3MTY7YWxnbz1obWFjLXNoYTI1NjtzaWc9RGdXL1ZFYVEvSVc3anU4WWdwN09BRTdGaUpWZmVTUkduYzNkeXFkZGthcz0=&amp;x_location=7YfmxI7B7uKO7jlRxIftd60YeXD="/>
          <p:cNvPicPr>
            <a:picLocks noChangeAspect="1"/>
          </p:cNvPicPr>
          <p:nvPr/>
        </p:nvPicPr>
        <p:blipFill>
          <a:blip r:embed="rId6"/>
          <a:stretch>
            <a:fillRect/>
          </a:stretch>
        </p:blipFill>
        <p:spPr>
          <a:xfrm>
            <a:off x="964732" y="2279142"/>
            <a:ext cx="529873" cy="529873"/>
          </a:xfrm>
          <a:prstGeom prst="rect">
            <a:avLst/>
          </a:prstGeom>
        </p:spPr>
      </p:pic>
      <p:pic>
        <p:nvPicPr>
          <p:cNvPr id="9" name="Image 5" descr="https://sgw-dx.xf-yun.com/api/v1/sparkdesk/_173294975042491_k7AuUy1733885759248-00022822676991058888.png?authorization=c2ltcGxlLWp3dCBhaz1zcGFya2Rlc2s4MDAwMDAwMDAwMDE7ZXhwPTMzMTA2ODU3NTg7YWxnbz1obWFjLXNoYTI1NjtzaWc9NVdvY3prT1lZRlhmNWxmcWJtQnJCclE3eVhuNmhuMHQ0QmZ3ZXFiaFF3ND0=&amp;x_location=7YfmxI7B7uKO7jlRxIftd60YeXD="/>
          <p:cNvPicPr>
            <a:picLocks noChangeAspect="1"/>
          </p:cNvPicPr>
          <p:nvPr/>
        </p:nvPicPr>
        <p:blipFill>
          <a:blip r:embed="rId7"/>
          <a:stretch>
            <a:fillRect/>
          </a:stretch>
        </p:blipFill>
        <p:spPr>
          <a:xfrm>
            <a:off x="964732" y="3031739"/>
            <a:ext cx="456719" cy="45671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6764FB"/>
                </a:solidFill>
                <a:latin typeface="黑体" panose="02010609060101010101" pitchFamily="34" charset="-122"/>
                <a:ea typeface="黑体" panose="02010609060101010101" pitchFamily="34" charset="-122"/>
                <a:cs typeface="黑体" panose="02010609060101010101" pitchFamily="34" charset="-120"/>
              </a:rPr>
              <a:t>实现目标</a:t>
            </a:r>
            <a:endParaRPr lang="en-US" sz="1440" dirty="0"/>
          </a:p>
        </p:txBody>
      </p:sp>
      <p:sp>
        <p:nvSpPr>
          <p:cNvPr id="3" name="Shape 1"/>
          <p:cNvSpPr/>
          <p:nvPr/>
        </p:nvSpPr>
        <p:spPr>
          <a:xfrm>
            <a:off x="463370" y="438260"/>
            <a:ext cx="914028" cy="914028"/>
          </a:xfrm>
          <a:custGeom>
            <a:avLst/>
            <a:gdLst/>
            <a:ahLst/>
            <a:cxnLst/>
            <a:rect l="l" t="t" r="r" b="b"/>
            <a:pathLst>
              <a:path w="914028" h="914028">
                <a:moveTo>
                  <a:pt x="457014" y="0"/>
                </a:moveTo>
                <a:moveTo>
                  <a:pt x="457014" y="0"/>
                </a:moveTo>
                <a:cubicBezTo>
                  <a:pt x="709247" y="0"/>
                  <a:pt x="914028" y="204781"/>
                  <a:pt x="914028" y="457014"/>
                </a:cubicBezTo>
                <a:cubicBezTo>
                  <a:pt x="914028" y="709247"/>
                  <a:pt x="709247" y="914028"/>
                  <a:pt x="457014" y="914028"/>
                </a:cubicBezTo>
                <a:cubicBezTo>
                  <a:pt x="204781" y="914028"/>
                  <a:pt x="0" y="709247"/>
                  <a:pt x="0" y="457014"/>
                </a:cubicBezTo>
                <a:cubicBezTo>
                  <a:pt x="0" y="204781"/>
                  <a:pt x="204781" y="0"/>
                  <a:pt x="457014" y="0"/>
                </a:cubicBezTo>
                <a:close/>
              </a:path>
            </a:pathLst>
          </a:custGeom>
          <a:solidFill>
            <a:srgbClr val="6764FB"/>
          </a:solidFill>
        </p:spPr>
      </p:sp>
      <p:sp>
        <p:nvSpPr>
          <p:cNvPr id="4" name="Text 2"/>
          <p:cNvSpPr/>
          <p:nvPr/>
        </p:nvSpPr>
        <p:spPr>
          <a:xfrm>
            <a:off x="345154" y="742055"/>
            <a:ext cx="1356643" cy="93268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3890" b="1" dirty="0">
                <a:solidFill>
                  <a:srgbClr val="C560FF"/>
                </a:solidFill>
                <a:latin typeface="Arial" panose="020B0604020202020204" pitchFamily="34" charset="0"/>
                <a:ea typeface="Arial" panose="020B0604020202020204" pitchFamily="34" charset="-122"/>
                <a:cs typeface="Arial" panose="020B0604020202020204" pitchFamily="34" charset="-120"/>
              </a:rPr>
              <a:t>04</a:t>
            </a:r>
            <a:endParaRPr lang="en-US" sz="144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Image 0" descr="https://sgw-dx.xf-yun.com/api/v1/sparkdesk/_173294975042491_P8HdPW1733890564270-00025216634299327634.png?authorization=c2ltcGxlLWp3dCBhaz1zcGFya2Rlc2s4MDAwMDAwMDAwMDE7ZXhwPTMzMTA2OTA1NjM7YWxnbz1obWFjLXNoYTI1NjtzaWc9WXNRT0N2TWJYblpKTHBRYU0wRkd2RmszUkNacDljeDY0QW5vMzRCMlJhdz0=&amp;x_location=7YfmxI7B7uKO7jlRxIftd60YeXD="/>
          <p:cNvPicPr>
            <a:picLocks noChangeAspect="1"/>
          </p:cNvPicPr>
          <p:nvPr/>
        </p:nvPicPr>
        <p:blipFill>
          <a:blip r:embed="rId2"/>
          <a:stretch>
            <a:fillRect/>
          </a:stretch>
        </p:blipFill>
        <p:spPr>
          <a:xfrm>
            <a:off x="340424" y="1919696"/>
            <a:ext cx="5574704" cy="2681804"/>
          </a:xfrm>
          <a:prstGeom prst="rect">
            <a:avLst/>
          </a:prstGeom>
        </p:spPr>
      </p:pic>
      <p:sp>
        <p:nvSpPr>
          <p:cNvPr id="3" name="Text 0"/>
          <p:cNvSpPr/>
          <p:nvPr/>
        </p:nvSpPr>
        <p:spPr>
          <a:xfrm>
            <a:off x="249644" y="199097"/>
            <a:ext cx="8417762" cy="173736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1.生态全景</a:t>
            </a:r>
            <a:endParaRPr lang="en-US" sz="1440" dirty="0"/>
          </a:p>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https://www.datalearner.com/china-opensource-llm</a:t>
            </a:r>
            <a:endParaRPr lang="en-US" sz="1440" dirty="0"/>
          </a:p>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类似于该网站所示，展示出各个研究机构或企业机构的模型生态</a:t>
            </a:r>
            <a:endParaRPr lang="en-US" sz="1440" dirty="0"/>
          </a:p>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标注出模型种类，多模态，或者是文生图</a:t>
            </a:r>
            <a:endParaRPr lang="en-US" sz="1440" dirty="0"/>
          </a:p>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对相应模型，给出开源社区地址，方便进行体验</a:t>
            </a:r>
            <a:endParaRPr lang="en-US" sz="144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59960" y="302255"/>
            <a:ext cx="8655027" cy="77724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2.利用github rest api获得相关组织的所有仓库名</a:t>
            </a:r>
            <a:endParaRPr lang="en-US" sz="1440" dirty="0"/>
          </a:p>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同时利用</a:t>
            </a:r>
            <a:r>
              <a:rPr lang="en-US" sz="1440" b="1" dirty="0">
                <a:solidFill>
                  <a:srgbClr val="FFFFFF"/>
                </a:solidFill>
                <a:latin typeface="黑体" panose="02010609060101010101" pitchFamily="34" charset="-122"/>
                <a:ea typeface="黑体" panose="02010609060101010101" pitchFamily="34" charset="-122"/>
                <a:cs typeface="黑体" panose="02010609060101010101" pitchFamily="34" charset="-120"/>
              </a:rPr>
              <a:t>opendigge</a:t>
            </a: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r工具，得到各仓库的openrank值和activity值，可视化展现各社区的活跃度</a:t>
            </a:r>
            <a:endParaRPr lang="en-US" sz="1440" dirty="0"/>
          </a:p>
        </p:txBody>
      </p:sp>
      <p:pic>
        <p:nvPicPr>
          <p:cNvPr id="3" name="Image 0" descr="https://sgw-dx.xf-yun.com/api/v1/sparkdesk/_173294975042491_mkYrBf1733892393119-08640998772279604.png?authorization=c2ltcGxlLWp3dCBhaz1zcGFya2Rlc2s4MDAwMDAwMDAwMDE7ZXhwPTMzMTA2OTIzOTI7YWxnbz1obWFjLXNoYTI1NjtzaWc9TDdrS09IY0kycXBTUTV5ajM4NmpOQlh1R1JyeENuVUFPaE40UFgzam0zOD0=&amp;x_location=7YfmxI7B7uKO7jlRxIftd60YeXD="/>
          <p:cNvPicPr>
            <a:picLocks noChangeAspect="1"/>
          </p:cNvPicPr>
          <p:nvPr/>
        </p:nvPicPr>
        <p:blipFill>
          <a:blip r:embed="rId2"/>
          <a:stretch>
            <a:fillRect/>
          </a:stretch>
        </p:blipFill>
        <p:spPr>
          <a:xfrm>
            <a:off x="402319" y="1079495"/>
            <a:ext cx="5832601" cy="2882390"/>
          </a:xfrm>
          <a:prstGeom prst="rect">
            <a:avLst/>
          </a:prstGeom>
        </p:spPr>
      </p:pic>
      <p:pic>
        <p:nvPicPr>
          <p:cNvPr id="4" name="Image 1" descr="https://sgw-dx.xf-yun.com/api/v1/sparkdesk/_173294975042491_hMLXYh1733894056127-06292359511002859.png?authorization=c2ltcGxlLWp3dCBhaz1zcGFya2Rlc2s4MDAwMDAwMDAwMDE7ZXhwPTMzMTA2OTQwNTU7YWxnbz1obWFjLXNoYTI1NjtzaWc9SUFjSXNuTEkzMWs5K1YydjNSU2w4S0ExZ2Vjd3RwakZxMGVPOGJGMHlJWT0=&amp;x_location=7YfmxI7B7uKO7jlRxIftd60YfLD="/>
          <p:cNvPicPr>
            <a:picLocks noChangeAspect="1"/>
          </p:cNvPicPr>
          <p:nvPr/>
        </p:nvPicPr>
        <p:blipFill>
          <a:blip r:embed="rId3"/>
          <a:stretch>
            <a:fillRect/>
          </a:stretch>
        </p:blipFill>
        <p:spPr>
          <a:xfrm>
            <a:off x="374466" y="3961885"/>
            <a:ext cx="4213007" cy="81647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25014" y="353835"/>
            <a:ext cx="8180496" cy="109728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3.利用huggingface上 Open LLM Leaderboard 2的数据</a:t>
            </a:r>
            <a:endParaRPr lang="en-US" sz="1440" dirty="0"/>
          </a:p>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如IFEval,详细意义见后一页</a:t>
            </a:r>
            <a:endParaRPr lang="en-US" sz="1440" dirty="0"/>
          </a:p>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https://huggingface.co/spaces/open-llm-leaderboard/open_llm_leaderboard#/</a:t>
            </a:r>
            <a:endParaRPr lang="en-US" sz="1440" dirty="0"/>
          </a:p>
        </p:txBody>
      </p:sp>
      <p:pic>
        <p:nvPicPr>
          <p:cNvPr id="3" name="Image 0" descr="https://sgw-dx.xf-yun.com/api/v1/sparkdesk/_173294975042491_GUXy4o1733892668601-04045006745620081.png?authorization=c2ltcGxlLWp3dCBhaz1zcGFya2Rlc2s4MDAwMDAwMDAwMDE7ZXhwPTMzMTA2OTI2Njg7YWxnbz1obWFjLXNoYTI1NjtzaWc9Z1psdSt4NW42SnE4ZXZkNC9nSDZyQ2xJL3NtMU1XMVBlVU5uK2htTzlLbz0=&amp;x_location=7YfmxI7B7uKO7jlRxIftd60YeXD="/>
          <p:cNvPicPr>
            <a:picLocks noChangeAspect="1"/>
          </p:cNvPicPr>
          <p:nvPr/>
        </p:nvPicPr>
        <p:blipFill>
          <a:blip r:embed="rId2"/>
          <a:stretch>
            <a:fillRect/>
          </a:stretch>
        </p:blipFill>
        <p:spPr>
          <a:xfrm>
            <a:off x="425014" y="2009319"/>
            <a:ext cx="6637240" cy="295778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pic>
        <p:nvPicPr>
          <p:cNvPr id="2" name="Image 0" descr="https://sgw-dx.xf-yun.com/api/v1/sparkdesk/_173294975042491_xthWLJ1733893125440-02981736501434935.png?authorization=c2ltcGxlLWp3dCBhaz1zcGFya2Rlc2s4MDAwMDAwMDAwMDE7ZXhwPTMzMTA2OTMxMjU7YWxnbz1obWFjLXNoYTI1NjtzaWc9d2QxTjZzaTZkTDFvYXNJNjZlTjlESy8wb2NKdTh1MEQ5ZFZ2U1N0TCtGYz0=&amp;x_location=7YfmxI7B7uKO7jlRxIftd60YeXD="/>
          <p:cNvPicPr>
            <a:picLocks noChangeAspect="1"/>
          </p:cNvPicPr>
          <p:nvPr/>
        </p:nvPicPr>
        <p:blipFill>
          <a:blip r:embed="rId2"/>
          <a:stretch>
            <a:fillRect/>
          </a:stretch>
        </p:blipFill>
        <p:spPr>
          <a:xfrm>
            <a:off x="479638" y="200867"/>
            <a:ext cx="7792720" cy="4741767"/>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76594" y="395098"/>
            <a:ext cx="8056706" cy="109728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数据源为huggingface上的open-llm-leaderboard/contents数据集，利用python处理</a:t>
            </a:r>
            <a:endParaRPr lang="en-US" sz="1440" dirty="0"/>
          </a:p>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https://huggingface.co/datasets/open-llm-leaderboard/contents</a:t>
            </a:r>
            <a:endParaRPr lang="en-US" sz="1440" dirty="0"/>
          </a:p>
        </p:txBody>
      </p:sp>
      <p:pic>
        <p:nvPicPr>
          <p:cNvPr id="3" name="Image 0" descr="https://sgw-dx.xf-yun.com/api/v1/sparkdesk/_173294975042491_wwlDOk1733893993163-005976759748962679.png?authorization=c2ltcGxlLWp3dCBhaz1zcGFya2Rlc2s4MDAwMDAwMDAwMDE7ZXhwPTMzMTA2OTM5OTI7YWxnbz1obWFjLXNoYTI1NjtzaWc9cjI0b2JHZ25xTm1HRWRMTjZ1TllwM1IvV2tnNXNoREZ2SkVqeDRkSUhYRT0=&amp;x_location=7YfmxI7B7uKO7jlRxIftd60YfLD="/>
          <p:cNvPicPr>
            <a:picLocks noChangeAspect="1"/>
          </p:cNvPicPr>
          <p:nvPr/>
        </p:nvPicPr>
        <p:blipFill>
          <a:blip r:embed="rId2"/>
          <a:stretch>
            <a:fillRect/>
          </a:stretch>
        </p:blipFill>
        <p:spPr>
          <a:xfrm>
            <a:off x="640536" y="1492378"/>
            <a:ext cx="4943532" cy="31754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301224" y="230044"/>
            <a:ext cx="8624079" cy="192024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前言：</a:t>
            </a:r>
            <a:endParaRPr lang="en-US" sz="1440" dirty="0"/>
          </a:p>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在全球人工智能技术的竞争中，开源大模型不仅能够提升国内技术的国际影响力，还能帮助中国企业和研究机构在全球范围内建立话语权。通过开源，中国的技术标准和创新思路将得到更多国际认可，为全球AI生态的多元化发展贡献力量。</a:t>
            </a:r>
            <a:endParaRPr lang="en-US" sz="1440" dirty="0"/>
          </a:p>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我们想通过一张全景图，较为全面的展示国内开源大模型的的体系和开源社区的生态，让更多的开发者参与进来</a:t>
            </a:r>
            <a:endParaRPr lang="en-US" sz="144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90068" y="426046"/>
            <a:ext cx="8005126" cy="77724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利用上述数据，可视化展现六边形能力图，比较不同大模型之间区别</a:t>
            </a:r>
            <a:endParaRPr lang="en-US" sz="1440" dirty="0"/>
          </a:p>
        </p:txBody>
      </p:sp>
      <p:pic>
        <p:nvPicPr>
          <p:cNvPr id="3" name="Image 0" descr="https://sgw-dx.xf-yun.com/api/v1/sparkdesk/_173294975042491_yVdFt61733893680132-06895159564343067.jpg?authorization=c2ltcGxlLWp3dCBhaz1zcGFya2Rlc2s4MDAwMDAwMDAwMDE7ZXhwPTMzMTA2OTM2Nzk7YWxnbz1obWFjLXNoYTI1NjtzaWc9RHdzL0hYdlhrZnk3UkJ4NXE2ekpSTWEvdXdtbWhCYjR5RlQ1S1REM0tWST0=&amp;x_location=7YfmxI7B7uKO7jlRxIftd60YeXD="/>
          <p:cNvPicPr>
            <a:picLocks noChangeAspect="1"/>
          </p:cNvPicPr>
          <p:nvPr/>
        </p:nvPicPr>
        <p:blipFill>
          <a:blip r:embed="rId2"/>
          <a:stretch>
            <a:fillRect/>
          </a:stretch>
        </p:blipFill>
        <p:spPr>
          <a:xfrm>
            <a:off x="687318" y="1109436"/>
            <a:ext cx="2322576" cy="1810512"/>
          </a:xfrm>
          <a:prstGeom prst="rect">
            <a:avLst/>
          </a:prstGeom>
        </p:spPr>
      </p:pic>
      <p:sp>
        <p:nvSpPr>
          <p:cNvPr id="4" name="Text 1"/>
          <p:cNvSpPr/>
          <p:nvPr/>
        </p:nvSpPr>
        <p:spPr>
          <a:xfrm>
            <a:off x="724175" y="3438284"/>
            <a:ext cx="6581534" cy="45720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最终开发出相关网页，进行展示</a:t>
            </a:r>
            <a:endParaRPr lang="en-US" sz="144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415396" y="1666794"/>
            <a:ext cx="4313208" cy="1179576"/>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5185" b="1" dirty="0">
                <a:solidFill>
                  <a:srgbClr val="D46FFF"/>
                </a:solidFill>
                <a:latin typeface="微软雅黑" panose="020B0503020204020204" pitchFamily="34" charset="-122"/>
                <a:ea typeface="微软雅黑" panose="020B0503020204020204" pitchFamily="34" charset="-122"/>
                <a:cs typeface="微软雅黑" panose="020B0503020204020204" pitchFamily="34" charset="-120"/>
              </a:rPr>
              <a:t>谢谢观看</a:t>
            </a:r>
            <a:endParaRPr lang="en-US" sz="144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88804" y="323497"/>
            <a:ext cx="1699339" cy="950976"/>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4030" b="1" dirty="0">
                <a:solidFill>
                  <a:srgbClr val="6764FB"/>
                </a:solidFill>
                <a:latin typeface="黑体" panose="02010609060101010101" pitchFamily="34" charset="-122"/>
                <a:ea typeface="黑体" panose="02010609060101010101" pitchFamily="34" charset="-122"/>
                <a:cs typeface="黑体" panose="02010609060101010101" pitchFamily="34" charset="-120"/>
              </a:rPr>
              <a:t>目录</a:t>
            </a:r>
            <a:endParaRPr lang="en-US" sz="1440" dirty="0"/>
          </a:p>
        </p:txBody>
      </p:sp>
      <p:sp>
        <p:nvSpPr>
          <p:cNvPr id="3" name="Text 1"/>
          <p:cNvSpPr/>
          <p:nvPr/>
        </p:nvSpPr>
        <p:spPr>
          <a:xfrm>
            <a:off x="1636376" y="1943254"/>
            <a:ext cx="3017520" cy="45720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中国开源大模型概述</a:t>
            </a:r>
            <a:endParaRPr lang="en-US" sz="1440" dirty="0"/>
          </a:p>
        </p:txBody>
      </p:sp>
      <p:sp>
        <p:nvSpPr>
          <p:cNvPr id="4" name="Text 2"/>
          <p:cNvSpPr/>
          <p:nvPr/>
        </p:nvSpPr>
        <p:spPr>
          <a:xfrm>
            <a:off x="1021920" y="1831195"/>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C560FF"/>
                </a:solidFill>
                <a:latin typeface="黑体" panose="02010609060101010101" pitchFamily="34" charset="-122"/>
                <a:ea typeface="黑体" panose="02010609060101010101" pitchFamily="34" charset="-122"/>
                <a:cs typeface="黑体" panose="02010609060101010101" pitchFamily="34" charset="-120"/>
              </a:rPr>
              <a:t>01</a:t>
            </a:r>
            <a:endParaRPr lang="en-US" sz="1440" dirty="0"/>
          </a:p>
        </p:txBody>
      </p:sp>
      <p:sp>
        <p:nvSpPr>
          <p:cNvPr id="5" name="Text 3"/>
          <p:cNvSpPr/>
          <p:nvPr/>
        </p:nvSpPr>
        <p:spPr>
          <a:xfrm>
            <a:off x="5268353" y="1943254"/>
            <a:ext cx="3017520" cy="45720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主要开源大模型介绍</a:t>
            </a:r>
            <a:endParaRPr lang="en-US" sz="1440" dirty="0"/>
          </a:p>
        </p:txBody>
      </p:sp>
      <p:sp>
        <p:nvSpPr>
          <p:cNvPr id="6" name="Text 4"/>
          <p:cNvSpPr/>
          <p:nvPr/>
        </p:nvSpPr>
        <p:spPr>
          <a:xfrm>
            <a:off x="4653896" y="1831195"/>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C560FF"/>
                </a:solidFill>
                <a:latin typeface="黑体" panose="02010609060101010101" pitchFamily="34" charset="-122"/>
                <a:ea typeface="黑体" panose="02010609060101010101" pitchFamily="34" charset="-122"/>
                <a:cs typeface="黑体" panose="02010609060101010101" pitchFamily="34" charset="-120"/>
              </a:rPr>
              <a:t>02</a:t>
            </a:r>
            <a:endParaRPr lang="en-US" sz="1440" dirty="0"/>
          </a:p>
        </p:txBody>
      </p:sp>
      <p:sp>
        <p:nvSpPr>
          <p:cNvPr id="7" name="Text 5"/>
          <p:cNvSpPr/>
          <p:nvPr/>
        </p:nvSpPr>
        <p:spPr>
          <a:xfrm>
            <a:off x="1636376" y="2556167"/>
            <a:ext cx="3017520" cy="45720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开源社区与生态</a:t>
            </a:r>
            <a:endParaRPr lang="en-US" sz="1440" dirty="0"/>
          </a:p>
        </p:txBody>
      </p:sp>
      <p:sp>
        <p:nvSpPr>
          <p:cNvPr id="8" name="Text 6"/>
          <p:cNvSpPr/>
          <p:nvPr/>
        </p:nvSpPr>
        <p:spPr>
          <a:xfrm>
            <a:off x="1021920" y="2444108"/>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C560FF"/>
                </a:solidFill>
                <a:latin typeface="黑体" panose="02010609060101010101" pitchFamily="34" charset="-122"/>
                <a:ea typeface="黑体" panose="02010609060101010101" pitchFamily="34" charset="-122"/>
                <a:cs typeface="黑体" panose="02010609060101010101" pitchFamily="34" charset="-120"/>
              </a:rPr>
              <a:t>03</a:t>
            </a:r>
            <a:endParaRPr lang="en-US" sz="1440" dirty="0"/>
          </a:p>
        </p:txBody>
      </p:sp>
      <p:sp>
        <p:nvSpPr>
          <p:cNvPr id="9" name="Text 7"/>
          <p:cNvSpPr/>
          <p:nvPr/>
        </p:nvSpPr>
        <p:spPr>
          <a:xfrm>
            <a:off x="5268353" y="2556452"/>
            <a:ext cx="3017520" cy="45720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实现目标</a:t>
            </a:r>
            <a:endParaRPr lang="en-US" sz="1440" dirty="0"/>
          </a:p>
        </p:txBody>
      </p:sp>
      <p:sp>
        <p:nvSpPr>
          <p:cNvPr id="10" name="Text 8"/>
          <p:cNvSpPr/>
          <p:nvPr/>
        </p:nvSpPr>
        <p:spPr>
          <a:xfrm>
            <a:off x="4653896" y="2444393"/>
            <a:ext cx="713232" cy="621792"/>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2305" b="1" dirty="0">
                <a:solidFill>
                  <a:srgbClr val="C560FF"/>
                </a:solidFill>
                <a:latin typeface="黑体" panose="02010609060101010101" pitchFamily="34" charset="-122"/>
                <a:ea typeface="黑体" panose="02010609060101010101" pitchFamily="34" charset="-122"/>
                <a:cs typeface="黑体" panose="02010609060101010101" pitchFamily="34" charset="-120"/>
              </a:rPr>
              <a:t>04</a:t>
            </a:r>
            <a:endParaRPr lang="en-US" sz="144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6764FB"/>
                </a:solidFill>
                <a:latin typeface="黑体" panose="02010609060101010101" pitchFamily="34" charset="-122"/>
                <a:ea typeface="黑体" panose="02010609060101010101" pitchFamily="34" charset="-122"/>
                <a:cs typeface="黑体" panose="02010609060101010101" pitchFamily="34" charset="-120"/>
              </a:rPr>
              <a:t>中国开源大模型概述</a:t>
            </a:r>
            <a:endParaRPr lang="en-US" sz="1440" dirty="0"/>
          </a:p>
        </p:txBody>
      </p:sp>
      <p:sp>
        <p:nvSpPr>
          <p:cNvPr id="3" name="Shape 1"/>
          <p:cNvSpPr/>
          <p:nvPr/>
        </p:nvSpPr>
        <p:spPr>
          <a:xfrm>
            <a:off x="463370" y="438260"/>
            <a:ext cx="914028" cy="914028"/>
          </a:xfrm>
          <a:custGeom>
            <a:avLst/>
            <a:gdLst/>
            <a:ahLst/>
            <a:cxnLst/>
            <a:rect l="l" t="t" r="r" b="b"/>
            <a:pathLst>
              <a:path w="914028" h="914028">
                <a:moveTo>
                  <a:pt x="457014" y="0"/>
                </a:moveTo>
                <a:moveTo>
                  <a:pt x="457014" y="0"/>
                </a:moveTo>
                <a:cubicBezTo>
                  <a:pt x="709247" y="0"/>
                  <a:pt x="914028" y="204781"/>
                  <a:pt x="914028" y="457014"/>
                </a:cubicBezTo>
                <a:cubicBezTo>
                  <a:pt x="914028" y="709247"/>
                  <a:pt x="709247" y="914028"/>
                  <a:pt x="457014" y="914028"/>
                </a:cubicBezTo>
                <a:cubicBezTo>
                  <a:pt x="204781" y="914028"/>
                  <a:pt x="0" y="709247"/>
                  <a:pt x="0" y="457014"/>
                </a:cubicBezTo>
                <a:cubicBezTo>
                  <a:pt x="0" y="204781"/>
                  <a:pt x="204781" y="0"/>
                  <a:pt x="457014" y="0"/>
                </a:cubicBezTo>
                <a:close/>
              </a:path>
            </a:pathLst>
          </a:custGeom>
          <a:solidFill>
            <a:srgbClr val="6764FB"/>
          </a:solidFill>
        </p:spPr>
      </p:sp>
      <p:sp>
        <p:nvSpPr>
          <p:cNvPr id="4" name="Text 2"/>
          <p:cNvSpPr/>
          <p:nvPr/>
        </p:nvSpPr>
        <p:spPr>
          <a:xfrm>
            <a:off x="345154" y="742055"/>
            <a:ext cx="1356643" cy="93268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3890" b="1" dirty="0">
                <a:solidFill>
                  <a:srgbClr val="C560FF"/>
                </a:solidFill>
                <a:latin typeface="Arial" panose="020B0604020202020204" pitchFamily="34" charset="0"/>
                <a:ea typeface="Arial" panose="020B0604020202020204" pitchFamily="34" charset="-122"/>
                <a:cs typeface="Arial" panose="020B0604020202020204" pitchFamily="34" charset="-120"/>
              </a:rPr>
              <a:t>01</a:t>
            </a:r>
            <a:endParaRPr lang="en-US" sz="144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25078" y="67884"/>
            <a:ext cx="8005161" cy="56692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定义与特点</a:t>
            </a:r>
            <a:endParaRPr lang="en-US" sz="1440" dirty="0"/>
          </a:p>
        </p:txBody>
      </p:sp>
      <p:pic>
        <p:nvPicPr>
          <p:cNvPr id="3"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4"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5" name="Image 2" descr="preencoded.png"/>
          <p:cNvPicPr>
            <a:picLocks noChangeAspect="1"/>
          </p:cNvPicPr>
          <p:nvPr/>
        </p:nvPicPr>
        <p:blipFill>
          <a:blip r:embed="rId4"/>
          <a:stretch>
            <a:fillRect/>
          </a:stretch>
        </p:blipFill>
        <p:spPr>
          <a:xfrm>
            <a:off x="201357" y="244913"/>
            <a:ext cx="616423" cy="231159"/>
          </a:xfrm>
          <a:prstGeom prst="rect">
            <a:avLst/>
          </a:prstGeom>
        </p:spPr>
      </p:pic>
      <p:sp>
        <p:nvSpPr>
          <p:cNvPr id="6" name="Shape 1"/>
          <p:cNvSpPr/>
          <p:nvPr/>
        </p:nvSpPr>
        <p:spPr>
          <a:xfrm>
            <a:off x="4148425" y="2215286"/>
            <a:ext cx="576615" cy="834888"/>
          </a:xfrm>
          <a:custGeom>
            <a:avLst/>
            <a:gdLst/>
            <a:ahLst/>
            <a:cxnLst/>
            <a:rect l="l" t="t" r="r" b="b"/>
            <a:pathLst>
              <a:path w="576615" h="834888">
                <a:moveTo>
                  <a:pt x="576615" y="0"/>
                </a:moveTo>
                <a:moveTo>
                  <a:pt x="576615" y="0"/>
                </a:moveTo>
                <a:lnTo>
                  <a:pt x="0" y="834888"/>
                </a:lnTo>
              </a:path>
            </a:pathLst>
          </a:custGeom>
          <a:noFill/>
          <a:ln w="19050">
            <a:solidFill>
              <a:srgbClr val="6764FB"/>
            </a:solidFill>
            <a:prstDash val="solid"/>
            <a:headEnd type="none"/>
            <a:tailEnd type="none"/>
          </a:ln>
        </p:spPr>
      </p:sp>
      <p:sp>
        <p:nvSpPr>
          <p:cNvPr id="7" name="Shape 2"/>
          <p:cNvSpPr/>
          <p:nvPr/>
        </p:nvSpPr>
        <p:spPr>
          <a:xfrm>
            <a:off x="4160714" y="1450417"/>
            <a:ext cx="564612" cy="751974"/>
          </a:xfrm>
          <a:custGeom>
            <a:avLst/>
            <a:gdLst/>
            <a:ahLst/>
            <a:cxnLst/>
            <a:rect l="l" t="t" r="r" b="b"/>
            <a:pathLst>
              <a:path w="564612" h="751974">
                <a:moveTo>
                  <a:pt x="0" y="0"/>
                </a:moveTo>
                <a:moveTo>
                  <a:pt x="0" y="0"/>
                </a:moveTo>
                <a:lnTo>
                  <a:pt x="564612" y="751974"/>
                </a:lnTo>
              </a:path>
            </a:pathLst>
          </a:custGeom>
          <a:noFill/>
          <a:ln w="19050">
            <a:solidFill>
              <a:srgbClr val="6764FB"/>
            </a:solidFill>
            <a:prstDash val="solid"/>
            <a:headEnd type="none"/>
            <a:tailEnd type="none"/>
          </a:ln>
        </p:spPr>
      </p:sp>
      <p:sp>
        <p:nvSpPr>
          <p:cNvPr id="8" name="Shape 3"/>
          <p:cNvSpPr/>
          <p:nvPr/>
        </p:nvSpPr>
        <p:spPr>
          <a:xfrm>
            <a:off x="646624" y="1078530"/>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6764FB"/>
          </a:solidFill>
        </p:spPr>
      </p:sp>
      <p:sp>
        <p:nvSpPr>
          <p:cNvPr id="9" name="Shape 4"/>
          <p:cNvSpPr/>
          <p:nvPr/>
        </p:nvSpPr>
        <p:spPr>
          <a:xfrm>
            <a:off x="1203141" y="1359276"/>
            <a:ext cx="2868202" cy="0"/>
          </a:xfrm>
          <a:custGeom>
            <a:avLst/>
            <a:gdLst/>
            <a:ahLst/>
            <a:cxnLst/>
            <a:rect l="l" t="t" r="r" b="b"/>
            <a:pathLst>
              <a:path w="2868202">
                <a:moveTo>
                  <a:pt x="0" y="0"/>
                </a:moveTo>
                <a:moveTo>
                  <a:pt x="0" y="0"/>
                </a:moveTo>
                <a:lnTo>
                  <a:pt x="2868202" y="0"/>
                </a:lnTo>
              </a:path>
            </a:pathLst>
          </a:custGeom>
          <a:noFill/>
          <a:ln w="19050">
            <a:solidFill>
              <a:srgbClr val="6764FB"/>
            </a:solidFill>
            <a:prstDash val="solid"/>
            <a:headEnd type="none"/>
            <a:tailEnd type="none"/>
          </a:ln>
        </p:spPr>
      </p:sp>
      <p:sp>
        <p:nvSpPr>
          <p:cNvPr id="10" name="Shape 5"/>
          <p:cNvSpPr/>
          <p:nvPr/>
        </p:nvSpPr>
        <p:spPr>
          <a:xfrm>
            <a:off x="4056069" y="1350132"/>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6764FB"/>
          </a:solidFill>
        </p:spPr>
      </p:sp>
      <p:sp>
        <p:nvSpPr>
          <p:cNvPr id="11" name="Shape 6"/>
          <p:cNvSpPr/>
          <p:nvPr/>
        </p:nvSpPr>
        <p:spPr>
          <a:xfrm>
            <a:off x="4056069" y="2932872"/>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6764FB"/>
          </a:solidFill>
        </p:spPr>
      </p:sp>
      <p:sp>
        <p:nvSpPr>
          <p:cNvPr id="12" name="Shape 7"/>
          <p:cNvSpPr/>
          <p:nvPr/>
        </p:nvSpPr>
        <p:spPr>
          <a:xfrm>
            <a:off x="4838991" y="2211190"/>
            <a:ext cx="3224944" cy="0"/>
          </a:xfrm>
          <a:custGeom>
            <a:avLst/>
            <a:gdLst/>
            <a:ahLst/>
            <a:cxnLst/>
            <a:rect l="l" t="t" r="r" b="b"/>
            <a:pathLst>
              <a:path w="3224944">
                <a:moveTo>
                  <a:pt x="0" y="0"/>
                </a:moveTo>
                <a:moveTo>
                  <a:pt x="0" y="0"/>
                </a:moveTo>
                <a:lnTo>
                  <a:pt x="3224944" y="0"/>
                </a:lnTo>
              </a:path>
            </a:pathLst>
          </a:custGeom>
          <a:noFill/>
          <a:ln w="19050">
            <a:solidFill>
              <a:srgbClr val="6764FB"/>
            </a:solidFill>
            <a:prstDash val="solid"/>
            <a:headEnd type="none"/>
            <a:tailEnd type="none"/>
          </a:ln>
        </p:spPr>
      </p:sp>
      <p:sp>
        <p:nvSpPr>
          <p:cNvPr id="13" name="Shape 8"/>
          <p:cNvSpPr/>
          <p:nvPr/>
        </p:nvSpPr>
        <p:spPr>
          <a:xfrm>
            <a:off x="7940859" y="1957076"/>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6764FB"/>
          </a:solidFill>
        </p:spPr>
      </p:sp>
      <p:sp>
        <p:nvSpPr>
          <p:cNvPr id="14" name="Shape 9"/>
          <p:cNvSpPr/>
          <p:nvPr/>
        </p:nvSpPr>
        <p:spPr>
          <a:xfrm>
            <a:off x="1203141" y="3113881"/>
            <a:ext cx="2886490" cy="2488"/>
          </a:xfrm>
          <a:custGeom>
            <a:avLst/>
            <a:gdLst/>
            <a:ahLst/>
            <a:cxnLst/>
            <a:rect l="l" t="t" r="r" b="b"/>
            <a:pathLst>
              <a:path w="2886490" h="2488">
                <a:moveTo>
                  <a:pt x="0" y="0"/>
                </a:moveTo>
                <a:moveTo>
                  <a:pt x="0" y="0"/>
                </a:moveTo>
                <a:lnTo>
                  <a:pt x="2886490" y="2488"/>
                </a:lnTo>
              </a:path>
            </a:pathLst>
          </a:custGeom>
          <a:noFill/>
          <a:ln w="19050">
            <a:solidFill>
              <a:srgbClr val="6764FB"/>
            </a:solidFill>
            <a:prstDash val="solid"/>
            <a:headEnd type="none"/>
            <a:tailEnd type="none"/>
          </a:ln>
        </p:spPr>
      </p:sp>
      <p:sp>
        <p:nvSpPr>
          <p:cNvPr id="15" name="Shape 10"/>
          <p:cNvSpPr/>
          <p:nvPr/>
        </p:nvSpPr>
        <p:spPr>
          <a:xfrm>
            <a:off x="646624" y="2835622"/>
            <a:ext cx="556517" cy="556517"/>
          </a:xfrm>
          <a:custGeom>
            <a:avLst/>
            <a:gdLst/>
            <a:ahLst/>
            <a:cxnLst/>
            <a:rect l="l" t="t" r="r" b="b"/>
            <a:pathLst>
              <a:path w="556517" h="556517">
                <a:moveTo>
                  <a:pt x="0" y="0"/>
                </a:moveTo>
                <a:moveTo>
                  <a:pt x="0" y="0"/>
                </a:moveTo>
                <a:lnTo>
                  <a:pt x="556517" y="0"/>
                </a:lnTo>
                <a:lnTo>
                  <a:pt x="556517" y="556517"/>
                </a:lnTo>
                <a:lnTo>
                  <a:pt x="0" y="556517"/>
                </a:lnTo>
                <a:close/>
              </a:path>
            </a:pathLst>
          </a:custGeom>
          <a:solidFill>
            <a:srgbClr val="6764FB"/>
          </a:solidFill>
        </p:spPr>
      </p:sp>
      <p:sp>
        <p:nvSpPr>
          <p:cNvPr id="16" name="Text 11"/>
          <p:cNvSpPr/>
          <p:nvPr/>
        </p:nvSpPr>
        <p:spPr>
          <a:xfrm>
            <a:off x="646624" y="1105962"/>
            <a:ext cx="556517"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160" b="1" dirty="0">
                <a:solidFill>
                  <a:srgbClr val="463E73"/>
                </a:solidFill>
                <a:latin typeface="黑体" panose="02010609060101010101" pitchFamily="34" charset="-122"/>
                <a:ea typeface="黑体" panose="02010609060101010101" pitchFamily="34" charset="-122"/>
                <a:cs typeface="黑体" panose="02010609060101010101" pitchFamily="34" charset="-120"/>
              </a:rPr>
              <a:t>01</a:t>
            </a:r>
            <a:endParaRPr lang="en-US" sz="1440" dirty="0"/>
          </a:p>
        </p:txBody>
      </p:sp>
      <p:sp>
        <p:nvSpPr>
          <p:cNvPr id="17" name="Text 12"/>
          <p:cNvSpPr/>
          <p:nvPr/>
        </p:nvSpPr>
        <p:spPr>
          <a:xfrm>
            <a:off x="7940859" y="1984508"/>
            <a:ext cx="556517"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160" b="1" dirty="0">
                <a:solidFill>
                  <a:srgbClr val="463E73"/>
                </a:solidFill>
                <a:latin typeface="黑体" panose="02010609060101010101" pitchFamily="34" charset="-122"/>
                <a:ea typeface="黑体" panose="02010609060101010101" pitchFamily="34" charset="-122"/>
                <a:cs typeface="黑体" panose="02010609060101010101" pitchFamily="34" charset="-120"/>
              </a:rPr>
              <a:t>02</a:t>
            </a:r>
            <a:endParaRPr lang="en-US" sz="1440" dirty="0"/>
          </a:p>
        </p:txBody>
      </p:sp>
      <p:sp>
        <p:nvSpPr>
          <p:cNvPr id="18" name="Text 13"/>
          <p:cNvSpPr/>
          <p:nvPr/>
        </p:nvSpPr>
        <p:spPr>
          <a:xfrm>
            <a:off x="646624" y="2862421"/>
            <a:ext cx="556517" cy="512064"/>
          </a:xfrm>
          <a:prstGeom prst="rect">
            <a:avLst/>
          </a:prstGeom>
          <a:noFill/>
        </p:spPr>
        <p:txBody>
          <a:bodyPr wrap="square" lIns="95250" tIns="95250" rIns="95250" bIns="95250" rtlCol="0" anchor="t">
            <a:spAutoFit/>
          </a:bodyPr>
          <a:lstStyle/>
          <a:p>
            <a:pPr marL="0" indent="0" algn="ctr">
              <a:lnSpc>
                <a:spcPct val="100000"/>
              </a:lnSpc>
              <a:spcBef>
                <a:spcPts val="375"/>
              </a:spcBef>
              <a:buNone/>
            </a:pPr>
            <a:r>
              <a:rPr lang="en-US" sz="2160" b="1" dirty="0">
                <a:solidFill>
                  <a:srgbClr val="463E73"/>
                </a:solidFill>
                <a:latin typeface="黑体" panose="02010609060101010101" pitchFamily="34" charset="-122"/>
                <a:ea typeface="黑体" panose="02010609060101010101" pitchFamily="34" charset="-122"/>
                <a:cs typeface="黑体" panose="02010609060101010101" pitchFamily="34" charset="-120"/>
              </a:rPr>
              <a:t>03</a:t>
            </a:r>
            <a:endParaRPr lang="en-US" sz="1440" dirty="0"/>
          </a:p>
        </p:txBody>
      </p:sp>
      <p:sp>
        <p:nvSpPr>
          <p:cNvPr id="19" name="Text 14"/>
          <p:cNvSpPr/>
          <p:nvPr/>
        </p:nvSpPr>
        <p:spPr>
          <a:xfrm>
            <a:off x="1203141" y="957284"/>
            <a:ext cx="285292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6764FB"/>
                </a:solidFill>
                <a:latin typeface="黑体" panose="02010609060101010101" pitchFamily="34" charset="-122"/>
                <a:ea typeface="黑体" panose="02010609060101010101" pitchFamily="34" charset="-122"/>
                <a:cs typeface="黑体" panose="02010609060101010101" pitchFamily="34" charset="-120"/>
              </a:rPr>
              <a:t>开源大模型的定义</a:t>
            </a:r>
            <a:endParaRPr lang="en-US" sz="1440" dirty="0"/>
          </a:p>
        </p:txBody>
      </p:sp>
      <p:sp>
        <p:nvSpPr>
          <p:cNvPr id="20" name="Text 15"/>
          <p:cNvSpPr/>
          <p:nvPr/>
        </p:nvSpPr>
        <p:spPr>
          <a:xfrm>
            <a:off x="1203665" y="1359620"/>
            <a:ext cx="2852928" cy="12801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FFFFFF"/>
                </a:solidFill>
                <a:latin typeface="黑体" panose="02010609060101010101" pitchFamily="34" charset="-122"/>
                <a:ea typeface="黑体" panose="02010609060101010101" pitchFamily="34" charset="-122"/>
                <a:cs typeface="黑体" panose="02010609060101010101" pitchFamily="34" charset="-120"/>
              </a:rPr>
              <a:t>开源大模型指的是由全球开发者共同参与研发，源代码开放给公众使用的大型人工智能模型。这类模型通常具有强大的数据处理能力和学习能力，能够支持多种复杂任务的执行。</a:t>
            </a:r>
            <a:endParaRPr lang="en-US" sz="1440" dirty="0"/>
          </a:p>
        </p:txBody>
      </p:sp>
      <p:sp>
        <p:nvSpPr>
          <p:cNvPr id="21" name="Text 16"/>
          <p:cNvSpPr/>
          <p:nvPr/>
        </p:nvSpPr>
        <p:spPr>
          <a:xfrm>
            <a:off x="4838690" y="1808486"/>
            <a:ext cx="285292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6764FB"/>
                </a:solidFill>
                <a:latin typeface="黑体" panose="02010609060101010101" pitchFamily="34" charset="-122"/>
                <a:ea typeface="黑体" panose="02010609060101010101" pitchFamily="34" charset="-122"/>
                <a:cs typeface="黑体" panose="02010609060101010101" pitchFamily="34" charset="-120"/>
              </a:rPr>
              <a:t>中国开源大模型的特点</a:t>
            </a:r>
            <a:endParaRPr lang="en-US" sz="1440" dirty="0"/>
          </a:p>
        </p:txBody>
      </p:sp>
      <p:sp>
        <p:nvSpPr>
          <p:cNvPr id="22" name="Text 17"/>
          <p:cNvSpPr/>
          <p:nvPr/>
        </p:nvSpPr>
        <p:spPr>
          <a:xfrm>
            <a:off x="4838405" y="2210926"/>
            <a:ext cx="2852928" cy="12801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FFFFFF"/>
                </a:solidFill>
                <a:latin typeface="黑体" panose="02010609060101010101" pitchFamily="34" charset="-122"/>
                <a:ea typeface="黑体" panose="02010609060101010101" pitchFamily="34" charset="-122"/>
                <a:cs typeface="黑体" panose="02010609060101010101" pitchFamily="34" charset="-120"/>
              </a:rPr>
              <a:t>中国开源大模型在遵循国际标准的同时，融入了本土化创新元素，例如</a:t>
            </a:r>
            <a:r>
              <a:rPr lang="en-US" sz="1150" b="1" i="1" dirty="0">
                <a:solidFill>
                  <a:srgbClr val="FFFFFF"/>
                </a:solidFill>
                <a:latin typeface="黑体" panose="02010609060101010101" pitchFamily="34" charset="-122"/>
                <a:ea typeface="黑体" panose="02010609060101010101" pitchFamily="34" charset="-122"/>
                <a:cs typeface="黑体" panose="02010609060101010101" pitchFamily="34" charset="-120"/>
              </a:rPr>
              <a:t>针对中文语言处理的优化和对中国文化背景的理解</a:t>
            </a:r>
            <a:r>
              <a:rPr lang="en-US" sz="1150" dirty="0">
                <a:solidFill>
                  <a:srgbClr val="FFFFFF"/>
                </a:solidFill>
                <a:latin typeface="黑体" panose="02010609060101010101" pitchFamily="34" charset="-122"/>
                <a:ea typeface="黑体" panose="02010609060101010101" pitchFamily="34" charset="-122"/>
                <a:cs typeface="黑体" panose="02010609060101010101" pitchFamily="34" charset="-120"/>
              </a:rPr>
              <a:t>。这些特点使得它们在处理特定地域问题时表现出更高的效率和准确性。</a:t>
            </a:r>
            <a:endParaRPr lang="en-US" sz="1440" dirty="0"/>
          </a:p>
        </p:txBody>
      </p:sp>
      <p:sp>
        <p:nvSpPr>
          <p:cNvPr id="23" name="Text 18"/>
          <p:cNvSpPr/>
          <p:nvPr/>
        </p:nvSpPr>
        <p:spPr>
          <a:xfrm>
            <a:off x="1203141" y="2704702"/>
            <a:ext cx="2852928" cy="402336"/>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730" b="1" dirty="0">
                <a:solidFill>
                  <a:srgbClr val="6764FB"/>
                </a:solidFill>
                <a:latin typeface="黑体" panose="02010609060101010101" pitchFamily="34" charset="-122"/>
                <a:ea typeface="黑体" panose="02010609060101010101" pitchFamily="34" charset="-122"/>
                <a:cs typeface="黑体" panose="02010609060101010101" pitchFamily="34" charset="-120"/>
              </a:rPr>
              <a:t>开源大模型的社会影响</a:t>
            </a:r>
            <a:endParaRPr lang="en-US" sz="1440" dirty="0"/>
          </a:p>
        </p:txBody>
      </p:sp>
      <p:sp>
        <p:nvSpPr>
          <p:cNvPr id="24" name="Text 19"/>
          <p:cNvSpPr/>
          <p:nvPr/>
        </p:nvSpPr>
        <p:spPr>
          <a:xfrm>
            <a:off x="1203141" y="3125512"/>
            <a:ext cx="2852928" cy="1280160"/>
          </a:xfrm>
          <a:prstGeom prst="rect">
            <a:avLst/>
          </a:prstGeom>
          <a:noFill/>
        </p:spPr>
        <p:txBody>
          <a:bodyPr wrap="square" lIns="95250" tIns="95250" rIns="95250" bIns="95250" rtlCol="0" anchor="t">
            <a:spAutoFit/>
          </a:bodyPr>
          <a:lstStyle/>
          <a:p>
            <a:pPr marL="0" indent="0">
              <a:lnSpc>
                <a:spcPct val="100000"/>
              </a:lnSpc>
              <a:spcBef>
                <a:spcPts val="375"/>
              </a:spcBef>
              <a:buNone/>
            </a:pPr>
            <a:r>
              <a:rPr lang="en-US" sz="1150" dirty="0">
                <a:solidFill>
                  <a:srgbClr val="FFFFFF"/>
                </a:solidFill>
                <a:latin typeface="黑体" panose="02010609060101010101" pitchFamily="34" charset="-122"/>
                <a:ea typeface="黑体" panose="02010609060101010101" pitchFamily="34" charset="-122"/>
                <a:cs typeface="黑体" panose="02010609060101010101" pitchFamily="34" charset="-120"/>
              </a:rPr>
              <a:t>随着技术的不断进步，开源大模型正在改变着教育、医疗、金融等多个行业的运作方式。它们通过提供更智能的服务和解决方案，促进了行业的数字化转型，同时也带来了新的挑战和机遇。</a:t>
            </a:r>
            <a:endParaRPr lang="en-US" sz="1440" dirty="0"/>
          </a:p>
        </p:txBody>
      </p:sp>
      <p:sp>
        <p:nvSpPr>
          <p:cNvPr id="25" name="Shape 20"/>
          <p:cNvSpPr/>
          <p:nvPr/>
        </p:nvSpPr>
        <p:spPr>
          <a:xfrm>
            <a:off x="4646351" y="2114870"/>
            <a:ext cx="192640" cy="192640"/>
          </a:xfrm>
          <a:custGeom>
            <a:avLst/>
            <a:gdLst/>
            <a:ahLst/>
            <a:cxnLst/>
            <a:rect l="l" t="t" r="r" b="b"/>
            <a:pathLst>
              <a:path w="192640" h="192640">
                <a:moveTo>
                  <a:pt x="0" y="0"/>
                </a:moveTo>
                <a:moveTo>
                  <a:pt x="0" y="0"/>
                </a:moveTo>
                <a:lnTo>
                  <a:pt x="192640" y="0"/>
                </a:lnTo>
                <a:lnTo>
                  <a:pt x="192640" y="192640"/>
                </a:lnTo>
                <a:lnTo>
                  <a:pt x="0" y="192640"/>
                </a:lnTo>
                <a:close/>
              </a:path>
            </a:pathLst>
          </a:custGeom>
          <a:solidFill>
            <a:srgbClr val="6764FB"/>
          </a:solid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25078" y="67884"/>
            <a:ext cx="8005161" cy="56692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微软雅黑" panose="020B0503020204020204" pitchFamily="34" charset="-122"/>
                <a:ea typeface="微软雅黑" panose="020B0503020204020204" pitchFamily="34" charset="-122"/>
                <a:cs typeface="微软雅黑" panose="020B0503020204020204" pitchFamily="34" charset="-120"/>
              </a:rPr>
              <a:t>发展</a:t>
            </a:r>
            <a:endParaRPr lang="en-US" sz="1440" dirty="0"/>
          </a:p>
        </p:txBody>
      </p:sp>
      <p:pic>
        <p:nvPicPr>
          <p:cNvPr id="3" name="Image 0" descr="preencoded.png"/>
          <p:cNvPicPr>
            <a:picLocks noChangeAspect="1"/>
          </p:cNvPicPr>
          <p:nvPr/>
        </p:nvPicPr>
        <p:blipFill>
          <a:blip r:embed="rId2"/>
          <a:stretch>
            <a:fillRect/>
          </a:stretch>
        </p:blipFill>
        <p:spPr>
          <a:xfrm>
            <a:off x="201357" y="244913"/>
            <a:ext cx="616423" cy="231159"/>
          </a:xfrm>
          <a:prstGeom prst="rect">
            <a:avLst/>
          </a:prstGeom>
        </p:spPr>
      </p:pic>
      <p:pic>
        <p:nvPicPr>
          <p:cNvPr id="4" name="Image 1" descr="preencoded.png"/>
          <p:cNvPicPr>
            <a:picLocks noChangeAspect="1"/>
          </p:cNvPicPr>
          <p:nvPr/>
        </p:nvPicPr>
        <p:blipFill>
          <a:blip r:embed="rId3"/>
          <a:stretch>
            <a:fillRect/>
          </a:stretch>
        </p:blipFill>
        <p:spPr>
          <a:xfrm>
            <a:off x="201357" y="244913"/>
            <a:ext cx="616423" cy="231159"/>
          </a:xfrm>
          <a:prstGeom prst="rect">
            <a:avLst/>
          </a:prstGeom>
        </p:spPr>
      </p:pic>
      <p:pic>
        <p:nvPicPr>
          <p:cNvPr id="5" name="Image 2" descr="preencoded.png"/>
          <p:cNvPicPr>
            <a:picLocks noChangeAspect="1"/>
          </p:cNvPicPr>
          <p:nvPr/>
        </p:nvPicPr>
        <p:blipFill>
          <a:blip r:embed="rId4"/>
          <a:stretch>
            <a:fillRect/>
          </a:stretch>
        </p:blipFill>
        <p:spPr>
          <a:xfrm>
            <a:off x="201357" y="244913"/>
            <a:ext cx="616423" cy="231159"/>
          </a:xfrm>
          <a:prstGeom prst="rect">
            <a:avLst/>
          </a:prstGeom>
        </p:spPr>
      </p:pic>
      <p:pic>
        <p:nvPicPr>
          <p:cNvPr id="6" name="Image 3" descr="https://sgw-dx.xf-yun.com/api/v1/sparkdesk/_173367468710712a20e9dbd8148a688cea8bcdc4b0131.jpg?authorization=c2ltcGxlLWp3dCBhaz1zcGFya2Rlc2s4MDAwMDAwMDAwMDE7ZXhwPTMzMTA0NzQ2ODc7YWxnbz1obWFjLXNoYTI1NjtzaWc9cnR0Q2UrTi9YZkxVQ2thWGwzVSs3eVQrVm5YcUNqaXd3RGtnV3VSOHdLOD0=&amp;x_location=7YfmxI7B7uKO7jlRxIftd60Ye5D="/>
          <p:cNvPicPr>
            <a:picLocks noChangeAspect="1"/>
          </p:cNvPicPr>
          <p:nvPr/>
        </p:nvPicPr>
        <p:blipFill>
          <a:blip r:embed="rId5"/>
          <a:srcRect/>
          <a:stretch>
            <a:fillRect/>
          </a:stretch>
        </p:blipFill>
        <p:spPr>
          <a:xfrm>
            <a:off x="505361" y="2984626"/>
            <a:ext cx="2516140" cy="1415329"/>
          </a:xfrm>
          <a:prstGeom prst="rect">
            <a:avLst/>
          </a:prstGeom>
        </p:spPr>
      </p:pic>
      <p:sp>
        <p:nvSpPr>
          <p:cNvPr id="7" name="Text 1"/>
          <p:cNvSpPr/>
          <p:nvPr/>
        </p:nvSpPr>
        <p:spPr>
          <a:xfrm>
            <a:off x="455940" y="954523"/>
            <a:ext cx="2614983" cy="402336"/>
          </a:xfrm>
          <a:prstGeom prst="rect">
            <a:avLst/>
          </a:prstGeom>
          <a:noFill/>
        </p:spPr>
        <p:txBody>
          <a:bodyPr wrap="square" lIns="95250" tIns="95250" rIns="95250" bIns="95250" rtlCol="0" anchor="t">
            <a:spAutoFit/>
          </a:bodyPr>
          <a:lstStyle/>
          <a:p>
            <a:pPr marL="0" indent="0">
              <a:lnSpc>
                <a:spcPct val="100000"/>
              </a:lnSpc>
              <a:spcBef>
                <a:spcPts val="375"/>
              </a:spcBef>
              <a:buNone/>
            </a:pPr>
            <a:endParaRPr lang="en-US" sz="1440" dirty="0"/>
          </a:p>
        </p:txBody>
      </p:sp>
      <p:sp>
        <p:nvSpPr>
          <p:cNvPr id="8" name="Text 2"/>
          <p:cNvSpPr/>
          <p:nvPr/>
        </p:nvSpPr>
        <p:spPr>
          <a:xfrm>
            <a:off x="3247889"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FFFFFF"/>
                </a:solidFill>
                <a:latin typeface="黑体" panose="02010609060101010101" pitchFamily="34" charset="-122"/>
                <a:ea typeface="黑体" panose="02010609060101010101" pitchFamily="34" charset="-122"/>
                <a:cs typeface="黑体" panose="02010609060101010101" pitchFamily="34" charset="-120"/>
              </a:rPr>
              <a:t>这些开源大模型广泛应用于文本生成、情感分析、机器翻译等多个NLP子领域，通过不断优化算法和扩大数据集规模，显著提升了处理中文语言的能力与效率。</a:t>
            </a:r>
            <a:endParaRPr lang="en-US" sz="1440" dirty="0"/>
          </a:p>
        </p:txBody>
      </p:sp>
      <p:pic>
        <p:nvPicPr>
          <p:cNvPr id="9" name="Image 4" descr="https://sgw-dx.xf-yun.com/api/v1/sparkdesk/_1733674690029f3b12dec53fe4ba7a2c44f621d79a909.jpg?authorization=c2ltcGxlLWp3dCBhaz1zcGFya2Rlc2s4MDAwMDAwMDAwMDE7ZXhwPTMzMTA0NzQ2OTA7YWxnbz1obWFjLXNoYTI1NjtzaWc9TjQwRVJpbVJ6TFlwRm9LVUEzUy9BbDh5K2JVVXc3a2JtOGRxbnpQbGIwYz0=&amp;x_location=7YfmxI7B7uKO7jlRxIftd60Ye5D="/>
          <p:cNvPicPr>
            <a:picLocks noChangeAspect="1"/>
          </p:cNvPicPr>
          <p:nvPr/>
        </p:nvPicPr>
        <p:blipFill>
          <a:blip r:embed="rId6"/>
          <a:srcRect l="154" r="154"/>
          <a:stretch>
            <a:fillRect/>
          </a:stretch>
        </p:blipFill>
        <p:spPr>
          <a:xfrm>
            <a:off x="3297311" y="2984626"/>
            <a:ext cx="2516140" cy="1415329"/>
          </a:xfrm>
          <a:prstGeom prst="rect">
            <a:avLst/>
          </a:prstGeom>
        </p:spPr>
      </p:pic>
      <p:sp>
        <p:nvSpPr>
          <p:cNvPr id="10" name="Text 3"/>
          <p:cNvSpPr/>
          <p:nvPr/>
        </p:nvSpPr>
        <p:spPr>
          <a:xfrm>
            <a:off x="3247889" y="954523"/>
            <a:ext cx="2614983" cy="402336"/>
          </a:xfrm>
          <a:prstGeom prst="rect">
            <a:avLst/>
          </a:prstGeom>
          <a:noFill/>
        </p:spPr>
        <p:txBody>
          <a:bodyPr wrap="square" lIns="95250" tIns="95250" rIns="95250" bIns="95250" rtlCol="0" anchor="t">
            <a:spAutoFit/>
          </a:bodyPr>
          <a:lstStyle/>
          <a:p>
            <a:pPr marL="0" indent="0">
              <a:lnSpc>
                <a:spcPct val="100000"/>
              </a:lnSpc>
              <a:spcBef>
                <a:spcPts val="375"/>
              </a:spcBef>
              <a:buNone/>
            </a:pPr>
            <a:endParaRPr lang="en-US" sz="1440" dirty="0"/>
          </a:p>
        </p:txBody>
      </p:sp>
      <p:sp>
        <p:nvSpPr>
          <p:cNvPr id="11" name="Text 4"/>
          <p:cNvSpPr/>
          <p:nvPr/>
        </p:nvSpPr>
        <p:spPr>
          <a:xfrm>
            <a:off x="6031158" y="1500390"/>
            <a:ext cx="2656902"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FFFFFF"/>
                </a:solidFill>
                <a:latin typeface="黑体" panose="02010609060101010101" pitchFamily="34" charset="-122"/>
                <a:ea typeface="黑体" panose="02010609060101010101" pitchFamily="34" charset="-122"/>
                <a:cs typeface="黑体" panose="02010609060101010101" pitchFamily="34" charset="-120"/>
              </a:rPr>
              <a:t>面对日益增长的数据安全和隐私保护需求，未来中国开源大模型的发展将更加注重技术创新与伦理规范的平衡，同时加强国际合作，共同应对全球化背景下的新挑战。</a:t>
            </a:r>
            <a:endParaRPr lang="en-US" sz="1440" dirty="0"/>
          </a:p>
        </p:txBody>
      </p:sp>
      <p:pic>
        <p:nvPicPr>
          <p:cNvPr id="12" name="Image 5" descr="https://sgw-dx.xf-yun.com/api/v1/sparkdesk/_17336746929610db6a8d037b14103a828348e44bee807.jpg?authorization=c2ltcGxlLWp3dCBhaz1zcGFya2Rlc2s4MDAwMDAwMDAwMDE7ZXhwPTMzMTA0NzQ2OTM7YWxnbz1obWFjLXNoYTI1NjtzaWc9UjluNEE2TnpvbEhUREV1U1FhTWppbk51NFJLWGJMbXc1ajZKNEVGK1g0VT0=&amp;x_location=7YfmxI7B7uKO7jlRxIftd60Ye5D="/>
          <p:cNvPicPr>
            <a:picLocks noChangeAspect="1"/>
          </p:cNvPicPr>
          <p:nvPr/>
        </p:nvPicPr>
        <p:blipFill>
          <a:blip r:embed="rId7"/>
          <a:srcRect l="154" r="154"/>
          <a:stretch>
            <a:fillRect/>
          </a:stretch>
        </p:blipFill>
        <p:spPr>
          <a:xfrm>
            <a:off x="6101539" y="2984626"/>
            <a:ext cx="2516140" cy="1415329"/>
          </a:xfrm>
          <a:prstGeom prst="rect">
            <a:avLst/>
          </a:prstGeom>
        </p:spPr>
      </p:pic>
      <p:sp>
        <p:nvSpPr>
          <p:cNvPr id="13" name="Text 5"/>
          <p:cNvSpPr/>
          <p:nvPr/>
        </p:nvSpPr>
        <p:spPr>
          <a:xfrm>
            <a:off x="6031158" y="954523"/>
            <a:ext cx="2656902" cy="402336"/>
          </a:xfrm>
          <a:prstGeom prst="rect">
            <a:avLst/>
          </a:prstGeom>
          <a:noFill/>
        </p:spPr>
        <p:txBody>
          <a:bodyPr wrap="square" lIns="95250" tIns="95250" rIns="95250" bIns="95250" rtlCol="0" anchor="t">
            <a:spAutoFit/>
          </a:bodyPr>
          <a:lstStyle/>
          <a:p>
            <a:pPr marL="0" indent="0">
              <a:lnSpc>
                <a:spcPct val="100000"/>
              </a:lnSpc>
              <a:spcBef>
                <a:spcPts val="375"/>
              </a:spcBef>
              <a:buNone/>
            </a:pPr>
            <a:endParaRPr lang="en-US" sz="1440" dirty="0"/>
          </a:p>
        </p:txBody>
      </p:sp>
      <p:sp>
        <p:nvSpPr>
          <p:cNvPr id="14" name="Text 6"/>
          <p:cNvSpPr/>
          <p:nvPr/>
        </p:nvSpPr>
        <p:spPr>
          <a:xfrm>
            <a:off x="455940" y="1500390"/>
            <a:ext cx="2614983" cy="1280160"/>
          </a:xfrm>
          <a:prstGeom prst="rect">
            <a:avLst/>
          </a:prstGeom>
          <a:noFill/>
        </p:spPr>
        <p:txBody>
          <a:bodyPr wrap="square" lIns="95250" tIns="95250" rIns="95250" bIns="95250" rtlCol="0" anchor="t">
            <a:spAutoFit/>
          </a:bodyPr>
          <a:lstStyle/>
          <a:p>
            <a:pPr marL="0" indent="0" algn="just">
              <a:lnSpc>
                <a:spcPct val="100000"/>
              </a:lnSpc>
              <a:spcBef>
                <a:spcPts val="375"/>
              </a:spcBef>
              <a:buNone/>
            </a:pPr>
            <a:r>
              <a:rPr lang="en-US" sz="1150" dirty="0">
                <a:solidFill>
                  <a:srgbClr val="FFFFFF"/>
                </a:solidFill>
                <a:latin typeface="黑体" panose="02010609060101010101" pitchFamily="34" charset="-122"/>
                <a:ea typeface="黑体" panose="02010609060101010101" pitchFamily="34" charset="-122"/>
                <a:cs typeface="黑体" panose="02010609060101010101" pitchFamily="34" charset="-120"/>
              </a:rPr>
              <a:t>近年来，随着人工智能技术的飞速发展，中国涌现出一批优秀的开源大模型，它们在自然语言处理领域展现出了强大的实力与潜力，成为推动行业进步的重要力量。</a:t>
            </a:r>
            <a:endParaRPr lang="en-US" sz="144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463370" y="1959269"/>
            <a:ext cx="5221112" cy="786384"/>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3170" b="1" dirty="0">
                <a:solidFill>
                  <a:srgbClr val="6764FB"/>
                </a:solidFill>
                <a:latin typeface="黑体" panose="02010609060101010101" pitchFamily="34" charset="-122"/>
                <a:ea typeface="黑体" panose="02010609060101010101" pitchFamily="34" charset="-122"/>
                <a:cs typeface="黑体" panose="02010609060101010101" pitchFamily="34" charset="-120"/>
              </a:rPr>
              <a:t>主要开源大模型介绍</a:t>
            </a:r>
            <a:endParaRPr lang="en-US" sz="1440" dirty="0"/>
          </a:p>
        </p:txBody>
      </p:sp>
      <p:sp>
        <p:nvSpPr>
          <p:cNvPr id="3" name="Shape 1"/>
          <p:cNvSpPr/>
          <p:nvPr/>
        </p:nvSpPr>
        <p:spPr>
          <a:xfrm>
            <a:off x="463370" y="438260"/>
            <a:ext cx="914028" cy="914028"/>
          </a:xfrm>
          <a:custGeom>
            <a:avLst/>
            <a:gdLst/>
            <a:ahLst/>
            <a:cxnLst/>
            <a:rect l="l" t="t" r="r" b="b"/>
            <a:pathLst>
              <a:path w="914028" h="914028">
                <a:moveTo>
                  <a:pt x="457014" y="0"/>
                </a:moveTo>
                <a:moveTo>
                  <a:pt x="457014" y="0"/>
                </a:moveTo>
                <a:cubicBezTo>
                  <a:pt x="709247" y="0"/>
                  <a:pt x="914028" y="204781"/>
                  <a:pt x="914028" y="457014"/>
                </a:cubicBezTo>
                <a:cubicBezTo>
                  <a:pt x="914028" y="709247"/>
                  <a:pt x="709247" y="914028"/>
                  <a:pt x="457014" y="914028"/>
                </a:cubicBezTo>
                <a:cubicBezTo>
                  <a:pt x="204781" y="914028"/>
                  <a:pt x="0" y="709247"/>
                  <a:pt x="0" y="457014"/>
                </a:cubicBezTo>
                <a:cubicBezTo>
                  <a:pt x="0" y="204781"/>
                  <a:pt x="204781" y="0"/>
                  <a:pt x="457014" y="0"/>
                </a:cubicBezTo>
                <a:close/>
              </a:path>
            </a:pathLst>
          </a:custGeom>
          <a:solidFill>
            <a:srgbClr val="6764FB"/>
          </a:solidFill>
        </p:spPr>
      </p:sp>
      <p:sp>
        <p:nvSpPr>
          <p:cNvPr id="4" name="Text 2"/>
          <p:cNvSpPr/>
          <p:nvPr/>
        </p:nvSpPr>
        <p:spPr>
          <a:xfrm>
            <a:off x="345154" y="742055"/>
            <a:ext cx="1356643" cy="932688"/>
          </a:xfrm>
          <a:prstGeom prst="rect">
            <a:avLst/>
          </a:prstGeom>
          <a:noFill/>
        </p:spPr>
        <p:txBody>
          <a:bodyPr wrap="square" lIns="95250" tIns="95250" rIns="95250" bIns="95250" rtlCol="0" anchor="t">
            <a:spAutoFit/>
          </a:bodyPr>
          <a:lstStyle/>
          <a:p>
            <a:pPr marL="0" indent="0" algn="ctr">
              <a:lnSpc>
                <a:spcPct val="113000"/>
              </a:lnSpc>
              <a:spcBef>
                <a:spcPts val="375"/>
              </a:spcBef>
              <a:buNone/>
            </a:pPr>
            <a:r>
              <a:rPr lang="en-US" sz="3890" b="1" dirty="0">
                <a:solidFill>
                  <a:srgbClr val="C560FF"/>
                </a:solidFill>
                <a:latin typeface="Arial" panose="020B0604020202020204" pitchFamily="34" charset="0"/>
                <a:ea typeface="Arial" panose="020B0604020202020204" pitchFamily="34" charset="-122"/>
                <a:cs typeface="Arial" panose="020B0604020202020204" pitchFamily="34" charset="-120"/>
              </a:rPr>
              <a:t>02</a:t>
            </a:r>
            <a:endParaRPr lang="en-US" sz="14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25078" y="67884"/>
            <a:ext cx="8005161" cy="56692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Arial" panose="020B0604020202020204" pitchFamily="34" charset="0"/>
                <a:ea typeface="Arial" panose="020B0604020202020204" pitchFamily="34" charset="-122"/>
                <a:cs typeface="Arial" panose="020B0604020202020204" pitchFamily="34" charset="-120"/>
              </a:rPr>
              <a:t>Qwen</a:t>
            </a:r>
            <a:endParaRPr lang="en-US" sz="1440" dirty="0"/>
          </a:p>
        </p:txBody>
      </p:sp>
      <p:pic>
        <p:nvPicPr>
          <p:cNvPr id="3" name="Image 0" descr="https://sgw-dx.xf-yun.com/api/v1/sparkdesk/_173294975042491_C5agSE1733810137897-05904137516022006.png?authorization=c2ltcGxlLWp3dCBhaz1zcGFya2Rlc2s4MDAwMDAwMDAwMDE7ZXhwPTMzMTA2MTAxNDQ7YWxnbz1obWFjLXNoYTI1NjtzaWc9S2loanBsT0dBR2hQY0hRNTh3d3ovWW1XS1hxOTZsUGl4Y1E2VTNVOWVFaz0=&amp;x_location=7YfmxI7B7uKO7jlRxIftd60YeXD="/>
          <p:cNvPicPr>
            <a:picLocks noChangeAspect="1"/>
          </p:cNvPicPr>
          <p:nvPr/>
        </p:nvPicPr>
        <p:blipFill>
          <a:blip r:embed="rId2"/>
          <a:stretch>
            <a:fillRect/>
          </a:stretch>
        </p:blipFill>
        <p:spPr>
          <a:xfrm>
            <a:off x="170409" y="147519"/>
            <a:ext cx="590894" cy="590894"/>
          </a:xfrm>
          <a:prstGeom prst="rect">
            <a:avLst/>
          </a:prstGeom>
        </p:spPr>
      </p:pic>
      <p:sp>
        <p:nvSpPr>
          <p:cNvPr id="4" name="Text 1"/>
          <p:cNvSpPr/>
          <p:nvPr/>
        </p:nvSpPr>
        <p:spPr>
          <a:xfrm>
            <a:off x="275621" y="1019283"/>
            <a:ext cx="8242392" cy="3136392"/>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305" dirty="0">
                <a:solidFill>
                  <a:srgbClr val="FFFFFF"/>
                </a:solidFill>
                <a:latin typeface="黑体" panose="02010609060101010101" pitchFamily="34" charset="-122"/>
                <a:ea typeface="黑体" panose="02010609060101010101" pitchFamily="34" charset="-122"/>
                <a:cs typeface="黑体" panose="02010609060101010101" pitchFamily="34" charset="-120"/>
              </a:rPr>
              <a:t>Qwen是阿里巴巴集团Qwen团队研发的大语言模型和大型多模态模型系列。目前，大语言模型已升级至Qwen2.5版本。无论是语言模型还是多模态模型，均在大规模多语言和多模态数据上进行预训练，并通过高质量数据进行后期微调以贴近人类偏好。Qwen具备自然语言理解、文本生成、视觉理解、音频理解、工具使用、角色扮演、作为AI Agent进行互动等多种能力。</a:t>
            </a:r>
            <a:endParaRPr lang="en-US" sz="144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25078" y="67884"/>
            <a:ext cx="8005161" cy="566928"/>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2015" b="1" dirty="0">
                <a:solidFill>
                  <a:srgbClr val="FFFFFF"/>
                </a:solidFill>
                <a:latin typeface="Arial" panose="020B0604020202020204" pitchFamily="34" charset="0"/>
                <a:ea typeface="Arial" panose="020B0604020202020204" pitchFamily="34" charset="-122"/>
                <a:cs typeface="Arial" panose="020B0604020202020204" pitchFamily="34" charset="-120"/>
              </a:rPr>
              <a:t>Qwen</a:t>
            </a:r>
            <a:endParaRPr lang="en-US" sz="1440" dirty="0"/>
          </a:p>
        </p:txBody>
      </p:sp>
      <p:pic>
        <p:nvPicPr>
          <p:cNvPr id="3" name="Image 0" descr="https://sgw-dx.xf-yun.com/api/v1/sparkdesk/_173294975042491_C5agSE1733810137897-05904137516022006.png?authorization=c2ltcGxlLWp3dCBhaz1zcGFya2Rlc2s4MDAwMDAwMDAwMDE7ZXhwPTMzMTA2MTAxNDQ7YWxnbz1obWFjLXNoYTI1NjtzaWc9S2loanBsT0dBR2hQY0hRNTh3d3ovWW1XS1hxOTZsUGl4Y1E2VTNVOWVFaz0=&amp;x_location=7YfmxI7B7uKO7jlRxIftd60YeXD="/>
          <p:cNvPicPr>
            <a:picLocks noChangeAspect="1"/>
          </p:cNvPicPr>
          <p:nvPr/>
        </p:nvPicPr>
        <p:blipFill>
          <a:blip r:embed="rId2"/>
          <a:stretch>
            <a:fillRect/>
          </a:stretch>
        </p:blipFill>
        <p:spPr>
          <a:xfrm>
            <a:off x="170409" y="147519"/>
            <a:ext cx="590894" cy="590894"/>
          </a:xfrm>
          <a:prstGeom prst="rect">
            <a:avLst/>
          </a:prstGeom>
        </p:spPr>
      </p:pic>
      <p:sp>
        <p:nvSpPr>
          <p:cNvPr id="4" name="Text 1"/>
          <p:cNvSpPr/>
          <p:nvPr/>
        </p:nvSpPr>
        <p:spPr>
          <a:xfrm>
            <a:off x="249300" y="887677"/>
            <a:ext cx="8242392" cy="4023360"/>
          </a:xfrm>
          <a:prstGeom prst="rect">
            <a:avLst/>
          </a:prstGeom>
          <a:noFill/>
        </p:spPr>
        <p:txBody>
          <a:bodyPr wrap="square" lIns="95250" tIns="95250" rIns="95250" bIns="95250" rtlCol="0" anchor="t">
            <a:spAutoFit/>
          </a:bodyPr>
          <a:lstStyle/>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最新版本Qwen2.5有以下特点：</a:t>
            </a:r>
            <a:endParaRPr lang="en-US" sz="1440" dirty="0"/>
          </a:p>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
易于使用的仅解码器稠密语言模型，提供 0.5B 、1.5B 、3B 、7B 、14B 、32B 和 72B 共7种参数规模的模型，并且有基模型和指令微调模型两种变体（其中“ B ”表示“十亿”， 72B 即为 720 亿）</a:t>
            </a:r>
            <a:endParaRPr lang="en-US" sz="1440" dirty="0"/>
          </a:p>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
利用我们最新的数据集进行预训练，包含多达 18T tokens （其中“ T ”表示“万亿”， 18T 即为 18 万亿）</a:t>
            </a:r>
            <a:endParaRPr lang="en-US" sz="1440" dirty="0"/>
          </a:p>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
在遵循指令、生成长文本（超过 8K tokens ）、理解结构化数据（例如，表格）以及生成结构化输出特别是 JSON 方面有了显著改进
更加适应多样化的系统提示，增强了角色扮演的实现和聊天机器人的背景设置。</a:t>
            </a:r>
            <a:endParaRPr lang="en-US" sz="1440" dirty="0"/>
          </a:p>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
支持最多达 128K tokens 的上下文长度，并能生成多达 8K tokens 的文本。</a:t>
            </a:r>
            <a:endParaRPr lang="en-US" sz="1440" dirty="0"/>
          </a:p>
          <a:p>
            <a:pPr marL="0" indent="0">
              <a:lnSpc>
                <a:spcPct val="113000"/>
              </a:lnSpc>
              <a:spcBef>
                <a:spcPts val="375"/>
              </a:spcBef>
              <a:buNone/>
            </a:pPr>
            <a:r>
              <a:rPr lang="en-US" sz="1440" dirty="0">
                <a:solidFill>
                  <a:srgbClr val="FFFFFF"/>
                </a:solidFill>
                <a:latin typeface="黑体" panose="02010609060101010101" pitchFamily="34" charset="-122"/>
                <a:ea typeface="黑体" panose="02010609060101010101" pitchFamily="34" charset="-122"/>
                <a:cs typeface="黑体" panose="02010609060101010101" pitchFamily="34" charset="-120"/>
              </a:rPr>
              <a:t>
支持超过 29 种语言，包括中文、英文、法文、西班牙文、葡萄牙文、德文、意大利文、俄文、日文、韩文、越南文、泰文、阿拉伯文等。</a:t>
            </a:r>
            <a:endParaRPr lang="en-US" sz="1440" dirty="0"/>
          </a:p>
        </p:txBody>
      </p:sp>
    </p:spTree>
  </p:cSld>
  <p:clrMapOvr>
    <a:masterClrMapping/>
  </p:clrMapOvr>
</p:sld>
</file>

<file path=ppt/tags/tag1.xml><?xml version="1.0" encoding="utf-8"?>
<p:tagLst xmlns:p="http://schemas.openxmlformats.org/presentationml/2006/main">
  <p:tag name="commondata" val="eyJoZGlkIjoiMjYyZmZlM2RiNzNkODYzMmRmMzE4MjFlOTcxMTVjYTIifQ=="/>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2587</Words>
  <Application>WPS 演示</Application>
  <PresentationFormat>On-screen Show (16:9)</PresentationFormat>
  <Paragraphs>142</Paragraphs>
  <Slides>21</Slides>
  <Notes>21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21</vt:i4>
      </vt:variant>
    </vt:vector>
  </HeadingPairs>
  <TitlesOfParts>
    <vt:vector size="39" baseType="lpstr">
      <vt:lpstr>Arial</vt:lpstr>
      <vt:lpstr>宋体</vt:lpstr>
      <vt:lpstr>Wingdings</vt:lpstr>
      <vt:lpstr>站酷快乐体</vt:lpstr>
      <vt:lpstr>Segoe Print</vt:lpstr>
      <vt:lpstr>站酷快乐体</vt:lpstr>
      <vt:lpstr>站酷快乐体</vt:lpstr>
      <vt:lpstr>微软雅黑</vt:lpstr>
      <vt:lpstr>微软雅黑</vt:lpstr>
      <vt:lpstr>黑体</vt:lpstr>
      <vt:lpstr>黑体</vt:lpstr>
      <vt:lpstr>Arial</vt:lpstr>
      <vt:lpstr>Arial</vt:lpstr>
      <vt:lpstr>Calibri</vt:lpstr>
      <vt:lpstr>Arial Unicode MS</vt:lpstr>
      <vt:lpstr>等线</vt:lpstr>
      <vt:lpstr>MingLiU-ExtB</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creator>PptxGenJS</dc:creator>
  <dc:subject>PptxGenJS Presentation</dc:subject>
  <cp:lastModifiedBy>童宇凡</cp:lastModifiedBy>
  <cp:revision>2</cp:revision>
  <dcterms:created xsi:type="dcterms:W3CDTF">2024-12-11T05:19:00Z</dcterms:created>
  <dcterms:modified xsi:type="dcterms:W3CDTF">2024-12-11T05:58:38Z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62CC21116DFF4CA1907DC957701AB23D_12</vt:lpwstr>
  </property>
  <property fmtid="{D5CDD505-2E9C-101B-9397-08002B2CF9AE}" pid="3" name="KSOProductBuildVer">
    <vt:lpwstr>2052-12.1.0.16929</vt:lpwstr>
  </property>
</Properties>
</file>