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3" r:id="rId3"/>
  </p:sldMasterIdLst>
  <p:notesMasterIdLst>
    <p:notesMasterId r:id="rId8"/>
  </p:notesMasterIdLst>
  <p:sldIdLst>
    <p:sldId id="297" r:id="rId4"/>
    <p:sldId id="258" r:id="rId5"/>
    <p:sldId id="322" r:id="rId6"/>
    <p:sldId id="313" r:id="rId7"/>
    <p:sldId id="314" r:id="rId9"/>
    <p:sldId id="315" r:id="rId10"/>
    <p:sldId id="316" r:id="rId11"/>
    <p:sldId id="323" r:id="rId12"/>
    <p:sldId id="317" r:id="rId13"/>
    <p:sldId id="326" r:id="rId14"/>
    <p:sldId id="318" r:id="rId15"/>
    <p:sldId id="324" r:id="rId16"/>
    <p:sldId id="321" r:id="rId17"/>
    <p:sldId id="327" r:id="rId18"/>
    <p:sldId id="328" r:id="rId19"/>
    <p:sldId id="329" r:id="rId20"/>
    <p:sldId id="330" r:id="rId21"/>
    <p:sldId id="29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1645"/>
    <a:srgbClr val="0D0745"/>
    <a:srgbClr val="2925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 autoAdjust="0"/>
    <p:restoredTop sz="88150" autoAdjust="0"/>
  </p:normalViewPr>
  <p:slideViewPr>
    <p:cSldViewPr snapToGrid="0" showGuides="1">
      <p:cViewPr>
        <p:scale>
          <a:sx n="75" d="100"/>
          <a:sy n="75" d="100"/>
        </p:scale>
        <p:origin x="798" y="222"/>
      </p:cViewPr>
      <p:guideLst>
        <p:guide orient="horz" pos="2160"/>
        <p:guide pos="38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4" d="100"/>
        <a:sy n="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26C04-36E8-4DFB-8BD2-299C5D6587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600BE-219B-4CC9-A256-ADA4C6668A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600BE-219B-4CC9-A256-ADA4C6668A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129" y="239622"/>
            <a:ext cx="10515600" cy="495487"/>
          </a:xfrm>
        </p:spPr>
        <p:txBody>
          <a:bodyPr>
            <a:normAutofit/>
          </a:bodyPr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735109"/>
            <a:ext cx="12192000" cy="5986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6" Type="http://schemas.openxmlformats.org/officeDocument/2006/relationships/theme" Target="../theme/theme1.xml"/><Relationship Id="rId35" Type="http://schemas.openxmlformats.org/officeDocument/2006/relationships/image" Target="../media/image1.jpeg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5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-123395"/>
            <a:ext cx="12192000" cy="698139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905373"/>
            <a:ext cx="12192000" cy="5991815"/>
          </a:xfrm>
          <a:prstGeom prst="rect">
            <a:avLst/>
          </a:prstGeom>
          <a:solidFill>
            <a:srgbClr val="FFFFFF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0" y="854720"/>
            <a:ext cx="12192000" cy="115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735">
              <a:solidFill>
                <a:prstClr val="white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45033" y="867320"/>
            <a:ext cx="86355" cy="86400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735">
              <a:solidFill>
                <a:prstClr val="white"/>
              </a:solidFill>
            </a:endParaRPr>
          </a:p>
        </p:txBody>
      </p:sp>
      <p:sp>
        <p:nvSpPr>
          <p:cNvPr id="18" name="椭圆 14"/>
          <p:cNvSpPr>
            <a:spLocks noChangeAspect="1"/>
          </p:cNvSpPr>
          <p:nvPr/>
        </p:nvSpPr>
        <p:spPr bwMode="auto">
          <a:xfrm>
            <a:off x="106773" y="188720"/>
            <a:ext cx="562875" cy="720000"/>
          </a:xfrm>
          <a:custGeom>
            <a:avLst/>
            <a:gdLst>
              <a:gd name="connsiteX0" fmla="*/ 341785 w 683568"/>
              <a:gd name="connsiteY0" fmla="*/ 7547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5 w 683568"/>
              <a:gd name="connsiteY3" fmla="*/ 75471 h 864094"/>
              <a:gd name="connsiteX4" fmla="*/ 341784 w 683568"/>
              <a:gd name="connsiteY4" fmla="*/ 0 h 864094"/>
              <a:gd name="connsiteX5" fmla="*/ 683568 w 683568"/>
              <a:gd name="connsiteY5" fmla="*/ 341784 h 864094"/>
              <a:gd name="connsiteX6" fmla="*/ 577183 w 683568"/>
              <a:gd name="connsiteY6" fmla="*/ 588642 h 864094"/>
              <a:gd name="connsiteX7" fmla="*/ 341597 w 683568"/>
              <a:gd name="connsiteY7" fmla="*/ 864094 h 864094"/>
              <a:gd name="connsiteX8" fmla="*/ 105111 w 683568"/>
              <a:gd name="connsiteY8" fmla="*/ 587591 h 864094"/>
              <a:gd name="connsiteX9" fmla="*/ 59857 w 683568"/>
              <a:gd name="connsiteY9" fmla="*/ 534679 h 864094"/>
              <a:gd name="connsiteX10" fmla="*/ 59306 w 683568"/>
              <a:gd name="connsiteY10" fmla="*/ 534035 h 864094"/>
              <a:gd name="connsiteX11" fmla="*/ 59325 w 683568"/>
              <a:gd name="connsiteY11" fmla="*/ 534035 h 864094"/>
              <a:gd name="connsiteX12" fmla="*/ 0 w 683568"/>
              <a:gd name="connsiteY12" fmla="*/ 341784 h 864094"/>
              <a:gd name="connsiteX13" fmla="*/ 341784 w 683568"/>
              <a:gd name="connsiteY13" fmla="*/ 0 h 864094"/>
              <a:gd name="connsiteX0-1" fmla="*/ 341785 w 683568"/>
              <a:gd name="connsiteY0-2" fmla="*/ 523601 h 864094"/>
              <a:gd name="connsiteX1-3" fmla="*/ 117720 w 683568"/>
              <a:gd name="connsiteY1-4" fmla="*/ 299536 h 864094"/>
              <a:gd name="connsiteX2-5" fmla="*/ 341785 w 683568"/>
              <a:gd name="connsiteY2-6" fmla="*/ 523601 h 864094"/>
              <a:gd name="connsiteX3-7" fmla="*/ 341784 w 683568"/>
              <a:gd name="connsiteY3-8" fmla="*/ 0 h 864094"/>
              <a:gd name="connsiteX4-9" fmla="*/ 683568 w 683568"/>
              <a:gd name="connsiteY4-10" fmla="*/ 341784 h 864094"/>
              <a:gd name="connsiteX5-11" fmla="*/ 577183 w 683568"/>
              <a:gd name="connsiteY5-12" fmla="*/ 588642 h 864094"/>
              <a:gd name="connsiteX6-13" fmla="*/ 341597 w 683568"/>
              <a:gd name="connsiteY6-14" fmla="*/ 864094 h 864094"/>
              <a:gd name="connsiteX7-15" fmla="*/ 105111 w 683568"/>
              <a:gd name="connsiteY7-16" fmla="*/ 587591 h 864094"/>
              <a:gd name="connsiteX8-17" fmla="*/ 59857 w 683568"/>
              <a:gd name="connsiteY8-18" fmla="*/ 534679 h 864094"/>
              <a:gd name="connsiteX9-19" fmla="*/ 59306 w 683568"/>
              <a:gd name="connsiteY9-20" fmla="*/ 534035 h 864094"/>
              <a:gd name="connsiteX10-21" fmla="*/ 59325 w 683568"/>
              <a:gd name="connsiteY10-22" fmla="*/ 534035 h 864094"/>
              <a:gd name="connsiteX11-23" fmla="*/ 0 w 683568"/>
              <a:gd name="connsiteY11-24" fmla="*/ 341784 h 864094"/>
              <a:gd name="connsiteX12-25" fmla="*/ 341784 w 683568"/>
              <a:gd name="connsiteY12-26" fmla="*/ 0 h 864094"/>
              <a:gd name="connsiteX0-27" fmla="*/ 341784 w 683568"/>
              <a:gd name="connsiteY0-28" fmla="*/ 0 h 864094"/>
              <a:gd name="connsiteX1-29" fmla="*/ 683568 w 683568"/>
              <a:gd name="connsiteY1-30" fmla="*/ 341784 h 864094"/>
              <a:gd name="connsiteX2-31" fmla="*/ 577183 w 683568"/>
              <a:gd name="connsiteY2-32" fmla="*/ 588642 h 864094"/>
              <a:gd name="connsiteX3-33" fmla="*/ 341597 w 683568"/>
              <a:gd name="connsiteY3-34" fmla="*/ 864094 h 864094"/>
              <a:gd name="connsiteX4-35" fmla="*/ 105111 w 683568"/>
              <a:gd name="connsiteY4-36" fmla="*/ 587591 h 864094"/>
              <a:gd name="connsiteX5-37" fmla="*/ 59857 w 683568"/>
              <a:gd name="connsiteY5-38" fmla="*/ 534679 h 864094"/>
              <a:gd name="connsiteX6-39" fmla="*/ 59306 w 683568"/>
              <a:gd name="connsiteY6-40" fmla="*/ 534035 h 864094"/>
              <a:gd name="connsiteX7-41" fmla="*/ 59325 w 683568"/>
              <a:gd name="connsiteY7-42" fmla="*/ 534035 h 864094"/>
              <a:gd name="connsiteX8-43" fmla="*/ 0 w 683568"/>
              <a:gd name="connsiteY8-44" fmla="*/ 341784 h 864094"/>
              <a:gd name="connsiteX9-45" fmla="*/ 341784 w 683568"/>
              <a:gd name="connsiteY9-46" fmla="*/ 0 h 8640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70C0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1735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48683" y="279699"/>
            <a:ext cx="791675" cy="369332"/>
          </a:xfrm>
          <a:prstGeom prst="rect">
            <a:avLst/>
          </a:prstGeom>
        </p:spPr>
        <p:txBody>
          <a:bodyPr lIns="91440" tIns="45720" rIns="91440" bIns="45720"/>
          <a:lstStyle/>
          <a:p>
            <a:pPr algn="ctr">
              <a:defRPr/>
            </a:pPr>
            <a:r>
              <a:rPr lang="zh-CN" altLang="en-US" sz="1865" dirty="0">
                <a:solidFill>
                  <a:prstClr val="black">
                    <a:lumMod val="75000"/>
                    <a:lumOff val="2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fld id="{2EEF1883-7A0E-4F66-9932-E581691AD397}" type="slidenum">
              <a:rPr lang="zh-CN" altLang="en-US" sz="1865" dirty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r>
              <a:rPr lang="zh-CN" altLang="en-US" sz="1865" dirty="0">
                <a:solidFill>
                  <a:prstClr val="black">
                    <a:lumMod val="75000"/>
                    <a:lumOff val="2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endParaRPr lang="zh-CN" altLang="en-US" sz="1865" dirty="0">
              <a:solidFill>
                <a:prstClr val="black">
                  <a:lumMod val="75000"/>
                  <a:lumOff val="25000"/>
                </a:prst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704020202020204" pitchFamily="34" charset="0"/>
          <a:ea typeface="微软雅黑" panose="020B0503020204020204" pitchFamily="34" charset="-122"/>
          <a:cs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704020202020204" pitchFamily="34" charset="0"/>
          <a:ea typeface="微软雅黑" panose="020B0503020204020204" pitchFamily="34" charset="-122"/>
          <a:cs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704020202020204" pitchFamily="34" charset="0"/>
          <a:ea typeface="微软雅黑" panose="020B0503020204020204" pitchFamily="34" charset="-122"/>
          <a:cs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704020202020204" pitchFamily="34" charset="0"/>
          <a:ea typeface="微软雅黑" panose="020B0503020204020204" pitchFamily="34" charset="-122"/>
          <a:cs typeface="宋体" pitchFamily="2" charset="-122"/>
        </a:defRPr>
      </a:lvl5pPr>
      <a:lvl6pPr marL="565150"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704020202020204" pitchFamily="34" charset="0"/>
          <a:ea typeface="微软雅黑" panose="020B0503020204020204" pitchFamily="34" charset="-122"/>
          <a:cs typeface="宋体" pitchFamily="2" charset="-122"/>
        </a:defRPr>
      </a:lvl6pPr>
      <a:lvl7pPr marL="1130935"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704020202020204" pitchFamily="34" charset="0"/>
          <a:ea typeface="微软雅黑" panose="020B0503020204020204" pitchFamily="34" charset="-122"/>
          <a:cs typeface="宋体" pitchFamily="2" charset="-122"/>
        </a:defRPr>
      </a:lvl7pPr>
      <a:lvl8pPr marL="1696085"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704020202020204" pitchFamily="34" charset="0"/>
          <a:ea typeface="微软雅黑" panose="020B0503020204020204" pitchFamily="34" charset="-122"/>
          <a:cs typeface="宋体" pitchFamily="2" charset="-122"/>
        </a:defRPr>
      </a:lvl8pPr>
      <a:lvl9pPr marL="2261235"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704020202020204" pitchFamily="34" charset="0"/>
          <a:ea typeface="微软雅黑" panose="020B0503020204020204" pitchFamily="34" charset="-122"/>
          <a:cs typeface="宋体" pitchFamily="2" charset="-122"/>
        </a:defRPr>
      </a:lvl9pPr>
    </p:titleStyle>
    <p:bodyStyle>
      <a:lvl1pPr marL="223520" indent="-22352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535" b="1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2352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06805" indent="-21463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865">
          <a:solidFill>
            <a:schemeClr val="tx1"/>
          </a:solidFill>
          <a:latin typeface="+mn-lt"/>
          <a:ea typeface="+mn-ea"/>
          <a:cs typeface="+mn-cs"/>
        </a:defRPr>
      </a:lvl3pPr>
      <a:lvl4pPr marL="1551940" indent="-22352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735">
          <a:solidFill>
            <a:schemeClr val="tx1"/>
          </a:solidFill>
          <a:latin typeface="+mn-lt"/>
          <a:ea typeface="+mn-ea"/>
          <a:cs typeface="+mn-cs"/>
        </a:defRPr>
      </a:lvl4pPr>
      <a:lvl5pPr marL="2001520" indent="-226695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5pPr>
      <a:lvl6pPr marL="2567940" indent="-227965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6pPr>
      <a:lvl7pPr marL="3133090" indent="-227965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7pPr>
      <a:lvl8pPr marL="3698240" indent="-227965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8pPr>
      <a:lvl9pPr marL="4264025" indent="-227965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1pPr>
      <a:lvl2pPr marL="565150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2pPr>
      <a:lvl3pPr marL="1130935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3pPr>
      <a:lvl4pPr marL="1696085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4pPr>
      <a:lvl5pPr marL="2261235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5pPr>
      <a:lvl6pPr marL="2827020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6pPr>
      <a:lvl7pPr marL="3392170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7pPr>
      <a:lvl8pPr marL="3957320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8pPr>
      <a:lvl9pPr marL="4523105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611195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0" y="522676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第</a:t>
            </a:r>
            <a:r>
              <a:rPr lang="en-US" altLang="zh-CN" sz="60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1</a:t>
            </a:r>
            <a:r>
              <a:rPr lang="zh-CN" altLang="en-US" sz="60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讲  </a:t>
            </a:r>
            <a:r>
              <a:rPr lang="en-US" altLang="zh-CN" sz="60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Docker</a:t>
            </a:r>
            <a:r>
              <a:rPr lang="zh-CN" altLang="en-US" sz="60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概述</a:t>
            </a:r>
            <a:endParaRPr lang="zh-CN" altLang="en-US" sz="6000" b="1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129" y="239622"/>
            <a:ext cx="10515600" cy="49548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二、容器与虚拟机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987136" y="1792895"/>
            <a:ext cx="10217727" cy="446722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容器包括应用程序及其所有依赖项。容器运行时，与宿主机共享操作系统内核，容器在</a:t>
            </a:r>
            <a:r>
              <a:rPr lang="en-US" altLang="zh-CN" dirty="0" err="1"/>
              <a:t>linux</a:t>
            </a:r>
            <a:r>
              <a:rPr lang="zh-CN" altLang="en-US" dirty="0"/>
              <a:t>内核层面（使用了</a:t>
            </a:r>
            <a:r>
              <a:rPr lang="en-US" altLang="zh-CN" dirty="0" err="1"/>
              <a:t>Cgroups</a:t>
            </a:r>
            <a:r>
              <a:rPr lang="zh-CN" altLang="en-US" dirty="0"/>
              <a:t>和</a:t>
            </a:r>
            <a:r>
              <a:rPr lang="en-US" altLang="zh-CN" dirty="0"/>
              <a:t>namespaces</a:t>
            </a:r>
            <a:r>
              <a:rPr lang="zh-CN" altLang="en-US" dirty="0"/>
              <a:t>）来实现进程间的隔离，容器在主机操作系统上的用户空间中作为独立进程运行。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容器更加轻量化，它体积小，启动快，占用资源少，性能好。</a:t>
            </a:r>
            <a:endParaRPr lang="en-US" altLang="zh-CN" dirty="0"/>
          </a:p>
        </p:txBody>
      </p:sp>
      <p:sp>
        <p:nvSpPr>
          <p:cNvPr id="7" name="标题 1"/>
          <p:cNvSpPr txBox="1"/>
          <p:nvPr/>
        </p:nvSpPr>
        <p:spPr>
          <a:xfrm>
            <a:off x="990600" y="855848"/>
            <a:ext cx="5105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、容器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56129" y="239622"/>
            <a:ext cx="10515600" cy="49548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二、容器与虚拟机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990600" y="855848"/>
            <a:ext cx="5105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、容器与虚拟机对比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72" y="1709920"/>
            <a:ext cx="11274656" cy="4899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/>
        </p:nvSpPr>
        <p:spPr bwMode="auto">
          <a:xfrm>
            <a:off x="5024369" y="3231460"/>
            <a:ext cx="4660181" cy="835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44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  <a:sym typeface="方正兰亭黑_GBK" panose="02000000000000000000" charset="-122"/>
              </a:rPr>
              <a:t>Docker</a:t>
            </a:r>
            <a:r>
              <a:rPr lang="zh-CN" altLang="en-US" sz="44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  <a:sym typeface="方正兰亭黑_GBK" panose="02000000000000000000" charset="-122"/>
              </a:rPr>
              <a:t>的特点</a:t>
            </a:r>
            <a:endParaRPr lang="en-US" altLang="zh-CN" sz="4400" b="1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cs typeface="方正兰亭中黑_GBK" panose="02000000000000000000" charset="-122"/>
              <a:sym typeface="方正兰亭黑_GBK" panose="02000000000000000000" charset="-122"/>
            </a:endParaRPr>
          </a:p>
        </p:txBody>
      </p:sp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3192405" y="2194862"/>
            <a:ext cx="1271453" cy="2205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373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3735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337077" y="3544238"/>
            <a:ext cx="843452" cy="52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FFFFFF"/>
                </a:solidFill>
              </a:rPr>
              <a:t>Part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56129" y="239622"/>
            <a:ext cx="10515600" cy="49548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4098"/>
            <a:ext cx="12192001" cy="5280552"/>
          </a:xfrm>
          <a:prstGeom prst="rect">
            <a:avLst/>
          </a:prstGeom>
        </p:spPr>
      </p:pic>
      <p:sp>
        <p:nvSpPr>
          <p:cNvPr id="12" name="标题 1"/>
          <p:cNvSpPr txBox="1"/>
          <p:nvPr/>
        </p:nvSpPr>
        <p:spPr>
          <a:xfrm>
            <a:off x="990599" y="639717"/>
            <a:ext cx="74551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Docker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的核心组件架构图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56129" y="239622"/>
            <a:ext cx="10515600" cy="49548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 txBox="1"/>
          <p:nvPr/>
        </p:nvSpPr>
        <p:spPr>
          <a:xfrm>
            <a:off x="990599" y="639717"/>
            <a:ext cx="74551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Docker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的优势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2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dirty="0"/>
              <a:t>对于开发人员</a:t>
            </a:r>
            <a:endParaRPr lang="en-US" altLang="zh-CN" dirty="0"/>
          </a:p>
          <a:p>
            <a:pPr marL="0" indent="0">
              <a:lnSpc>
                <a:spcPct val="110000"/>
              </a:lnSpc>
              <a:buFont typeface="Arial" panose="020B0704020202020204" pitchFamily="34" charset="0"/>
              <a:buNone/>
            </a:pPr>
            <a:r>
              <a:rPr lang="zh-CN" altLang="en-US" dirty="0"/>
              <a:t>       容器意味着环境隔离和可重复性。开发人员只需为应用创建一次运行环境，然后打包成容器便可在其他机器上运行。另外，容器环境与所在的 </a:t>
            </a:r>
            <a:r>
              <a:rPr lang="en-US" altLang="zh-CN" dirty="0"/>
              <a:t>Host </a:t>
            </a:r>
            <a:r>
              <a:rPr lang="zh-CN" altLang="en-US" dirty="0"/>
              <a:t>环境是隔离的，就像虚拟机一样，但更快更简单。</a:t>
            </a:r>
            <a:endParaRPr lang="zh-CN" altLang="en-US" dirty="0"/>
          </a:p>
          <a:p>
            <a:pPr>
              <a:lnSpc>
                <a:spcPct val="110000"/>
              </a:lnSpc>
            </a:pP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对于运维人员</a:t>
            </a:r>
            <a:endParaRPr lang="en-US" altLang="zh-CN" dirty="0"/>
          </a:p>
          <a:p>
            <a:pPr marL="0" indent="0">
              <a:lnSpc>
                <a:spcPct val="110000"/>
              </a:lnSpc>
              <a:buFont typeface="Arial" panose="020B0704020202020204" pitchFamily="34" charset="0"/>
              <a:buNone/>
            </a:pPr>
            <a:r>
              <a:rPr lang="zh-CN" altLang="en-US" dirty="0"/>
              <a:t>        只需要配置好标准的 </a:t>
            </a:r>
            <a:r>
              <a:rPr lang="en-US" altLang="zh-CN" dirty="0"/>
              <a:t>runtime </a:t>
            </a:r>
            <a:r>
              <a:rPr lang="zh-CN" altLang="en-US" dirty="0"/>
              <a:t>环境，服务器就可以运行任何容器。这使得运维人员的工作变得更高效，一致和可重复。容器消除了开发、测试、生产环境的不一致性。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56129" y="239622"/>
            <a:ext cx="10515600" cy="49548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 txBox="1"/>
          <p:nvPr/>
        </p:nvSpPr>
        <p:spPr>
          <a:xfrm>
            <a:off x="990599" y="639717"/>
            <a:ext cx="74551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、一键部署，开箱即用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19"/>
          <a:stretch>
            <a:fillRect/>
          </a:stretch>
        </p:blipFill>
        <p:spPr>
          <a:xfrm>
            <a:off x="613513" y="1707842"/>
            <a:ext cx="10964971" cy="24347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45"/>
          <a:stretch>
            <a:fillRect/>
          </a:stretch>
        </p:blipFill>
        <p:spPr>
          <a:xfrm>
            <a:off x="2095998" y="3794260"/>
            <a:ext cx="8000000" cy="2434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91" y="1286102"/>
            <a:ext cx="9088118" cy="4267796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56129" y="239622"/>
            <a:ext cx="10515600" cy="495487"/>
          </a:xfrm>
        </p:spPr>
        <p:txBody>
          <a:bodyPr>
            <a:noAutofit/>
          </a:bodyPr>
          <a:lstStyle/>
          <a:p>
            <a:pPr algn="l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  <a:endParaRPr lang="zh-CN" altLang="en-US" sz="4000" dirty="0">
              <a:ea typeface="+mn-ea"/>
              <a:cs typeface="+mn-ea"/>
            </a:endParaRPr>
          </a:p>
        </p:txBody>
      </p:sp>
      <p:sp>
        <p:nvSpPr>
          <p:cNvPr id="12" name="标题 1"/>
          <p:cNvSpPr txBox="1"/>
          <p:nvPr/>
        </p:nvSpPr>
        <p:spPr>
          <a:xfrm>
            <a:off x="990599" y="639717"/>
            <a:ext cx="74551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、一次打包，到处运行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1280795" y="5292815"/>
            <a:ext cx="96304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原来，最怕的就是系统环境不同，“在我的机器上（开发时）是正常的，为什么到你的机器上（测试）就不能正常运行了？！”</a:t>
            </a:r>
            <a:endParaRPr lang="zh-CN" altLang="en-US" sz="26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56129" y="239622"/>
            <a:ext cx="10515600" cy="49548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51" b="5784"/>
          <a:stretch>
            <a:fillRect/>
          </a:stretch>
        </p:blipFill>
        <p:spPr>
          <a:xfrm>
            <a:off x="1183877" y="758813"/>
            <a:ext cx="9824246" cy="4324350"/>
          </a:xfrm>
          <a:prstGeom prst="rect">
            <a:avLst/>
          </a:prstGeom>
        </p:spPr>
      </p:pic>
      <p:sp>
        <p:nvSpPr>
          <p:cNvPr id="4" name="标题 1"/>
          <p:cNvSpPr txBox="1"/>
          <p:nvPr/>
        </p:nvSpPr>
        <p:spPr>
          <a:xfrm>
            <a:off x="1280795" y="5292815"/>
            <a:ext cx="96304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制作镜像，如同按相同的配方制作的方便面，不论多少，只需加入开水，泡出来面都是同一个味道！</a:t>
            </a:r>
            <a:endParaRPr lang="zh-CN" altLang="en-US" sz="26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115345" y="2148010"/>
            <a:ext cx="8228011" cy="2561980"/>
            <a:chOff x="1981995" y="2122471"/>
            <a:chExt cx="8228011" cy="2561980"/>
          </a:xfrm>
        </p:grpSpPr>
        <p:grpSp>
          <p:nvGrpSpPr>
            <p:cNvPr id="8" name="组合 7"/>
            <p:cNvGrpSpPr/>
            <p:nvPr/>
          </p:nvGrpSpPr>
          <p:grpSpPr>
            <a:xfrm>
              <a:off x="1981995" y="2122471"/>
              <a:ext cx="8228011" cy="2561980"/>
              <a:chOff x="1851363" y="2122471"/>
              <a:chExt cx="8228011" cy="2561980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2950565" y="2545408"/>
                <a:ext cx="576290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</a:rPr>
                  <a:t>本讲结束</a:t>
                </a:r>
                <a:endParaRPr lang="zh-CN" altLang="en-US" sz="6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851363" y="2122471"/>
                <a:ext cx="822801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kumimoji="1" lang="zh-CN" altLang="en-US" sz="2000" b="1" dirty="0">
                  <a:solidFill>
                    <a:schemeClr val="bg1"/>
                  </a:solidFill>
                  <a:latin typeface="Adobe 明體 Std L" panose="02020300000000000000" pitchFamily="18" charset="-128"/>
                  <a:ea typeface="Adobe 明體 Std L" panose="02020300000000000000" pitchFamily="18" charset="-128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873010" y="4407456"/>
                <a:ext cx="184722" cy="276995"/>
              </a:xfrm>
              <a:prstGeom prst="rect">
                <a:avLst/>
              </a:prstGeom>
            </p:spPr>
            <p:txBody>
              <a:bodyPr wrap="none" lIns="91436" tIns="45718" rIns="91436" bIns="45718">
                <a:spAutoFit/>
              </a:bodyPr>
              <a:lstStyle/>
              <a:p>
                <a:pPr algn="ctr"/>
                <a:endParaRPr kumimoji="1" lang="en-US" altLang="zh-CN" sz="1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>
              <a:off x="4343400" y="2617831"/>
              <a:ext cx="350520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/>
          <p:cNvSpPr txBox="1"/>
          <p:nvPr/>
        </p:nvSpPr>
        <p:spPr>
          <a:xfrm>
            <a:off x="3381524" y="2895457"/>
            <a:ext cx="1455797" cy="86177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zh-CN" altLang="en-US" sz="5000" b="1" dirty="0">
                <a:ln w="6350">
                  <a:noFill/>
                </a:ln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  <a:endParaRPr lang="zh-CN" altLang="en-US" sz="5000" b="1" dirty="0">
              <a:ln w="6350">
                <a:noFill/>
              </a:ln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3381524" y="3762030"/>
            <a:ext cx="145579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en-US" altLang="zh-CN" sz="1600" b="1" dirty="0">
                <a:ln w="6350">
                  <a:noFill/>
                </a:ln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CONTENTS</a:t>
            </a:r>
            <a:endParaRPr lang="zh-CN" altLang="en-US" sz="1600" b="1" dirty="0">
              <a:ln w="6350">
                <a:noFill/>
              </a:ln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TextBox 21"/>
          <p:cNvSpPr txBox="1"/>
          <p:nvPr/>
        </p:nvSpPr>
        <p:spPr>
          <a:xfrm>
            <a:off x="5826029" y="2010847"/>
            <a:ext cx="543739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8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defRPr>
            </a:lvl1pPr>
          </a:lstStyle>
          <a:p>
            <a:pPr algn="l"/>
            <a:r>
              <a:rPr lang="zh-CN" altLang="en-US" dirty="0"/>
              <a:t>一</a:t>
            </a:r>
            <a:endParaRPr lang="zh-CN" altLang="en-US" dirty="0"/>
          </a:p>
        </p:txBody>
      </p:sp>
      <p:sp>
        <p:nvSpPr>
          <p:cNvPr id="11" name="TextBox 22"/>
          <p:cNvSpPr txBox="1"/>
          <p:nvPr/>
        </p:nvSpPr>
        <p:spPr>
          <a:xfrm>
            <a:off x="6825789" y="2010847"/>
            <a:ext cx="2537041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  <a:sym typeface="方正兰亭黑_GBK" panose="02000000000000000000" charset="-122"/>
              </a:rPr>
              <a:t>Docker</a:t>
            </a:r>
            <a:r>
              <a:rPr lang="zh-CN" altLang="en-US" sz="28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  <a:sym typeface="方正兰亭黑_GBK" panose="02000000000000000000" charset="-122"/>
              </a:rPr>
              <a:t>与容器</a:t>
            </a:r>
            <a:endParaRPr lang="en-US" altLang="zh-CN" sz="2800" b="1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cs typeface="方正兰亭中黑_GBK" panose="02000000000000000000" charset="-122"/>
              <a:sym typeface="方正兰亭黑_GBK" panose="02000000000000000000" charset="-122"/>
            </a:endParaRPr>
          </a:p>
        </p:txBody>
      </p:sp>
      <p:sp>
        <p:nvSpPr>
          <p:cNvPr id="12" name="TextBox 24"/>
          <p:cNvSpPr txBox="1"/>
          <p:nvPr/>
        </p:nvSpPr>
        <p:spPr>
          <a:xfrm>
            <a:off x="5826029" y="3103856"/>
            <a:ext cx="543739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8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defRPr>
            </a:lvl1pPr>
          </a:lstStyle>
          <a:p>
            <a:pPr algn="l"/>
            <a:r>
              <a:rPr lang="zh-CN" altLang="en-US" dirty="0"/>
              <a:t>二</a:t>
            </a:r>
            <a:endParaRPr lang="zh-CN" altLang="en-US" dirty="0"/>
          </a:p>
        </p:txBody>
      </p:sp>
      <p:sp>
        <p:nvSpPr>
          <p:cNvPr id="13" name="TextBox 25"/>
          <p:cNvSpPr txBox="1"/>
          <p:nvPr/>
        </p:nvSpPr>
        <p:spPr>
          <a:xfrm>
            <a:off x="6825789" y="3125048"/>
            <a:ext cx="2339102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4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defRPr>
            </a:lvl1pPr>
          </a:lstStyle>
          <a:p>
            <a:pPr algn="l"/>
            <a:r>
              <a:rPr lang="zh-CN" altLang="en-US" sz="2800" dirty="0"/>
              <a:t>容器与虚拟机</a:t>
            </a:r>
            <a:endParaRPr lang="zh-CN" altLang="en-US" sz="2800" dirty="0"/>
          </a:p>
        </p:txBody>
      </p:sp>
      <p:sp>
        <p:nvSpPr>
          <p:cNvPr id="14" name="TextBox 27"/>
          <p:cNvSpPr txBox="1"/>
          <p:nvPr/>
        </p:nvSpPr>
        <p:spPr>
          <a:xfrm>
            <a:off x="5826029" y="4196866"/>
            <a:ext cx="543739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8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defRPr>
            </a:lvl1pPr>
          </a:lstStyle>
          <a:p>
            <a:pPr algn="l"/>
            <a:r>
              <a:rPr lang="zh-CN" altLang="en-US" dirty="0"/>
              <a:t>三</a:t>
            </a:r>
            <a:endParaRPr lang="zh-CN" altLang="en-US" dirty="0"/>
          </a:p>
        </p:txBody>
      </p:sp>
      <p:sp>
        <p:nvSpPr>
          <p:cNvPr id="15" name="TextBox 28"/>
          <p:cNvSpPr txBox="1"/>
          <p:nvPr/>
        </p:nvSpPr>
        <p:spPr>
          <a:xfrm>
            <a:off x="6825789" y="4239250"/>
            <a:ext cx="2537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rPr>
              <a:t>Docker</a:t>
            </a:r>
            <a:r>
              <a:rPr lang="zh-CN" altLang="en-US" sz="28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rPr>
              <a:t>的特点</a:t>
            </a:r>
            <a:endParaRPr lang="zh-CN" altLang="en-US" sz="2800" b="1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cs typeface="方正兰亭中黑_GBK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/>
        </p:nvSpPr>
        <p:spPr bwMode="auto">
          <a:xfrm>
            <a:off x="5024369" y="3231460"/>
            <a:ext cx="4660181" cy="835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44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  <a:sym typeface="方正兰亭黑_GBK" panose="02000000000000000000" charset="-122"/>
              </a:rPr>
              <a:t>Docker</a:t>
            </a:r>
            <a:r>
              <a:rPr lang="zh-CN" altLang="en-US" sz="44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  <a:sym typeface="方正兰亭黑_GBK" panose="02000000000000000000" charset="-122"/>
              </a:rPr>
              <a:t>与容器</a:t>
            </a:r>
            <a:endParaRPr lang="en-US" altLang="zh-CN" sz="4400" b="1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cs typeface="方正兰亭中黑_GBK" panose="02000000000000000000" charset="-122"/>
              <a:sym typeface="方正兰亭黑_GBK" panose="02000000000000000000" charset="-122"/>
            </a:endParaRPr>
          </a:p>
        </p:txBody>
      </p:sp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3192405" y="2194862"/>
            <a:ext cx="1271453" cy="2205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373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3735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337077" y="3544238"/>
            <a:ext cx="843452" cy="52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FFFFFF"/>
                </a:solidFill>
              </a:rPr>
              <a:t>Part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与容器</a:t>
            </a:r>
            <a:endParaRPr lang="zh-CN" altLang="en-US" dirty="0">
              <a:ea typeface="+mn-ea"/>
              <a:cs typeface="+mn-ea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990600" y="2212297"/>
            <a:ext cx="5021685" cy="282892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Docker</a:t>
            </a:r>
            <a:r>
              <a:rPr lang="zh-CN" altLang="en-US" dirty="0"/>
              <a:t>是一个开源的应用容器引擎技术，由于</a:t>
            </a:r>
            <a:r>
              <a:rPr lang="en-US" altLang="zh-CN" dirty="0"/>
              <a:t>Docker</a:t>
            </a:r>
            <a:r>
              <a:rPr lang="zh-CN" altLang="en-US" dirty="0"/>
              <a:t>影响巨大，今天也用来指代容器化技术。</a:t>
            </a:r>
            <a:endParaRPr lang="en-US" altLang="zh-CN" dirty="0"/>
          </a:p>
        </p:txBody>
      </p:sp>
      <p:pic>
        <p:nvPicPr>
          <p:cNvPr id="4" name="Picture 2" descr="http://7xo6kd.com1.z0.glb.clouddn.com/upload-ueditor-image-20170423-1492906041918070617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55346"/>
            <a:ext cx="5105399" cy="470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/>
          <p:cNvSpPr txBox="1"/>
          <p:nvPr/>
        </p:nvSpPr>
        <p:spPr>
          <a:xfrm>
            <a:off x="990600" y="1071973"/>
            <a:ext cx="5105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、什么是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3600" dirty="0"/>
              <a:t>？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与容器</a:t>
            </a:r>
            <a:endParaRPr lang="zh-CN" altLang="en-US" dirty="0">
              <a:ea typeface="+mn-ea"/>
              <a:cs typeface="+mn-ea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990600" y="2111427"/>
            <a:ext cx="10034847" cy="40566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容器是一个标准化的单元，是一个轻量级、可移植的软件打包技术。</a:t>
            </a:r>
            <a:r>
              <a:rPr lang="zh-CN" altLang="en-US" dirty="0">
                <a:sym typeface="+mn-lt"/>
              </a:rPr>
              <a:t>它交代码及依赖打包成镜像，使应用程序可以在任何计算介质中运行。</a:t>
            </a:r>
            <a:endParaRPr lang="en-US" altLang="zh-CN" dirty="0"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+mn-ea"/>
              </a:rPr>
              <a:t>启动容器必须需要一个镜像，仓库中只存储镜像，</a:t>
            </a:r>
            <a:r>
              <a:rPr lang="en-US" altLang="zh-CN" dirty="0">
                <a:sym typeface="+mn-ea"/>
              </a:rPr>
              <a:t>Docker</a:t>
            </a:r>
            <a:r>
              <a:rPr lang="zh-CN" altLang="en-US" dirty="0">
                <a:sym typeface="+mn-lt"/>
              </a:rPr>
              <a:t>提供容器整个生命周期的管理。</a:t>
            </a:r>
            <a:endParaRPr lang="en-US" altLang="zh-CN" dirty="0"/>
          </a:p>
        </p:txBody>
      </p:sp>
      <p:sp>
        <p:nvSpPr>
          <p:cNvPr id="7" name="标题 1"/>
          <p:cNvSpPr txBox="1"/>
          <p:nvPr/>
        </p:nvSpPr>
        <p:spPr>
          <a:xfrm>
            <a:off x="990600" y="1071973"/>
            <a:ext cx="5105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、什么是容器</a:t>
            </a:r>
            <a:r>
              <a:rPr lang="zh-CN" altLang="en-US" sz="3600" dirty="0"/>
              <a:t>？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与容器</a:t>
            </a:r>
            <a:endParaRPr lang="zh-CN" altLang="en-US" dirty="0">
              <a:ea typeface="+mn-ea"/>
              <a:cs typeface="+mn-ea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983673" y="2170511"/>
            <a:ext cx="10217727" cy="36155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镜像仓库主要功能是进行镜像存储、镜像管理和镜像分发。每一个仓库可以包含多个镜像，用标签进行区分。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通过镜像仓库可以方便地在多个运行环境之间共享镜像，通过容器快速模拟相同的运行环境以运行应用，避免因运行环境的不同而导致应用运行异常或行为不一致。</a:t>
            </a:r>
            <a:endParaRPr lang="en-US" altLang="zh-CN" dirty="0"/>
          </a:p>
        </p:txBody>
      </p:sp>
      <p:sp>
        <p:nvSpPr>
          <p:cNvPr id="6" name="标题 1"/>
          <p:cNvSpPr txBox="1"/>
          <p:nvPr/>
        </p:nvSpPr>
        <p:spPr>
          <a:xfrm>
            <a:off x="990600" y="1071973"/>
            <a:ext cx="5105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、什么是镜像仓库</a:t>
            </a:r>
            <a:r>
              <a:rPr lang="zh-CN" altLang="en-US" sz="3600" dirty="0"/>
              <a:t>？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56129" y="239622"/>
            <a:ext cx="10515600" cy="495487"/>
          </a:xfrm>
        </p:spPr>
        <p:txBody>
          <a:bodyPr>
            <a:no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与容器</a:t>
            </a:r>
            <a:endParaRPr lang="zh-CN" altLang="en-US" dirty="0">
              <a:ea typeface="+mn-ea"/>
              <a:cs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275" y="1813902"/>
            <a:ext cx="6200775" cy="4876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34150" y="2232224"/>
            <a:ext cx="4819650" cy="3904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zh-CN" altLang="en-US" sz="2800" dirty="0"/>
              <a:t>镜像可以存放在仓库中，也可以从仓库中拉取。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zh-CN" altLang="en-US" sz="2800" dirty="0">
                <a:sym typeface="+mn-ea"/>
              </a:rPr>
              <a:t>镜像是静态的，容器是动态的。</a:t>
            </a:r>
            <a:endParaRPr lang="en-US" altLang="zh-CN" sz="2800" dirty="0">
              <a:sym typeface="+mn-ea"/>
            </a:endParaRPr>
          </a:p>
          <a:p>
            <a:pPr marL="457200" indent="-457200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zh-CN" altLang="en-US" sz="2800" dirty="0"/>
              <a:t>容器是镜像的运行实体，容器运行着应用进程。</a:t>
            </a:r>
            <a:endParaRPr lang="en-US" altLang="zh-CN" sz="2800" dirty="0"/>
          </a:p>
        </p:txBody>
      </p:sp>
      <p:sp>
        <p:nvSpPr>
          <p:cNvPr id="10" name="标题 1"/>
          <p:cNvSpPr txBox="1"/>
          <p:nvPr/>
        </p:nvSpPr>
        <p:spPr>
          <a:xfrm>
            <a:off x="990599" y="1071973"/>
            <a:ext cx="99988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6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、容器、镜像、仓库，三者之间的联系</a:t>
            </a:r>
            <a:endParaRPr lang="en-US" altLang="zh-CN" sz="36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/>
        </p:nvSpPr>
        <p:spPr bwMode="auto">
          <a:xfrm>
            <a:off x="5024369" y="3231460"/>
            <a:ext cx="4660181" cy="835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rPr>
              <a:t>容器与虚拟机</a:t>
            </a:r>
            <a:endParaRPr lang="en-US" altLang="zh-CN" sz="4400" b="1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cs typeface="方正兰亭中黑_GBK" panose="02000000000000000000" charset="-122"/>
              <a:sym typeface="方正兰亭黑_GBK" panose="02000000000000000000" charset="-122"/>
            </a:endParaRPr>
          </a:p>
        </p:txBody>
      </p:sp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3192405" y="2194862"/>
            <a:ext cx="1271453" cy="2205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373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3735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337077" y="3544238"/>
            <a:ext cx="843452" cy="52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FFFF"/>
                </a:solidFill>
              </a:rPr>
              <a:t>Part</a:t>
            </a:r>
            <a:endParaRPr lang="zh-CN" altLang="en-US"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129" y="239622"/>
            <a:ext cx="10515600" cy="495487"/>
          </a:xfrm>
        </p:spPr>
        <p:txBody>
          <a:bodyPr>
            <a:no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、容器与虚拟机</a:t>
            </a:r>
            <a:endParaRPr lang="zh-CN" altLang="en-US" dirty="0">
              <a:ea typeface="+mn-ea"/>
              <a:cs typeface="+mn-ea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987136" y="1792895"/>
            <a:ext cx="10217727" cy="446722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Arial" panose="020B0704020202020204" pitchFamily="34" charset="0"/>
              </a:rPr>
              <a:t>虚拟机是通过软件模拟的具有完整硬件系统功能的、运行在一个完全隔离环境中的完整计算机系统。</a:t>
            </a:r>
            <a:endParaRPr lang="en-US" altLang="zh-CN" dirty="0">
              <a:latin typeface="Arial" panose="020B07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Arial" panose="020B0704020202020204" pitchFamily="34" charset="0"/>
              </a:rPr>
              <a:t>通俗的讲就是在计算机里面虚拟出来的另外一个计算机系统，这个虚拟处理的计算机和真实的计算机几乎一模一样，不同在于虚拟机的硬盘是在一个文件中虚拟处理的，所以可以随意修改虚拟机的设置，不用担心会对计算机造成损坏或者系统奔溃。</a:t>
            </a:r>
            <a:endParaRPr lang="en-US" altLang="zh-CN" dirty="0"/>
          </a:p>
        </p:txBody>
      </p:sp>
      <p:sp>
        <p:nvSpPr>
          <p:cNvPr id="7" name="标题 1"/>
          <p:cNvSpPr txBox="1"/>
          <p:nvPr/>
        </p:nvSpPr>
        <p:spPr>
          <a:xfrm>
            <a:off x="990600" y="855848"/>
            <a:ext cx="5105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、什么是虚拟机</a:t>
            </a:r>
            <a:r>
              <a:rPr lang="zh-CN" altLang="en-US" sz="3600" dirty="0"/>
              <a:t>？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1126">
      <a:dk1>
        <a:sysClr val="windowText" lastClr="000000"/>
      </a:dk1>
      <a:lt1>
        <a:sysClr val="window" lastClr="FFFFFF"/>
      </a:lt1>
      <a:dk2>
        <a:srgbClr val="292584"/>
      </a:dk2>
      <a:lt2>
        <a:srgbClr val="0E1645"/>
      </a:lt2>
      <a:accent1>
        <a:srgbClr val="0E1645"/>
      </a:accent1>
      <a:accent2>
        <a:srgbClr val="292584"/>
      </a:accent2>
      <a:accent3>
        <a:srgbClr val="0E1645"/>
      </a:accent3>
      <a:accent4>
        <a:srgbClr val="292584"/>
      </a:accent4>
      <a:accent5>
        <a:srgbClr val="0E1645"/>
      </a:accent5>
      <a:accent6>
        <a:srgbClr val="292584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微笑PPT - 小A">
  <a:themeElements>
    <a:clrScheme name="自定义 1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73E87"/>
      </a:accent1>
      <a:accent2>
        <a:srgbClr val="2D82F4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微笑PPT - 小A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7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7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微笑PPT - 小A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E2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EEAAAA"/>
        </a:accent5>
        <a:accent6>
          <a:srgbClr val="B90000"/>
        </a:accent6>
        <a:hlink>
          <a:srgbClr val="8000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1245</Words>
  <Application>WPS 表格</Application>
  <PresentationFormat>宽屏</PresentationFormat>
  <Paragraphs>112</Paragraphs>
  <Slides>18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42" baseType="lpstr">
      <vt:lpstr>Arial</vt:lpstr>
      <vt:lpstr>宋体</vt:lpstr>
      <vt:lpstr>Wingdings</vt:lpstr>
      <vt:lpstr>华文细黑</vt:lpstr>
      <vt:lpstr>黑体-简</vt:lpstr>
      <vt:lpstr>Arial Unicode MS</vt:lpstr>
      <vt:lpstr>微软雅黑</vt:lpstr>
      <vt:lpstr>汉仪旗黑</vt:lpstr>
      <vt:lpstr>汉仪书宋二KW</vt:lpstr>
      <vt:lpstr>方正兰亭粗黑_GBK</vt:lpstr>
      <vt:lpstr>汉仪中黑KW</vt:lpstr>
      <vt:lpstr>微软雅黑 Light</vt:lpstr>
      <vt:lpstr>方正兰亭中黑_GBK</vt:lpstr>
      <vt:lpstr>方正兰亭黑_GBK</vt:lpstr>
      <vt:lpstr>Impact</vt:lpstr>
      <vt:lpstr>Adobe 明體 Std L</vt:lpstr>
      <vt:lpstr>宋体</vt:lpstr>
      <vt:lpstr>Arial Black</vt:lpstr>
      <vt:lpstr>Calibri</vt:lpstr>
      <vt:lpstr>Helvetica Neue</vt:lpstr>
      <vt:lpstr>冬青黑体简体中文</vt:lpstr>
      <vt:lpstr>微软雅黑</vt:lpstr>
      <vt:lpstr>Office 主题</vt:lpstr>
      <vt:lpstr>微笑PPT - 小A</vt:lpstr>
      <vt:lpstr>PowerPoint 演示文稿</vt:lpstr>
      <vt:lpstr>PowerPoint 演示文稿</vt:lpstr>
      <vt:lpstr>PowerPoint 演示文稿</vt:lpstr>
      <vt:lpstr>一、Docker与容器</vt:lpstr>
      <vt:lpstr>一、Docker与容器</vt:lpstr>
      <vt:lpstr>一、Docker与容器</vt:lpstr>
      <vt:lpstr>一、Docker与容器</vt:lpstr>
      <vt:lpstr>PowerPoint 演示文稿</vt:lpstr>
      <vt:lpstr>二、容器与虚拟机</vt:lpstr>
      <vt:lpstr>二、容器与虚拟机</vt:lpstr>
      <vt:lpstr>二、容器与虚拟机</vt:lpstr>
      <vt:lpstr>PowerPoint 演示文稿</vt:lpstr>
      <vt:lpstr>三、Docker的特点</vt:lpstr>
      <vt:lpstr>三、Docker的特点</vt:lpstr>
      <vt:lpstr>三、Docker的特点</vt:lpstr>
      <vt:lpstr>三、Docker的特点</vt:lpstr>
      <vt:lpstr>三、Docker的特点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MICHAEL</dc:creator>
  <cp:lastModifiedBy>J：）</cp:lastModifiedBy>
  <cp:revision>29</cp:revision>
  <dcterms:created xsi:type="dcterms:W3CDTF">2025-04-30T02:34:23Z</dcterms:created>
  <dcterms:modified xsi:type="dcterms:W3CDTF">2025-04-30T02:34:23Z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2052-6.7.1.8828</vt:lpwstr>
  </property>
  <property fmtid="{D5CDD505-2E9C-101B-9397-08002B2CF9AE}" pid="3" name="ICV">
    <vt:lpwstr>FEB1EAE1D04B5E6C2F8C1168383BE4FD_42</vt:lpwstr>
  </property>
</Properties>
</file>