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3"/>
  </p:sldMasterIdLst>
  <p:notesMasterIdLst>
    <p:notesMasterId r:id="rId6"/>
  </p:notesMasterIdLst>
  <p:sldIdLst>
    <p:sldId id="297" r:id="rId4"/>
    <p:sldId id="258" r:id="rId5"/>
    <p:sldId id="322" r:id="rId7"/>
    <p:sldId id="331" r:id="rId8"/>
    <p:sldId id="332" r:id="rId9"/>
    <p:sldId id="333" r:id="rId10"/>
    <p:sldId id="323" r:id="rId11"/>
    <p:sldId id="334" r:id="rId12"/>
    <p:sldId id="335" r:id="rId13"/>
    <p:sldId id="336" r:id="rId14"/>
    <p:sldId id="339" r:id="rId15"/>
    <p:sldId id="340" r:id="rId16"/>
    <p:sldId id="2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35109"/>
            <a:ext cx="12192000" cy="59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image" Target="../media/image1.jpeg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5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EE2-2BAD-4DD1-BABC-5C3FED7B8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5AF6-8188-4FB5-A9A6-9AB1B39B2D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23395"/>
            <a:ext cx="12192000" cy="69813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905373"/>
            <a:ext cx="12192000" cy="5991815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0" y="854720"/>
            <a:ext cx="12192000" cy="11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5033" y="867320"/>
            <a:ext cx="86355" cy="864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/>
        </p:nvSpPr>
        <p:spPr bwMode="auto">
          <a:xfrm>
            <a:off x="106773" y="188720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48683" y="279699"/>
            <a:ext cx="791675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2EEF1883-7A0E-4F66-9932-E581691AD397}" type="slidenum">
              <a:rPr lang="zh-CN" altLang="en-US" sz="1865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endParaRPr lang="zh-CN" altLang="en-US" sz="1865" dirty="0"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5pPr>
      <a:lvl6pPr marL="565150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6pPr>
      <a:lvl7pPr marL="11309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7pPr>
      <a:lvl8pPr marL="169608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8pPr>
      <a:lvl9pPr marL="22612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9pPr>
    </p:titleStyle>
    <p:bodyStyle>
      <a:lvl1pPr marL="22352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35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6805" indent="-21463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865">
          <a:solidFill>
            <a:schemeClr val="tx1"/>
          </a:solidFill>
          <a:latin typeface="+mn-lt"/>
          <a:ea typeface="+mn-ea"/>
          <a:cs typeface="+mn-cs"/>
        </a:defRPr>
      </a:lvl3pPr>
      <a:lvl4pPr marL="155194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35">
          <a:solidFill>
            <a:schemeClr val="tx1"/>
          </a:solidFill>
          <a:latin typeface="+mn-lt"/>
          <a:ea typeface="+mn-ea"/>
          <a:cs typeface="+mn-cs"/>
        </a:defRPr>
      </a:lvl4pPr>
      <a:lvl5pPr marL="2001520" indent="-22669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09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17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tags" Target="../tags/tag3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1119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0" y="522676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3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讲  使用</a:t>
            </a:r>
            <a:r>
              <a:rPr lang="en-US" altLang="zh-CN" sz="6000" b="1" dirty="0" err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dockerfile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构建镜像</a:t>
            </a:r>
            <a:endParaRPr lang="zh-CN" altLang="en-US" sz="60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472540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RUN</a:t>
            </a:r>
            <a:endParaRPr lang="en-US" altLang="zh-CN" sz="2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sz="2000" dirty="0"/>
              <a:t>在容器中运行指定的命令。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CMD</a:t>
            </a:r>
            <a:endParaRPr lang="en-US" altLang="zh-CN" sz="2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sz="2000" dirty="0"/>
              <a:t>容器启动时运行指定的命令。</a:t>
            </a:r>
            <a:endParaRPr lang="zh-CN" altLang="en-US" sz="2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sz="2000" dirty="0" err="1"/>
              <a:t>Dockerfile</a:t>
            </a:r>
            <a:r>
              <a:rPr lang="en-US" altLang="zh-CN" sz="2000" dirty="0"/>
              <a:t> </a:t>
            </a:r>
            <a:r>
              <a:rPr lang="zh-CN" altLang="en-US" sz="2000" dirty="0"/>
              <a:t>中可以有多个 </a:t>
            </a:r>
            <a:r>
              <a:rPr lang="en-US" altLang="zh-CN" sz="2000" dirty="0"/>
              <a:t>CMD </a:t>
            </a:r>
            <a:r>
              <a:rPr lang="zh-CN" altLang="en-US" sz="2000" dirty="0"/>
              <a:t>指令，但只有最后一个生效。</a:t>
            </a:r>
            <a:r>
              <a:rPr lang="en-US" altLang="zh-CN" sz="2000" dirty="0"/>
              <a:t>CMD </a:t>
            </a:r>
            <a:r>
              <a:rPr lang="zh-CN" altLang="en-US" sz="2000" dirty="0"/>
              <a:t>可以被 </a:t>
            </a:r>
            <a:r>
              <a:rPr lang="en-US" altLang="zh-CN" sz="2000" dirty="0"/>
              <a:t>docker run </a:t>
            </a:r>
            <a:r>
              <a:rPr lang="zh-CN" altLang="en-US" sz="2000" dirty="0"/>
              <a:t>之后的参数替换。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ENTRYPOINT</a:t>
            </a:r>
            <a:endParaRPr lang="en-US" altLang="zh-CN" sz="2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sz="2000" dirty="0"/>
              <a:t>设置容器启动时运行的命令。</a:t>
            </a:r>
            <a:endParaRPr lang="zh-CN" altLang="en-US" sz="2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sz="2000" dirty="0" err="1"/>
              <a:t>Dockerfile</a:t>
            </a:r>
            <a:r>
              <a:rPr lang="en-US" altLang="zh-CN" sz="2000" dirty="0"/>
              <a:t> </a:t>
            </a:r>
            <a:r>
              <a:rPr lang="zh-CN" altLang="en-US" sz="2000" dirty="0"/>
              <a:t>中可以有多个 </a:t>
            </a:r>
            <a:r>
              <a:rPr lang="en-US" altLang="zh-CN" sz="2000" dirty="0"/>
              <a:t>ENTRYPOINT </a:t>
            </a:r>
            <a:r>
              <a:rPr lang="zh-CN" altLang="en-US" sz="2000" dirty="0"/>
              <a:t>指令，但只有最后一个生效。</a:t>
            </a:r>
            <a:r>
              <a:rPr lang="en-US" altLang="zh-CN" sz="2000" dirty="0"/>
              <a:t>CMD </a:t>
            </a:r>
            <a:r>
              <a:rPr lang="zh-CN" altLang="en-US" sz="2000" dirty="0"/>
              <a:t>或 </a:t>
            </a:r>
            <a:r>
              <a:rPr lang="en-US" altLang="zh-CN" sz="2000" dirty="0"/>
              <a:t>docker run </a:t>
            </a:r>
            <a:r>
              <a:rPr lang="zh-CN" altLang="en-US" sz="2000" dirty="0"/>
              <a:t>之后的参数会被当做参数传递给 </a:t>
            </a:r>
            <a:r>
              <a:rPr lang="en-US" altLang="zh-CN" sz="2000" dirty="0"/>
              <a:t>ENTRYPOINT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前端</a:t>
            </a:r>
            <a:r>
              <a:rPr lang="en-US" altLang="zh-CN"/>
              <a:t>dockerfile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56805" y="1273175"/>
            <a:ext cx="40640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 构建阶段</a:t>
            </a:r>
            <a:endParaRPr lang="zh-CN" altLang="en-US"/>
          </a:p>
          <a:p>
            <a:r>
              <a:rPr lang="zh-CN" altLang="en-US"/>
              <a:t>FROM node:18 AS builder</a:t>
            </a:r>
            <a:endParaRPr lang="zh-CN" altLang="en-US"/>
          </a:p>
          <a:p>
            <a:r>
              <a:rPr lang="zh-CN" altLang="en-US"/>
              <a:t>WORKDIR /app</a:t>
            </a:r>
            <a:endParaRPr lang="zh-CN" altLang="en-US"/>
          </a:p>
          <a:p>
            <a:r>
              <a:rPr lang="zh-CN" altLang="en-US"/>
              <a:t>COPY . .</a:t>
            </a:r>
            <a:endParaRPr lang="zh-CN" altLang="en-US"/>
          </a:p>
          <a:p>
            <a:r>
              <a:rPr lang="zh-CN" altLang="en-US"/>
              <a:t>RUN npm install</a:t>
            </a:r>
            <a:endParaRPr lang="zh-CN" altLang="en-US"/>
          </a:p>
          <a:p>
            <a:r>
              <a:rPr lang="zh-CN" altLang="en-US"/>
              <a:t>RUN npm run build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部署阶段</a:t>
            </a:r>
            <a:endParaRPr lang="zh-CN" altLang="en-US"/>
          </a:p>
          <a:p>
            <a:r>
              <a:rPr lang="zh-CN" altLang="en-US"/>
              <a:t>FROM nginx:alpine</a:t>
            </a:r>
            <a:endParaRPr lang="zh-CN" altLang="en-US"/>
          </a:p>
          <a:p>
            <a:r>
              <a:rPr lang="zh-CN" altLang="en-US"/>
              <a:t>COPY --from=builder /app/dist /usr/share/nginx/html</a:t>
            </a:r>
            <a:endParaRPr lang="zh-CN" altLang="en-US"/>
          </a:p>
          <a:p>
            <a:r>
              <a:rPr lang="zh-CN" altLang="en-US"/>
              <a:t># 或 React 项目为：/app/build → /usr/share/nginx/html</a:t>
            </a:r>
            <a:endParaRPr lang="zh-CN" altLang="en-US"/>
          </a:p>
          <a:p>
            <a:r>
              <a:rPr lang="zh-CN" altLang="en-US"/>
              <a:t>COPY nginx.conf /etc/nginx/nginx.conf</a:t>
            </a:r>
            <a:endParaRPr lang="zh-CN" altLang="en-US"/>
          </a:p>
          <a:p>
            <a:r>
              <a:rPr lang="zh-CN" altLang="en-US"/>
              <a:t>EXPOSE 80</a:t>
            </a:r>
            <a:endParaRPr lang="zh-CN" altLang="en-US"/>
          </a:p>
          <a:p>
            <a:r>
              <a:rPr lang="zh-CN" altLang="en-US"/>
              <a:t>CMD ["nginx", "-g", "daemon off;"]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447800"/>
            <a:ext cx="58801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后端</a:t>
            </a:r>
            <a:r>
              <a:rPr lang="en-US" altLang="zh-CN"/>
              <a:t>dockerfile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21195" y="98234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FROM python:3.9</a:t>
            </a:r>
            <a:endParaRPr lang="zh-CN" altLang="en-US"/>
          </a:p>
          <a:p>
            <a:r>
              <a:rPr lang="zh-CN" altLang="en-US"/>
              <a:t>WORKDIR /app</a:t>
            </a:r>
            <a:endParaRPr lang="zh-CN" altLang="en-US"/>
          </a:p>
          <a:p>
            <a:r>
              <a:rPr lang="zh-CN" altLang="en-US"/>
              <a:t>COPY . .</a:t>
            </a:r>
            <a:endParaRPr lang="zh-CN" altLang="en-US"/>
          </a:p>
          <a:p>
            <a:r>
              <a:rPr lang="zh-CN" altLang="en-US"/>
              <a:t>RUN pip install -r requirements.txt</a:t>
            </a:r>
            <a:endParaRPr lang="zh-CN" altLang="en-US"/>
          </a:p>
          <a:p>
            <a:r>
              <a:rPr lang="zh-CN" altLang="en-US"/>
              <a:t>EXPOSE 5000</a:t>
            </a:r>
            <a:endParaRPr lang="zh-CN" altLang="en-US"/>
          </a:p>
          <a:p>
            <a:r>
              <a:rPr lang="zh-CN" altLang="en-US"/>
              <a:t>CMD ["python", "app.py"]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77380" y="3077210"/>
            <a:ext cx="52146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# 使用官方 OpenJDK 运行环境</a:t>
            </a:r>
            <a:endParaRPr lang="zh-CN" altLang="en-US" sz="1600"/>
          </a:p>
          <a:p>
            <a:r>
              <a:rPr lang="zh-CN" altLang="en-US" sz="1600"/>
              <a:t>FROM openjdk:17-jdk-slim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设置工作目录</a:t>
            </a:r>
            <a:endParaRPr lang="zh-CN" altLang="en-US" sz="1600"/>
          </a:p>
          <a:p>
            <a:r>
              <a:rPr lang="zh-CN" altLang="en-US" sz="1600"/>
              <a:t>WORKDIR /app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复制构建好的 jar 文件</a:t>
            </a:r>
            <a:endParaRPr lang="zh-CN" altLang="en-US" sz="1600"/>
          </a:p>
          <a:p>
            <a:r>
              <a:rPr lang="zh-CN" altLang="en-US" sz="1600"/>
              <a:t>COPY target/demo-0.0.1-SNAPSHOT.jar app.jar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暴露端口（Spring Boot 默认是 8080）</a:t>
            </a:r>
            <a:endParaRPr lang="zh-CN" altLang="en-US" sz="1600"/>
          </a:p>
          <a:p>
            <a:r>
              <a:rPr lang="zh-CN" altLang="en-US" sz="1600"/>
              <a:t>EXPOSE 8080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启动应用</a:t>
            </a:r>
            <a:endParaRPr lang="zh-CN" altLang="en-US" sz="1600"/>
          </a:p>
          <a:p>
            <a:r>
              <a:rPr lang="zh-CN" altLang="en-US" sz="1600"/>
              <a:t>ENTRYPOINT ["java", "-jar", "app.jar"]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6910" y="982980"/>
            <a:ext cx="5207000" cy="1752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0865" y="2995295"/>
            <a:ext cx="5313045" cy="3591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15345" y="2148010"/>
            <a:ext cx="8228011" cy="2561980"/>
            <a:chOff x="1981995" y="2122471"/>
            <a:chExt cx="8228011" cy="2561980"/>
          </a:xfrm>
        </p:grpSpPr>
        <p:grpSp>
          <p:nvGrpSpPr>
            <p:cNvPr id="8" name="组合 7"/>
            <p:cNvGrpSpPr/>
            <p:nvPr/>
          </p:nvGrpSpPr>
          <p:grpSpPr>
            <a:xfrm>
              <a:off x="1981995" y="2122471"/>
              <a:ext cx="8228011" cy="2561980"/>
              <a:chOff x="1851363" y="2122471"/>
              <a:chExt cx="8228011" cy="256198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950565" y="2545408"/>
                <a:ext cx="576290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本讲结束</a:t>
                </a:r>
                <a:endParaRPr lang="zh-CN" altLang="en-US" sz="6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51363" y="2122471"/>
                <a:ext cx="8228011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Adobe 明體 Std L" panose="02020300000000000000" pitchFamily="18" charset="-128"/>
                  <a:ea typeface="Adobe 明體 Std L" panose="02020300000000000000" pitchFamily="18" charset="-128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73010" y="4407456"/>
                <a:ext cx="184722" cy="27699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endParaRPr kumimoji="1"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4343400" y="2617831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43400" y="4331256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381524" y="2895457"/>
            <a:ext cx="1455797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50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50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3381524" y="3762030"/>
            <a:ext cx="1455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6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6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5712478" y="2321795"/>
            <a:ext cx="663964" cy="66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一</a:t>
            </a:r>
            <a:endParaRPr lang="zh-CN" altLang="en-US" dirty="0"/>
          </a:p>
        </p:txBody>
      </p:sp>
      <p:sp>
        <p:nvSpPr>
          <p:cNvPr id="11" name="TextBox 22"/>
          <p:cNvSpPr txBox="1"/>
          <p:nvPr/>
        </p:nvSpPr>
        <p:spPr>
          <a:xfrm>
            <a:off x="6592814" y="2372546"/>
            <a:ext cx="2896114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en-US" altLang="zh-CN" dirty="0">
                <a:sym typeface="方正兰亭黑_GBK" panose="02000000000000000000" charset="-122"/>
              </a:rPr>
              <a:t>Docker</a:t>
            </a:r>
            <a:r>
              <a:rPr lang="zh-CN" altLang="en-US" dirty="0">
                <a:sym typeface="方正兰亭黑_GBK" panose="02000000000000000000" charset="-122"/>
              </a:rPr>
              <a:t>构建镜像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712478" y="3429235"/>
            <a:ext cx="663964" cy="66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二</a:t>
            </a:r>
            <a:endParaRPr lang="zh-CN" altLang="en-US" dirty="0"/>
          </a:p>
        </p:txBody>
      </p:sp>
      <p:sp>
        <p:nvSpPr>
          <p:cNvPr id="13" name="TextBox 25"/>
          <p:cNvSpPr txBox="1"/>
          <p:nvPr/>
        </p:nvSpPr>
        <p:spPr>
          <a:xfrm>
            <a:off x="6592814" y="3479986"/>
            <a:ext cx="2896114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en-US" altLang="zh-CN" dirty="0"/>
              <a:t>Docker</a:t>
            </a:r>
            <a:r>
              <a:rPr lang="zh-CN" altLang="en-US" dirty="0"/>
              <a:t>常用指令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4660181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eaLnBrk="0" hangingPunct="0">
              <a:lnSpc>
                <a:spcPct val="120000"/>
              </a:lnSpc>
              <a:defRPr sz="4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  <a:lvl2pPr marL="742950" indent="-285750" eaLnBrk="0" hangingPunct="0">
              <a:defRPr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sym typeface="方正兰亭黑_GBK" panose="02000000000000000000" charset="-122"/>
              </a:rPr>
              <a:t>Docker</a:t>
            </a:r>
            <a:r>
              <a:rPr lang="zh-CN" altLang="en-US" dirty="0">
                <a:sym typeface="方正兰亭黑_GBK" panose="02000000000000000000" charset="-122"/>
              </a:rPr>
              <a:t>构建镜像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构建镜像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08"/>
          <a:stretch>
            <a:fillRect/>
          </a:stretch>
        </p:blipFill>
        <p:spPr>
          <a:xfrm>
            <a:off x="0" y="735110"/>
            <a:ext cx="12192000" cy="38187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构建镜像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73"/>
          <a:stretch>
            <a:fillRect/>
          </a:stretch>
        </p:blipFill>
        <p:spPr>
          <a:xfrm>
            <a:off x="17929" y="735109"/>
            <a:ext cx="12192000" cy="43982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构建镜像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9"/>
          <a:stretch>
            <a:fillRect/>
          </a:stretch>
        </p:blipFill>
        <p:spPr>
          <a:xfrm>
            <a:off x="0" y="861858"/>
            <a:ext cx="12192000" cy="5664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5693598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eaLnBrk="0" hangingPunct="0">
              <a:lnSpc>
                <a:spcPct val="120000"/>
              </a:lnSpc>
              <a:defRPr sz="4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  <a:lvl2pPr marL="742950" indent="-285750" eaLnBrk="0" hangingPunct="0">
              <a:defRPr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Docker</a:t>
            </a:r>
            <a:r>
              <a:rPr lang="zh-CN" altLang="en-US" dirty="0"/>
              <a:t>常用指令</a:t>
            </a:r>
            <a:endParaRPr lang="zh-CN" altLang="en-US" dirty="0"/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71565" y="1256122"/>
            <a:ext cx="10684727" cy="49331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FROM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dirty="0"/>
              <a:t>指定 </a:t>
            </a:r>
            <a:r>
              <a:rPr lang="en-US" altLang="zh-CN" dirty="0"/>
              <a:t>base </a:t>
            </a:r>
            <a:r>
              <a:rPr lang="zh-CN" altLang="en-US" dirty="0"/>
              <a:t>镜像。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MAINTAINER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dirty="0"/>
              <a:t>设置镜像的作者，可以是任意字符串。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COPY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dirty="0"/>
              <a:t>将文件从 </a:t>
            </a:r>
            <a:r>
              <a:rPr lang="en-US" altLang="zh-CN" dirty="0"/>
              <a:t>build context </a:t>
            </a:r>
            <a:r>
              <a:rPr lang="zh-CN" altLang="en-US" dirty="0"/>
              <a:t>复制到镜像。</a:t>
            </a: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/>
              <a:t>COPY </a:t>
            </a:r>
            <a:r>
              <a:rPr lang="zh-CN" altLang="en-US" dirty="0"/>
              <a:t>支持两种形式：</a:t>
            </a:r>
            <a:endParaRPr lang="zh-CN" altLang="en-US" dirty="0"/>
          </a:p>
          <a:p>
            <a:pPr marL="971550" lvl="1" indent="-514350">
              <a:buFont typeface="+mj-lt"/>
              <a:buAutoNum type="romanUcPeriod"/>
            </a:pPr>
            <a:r>
              <a:rPr lang="en-US" altLang="zh-CN" dirty="0"/>
              <a:t>COPY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dest</a:t>
            </a:r>
            <a:endParaRPr lang="en-US" altLang="zh-CN" dirty="0"/>
          </a:p>
          <a:p>
            <a:pPr marL="971550" lvl="1" indent="-514350">
              <a:buFont typeface="+mj-lt"/>
              <a:buAutoNum type="romanUcPeriod"/>
            </a:pPr>
            <a:r>
              <a:rPr lang="en-US" altLang="zh-CN" dirty="0"/>
              <a:t>COPY ["</a:t>
            </a:r>
            <a:r>
              <a:rPr lang="en-US" altLang="zh-CN" dirty="0" err="1"/>
              <a:t>src</a:t>
            </a:r>
            <a:r>
              <a:rPr lang="en-US" altLang="zh-CN" dirty="0"/>
              <a:t>", "</a:t>
            </a:r>
            <a:r>
              <a:rPr lang="en-US" altLang="zh-CN" dirty="0" err="1"/>
              <a:t>dest</a:t>
            </a:r>
            <a:r>
              <a:rPr lang="en-US" altLang="zh-CN" dirty="0"/>
              <a:t>"]</a:t>
            </a:r>
            <a:endParaRPr lang="en-US" altLang="zh-CN" dirty="0"/>
          </a:p>
          <a:p>
            <a:pPr marL="457200" lvl="1" indent="0">
              <a:buFont typeface="Arial" panose="020B0704020202020204" pitchFamily="34" charset="0"/>
              <a:buNone/>
            </a:pPr>
            <a:endParaRPr lang="en-US" altLang="zh-CN" dirty="0"/>
          </a:p>
          <a:p>
            <a:r>
              <a:rPr lang="en-US" altLang="zh-CN" dirty="0"/>
              <a:t>ADD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dirty="0"/>
              <a:t>与 </a:t>
            </a:r>
            <a:r>
              <a:rPr lang="en-US" altLang="zh-CN" dirty="0"/>
              <a:t>COPY </a:t>
            </a:r>
            <a:r>
              <a:rPr lang="zh-CN" altLang="en-US" dirty="0"/>
              <a:t>类似，从 </a:t>
            </a:r>
            <a:r>
              <a:rPr lang="en-US" altLang="zh-CN" dirty="0"/>
              <a:t>build context </a:t>
            </a:r>
            <a:r>
              <a:rPr lang="zh-CN" altLang="en-US" dirty="0"/>
              <a:t>复制文件到镜像。不同的是，如果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zh-CN" altLang="en-US" dirty="0"/>
              <a:t>是归档文件（</a:t>
            </a:r>
            <a:r>
              <a:rPr lang="en-US" altLang="zh-CN" dirty="0"/>
              <a:t>tar, zip, </a:t>
            </a:r>
            <a:r>
              <a:rPr lang="en-US" altLang="zh-CN" dirty="0" err="1"/>
              <a:t>tgz</a:t>
            </a:r>
            <a:r>
              <a:rPr lang="en-US" altLang="zh-CN" dirty="0"/>
              <a:t>, </a:t>
            </a:r>
            <a:r>
              <a:rPr lang="en-US" altLang="zh-CN" dirty="0" err="1"/>
              <a:t>xz</a:t>
            </a:r>
            <a:r>
              <a:rPr lang="en-US" altLang="zh-CN" dirty="0"/>
              <a:t> </a:t>
            </a:r>
            <a:r>
              <a:rPr lang="zh-CN" altLang="en-US" dirty="0"/>
              <a:t>等），文件会被自动解压到 </a:t>
            </a:r>
            <a:r>
              <a:rPr lang="en-US" altLang="zh-CN" dirty="0" err="1"/>
              <a:t>dest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romanUcPeriod"/>
            </a:pPr>
            <a:endParaRPr lang="en-US" altLang="zh-CN" dirty="0"/>
          </a:p>
          <a:p>
            <a:pPr marL="971550" lvl="1" indent="-514350">
              <a:buFont typeface="+mj-lt"/>
              <a:buAutoNum type="romanU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ENV</a:t>
            </a:r>
            <a:endParaRPr lang="en-US" altLang="zh-CN" sz="2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sz="2000" dirty="0"/>
              <a:t>设置环境变量，环境变量可被后面的指令使用。例如：</a:t>
            </a:r>
            <a:endParaRPr lang="zh-CN" altLang="en-US" sz="2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sz="2000" dirty="0"/>
              <a:t>ENV SOFT vim</a:t>
            </a:r>
            <a:endParaRPr lang="en-US" altLang="zh-CN" sz="2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sz="2000" dirty="0"/>
              <a:t>RUN yum install -y $SOFT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EXPOSE</a:t>
            </a:r>
            <a:endParaRPr lang="en-US" altLang="zh-CN" sz="2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sz="2000" dirty="0"/>
              <a:t>指定容器中的进程会监听某个端口。</a:t>
            </a:r>
            <a:endParaRPr lang="zh-CN" altLang="en-US" sz="2000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sz="2000" dirty="0"/>
          </a:p>
          <a:p>
            <a:r>
              <a:rPr lang="en-US" altLang="zh-CN" sz="2000" dirty="0"/>
              <a:t>VOLUME</a:t>
            </a:r>
            <a:endParaRPr lang="en-US" altLang="zh-CN" sz="2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sz="2000" dirty="0"/>
              <a:t>将文件或目录声明为 </a:t>
            </a:r>
            <a:r>
              <a:rPr lang="en-US" altLang="zh-CN" sz="2000" dirty="0"/>
              <a:t>volume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sz="2000" dirty="0"/>
          </a:p>
          <a:p>
            <a:r>
              <a:rPr lang="en-US" altLang="zh-CN" sz="2000" dirty="0"/>
              <a:t>WORKDIR</a:t>
            </a:r>
            <a:endParaRPr lang="en-US" altLang="zh-CN" sz="2000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sz="2000" dirty="0"/>
              <a:t>为后面的 </a:t>
            </a:r>
            <a:r>
              <a:rPr lang="en-US" altLang="zh-CN" sz="2000" dirty="0"/>
              <a:t>RUN, CMD, ENTRYPOINT, ADD </a:t>
            </a:r>
            <a:r>
              <a:rPr lang="zh-CN" altLang="en-US" sz="2000" dirty="0"/>
              <a:t>或 </a:t>
            </a:r>
            <a:r>
              <a:rPr lang="en-US" altLang="zh-CN" sz="2000" dirty="0"/>
              <a:t>COPY </a:t>
            </a:r>
            <a:r>
              <a:rPr lang="zh-CN" altLang="en-US" sz="2000" dirty="0"/>
              <a:t>指令设置镜像中的当前工作目录。</a:t>
            </a:r>
            <a:endParaRPr lang="zh-CN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1">
  <a:themeElements>
    <a:clrScheme name="自定义 1126">
      <a:dk1>
        <a:sysClr val="windowText" lastClr="000000"/>
      </a:dk1>
      <a:lt1>
        <a:sysClr val="window" lastClr="FFFFFF"/>
      </a:lt1>
      <a:dk2>
        <a:srgbClr val="292584"/>
      </a:dk2>
      <a:lt2>
        <a:srgbClr val="0E1645"/>
      </a:lt2>
      <a:accent1>
        <a:srgbClr val="0E1645"/>
      </a:accent1>
      <a:accent2>
        <a:srgbClr val="292584"/>
      </a:accent2>
      <a:accent3>
        <a:srgbClr val="0E1645"/>
      </a:accent3>
      <a:accent4>
        <a:srgbClr val="292584"/>
      </a:accent4>
      <a:accent5>
        <a:srgbClr val="0E1645"/>
      </a:accent5>
      <a:accent6>
        <a:srgbClr val="29258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WPS 表格</Application>
  <PresentationFormat>宽屏</PresentationFormat>
  <Paragraphs>123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宋体</vt:lpstr>
      <vt:lpstr>Wingdings</vt:lpstr>
      <vt:lpstr>华文细黑</vt:lpstr>
      <vt:lpstr>黑体-简</vt:lpstr>
      <vt:lpstr>Arial Unicode MS</vt:lpstr>
      <vt:lpstr>微软雅黑</vt:lpstr>
      <vt:lpstr>汉仪旗黑</vt:lpstr>
      <vt:lpstr>汉仪书宋二KW</vt:lpstr>
      <vt:lpstr>方正兰亭粗黑_GBK</vt:lpstr>
      <vt:lpstr>汉仪中黑KW</vt:lpstr>
      <vt:lpstr>微软雅黑 Light</vt:lpstr>
      <vt:lpstr>方正兰亭中黑_GBK</vt:lpstr>
      <vt:lpstr>方正兰亭黑_GBK</vt:lpstr>
      <vt:lpstr>Impact</vt:lpstr>
      <vt:lpstr>Adobe 明體 Std L</vt:lpstr>
      <vt:lpstr>宋体</vt:lpstr>
      <vt:lpstr>Arial Black</vt:lpstr>
      <vt:lpstr>Calibri</vt:lpstr>
      <vt:lpstr>Helvetica Neue</vt:lpstr>
      <vt:lpstr>冬青黑体简体中文</vt:lpstr>
      <vt:lpstr>微软雅黑</vt:lpstr>
      <vt:lpstr>主题1</vt:lpstr>
      <vt:lpstr>微笑PPT - 小A</vt:lpstr>
      <vt:lpstr>PowerPoint 演示文稿</vt:lpstr>
      <vt:lpstr>PowerPoint 演示文稿</vt:lpstr>
      <vt:lpstr>PowerPoint 演示文稿</vt:lpstr>
      <vt:lpstr>一、Docker构建镜像</vt:lpstr>
      <vt:lpstr>一、Docker构建镜像</vt:lpstr>
      <vt:lpstr>一、Docker构建镜像</vt:lpstr>
      <vt:lpstr>PowerPoint 演示文稿</vt:lpstr>
      <vt:lpstr>二、Docker常用指令</vt:lpstr>
      <vt:lpstr>二、Docker常用指令</vt:lpstr>
      <vt:lpstr>二、Docker常用指令</vt:lpstr>
      <vt:lpstr>PowerPoint 演示文稿</vt:lpstr>
      <vt:lpstr>前端dockerfile案例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h429302517@outlook.com</dc:creator>
  <cp:lastModifiedBy>J：）</cp:lastModifiedBy>
  <cp:revision>35</cp:revision>
  <dcterms:created xsi:type="dcterms:W3CDTF">2025-04-30T03:42:10Z</dcterms:created>
  <dcterms:modified xsi:type="dcterms:W3CDTF">2025-04-30T03:42:10Z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020FE6ED9611D454A3B7EE645B64B275_43</vt:lpwstr>
  </property>
  <property fmtid="{D5CDD505-2E9C-101B-9397-08002B2CF9AE}" pid="3" name="KSOProductBuildVer">
    <vt:lpwstr>2052-6.7.1.8828</vt:lpwstr>
  </property>
</Properties>
</file>