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3" r:id="rId3"/>
  </p:sldMasterIdLst>
  <p:notesMasterIdLst>
    <p:notesMasterId r:id="rId8"/>
  </p:notesMasterIdLst>
  <p:sldIdLst>
    <p:sldId id="297" r:id="rId4"/>
    <p:sldId id="258" r:id="rId5"/>
    <p:sldId id="323" r:id="rId6"/>
    <p:sldId id="285" r:id="rId7"/>
    <p:sldId id="324" r:id="rId9"/>
    <p:sldId id="343" r:id="rId10"/>
    <p:sldId id="344" r:id="rId11"/>
    <p:sldId id="345" r:id="rId12"/>
    <p:sldId id="346" r:id="rId13"/>
    <p:sldId id="349" r:id="rId14"/>
    <p:sldId id="348" r:id="rId15"/>
    <p:sldId id="340" r:id="rId16"/>
    <p:sldId id="341" r:id="rId17"/>
    <p:sldId id="29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735109"/>
            <a:ext cx="12192000" cy="598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6" Type="http://schemas.openxmlformats.org/officeDocument/2006/relationships/theme" Target="../theme/theme1.xml"/><Relationship Id="rId35" Type="http://schemas.openxmlformats.org/officeDocument/2006/relationships/image" Target="../media/image1.jpeg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5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-123395"/>
            <a:ext cx="12192000" cy="69813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905373"/>
            <a:ext cx="12192000" cy="5991815"/>
          </a:xfrm>
          <a:prstGeom prst="rect">
            <a:avLst/>
          </a:prstGeom>
          <a:solidFill>
            <a:srgbClr val="FFFF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0" y="854720"/>
            <a:ext cx="12192000" cy="115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5033" y="867320"/>
            <a:ext cx="86355" cy="864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8" name="椭圆 14"/>
          <p:cNvSpPr>
            <a:spLocks noChangeAspect="1"/>
          </p:cNvSpPr>
          <p:nvPr/>
        </p:nvSpPr>
        <p:spPr bwMode="auto">
          <a:xfrm>
            <a:off x="106773" y="188720"/>
            <a:ext cx="562875" cy="72000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70C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48683" y="279699"/>
            <a:ext cx="791675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fld id="{2EEF1883-7A0E-4F66-9932-E581691AD397}" type="slidenum">
              <a:rPr lang="zh-CN" altLang="en-US" sz="1865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endParaRPr lang="zh-CN" altLang="en-US" sz="1865" dirty="0">
              <a:solidFill>
                <a:prstClr val="black">
                  <a:lumMod val="75000"/>
                  <a:lumOff val="2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5pPr>
      <a:lvl6pPr marL="565150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6pPr>
      <a:lvl7pPr marL="11309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7pPr>
      <a:lvl8pPr marL="169608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8pPr>
      <a:lvl9pPr marL="22612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9pPr>
    </p:titleStyle>
    <p:bodyStyle>
      <a:lvl1pPr marL="22352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535" b="1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06805" indent="-21463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865">
          <a:solidFill>
            <a:schemeClr val="tx1"/>
          </a:solidFill>
          <a:latin typeface="+mn-lt"/>
          <a:ea typeface="+mn-ea"/>
          <a:cs typeface="+mn-cs"/>
        </a:defRPr>
      </a:lvl3pPr>
      <a:lvl4pPr marL="155194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735">
          <a:solidFill>
            <a:schemeClr val="tx1"/>
          </a:solidFill>
          <a:latin typeface="+mn-lt"/>
          <a:ea typeface="+mn-ea"/>
          <a:cs typeface="+mn-cs"/>
        </a:defRPr>
      </a:lvl4pPr>
      <a:lvl5pPr marL="2001520" indent="-22669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5pPr>
      <a:lvl6pPr marL="25679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6pPr>
      <a:lvl7pPr marL="313309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7pPr>
      <a:lvl8pPr marL="36982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8pPr>
      <a:lvl9pPr marL="4264025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6515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309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69608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612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270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39217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39573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2310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6582" y="5118182"/>
            <a:ext cx="1132312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第二讲 </a:t>
            </a:r>
            <a:r>
              <a:rPr lang="en-US" altLang="zh-CN" sz="5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Kubernetes</a:t>
            </a:r>
            <a:r>
              <a:rPr lang="zh-CN" altLang="sv-SE" sz="5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集群架构</a:t>
            </a:r>
            <a:r>
              <a:rPr lang="en-US" altLang="zh-CN" sz="5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&amp;</a:t>
            </a:r>
            <a:r>
              <a:rPr lang="zh-CN" altLang="sv-SE" sz="5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组件详解</a:t>
            </a:r>
            <a:endParaRPr lang="zh-CN" altLang="sv-SE" sz="54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9" name="图片 8" descr="Kubernetes的概念与现代大文本或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19050"/>
            <a:ext cx="12221541" cy="48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28" t="-293" b="-1"/>
          <a:stretch>
            <a:fillRect/>
          </a:stretch>
        </p:blipFill>
        <p:spPr>
          <a:xfrm>
            <a:off x="0" y="1490345"/>
            <a:ext cx="12192000" cy="53676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二、Kubernetes架构及原理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709256" y="1443296"/>
            <a:ext cx="10751183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下面我们通过一个发布流程，展示上面介绍的这些组件是如何配合工作的：</a:t>
            </a:r>
            <a:endParaRPr lang="zh-CN" altLang="en-US" b="1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877820" y="2001520"/>
            <a:ext cx="9314180" cy="4857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假设管理员要发布一个新应用，他通过Kubectl命令行工具将发布请求提交到API server，API server将请求存储到Etcd数据库中。</a:t>
            </a:r>
            <a:endParaRPr lang="zh-CN" altLang="en-US" sz="2000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Scheduler通过API server监听到有新的应用发布请求，它通过调度算法决策，选择若干可发布的空闲节点，并将发布决策更新到API server。</a:t>
            </a:r>
            <a:endParaRPr lang="zh-CN" altLang="en-US" sz="2000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被选中的Worker节点上的Kubelet通过API server监听到有给自己的新发布任务，它根据任务指示在本地启动相应的Pods(间接通过Container Runtime启动容器)，并将任务执行成功情况报告给API server。</a:t>
            </a:r>
            <a:endParaRPr lang="zh-CN" altLang="en-US" sz="2000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所有Worker节点上Kube-Proxy通过API server监听到有新的发布，它获取应用的PodIP/ClusterIP/端口等相关数据，更新本地的iptables表规则，让本地的Pods可以通过iptables转发方式，访问到新发布应用的Pods。</a:t>
            </a:r>
            <a:endParaRPr lang="zh-CN" altLang="en-US" sz="2000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Controller Manager通过API server，时刻监控新发应用的健康状况，保证实际状态和预期状态最终一致。</a:t>
            </a:r>
            <a:endParaRPr lang="en-US" altLang="zh-CN" sz="2000" b="1" i="0" u="none" strike="noStrike" baseline="0" dirty="0">
              <a:solidFill>
                <a:schemeClr val="tx1"/>
              </a:solidFill>
              <a:latin typeface="MicrosoftYaHei-Bold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b="1" i="0" u="none" strike="noStrike" baseline="0" dirty="0">
              <a:solidFill>
                <a:schemeClr val="tx1"/>
              </a:solidFill>
              <a:latin typeface="MicrosoftYaHei-Bold"/>
              <a:ea typeface="方正兰亭黑_GBK" panose="02000000000000000000" charset="-122"/>
              <a:cs typeface="+mn-ea"/>
              <a:sym typeface="+mn-ea"/>
            </a:endParaRPr>
          </a:p>
        </p:txBody>
      </p:sp>
      <p:pic>
        <p:nvPicPr>
          <p:cNvPr id="7" name="图片 6" descr="Kubernetes的草图风格的徽章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" y="2964815"/>
            <a:ext cx="2752090" cy="2691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120" y="3231515"/>
            <a:ext cx="6290945" cy="90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4400" b="1" dirty="0">
                <a:solidFill>
                  <a:schemeClr val="bg1"/>
                </a:solidFill>
              </a:rPr>
              <a:t>Kubernetes组件详解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2540" cy="220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28" t="-293" b="-1"/>
          <a:stretch>
            <a:fillRect/>
          </a:stretch>
        </p:blipFill>
        <p:spPr>
          <a:xfrm>
            <a:off x="0" y="1490345"/>
            <a:ext cx="12192000" cy="53676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164465"/>
            <a:ext cx="11948160" cy="132588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二、Kubernetes组件详解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控制面板组件（Master）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61135"/>
            <a:ext cx="12386310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Arial Bold" panose="020B0604020202020204" charset="0"/>
                <a:cs typeface="Arial Bold" panose="020B0604020202020204" charset="0"/>
              </a:rPr>
              <a:t>kube-apiserver</a:t>
            </a:r>
            <a:endParaRPr lang="zh-CN" altLang="en-US" sz="14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zh-CN" altLang="en-US" sz="1400"/>
              <a:t>API 服务器是 Kubernetes 控制平面的组件， 该组件负责公开了 Kubernetes API，负责处理接受请求的工作。 API 服务器是 Kubernetes 控制平面的前端。Kubernetes API 服务器的主要实现是 kube-apiserver。 kube-apiserver 设计上考虑了水平扩缩，也就是说，它可通过部署多个实例来进行扩缩。 你可以运行 kube-apiserver 的多个实例，并在这些实例之间平衡流量。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>
                <a:latin typeface="Arial Bold" panose="020B0604020202020204" charset="0"/>
                <a:cs typeface="Arial Bold" panose="020B0604020202020204" charset="0"/>
              </a:rPr>
              <a:t>kube-controller-manager</a:t>
            </a:r>
            <a:endParaRPr lang="zh-CN" altLang="en-US" sz="14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zh-CN" altLang="en-US" sz="1400"/>
              <a:t>kube-controller-manager 是控制平面的组件， 负责运行控制器进程。从逻辑上讲， 每个控制器都是一个单独的进程， 但是为了降低复杂性，它们都被编译到同一个可执行文件，并在同一个进程中运行。这些控制器包括：</a:t>
            </a:r>
            <a:endParaRPr lang="zh-CN" altLang="en-US" sz="1400"/>
          </a:p>
          <a:p>
            <a:r>
              <a:rPr lang="zh-CN" altLang="en-US" sz="1400"/>
              <a:t>节点控制器（Node Controller）：负责在节点出现故障时进行通知和响应</a:t>
            </a:r>
            <a:endParaRPr lang="zh-CN" altLang="en-US" sz="1400"/>
          </a:p>
          <a:p>
            <a:r>
              <a:rPr lang="zh-CN" altLang="en-US" sz="1400"/>
              <a:t>任务控制器（Job Controller）：监测代表一次性任务的 Job 对象，然后创建 Pods 来运行这些任务直至完成</a:t>
            </a:r>
            <a:endParaRPr lang="zh-CN" altLang="en-US" sz="1400"/>
          </a:p>
          <a:p>
            <a:r>
              <a:rPr lang="zh-CN" altLang="en-US" sz="1400"/>
              <a:t>端点分片控制器（EndpointSlice controller）：填充端点分片（EndpointSlice）对象（以提供 Service 和 Pod 之间的链接）。</a:t>
            </a:r>
            <a:endParaRPr lang="zh-CN" altLang="en-US" sz="1400"/>
          </a:p>
          <a:p>
            <a:r>
              <a:rPr lang="zh-CN" altLang="en-US" sz="1400"/>
              <a:t>服务账号控制器（ServiceAccount controller）：为新的命名空间创建默认的服务账号（ServiceAccount）。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>
                <a:latin typeface="Arial Bold" panose="020B0604020202020204" charset="0"/>
                <a:cs typeface="Arial Bold" panose="020B0604020202020204" charset="0"/>
              </a:rPr>
              <a:t>cloud-controller-manager</a:t>
            </a:r>
            <a:endParaRPr lang="zh-CN" altLang="en-US" sz="14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zh-CN" altLang="en-US" sz="1400"/>
              <a:t>嵌入了特定于云平台的控制逻辑。 云控制器管理器（Cloud Controller Manager）允许你将你的集群连接到云提供商的 API 之上， 并将与该云平台交互的组件同与你的集群交互的组件分离开来。cloud-controller-manager 仅运行特定于云平台的控制器。 因此如果你在自己的环境中运行 Kubernetes，或者在本地计算机中运行学习环境， 所部署的集群不需要有云控制器管理器。与 kube-controller-manager 类似，cloud-controller-manager 将若干逻辑上独立的控制回路组合到同一个可执行文件中， 供你以同一进程的方式运行。 你可以对其执行水平扩容（运行不止一个副本）以提升性能或者增强容错能力。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>
                <a:latin typeface="Arial Bold" panose="020B0604020202020204" charset="0"/>
                <a:cs typeface="Arial Bold" panose="020B0604020202020204" charset="0"/>
              </a:rPr>
              <a:t>kube-scheduler</a:t>
            </a:r>
            <a:endParaRPr lang="zh-CN" altLang="en-US" sz="14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zh-CN" altLang="en-US" sz="1400"/>
              <a:t>scheduler 负责资源的调度，按照预定的调度策略将 Pod 调度到相应的机器上；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 b="1">
                <a:latin typeface="Arial Bold" panose="020B0604020202020204" charset="0"/>
                <a:cs typeface="Arial Bold" panose="020B0604020202020204" charset="0"/>
              </a:rPr>
              <a:t>etcd</a:t>
            </a:r>
            <a:endParaRPr lang="en-US" altLang="zh-CN" sz="14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altLang="zh-CN" sz="1400"/>
              <a:t>一致且高度可用的键值存储，用作 Kubernetes 的所有集群数据的后台数据库。如果你的 Kubernetes 集群使用 etcd 作为其后台数据库， 请确保你针对这些数据有一份 备份计划。你可以在官方文档中找到有关 etcd 的深入知识。早期数据存放在内存，现在已经是持久化存储的了。</a:t>
            </a:r>
            <a:endParaRPr lang="en-US" altLang="zh-CN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28" t="-293" b="-1"/>
          <a:stretch>
            <a:fillRect/>
          </a:stretch>
        </p:blipFill>
        <p:spPr>
          <a:xfrm>
            <a:off x="0" y="1490345"/>
            <a:ext cx="12192000" cy="53676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164465"/>
            <a:ext cx="11948160" cy="132588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二、Kubernetes组件详解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193290"/>
            <a:ext cx="604202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Arial Bold" panose="020B0604020202020204" charset="0"/>
                <a:cs typeface="Arial Bold" panose="020B0604020202020204" charset="0"/>
              </a:rPr>
              <a:t>节点组件</a:t>
            </a:r>
            <a:endParaRPr lang="zh-CN" altLang="en-US" sz="1400" b="1">
              <a:latin typeface="Arial Bold" panose="020B0604020202020204" charset="0"/>
              <a:cs typeface="Arial Bold" panose="020B0604020202020204" charset="0"/>
            </a:endParaRPr>
          </a:p>
          <a:p>
            <a:endParaRPr lang="zh-CN" altLang="en-US" sz="14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zh-CN" altLang="en-US" sz="1400" b="1">
                <a:latin typeface="Arial Bold" panose="020B0604020202020204" charset="0"/>
                <a:cs typeface="Arial Bold" panose="020B0604020202020204" charset="0"/>
              </a:rPr>
              <a:t>kube</a:t>
            </a:r>
            <a:r>
              <a:rPr lang="en-US" altLang="zh-CN" sz="1400" b="1">
                <a:latin typeface="Arial Bold" panose="020B0604020202020204" charset="0"/>
                <a:cs typeface="Arial Bold" panose="020B0604020202020204" charset="0"/>
              </a:rPr>
              <a:t>let</a:t>
            </a:r>
            <a:endParaRPr lang="en-US" altLang="zh-CN" sz="14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zh-CN" altLang="en-US" sz="1400"/>
              <a:t>kubelet 负责维护容器的生命周期，同时也负责 Volume（CVI）和网络（CNI）的管理；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>
                <a:latin typeface="Arial Bold" panose="020B0604020202020204" charset="0"/>
                <a:cs typeface="Arial Bold" panose="020B0604020202020204" charset="0"/>
              </a:rPr>
              <a:t>kube-</a:t>
            </a:r>
            <a:r>
              <a:rPr lang="en-US" altLang="zh-CN" sz="1400" b="1">
                <a:latin typeface="Arial Bold" panose="020B0604020202020204" charset="0"/>
                <a:cs typeface="Arial Bold" panose="020B0604020202020204" charset="0"/>
              </a:rPr>
              <a:t>proxy</a:t>
            </a:r>
            <a:endParaRPr lang="zh-CN" altLang="en-US" sz="14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zh-CN" altLang="en-US" sz="1400"/>
              <a:t>kube-proxy 负责为 Service 提供 cluster 内部的服务发现和负载均衡；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 b="1">
                <a:latin typeface="Arial Bold" panose="020B0604020202020204" charset="0"/>
                <a:cs typeface="Arial Bold" panose="020B0604020202020204" charset="0"/>
              </a:rPr>
              <a:t>Container runtime</a:t>
            </a:r>
            <a:endParaRPr lang="zh-CN" altLang="en-US" sz="14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zh-CN" altLang="en-US" sz="1400"/>
              <a:t>Container runtime 负责镜像管理以及 Pod 和容器的真正运行（CRI）；</a:t>
            </a:r>
            <a:endParaRPr lang="zh-CN" altLang="en-US" sz="1400"/>
          </a:p>
          <a:p>
            <a:r>
              <a:rPr lang="zh-CN" altLang="en-US" sz="1400"/>
              <a:t>Kubernetes 支持许多容器运行环境，例如 containerd、 CRI-O 以及 Kubernetes CRI (容器运行环境接口) 的其他任何实现。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5706110" y="2193290"/>
            <a:ext cx="64858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Arial Bold" panose="020B0604020202020204" charset="0"/>
                <a:cs typeface="Arial Bold" panose="020B0604020202020204" charset="0"/>
              </a:rPr>
              <a:t>附加组件</a:t>
            </a:r>
            <a:endParaRPr lang="zh-CN" altLang="en-US" sz="1400" b="1">
              <a:latin typeface="Arial Bold" panose="020B0604020202020204" charset="0"/>
              <a:cs typeface="Arial Bold" panose="020B0604020202020204" charset="0"/>
            </a:endParaRPr>
          </a:p>
          <a:p>
            <a:endParaRPr lang="zh-CN" altLang="en-US" sz="14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zh-CN" altLang="en-US" sz="1400" b="1">
                <a:latin typeface="Arial Bold" panose="020B0604020202020204" charset="0"/>
                <a:cs typeface="Arial Bold" panose="020B0604020202020204" charset="0"/>
              </a:rPr>
              <a:t>kube-</a:t>
            </a:r>
            <a:r>
              <a:rPr lang="en-US" altLang="zh-CN" sz="1400" b="1">
                <a:latin typeface="Arial Bold" panose="020B0604020202020204" charset="0"/>
                <a:cs typeface="Arial Bold" panose="020B0604020202020204" charset="0"/>
              </a:rPr>
              <a:t>dns</a:t>
            </a:r>
            <a:endParaRPr lang="zh-CN" altLang="en-US" sz="14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zh-CN" altLang="en-US" sz="1400"/>
              <a:t>kube-dns 负责为整个集群提供 DNS 服务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 b="1">
                <a:latin typeface="Arial Bold" panose="020B0604020202020204" charset="0"/>
                <a:cs typeface="Arial Bold" panose="020B0604020202020204" charset="0"/>
              </a:rPr>
              <a:t>Ingress Controller</a:t>
            </a:r>
            <a:endParaRPr lang="zh-CN" altLang="en-US" sz="14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zh-CN" altLang="en-US" sz="1400"/>
              <a:t>Ingress Controller 为服务提供外网入口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 b="1">
                <a:latin typeface="Arial Bold" panose="020B0604020202020204" charset="0"/>
                <a:cs typeface="Arial Bold" panose="020B0604020202020204" charset="0"/>
              </a:rPr>
              <a:t>Prometheus</a:t>
            </a:r>
            <a:endParaRPr lang="zh-CN" altLang="en-US" sz="14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zh-CN" altLang="en-US" sz="1400"/>
              <a:t>Prometheus 提供资源监控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 b="1">
                <a:latin typeface="Arial Bold" panose="020B0604020202020204" charset="0"/>
                <a:cs typeface="Arial Bold" panose="020B0604020202020204" charset="0"/>
              </a:rPr>
              <a:t>Dashboard</a:t>
            </a:r>
            <a:endParaRPr lang="en-US" altLang="zh-CN" sz="14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zh-CN" altLang="en-US" sz="1400"/>
              <a:t>Dashboard 提供 GUI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 b="1">
                <a:latin typeface="Arial Bold" panose="020B0604020202020204" charset="0"/>
                <a:cs typeface="Arial Bold" panose="020B0604020202020204" charset="0"/>
              </a:rPr>
              <a:t>Federation</a:t>
            </a:r>
            <a:endParaRPr lang="en-US" altLang="zh-CN" sz="14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en-US" altLang="zh-CN" sz="1400"/>
              <a:t>Federation 提供跨可用区的集群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 b="1">
                <a:latin typeface="Arial Bold" panose="020B0604020202020204" charset="0"/>
                <a:cs typeface="Arial Bold" panose="020B0604020202020204" charset="0"/>
                <a:sym typeface="+mn-ea"/>
              </a:rPr>
              <a:t>Fluentd-elasticsearch</a:t>
            </a:r>
            <a:endParaRPr lang="en-US" altLang="zh-CN" sz="1400"/>
          </a:p>
          <a:p>
            <a:r>
              <a:rPr lang="en-US" altLang="zh-CN" sz="1400"/>
              <a:t>Fluentd-elasticsearch 提供集群日志采集、存储与查询</a:t>
            </a:r>
            <a:endParaRPr lang="en-US" altLang="zh-CN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115345" y="2148010"/>
            <a:ext cx="8228011" cy="2561980"/>
            <a:chOff x="1981995" y="2122471"/>
            <a:chExt cx="8228011" cy="2561980"/>
          </a:xfrm>
        </p:grpSpPr>
        <p:grpSp>
          <p:nvGrpSpPr>
            <p:cNvPr id="8" name="组合 7"/>
            <p:cNvGrpSpPr/>
            <p:nvPr/>
          </p:nvGrpSpPr>
          <p:grpSpPr>
            <a:xfrm>
              <a:off x="1981995" y="2122471"/>
              <a:ext cx="8228011" cy="2561980"/>
              <a:chOff x="1851363" y="2122471"/>
              <a:chExt cx="8228011" cy="256198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950565" y="2545408"/>
                <a:ext cx="576290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rPr>
                  <a:t>本讲结束</a:t>
                </a:r>
                <a:endParaRPr lang="zh-CN" altLang="en-US" sz="6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851363" y="2122471"/>
                <a:ext cx="822801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kumimoji="1" lang="zh-CN" altLang="en-US" sz="2000" b="1" dirty="0">
                  <a:solidFill>
                    <a:schemeClr val="bg1"/>
                  </a:solidFill>
                  <a:latin typeface="Adobe 明體 Std L" panose="02020300000000000000" pitchFamily="18" charset="-128"/>
                  <a:ea typeface="Adobe 明體 Std L" panose="02020300000000000000" pitchFamily="18" charset="-128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873010" y="4407456"/>
                <a:ext cx="184722" cy="276995"/>
              </a:xfrm>
              <a:prstGeom prst="rect">
                <a:avLst/>
              </a:prstGeom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endParaRPr kumimoji="1" lang="en-US" altLang="zh-CN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4343400" y="2617831"/>
              <a:ext cx="35052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343400" y="4331256"/>
              <a:ext cx="35052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3381524" y="2895457"/>
            <a:ext cx="1455797" cy="8617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50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5000" b="1" dirty="0">
              <a:ln w="6350"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3381524" y="3762030"/>
            <a:ext cx="145579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16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600" b="1" dirty="0">
              <a:ln w="6350"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21"/>
          <p:cNvSpPr txBox="1"/>
          <p:nvPr/>
        </p:nvSpPr>
        <p:spPr>
          <a:xfrm>
            <a:off x="5765917" y="2448997"/>
            <a:ext cx="663964" cy="667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735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</a:t>
            </a:r>
            <a:endParaRPr lang="zh-CN" altLang="en-US" sz="3735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5765917" y="3492937"/>
            <a:ext cx="663964" cy="667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735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</a:t>
            </a:r>
            <a:endParaRPr lang="zh-CN" altLang="en-US" sz="3735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TextBox 25"/>
          <p:cNvSpPr txBox="1"/>
          <p:nvPr/>
        </p:nvSpPr>
        <p:spPr>
          <a:xfrm>
            <a:off x="6918819" y="2486777"/>
            <a:ext cx="338899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800" dirty="0">
                <a:sym typeface="+mn-ea"/>
              </a:rPr>
              <a:t>企业级容器调度平台</a:t>
            </a:r>
            <a:endParaRPr lang="zh-CN" altLang="en-US" sz="2800" dirty="0">
              <a:sym typeface="+mn-ea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6848651" y="3552180"/>
            <a:ext cx="391858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Kubernetes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架构及原理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28"/>
          <p:cNvSpPr txBox="1"/>
          <p:nvPr/>
        </p:nvSpPr>
        <p:spPr>
          <a:xfrm>
            <a:off x="6848334" y="4781540"/>
            <a:ext cx="356235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Kubernetes组件详解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4"/>
          <p:cNvSpPr txBox="1"/>
          <p:nvPr/>
        </p:nvSpPr>
        <p:spPr>
          <a:xfrm>
            <a:off x="5765917" y="4721662"/>
            <a:ext cx="657860" cy="666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735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endParaRPr lang="zh-CN" altLang="en-US" sz="3735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2" grpId="0"/>
      <p:bldP spid="13" grpId="0"/>
      <p:bldP spid="15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4592955" y="3231515"/>
            <a:ext cx="7167245" cy="90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企业级容器调度平台</a:t>
            </a: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有哪些</a:t>
            </a:r>
            <a:endParaRPr lang="zh-CN" altLang="en-US" sz="44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2540" cy="220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28" t="-293" b="-1"/>
          <a:stretch>
            <a:fillRect/>
          </a:stretch>
        </p:blipFill>
        <p:spPr>
          <a:xfrm>
            <a:off x="0" y="1490353"/>
            <a:ext cx="12192000" cy="53676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一、企业级容器调度平台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6595" y="1710055"/>
            <a:ext cx="1081278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Arial Bold" panose="020B0604020202020204" charset="0"/>
                <a:cs typeface="Arial Bold" panose="020B0604020202020204" charset="0"/>
              </a:rPr>
              <a:t>Apache Mesos</a:t>
            </a:r>
            <a:endParaRPr lang="zh-CN" altLang="en-US" sz="20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zh-CN" altLang="en-US"/>
              <a:t>Mesos 是一个分布式调度系统内核，早于 Docker 产生，Mesos 作为资源管理器，从 DC/OS (数据中心操作系统)的角度提供资源视图。主/从结构工作模式，主节点分配任务，并用从节点上的 Executor 负责执行，通过 Zookeeper 给主节点提供服务注册、服务发现功能。通过 Framework Marathon 提供容器调度的能力。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>
                <a:latin typeface="Arial Bold" panose="020B0604020202020204" charset="0"/>
                <a:cs typeface="Arial Bold" panose="020B0604020202020204" charset="0"/>
              </a:rPr>
              <a:t>Docker Swarm</a:t>
            </a:r>
            <a:endParaRPr lang="zh-CN" altLang="en-US" sz="20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zh-CN" altLang="en-US"/>
              <a:t>Docker Swarm 是一个由 Docker 开发的调度框架。由 Docker 自身开发的好处之一就是标准 Docker API 的使用，Swarm 由多个代理（Agent）组成，把这些代理称之为节点（Node）。这些节点就是主机，这些主机在启动 Docker Daemon 的时候就会打开相应的端口，以此支持 Docker 远程 API。这些机器会根据 Swarm 调度器分配给它们的任务，拉取和运行不同的镜像。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>
                <a:latin typeface="Arial Bold" panose="020B0604020202020204" charset="0"/>
                <a:cs typeface="Arial Bold" panose="020B0604020202020204" charset="0"/>
              </a:rPr>
              <a:t>Google Kubernetes</a:t>
            </a:r>
            <a:endParaRPr lang="zh-CN" altLang="en-US" sz="20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lang="zh-CN" altLang="en-US"/>
              <a:t>Kubernetes 是基于 Google 在过去十五年来大量生产环境中运行工作负载的经验。Kubernetes 的实现参考了 Google 内部的资源调度框架，但并不是 Borg 的内部容器编排系统的开源，而是借鉴 Google 从运行 Borg 获得的经验教训，形成了 Kubernetes 项目。它使用 Label 和 Pod 的概念来将容器划分为逻辑单元。Pods 是同地协作（co-located）容器的集合，这些容器被共同部署和调度，形成了一个服务，这是 Kubernetes 和其他两个框架的主要区别。相比于基于相似度的容器调度方式（就像 Swarm 和Mesos），这个方法简化了对集群的管理。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120" y="3231515"/>
            <a:ext cx="7167880" cy="90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4400" b="1" dirty="0">
                <a:solidFill>
                  <a:schemeClr val="bg1"/>
                </a:solidFill>
              </a:rPr>
              <a:t>Kubernetes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架构及原理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28" t="-293" b="-1"/>
          <a:stretch>
            <a:fillRect/>
          </a:stretch>
        </p:blipFill>
        <p:spPr>
          <a:xfrm>
            <a:off x="0" y="1490345"/>
            <a:ext cx="12192000" cy="53676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二、Kubernetes架构及原理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6"/>
          <p:cNvSpPr txBox="1"/>
          <p:nvPr/>
        </p:nvSpPr>
        <p:spPr>
          <a:xfrm>
            <a:off x="6077585" y="2851785"/>
            <a:ext cx="599567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Worker节点提供的资源单位称为Pod。</a:t>
            </a:r>
            <a:endParaRPr lang="zh-CN" altLang="en-US" sz="2000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  <a:p>
            <a:pPr algn="l" fontAlgn="auto">
              <a:lnSpc>
                <a:spcPct val="130000"/>
              </a:lnSpc>
            </a:pPr>
            <a:endParaRPr lang="zh-CN" altLang="en-US" sz="2000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K8s主要解决集群资源调度的问题。简单讲，就是当有应用发布请求过来的时候，K8s需要根据集群资源空闲现状，将这个应用的Pods合理的分配到空闲的Worker节点上去。同时，K8s需要时刻监控集群，如果有节点或者Pods挂了，它要能够重新协调和启动Pods，同时保证Pod/服务之间可以互通互联。</a:t>
            </a:r>
            <a:endParaRPr lang="zh-CN" altLang="en-US" sz="2000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5" y="2636099"/>
            <a:ext cx="5398405" cy="417371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02576" y="1657926"/>
            <a:ext cx="10751183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K8s集群中主要有两类角色，一类是Master节点，另外一类是Worker节点，简单讲，Master节点主要用来管理和调度集群资源的，而Worker节点则是提供资源的。</a:t>
            </a:r>
            <a:endParaRPr lang="zh-CN" altLang="en-US" b="1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28" t="-293" b="-1"/>
          <a:stretch>
            <a:fillRect/>
          </a:stretch>
        </p:blipFill>
        <p:spPr>
          <a:xfrm>
            <a:off x="0" y="1490345"/>
            <a:ext cx="12192000" cy="53676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二、Kubernetes架构及原理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6"/>
          <p:cNvSpPr txBox="1"/>
          <p:nvPr/>
        </p:nvSpPr>
        <p:spPr>
          <a:xfrm>
            <a:off x="5749672" y="2041290"/>
            <a:ext cx="634374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30000"/>
              </a:lnSpc>
            </a:pPr>
            <a:endParaRPr lang="zh-CN" altLang="en-US" sz="2000" b="1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Etcd： </a:t>
            </a:r>
            <a:r>
              <a:rPr lang="zh-CN" altLang="en-US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所有的集群状态数据，例如节点，Pods，发布，配置等等，最终都存储在Etcd中。Etcd集群可以独立部署，也可以和Master节点住在一起。</a:t>
            </a:r>
            <a:endParaRPr lang="zh-CN" altLang="en-US" sz="2000" b="1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API server：</a:t>
            </a:r>
            <a:r>
              <a:rPr lang="zh-CN" altLang="en-US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ea"/>
              </a:rPr>
              <a:t>是 kubernetes 对外的统一入口</a:t>
            </a:r>
            <a:r>
              <a:rPr lang="zh-CN" altLang="en-US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，负责认证、访问控制、准入、</a:t>
            </a:r>
            <a:r>
              <a:rPr lang="en-US" altLang="zh-CN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API</a:t>
            </a:r>
            <a:r>
              <a:rPr lang="zh-CN" altLang="en-US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注册等功能</a:t>
            </a:r>
            <a:endParaRPr lang="zh-CN" altLang="en-US" sz="2000" b="1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Scheduler： </a:t>
            </a:r>
            <a:r>
              <a:rPr lang="zh-CN" altLang="en-US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它是K8s集群负责调度决策的组件。它负责决策相应的Pods应该分布到哪些空闲节点上去。</a:t>
            </a:r>
            <a:endParaRPr lang="zh-CN" altLang="en-US" sz="2000" b="1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Controller Manager： </a:t>
            </a:r>
            <a:r>
              <a:rPr lang="zh-CN" altLang="en-US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它是保证集群状态最终一致的组件。它通过API server监控集群状态，确保实际状态和预期状态最终一致，也即是说，K8s采用最终一致调度策略，它是集群自愈的背后实现机制。</a:t>
            </a:r>
            <a:endParaRPr lang="zh-CN" altLang="en-US" sz="2000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46" y="3354227"/>
            <a:ext cx="5257461" cy="2553497"/>
          </a:xfrm>
          <a:prstGeom prst="rect">
            <a:avLst/>
          </a:prstGeom>
        </p:spPr>
      </p:pic>
      <p:sp>
        <p:nvSpPr>
          <p:cNvPr id="5" name="TextBox 6"/>
          <p:cNvSpPr txBox="1"/>
          <p:nvPr/>
        </p:nvSpPr>
        <p:spPr>
          <a:xfrm>
            <a:off x="709256" y="1472506"/>
            <a:ext cx="10751183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Master节点是K8s集群大脑，它由如下组件构成：</a:t>
            </a:r>
            <a:endParaRPr lang="zh-CN" altLang="en-US" b="1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8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28" t="-293" b="-1"/>
          <a:stretch>
            <a:fillRect/>
          </a:stretch>
        </p:blipFill>
        <p:spPr>
          <a:xfrm>
            <a:off x="0" y="1490345"/>
            <a:ext cx="12192000" cy="53676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二、Kubernetes架构及原理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6"/>
          <p:cNvSpPr txBox="1"/>
          <p:nvPr/>
        </p:nvSpPr>
        <p:spPr>
          <a:xfrm>
            <a:off x="5749672" y="2026685"/>
            <a:ext cx="634374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3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Kubelet: </a:t>
            </a:r>
            <a:r>
              <a:rPr lang="zh-CN" altLang="en-US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它是Worker节点资源的管理者，相当于一个Agent角色。它监听API server的事件，根据Master节点的指示启动或者关闭Pod等资源，也将本节点状态数据汇报给Master节点。如果说Master节点是K8s集群的大脑，那么Kubelet就是Worker节点的小脑。</a:t>
            </a:r>
            <a:endParaRPr lang="zh-CN" altLang="en-US" sz="2000" b="1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Container Runtime: </a:t>
            </a:r>
            <a:r>
              <a:rPr lang="zh-CN" altLang="en-US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它是节点容器资源的管理者，Kubelet并不直接管理节点的容器资源，它委托Container Runtime进行管理，比如启动或者关闭容器，收集容器状态等。</a:t>
            </a:r>
            <a:endParaRPr lang="zh-CN" altLang="en-US" sz="2000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Kube-Proxy: </a:t>
            </a:r>
            <a:r>
              <a:rPr lang="zh-CN" altLang="en-US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ea"/>
              </a:rPr>
              <a:t>负责提供集群内部的服务发现和负载均衡</a:t>
            </a:r>
            <a:r>
              <a:rPr lang="zh-CN" altLang="en-US" sz="20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。另外，当需要把K8s中的服务(Service)暴露给外网时，也需要通过Kube-Proxy进行代理转发。</a:t>
            </a:r>
            <a:endParaRPr lang="zh-CN" altLang="en-US" sz="2000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709256" y="1457901"/>
            <a:ext cx="10751183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Worker节点是K8s集群资源的提供者，它由如下组件构成：</a:t>
            </a:r>
            <a:endParaRPr lang="zh-CN" altLang="en-US" b="1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69" y="2447612"/>
            <a:ext cx="5329203" cy="4134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28" t="-293" b="-1"/>
          <a:stretch>
            <a:fillRect/>
          </a:stretch>
        </p:blipFill>
        <p:spPr>
          <a:xfrm>
            <a:off x="0" y="1490345"/>
            <a:ext cx="12192000" cy="53676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446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二、Kubernetes架构及原理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6"/>
          <p:cNvSpPr txBox="1"/>
          <p:nvPr/>
        </p:nvSpPr>
        <p:spPr>
          <a:xfrm>
            <a:off x="310631" y="5255062"/>
            <a:ext cx="11712311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上图是一个K8s集群的总体架构。实际K8s集群中还有一个覆盖(Overlay)网络，集群中的Pods通过覆盖网络可以实现IP寻址和通讯。实现覆盖网络的技术有很多，例如Flannel/VxLan/Calico/Weave-Net等等。外网流量如果要访问K8s集群内部的服务，一般要走负载均衡器(Load Balancer)，背后流量会通过Kube-Proxy间接转发到服务Pods上。</a:t>
            </a:r>
            <a:endParaRPr lang="zh-CN" altLang="en-US" sz="1600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方正兰亭黑_GBK" panose="02000000000000000000" charset="-122"/>
                <a:ea typeface="方正兰亭黑_GBK" panose="02000000000000000000" charset="-122"/>
                <a:cs typeface="+mn-ea"/>
                <a:sym typeface="+mn-lt"/>
              </a:rPr>
              <a:t>除了上述组件，K8s外围一般还有存储，监控，日志和分析等配套支持服务。</a:t>
            </a:r>
            <a:endParaRPr lang="zh-CN" altLang="en-US" sz="1600" dirty="0">
              <a:solidFill>
                <a:schemeClr val="tx1"/>
              </a:solidFill>
              <a:latin typeface="方正兰亭黑_GBK" panose="02000000000000000000" charset="-122"/>
              <a:ea typeface="方正兰亭黑_GBK" panose="02000000000000000000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757" y="1596235"/>
            <a:ext cx="6543098" cy="3609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heme/theme1.xml><?xml version="1.0" encoding="utf-8"?>
<a:theme xmlns:a="http://schemas.openxmlformats.org/drawingml/2006/main" name="主题1">
  <a:themeElements>
    <a:clrScheme name="自定义 1126">
      <a:dk1>
        <a:sysClr val="windowText" lastClr="000000"/>
      </a:dk1>
      <a:lt1>
        <a:sysClr val="window" lastClr="FFFFFF"/>
      </a:lt1>
      <a:dk2>
        <a:srgbClr val="292584"/>
      </a:dk2>
      <a:lt2>
        <a:srgbClr val="0E1645"/>
      </a:lt2>
      <a:accent1>
        <a:srgbClr val="0E1645"/>
      </a:accent1>
      <a:accent2>
        <a:srgbClr val="292584"/>
      </a:accent2>
      <a:accent3>
        <a:srgbClr val="0E1645"/>
      </a:accent3>
      <a:accent4>
        <a:srgbClr val="292584"/>
      </a:accent4>
      <a:accent5>
        <a:srgbClr val="0E1645"/>
      </a:accent5>
      <a:accent6>
        <a:srgbClr val="292584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4317</Words>
  <Application>WPS 演示</Application>
  <PresentationFormat>宽屏</PresentationFormat>
  <Paragraphs>145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42" baseType="lpstr">
      <vt:lpstr>Arial</vt:lpstr>
      <vt:lpstr>宋体</vt:lpstr>
      <vt:lpstr>Wingdings</vt:lpstr>
      <vt:lpstr>华文细黑</vt:lpstr>
      <vt:lpstr>黑体-简</vt:lpstr>
      <vt:lpstr>Arial Unicode MS</vt:lpstr>
      <vt:lpstr>微软雅黑</vt:lpstr>
      <vt:lpstr>汉仪旗黑</vt:lpstr>
      <vt:lpstr>汉仪书宋二KW</vt:lpstr>
      <vt:lpstr>方正兰亭粗黑_GBK</vt:lpstr>
      <vt:lpstr>汉仪中黑KW</vt:lpstr>
      <vt:lpstr>微软雅黑 Light</vt:lpstr>
      <vt:lpstr>方正兰亭中黑_GBK</vt:lpstr>
      <vt:lpstr>方正兰亭黑_GBK</vt:lpstr>
      <vt:lpstr>Impact</vt:lpstr>
      <vt:lpstr>Adobe 明體 Std L</vt:lpstr>
      <vt:lpstr>宋体</vt:lpstr>
      <vt:lpstr>Arial Black</vt:lpstr>
      <vt:lpstr>Calibri</vt:lpstr>
      <vt:lpstr>Helvetica Neue</vt:lpstr>
      <vt:lpstr>Apple SD Gothic Neo</vt:lpstr>
      <vt:lpstr>微软雅黑</vt:lpstr>
      <vt:lpstr>Arial Bold</vt:lpstr>
      <vt:lpstr>Wingdings</vt:lpstr>
      <vt:lpstr>MicrosoftYaHei-Bold</vt:lpstr>
      <vt:lpstr>Thonburi</vt:lpstr>
      <vt:lpstr>主题1</vt:lpstr>
      <vt:lpstr>微笑PPT - 小A</vt:lpstr>
      <vt:lpstr>PowerPoint 演示文稿</vt:lpstr>
      <vt:lpstr>PowerPoint 演示文稿</vt:lpstr>
      <vt:lpstr>PowerPoint 演示文稿</vt:lpstr>
      <vt:lpstr>Docker 镜像常见操作</vt:lpstr>
      <vt:lpstr>PowerPoint 演示文稿</vt:lpstr>
      <vt:lpstr>二、Kubernetes组件详解</vt:lpstr>
      <vt:lpstr>二、Kubernetes组件详解</vt:lpstr>
      <vt:lpstr>二、Kubernetes组件详解</vt:lpstr>
      <vt:lpstr>二、Kubernetes组件详解</vt:lpstr>
      <vt:lpstr>二、Kubernetes架构及原理</vt:lpstr>
      <vt:lpstr>PowerPoint 演示文稿</vt:lpstr>
      <vt:lpstr>二、Kubernetes组件详解</vt:lpstr>
      <vt:lpstr>二、Kubernetes组件详解-控制面板组件（Master）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h429302517@outlook.com</dc:creator>
  <cp:lastModifiedBy>J：）</cp:lastModifiedBy>
  <cp:revision>67</cp:revision>
  <dcterms:created xsi:type="dcterms:W3CDTF">2023-09-12T07:24:00Z</dcterms:created>
  <dcterms:modified xsi:type="dcterms:W3CDTF">2023-09-12T07:24:00Z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54D80431C6BB7E3F8C82E4641C09EAA9_42</vt:lpwstr>
  </property>
  <property fmtid="{D5CDD505-2E9C-101B-9397-08002B2CF9AE}" pid="3" name="KSOProductBuildVer">
    <vt:lpwstr>2052-6.0.2.8225</vt:lpwstr>
  </property>
</Properties>
</file>