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</p:sldMasterIdLst>
  <p:notesMasterIdLst>
    <p:notesMasterId r:id="rId18"/>
  </p:notesMasterIdLst>
  <p:sldIdLst>
    <p:sldId id="297" r:id="rId3"/>
    <p:sldId id="258" r:id="rId4"/>
    <p:sldId id="331" r:id="rId5"/>
    <p:sldId id="336" r:id="rId6"/>
    <p:sldId id="323" r:id="rId7"/>
    <p:sldId id="337" r:id="rId8"/>
    <p:sldId id="325" r:id="rId9"/>
    <p:sldId id="338" r:id="rId10"/>
    <p:sldId id="324" r:id="rId11"/>
    <p:sldId id="339" r:id="rId12"/>
    <p:sldId id="332" r:id="rId13"/>
    <p:sldId id="340" r:id="rId14"/>
    <p:sldId id="341" r:id="rId15"/>
    <p:sldId id="342" r:id="rId16"/>
    <p:sldId id="2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6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26766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10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</a:t>
            </a:r>
            <a:r>
              <a:rPr lang="zh-CN" altLang="en-US" sz="5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  <a:sym typeface="方正兰亭黑_GBK" panose="02000000000000000000" charset="-122"/>
              </a:rPr>
              <a:t>限制容器的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IO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en-US" altLang="zh-CN" sz="5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四、容器的底层技术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4B610-508C-0CD2-8E30-1B7031387E7C}"/>
              </a:ext>
            </a:extLst>
          </p:cNvPr>
          <p:cNvSpPr txBox="1">
            <a:spLocks/>
          </p:cNvSpPr>
          <p:nvPr/>
        </p:nvSpPr>
        <p:spPr>
          <a:xfrm>
            <a:off x="754839" y="1182029"/>
            <a:ext cx="10718180" cy="46827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cgroup</a:t>
            </a:r>
            <a:r>
              <a:rPr lang="zh-CN" altLang="en-US"/>
              <a:t>：资源限额（</a:t>
            </a:r>
            <a:r>
              <a:rPr lang="en-US" altLang="zh-CN"/>
              <a:t> /sys/fs/cgroup 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namespace</a:t>
            </a:r>
            <a:r>
              <a:rPr lang="zh-CN" altLang="en-US"/>
              <a:t>：资源隔离</a:t>
            </a:r>
            <a:endParaRPr lang="en-US" altLang="zh-CN"/>
          </a:p>
          <a:p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/>
              <a:t>Linux</a:t>
            </a:r>
            <a:r>
              <a:rPr lang="zh-CN" altLang="en-US"/>
              <a:t>中的</a:t>
            </a:r>
            <a:r>
              <a:rPr lang="en-US" altLang="zh-CN"/>
              <a:t>6</a:t>
            </a:r>
            <a:r>
              <a:rPr lang="zh-CN" altLang="en-US"/>
              <a:t>中</a:t>
            </a:r>
            <a:r>
              <a:rPr lang="en-US" altLang="zh-CN"/>
              <a:t>namespace</a:t>
            </a:r>
            <a:r>
              <a:rPr lang="zh-CN" altLang="en-US"/>
              <a:t>：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Mount namespace</a:t>
            </a:r>
            <a:r>
              <a:rPr lang="zh-CN" altLang="en-US"/>
              <a:t>：让容器看上去拥有整个文件系统。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UTS namespace</a:t>
            </a:r>
            <a:r>
              <a:rPr lang="zh-CN" altLang="en-US"/>
              <a:t>：让容器有自己的 </a:t>
            </a:r>
            <a:r>
              <a:rPr lang="en-US" altLang="zh-CN"/>
              <a:t>hostname</a:t>
            </a:r>
            <a:r>
              <a:rPr lang="zh-CN" altLang="en-US"/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IPC namespace</a:t>
            </a:r>
            <a:r>
              <a:rPr lang="zh-CN" altLang="en-US"/>
              <a:t>：让容器拥有自己的共享内存和信号量（</a:t>
            </a:r>
            <a:r>
              <a:rPr lang="en-US" altLang="zh-CN"/>
              <a:t>semaphore</a:t>
            </a:r>
            <a:r>
              <a:rPr lang="zh-CN" altLang="en-US"/>
              <a:t>）来实现进程间通信。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PID namespace</a:t>
            </a:r>
            <a:r>
              <a:rPr lang="zh-CN" altLang="en-US"/>
              <a:t>：让容器拥有自己独立的一套 </a:t>
            </a:r>
            <a:r>
              <a:rPr lang="en-US" altLang="zh-CN"/>
              <a:t>PID</a:t>
            </a:r>
            <a:r>
              <a:rPr lang="zh-CN" altLang="en-US"/>
              <a:t>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Network namespace</a:t>
            </a:r>
            <a:r>
              <a:rPr lang="zh-CN" altLang="en-US"/>
              <a:t>：让容器拥有自己独立的网卡、</a:t>
            </a:r>
            <a:r>
              <a:rPr lang="en-US" altLang="zh-CN"/>
              <a:t>IP</a:t>
            </a:r>
            <a:r>
              <a:rPr lang="zh-CN" altLang="en-US"/>
              <a:t>、路由等资源。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/>
              <a:t>User namespace</a:t>
            </a:r>
            <a:r>
              <a:rPr lang="zh-CN" altLang="en-US"/>
              <a:t>： 让容器能够管理自己的用户。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07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120" y="3231515"/>
            <a:ext cx="6750050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复习：对容器资源的限制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五、复习：对容器资源的限制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32B0F-FD3F-45FB-C1E4-4CB56DA02B27}"/>
              </a:ext>
            </a:extLst>
          </p:cNvPr>
          <p:cNvSpPr txBox="1">
            <a:spLocks/>
          </p:cNvSpPr>
          <p:nvPr/>
        </p:nvSpPr>
        <p:spPr>
          <a:xfrm>
            <a:off x="747131" y="735109"/>
            <a:ext cx="10689100" cy="3171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--memory=1g my-container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-m 200M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vm</a:t>
            </a:r>
            <a:r>
              <a:rPr lang="en-US" altLang="zh-CN" dirty="0"/>
              <a:t> 1 --</a:t>
            </a:r>
            <a:r>
              <a:rPr lang="en-US" altLang="zh-CN" dirty="0" err="1"/>
              <a:t>vm</a:t>
            </a:r>
            <a:r>
              <a:rPr lang="en-US" altLang="zh-CN" dirty="0"/>
              <a:t>-bytes 190M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7E3B0-6FBA-22C9-7CDC-A0A1ACF2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26" y="3906128"/>
            <a:ext cx="6853498" cy="11993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1303E2-A6CE-CA76-6A91-60C46005C5ED}"/>
              </a:ext>
            </a:extLst>
          </p:cNvPr>
          <p:cNvSpPr txBox="1"/>
          <p:nvPr/>
        </p:nvSpPr>
        <p:spPr>
          <a:xfrm>
            <a:off x="6195034" y="5439599"/>
            <a:ext cx="529790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1</a:t>
            </a:r>
            <a:r>
              <a:rPr lang="zh-CN" altLang="en-US" sz="2000" dirty="0"/>
              <a:t>：启动 </a:t>
            </a:r>
            <a:r>
              <a:rPr lang="en-US" altLang="zh-CN" sz="2000" dirty="0"/>
              <a:t>1 </a:t>
            </a:r>
            <a:r>
              <a:rPr lang="zh-CN" altLang="en-US" sz="2000" dirty="0"/>
              <a:t>个内存工作线程。</a:t>
            </a:r>
          </a:p>
          <a:p>
            <a:r>
              <a:rPr lang="en-US" altLang="zh-CN" sz="2000" dirty="0"/>
              <a:t>--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-bytes 100M</a:t>
            </a:r>
            <a:r>
              <a:rPr lang="zh-CN" altLang="en-US" sz="2000" dirty="0"/>
              <a:t>：每个线程分配 </a:t>
            </a:r>
            <a:r>
              <a:rPr lang="en-US" altLang="zh-CN" sz="2000" dirty="0"/>
              <a:t>190M </a:t>
            </a:r>
            <a:r>
              <a:rPr lang="zh-CN" altLang="en-US" sz="2000" dirty="0"/>
              <a:t>内存。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99EC11-E867-9476-2D1E-1CE7508D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45" y="2109071"/>
            <a:ext cx="81788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五、复习：对容器资源的限制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46648-C148-7EA9-E9F4-91F6459893E0}"/>
              </a:ext>
            </a:extLst>
          </p:cNvPr>
          <p:cNvSpPr txBox="1">
            <a:spLocks/>
          </p:cNvSpPr>
          <p:nvPr/>
        </p:nvSpPr>
        <p:spPr>
          <a:xfrm>
            <a:off x="670928" y="939233"/>
            <a:ext cx="10767857" cy="3462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Docker </a:t>
            </a:r>
            <a:r>
              <a:rPr lang="zh-CN" altLang="en-US" dirty="0"/>
              <a:t>可以通过 </a:t>
            </a:r>
            <a:r>
              <a:rPr lang="en-US" altLang="zh-CN" dirty="0"/>
              <a:t>-c </a:t>
            </a:r>
            <a:r>
              <a:rPr lang="zh-CN" altLang="en-US" dirty="0"/>
              <a:t>或 </a:t>
            </a:r>
            <a:r>
              <a:rPr lang="en-US" altLang="zh-CN" dirty="0"/>
              <a:t>--</a:t>
            </a:r>
            <a:r>
              <a:rPr lang="en-US" altLang="zh-CN" dirty="0" err="1"/>
              <a:t>cpu</a:t>
            </a:r>
            <a:r>
              <a:rPr lang="en-US" altLang="zh-CN" dirty="0"/>
              <a:t>-shares </a:t>
            </a:r>
            <a:r>
              <a:rPr lang="zh-CN" altLang="en-US" dirty="0"/>
              <a:t>设置容器使用 </a:t>
            </a:r>
            <a:r>
              <a:rPr lang="en-US" altLang="zh-CN" dirty="0"/>
              <a:t>CPU </a:t>
            </a:r>
            <a:r>
              <a:rPr lang="zh-CN" altLang="en-US" dirty="0"/>
              <a:t>的权重。如果不指定，默认值为 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container_A</a:t>
            </a:r>
            <a:r>
              <a:rPr lang="en-US" altLang="zh-CN" dirty="0"/>
              <a:t> -it  -c 1024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container_B</a:t>
            </a:r>
            <a:r>
              <a:rPr lang="en-US" altLang="zh-CN" dirty="0"/>
              <a:t> -it  -c 512 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78EB6-03B1-1672-D34D-771ECFB6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77" y="4562618"/>
            <a:ext cx="8789891" cy="1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D8499D1-37F5-C6AB-59FD-482E3B073C6F}"/>
              </a:ext>
            </a:extLst>
          </p:cNvPr>
          <p:cNvSpPr txBox="1"/>
          <p:nvPr/>
        </p:nvSpPr>
        <p:spPr>
          <a:xfrm>
            <a:off x="8118364" y="6105208"/>
            <a:ext cx="332042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2</a:t>
            </a:r>
            <a:r>
              <a:rPr lang="zh-CN" altLang="en-US" sz="2000" dirty="0"/>
              <a:t>：启动</a:t>
            </a:r>
            <a:r>
              <a:rPr lang="en-US" altLang="zh-CN" sz="2000" dirty="0"/>
              <a:t>2</a:t>
            </a:r>
            <a:r>
              <a:rPr lang="zh-CN" altLang="en-US" sz="2000" dirty="0"/>
              <a:t>个工作线程。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89799D-794F-5212-D2DA-ACA9C3CE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15" y="1792952"/>
            <a:ext cx="81280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8357F0-4F59-5C45-98F5-928465B2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15" y="2640042"/>
            <a:ext cx="8153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五、复习：对容器资源的限制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983A5-74F2-5E15-851F-2D3D8E207523}"/>
              </a:ext>
            </a:extLst>
          </p:cNvPr>
          <p:cNvSpPr txBox="1">
            <a:spLocks/>
          </p:cNvSpPr>
          <p:nvPr/>
        </p:nvSpPr>
        <p:spPr>
          <a:xfrm>
            <a:off x="713676" y="964295"/>
            <a:ext cx="10682868" cy="560878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默认情况下，所有容器能平等地读写磁盘，可以通过设置</a:t>
            </a:r>
            <a:r>
              <a:rPr lang="en-US" altLang="zh-CN" dirty="0"/>
              <a:t>--</a:t>
            </a:r>
            <a:r>
              <a:rPr lang="en-US" altLang="zh-CN" dirty="0" err="1"/>
              <a:t>blkio</a:t>
            </a:r>
            <a:r>
              <a:rPr lang="en-US" altLang="zh-CN" dirty="0"/>
              <a:t>-weight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err="1"/>
              <a:t>blkio</a:t>
            </a:r>
            <a:r>
              <a:rPr lang="en-US" altLang="zh-CN" dirty="0"/>
              <a:t>-weight-device</a:t>
            </a:r>
            <a:r>
              <a:rPr lang="zh-CN" altLang="en-US" dirty="0"/>
              <a:t>参数来改变容器</a:t>
            </a:r>
            <a:r>
              <a:rPr lang="en-US" altLang="zh-CN" dirty="0"/>
              <a:t>block IO</a:t>
            </a:r>
            <a:r>
              <a:rPr lang="zh-CN" altLang="en-US" dirty="0"/>
              <a:t>的优先级。默认值</a:t>
            </a:r>
            <a:r>
              <a:rPr lang="en-US" altLang="zh-CN" dirty="0"/>
              <a:t>500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r>
              <a:rPr lang="en-US" altLang="zh-CN" dirty="0" err="1"/>
              <a:t>container_A</a:t>
            </a:r>
            <a:r>
              <a:rPr lang="en-US" altLang="zh-CN" dirty="0"/>
              <a:t> </a:t>
            </a:r>
            <a:r>
              <a:rPr lang="zh-CN" altLang="en-US" dirty="0"/>
              <a:t>读写磁盘的带宽是 </a:t>
            </a:r>
            <a:r>
              <a:rPr lang="en-US" altLang="zh-CN" dirty="0" err="1"/>
              <a:t>container_B</a:t>
            </a:r>
            <a:r>
              <a:rPr lang="en-US" altLang="zh-CN" dirty="0"/>
              <a:t> </a:t>
            </a:r>
            <a:r>
              <a:rPr lang="zh-CN" altLang="en-US" dirty="0"/>
              <a:t>的两倍。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--name </a:t>
            </a:r>
            <a:r>
              <a:rPr lang="en-US" altLang="zh-CN" dirty="0" err="1"/>
              <a:t>container_A</a:t>
            </a:r>
            <a:r>
              <a:rPr lang="en-US" altLang="zh-CN" dirty="0"/>
              <a:t> --</a:t>
            </a:r>
            <a:r>
              <a:rPr lang="en-US" altLang="zh-CN" dirty="0" err="1"/>
              <a:t>blkio</a:t>
            </a:r>
            <a:r>
              <a:rPr lang="en-US" altLang="zh-CN" dirty="0"/>
              <a:t>-weight 600 centos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--name </a:t>
            </a:r>
            <a:r>
              <a:rPr lang="en-US" altLang="zh-CN" dirty="0" err="1"/>
              <a:t>container_B</a:t>
            </a:r>
            <a:r>
              <a:rPr lang="en-US" altLang="zh-CN" dirty="0"/>
              <a:t> --</a:t>
            </a:r>
            <a:r>
              <a:rPr lang="en-US" altLang="zh-CN" dirty="0" err="1"/>
              <a:t>blkio</a:t>
            </a:r>
            <a:r>
              <a:rPr lang="en-US" altLang="zh-CN" dirty="0"/>
              <a:t>-weight 300 centos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/>
              <a:t>通过使用 --blkio-weight 选项，你可以在 Docker 中限制容器的磁盘 I/O 使用，以确保容器之间的公平资源共享，并确保关键容器能够获得足够的 I/O 资源来满足其需求。可以根据具体的需求来设置适当的 I/O 权重值。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F186F0-44DF-BC7C-4918-2C81E666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29" y="1860108"/>
            <a:ext cx="8153400" cy="66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E6BAC1-21FA-D1EC-2829-CFA61810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29" y="2385536"/>
            <a:ext cx="81534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0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1"/>
          <p:cNvSpPr txBox="1"/>
          <p:nvPr/>
        </p:nvSpPr>
        <p:spPr>
          <a:xfrm>
            <a:off x="5765917" y="1347360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一</a:t>
            </a:r>
          </a:p>
        </p:txBody>
      </p:sp>
      <p:sp>
        <p:nvSpPr>
          <p:cNvPr id="9" name="TextBox 22"/>
          <p:cNvSpPr txBox="1"/>
          <p:nvPr/>
        </p:nvSpPr>
        <p:spPr>
          <a:xfrm>
            <a:off x="6886112" y="1347360"/>
            <a:ext cx="381386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限制容器对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的使用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TextBox 24"/>
          <p:cNvSpPr txBox="1"/>
          <p:nvPr/>
        </p:nvSpPr>
        <p:spPr>
          <a:xfrm>
            <a:off x="5765917" y="2355575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二</a:t>
            </a:r>
          </a:p>
        </p:txBody>
      </p:sp>
      <p:sp>
        <p:nvSpPr>
          <p:cNvPr id="15" name="TextBox 25"/>
          <p:cNvSpPr txBox="1"/>
          <p:nvPr/>
        </p:nvSpPr>
        <p:spPr>
          <a:xfrm>
            <a:off x="6886112" y="2355574"/>
            <a:ext cx="2411238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en-US" altLang="zh-CN" dirty="0">
                <a:sym typeface="+mn-ea"/>
              </a:rPr>
              <a:t>Block IO</a:t>
            </a:r>
            <a:r>
              <a:rPr lang="zh-CN" altLang="en-US" dirty="0">
                <a:sym typeface="+mn-ea"/>
              </a:rPr>
              <a:t>权重</a:t>
            </a:r>
            <a:endParaRPr lang="zh-CN" altLang="en-US" dirty="0"/>
          </a:p>
        </p:txBody>
      </p:sp>
      <p:sp>
        <p:nvSpPr>
          <p:cNvPr id="16" name="TextBox 27"/>
          <p:cNvSpPr txBox="1"/>
          <p:nvPr/>
        </p:nvSpPr>
        <p:spPr>
          <a:xfrm>
            <a:off x="5765917" y="3363789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三</a:t>
            </a:r>
          </a:p>
        </p:txBody>
      </p:sp>
      <p:sp>
        <p:nvSpPr>
          <p:cNvPr id="17" name="TextBox 28"/>
          <p:cNvSpPr txBox="1"/>
          <p:nvPr/>
        </p:nvSpPr>
        <p:spPr>
          <a:xfrm>
            <a:off x="6886112" y="3363788"/>
            <a:ext cx="2997937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限制 </a:t>
            </a:r>
            <a:r>
              <a:rPr lang="en-US" altLang="zh-CN" dirty="0">
                <a:sym typeface="+mn-ea"/>
              </a:rPr>
              <a:t>bps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dirty="0" err="1">
                <a:sym typeface="+mn-ea"/>
              </a:rPr>
              <a:t>iops</a:t>
            </a:r>
            <a:endParaRPr lang="en-US" altLang="zh-CN" dirty="0">
              <a:sym typeface="+mn-ea"/>
            </a:endParaRPr>
          </a:p>
        </p:txBody>
      </p:sp>
      <p:sp>
        <p:nvSpPr>
          <p:cNvPr id="2" name="TextBox 21"/>
          <p:cNvSpPr txBox="1"/>
          <p:nvPr/>
        </p:nvSpPr>
        <p:spPr>
          <a:xfrm>
            <a:off x="5765917" y="4372003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四</a:t>
            </a:r>
          </a:p>
        </p:txBody>
      </p:sp>
      <p:sp>
        <p:nvSpPr>
          <p:cNvPr id="3" name="TextBox 22"/>
          <p:cNvSpPr txBox="1"/>
          <p:nvPr/>
        </p:nvSpPr>
        <p:spPr>
          <a:xfrm>
            <a:off x="6886112" y="4372002"/>
            <a:ext cx="269817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>
                <a:sym typeface="+mn-ea"/>
              </a:rPr>
              <a:t>容器的底层技术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5765917" y="5380218"/>
            <a:ext cx="543739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五</a:t>
            </a:r>
          </a:p>
        </p:txBody>
      </p:sp>
      <p:sp>
        <p:nvSpPr>
          <p:cNvPr id="7" name="TextBox 25"/>
          <p:cNvSpPr txBox="1"/>
          <p:nvPr/>
        </p:nvSpPr>
        <p:spPr>
          <a:xfrm>
            <a:off x="6886112" y="5380218"/>
            <a:ext cx="413446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复习：对容器资源的限制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6026490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ym typeface="+mn-ea"/>
              </a:rPr>
              <a:t>限制容器对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的使用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一、</a:t>
            </a:r>
            <a:r>
              <a:rPr lang="zh-CN" altLang="en-US" dirty="0">
                <a:sym typeface="+mn-ea"/>
              </a:rPr>
              <a:t>限制容器对</a:t>
            </a:r>
            <a:r>
              <a:rPr lang="en-US" altLang="zh-CN" dirty="0">
                <a:sym typeface="+mn-ea"/>
              </a:rPr>
              <a:t>CPU</a:t>
            </a:r>
            <a:r>
              <a:rPr lang="zh-CN" altLang="en-US" dirty="0">
                <a:sym typeface="+mn-ea"/>
              </a:rPr>
              <a:t>的使用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055EB-761B-D226-44B9-AC7D2973C00C}"/>
              </a:ext>
            </a:extLst>
          </p:cNvPr>
          <p:cNvSpPr txBox="1">
            <a:spLocks/>
          </p:cNvSpPr>
          <p:nvPr/>
        </p:nvSpPr>
        <p:spPr>
          <a:xfrm>
            <a:off x="224880" y="922376"/>
            <a:ext cx="11729225" cy="567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Docker </a:t>
            </a:r>
            <a:r>
              <a:rPr lang="zh-CN" altLang="en-US" dirty="0"/>
              <a:t>可以通过 </a:t>
            </a:r>
            <a:r>
              <a:rPr lang="en-US" altLang="zh-CN" dirty="0"/>
              <a:t>-c </a:t>
            </a:r>
            <a:r>
              <a:rPr lang="zh-CN" altLang="en-US" dirty="0"/>
              <a:t>或 </a:t>
            </a:r>
            <a:r>
              <a:rPr lang="en-US" altLang="zh-CN" dirty="0"/>
              <a:t>--</a:t>
            </a:r>
            <a:r>
              <a:rPr lang="en-US" altLang="zh-CN" dirty="0" err="1"/>
              <a:t>cpu</a:t>
            </a:r>
            <a:r>
              <a:rPr lang="en-US" altLang="zh-CN" dirty="0"/>
              <a:t>-shares </a:t>
            </a:r>
            <a:r>
              <a:rPr lang="zh-CN" altLang="en-US" dirty="0"/>
              <a:t>设置容器使用 </a:t>
            </a:r>
            <a:r>
              <a:rPr lang="en-US" altLang="zh-CN" dirty="0"/>
              <a:t>CPU </a:t>
            </a:r>
            <a:r>
              <a:rPr lang="zh-CN" altLang="en-US" dirty="0"/>
              <a:t>的权重。如果不指定，默认值为 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-c</a:t>
            </a:r>
            <a:r>
              <a:rPr lang="zh-CN" altLang="en-US" dirty="0"/>
              <a:t>设置的 </a:t>
            </a:r>
            <a:r>
              <a:rPr lang="en-US" altLang="zh-CN" dirty="0" err="1"/>
              <a:t>cpu</a:t>
            </a:r>
            <a:r>
              <a:rPr lang="en-US" altLang="zh-CN" dirty="0"/>
              <a:t> share</a:t>
            </a:r>
            <a:r>
              <a:rPr lang="zh-CN" altLang="en-US" dirty="0"/>
              <a:t>是一个相对的权重值。容器最终能分配到的</a:t>
            </a:r>
            <a:r>
              <a:rPr lang="en-US" altLang="zh-CN" dirty="0"/>
              <a:t>CPU</a:t>
            </a:r>
            <a:r>
              <a:rPr lang="zh-CN" altLang="en-US" dirty="0"/>
              <a:t>资源取决于它的</a:t>
            </a:r>
            <a:r>
              <a:rPr lang="en-US" altLang="zh-CN" dirty="0" err="1"/>
              <a:t>cpu</a:t>
            </a:r>
            <a:r>
              <a:rPr lang="en-US" altLang="zh-CN" dirty="0"/>
              <a:t> share</a:t>
            </a:r>
            <a:r>
              <a:rPr lang="zh-CN" altLang="en-US" dirty="0"/>
              <a:t>占所有容器</a:t>
            </a:r>
            <a:r>
              <a:rPr lang="en-US" altLang="zh-CN" dirty="0" err="1"/>
              <a:t>cpu</a:t>
            </a:r>
            <a:r>
              <a:rPr lang="en-US" altLang="zh-CN" dirty="0"/>
              <a:t> share</a:t>
            </a:r>
            <a:r>
              <a:rPr lang="zh-CN" altLang="en-US" dirty="0"/>
              <a:t>总和的比例。</a:t>
            </a:r>
            <a:endParaRPr lang="en-US" altLang="zh-CN" dirty="0"/>
          </a:p>
          <a:p>
            <a:r>
              <a:rPr lang="zh-CN" altLang="en-US" dirty="0"/>
              <a:t>按权重分配 </a:t>
            </a:r>
            <a:r>
              <a:rPr lang="en-US" altLang="zh-CN" dirty="0"/>
              <a:t>CPU </a:t>
            </a:r>
            <a:r>
              <a:rPr lang="zh-CN" altLang="en-US" dirty="0"/>
              <a:t>只会发生在 </a:t>
            </a:r>
            <a:r>
              <a:rPr lang="en-US" altLang="zh-CN" dirty="0"/>
              <a:t>CPU </a:t>
            </a:r>
            <a:r>
              <a:rPr lang="zh-CN" altLang="en-US" dirty="0"/>
              <a:t>资源紧张的情况下。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container_A</a:t>
            </a:r>
            <a:r>
              <a:rPr lang="en-US" altLang="zh-CN" dirty="0"/>
              <a:t> -it  -c 1024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container_B</a:t>
            </a:r>
            <a:r>
              <a:rPr lang="en-US" altLang="zh-CN" dirty="0"/>
              <a:t> -it  -c 512 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A07474-DC6A-388D-81CE-71FF0292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9" y="4728988"/>
            <a:ext cx="8789891" cy="1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C7FEE0-F554-C94D-BF39-C3AE0A0AA8F6}"/>
              </a:ext>
            </a:extLst>
          </p:cNvPr>
          <p:cNvSpPr txBox="1"/>
          <p:nvPr/>
        </p:nvSpPr>
        <p:spPr>
          <a:xfrm>
            <a:off x="8655989" y="6201411"/>
            <a:ext cx="332042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2</a:t>
            </a:r>
            <a:r>
              <a:rPr lang="zh-CN" altLang="en-US" sz="2000" dirty="0"/>
              <a:t>：启动</a:t>
            </a:r>
            <a:r>
              <a:rPr lang="en-US" altLang="zh-CN" sz="2000" dirty="0"/>
              <a:t>2</a:t>
            </a:r>
            <a:r>
              <a:rPr lang="zh-CN" altLang="en-US" sz="2000" dirty="0"/>
              <a:t>个工作线程。</a:t>
            </a:r>
          </a:p>
        </p:txBody>
      </p:sp>
    </p:spTree>
    <p:extLst>
      <p:ext uri="{BB962C8B-B14F-4D97-AF65-F5344CB8AC3E}">
        <p14:creationId xmlns:p14="http://schemas.microsoft.com/office/powerpoint/2010/main" val="42540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Block IO</a:t>
            </a:r>
            <a:r>
              <a:rPr lang="zh-CN" altLang="en-US" dirty="0"/>
              <a:t>权重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二、</a:t>
            </a:r>
            <a:r>
              <a:rPr lang="en-US" altLang="zh-CN" dirty="0"/>
              <a:t> Block IO</a:t>
            </a:r>
            <a:r>
              <a:rPr lang="zh-CN" altLang="en-US" dirty="0"/>
              <a:t>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31608-A236-BBAC-E732-504CA6EA15DC}"/>
              </a:ext>
            </a:extLst>
          </p:cNvPr>
          <p:cNvSpPr txBox="1">
            <a:spLocks/>
          </p:cNvSpPr>
          <p:nvPr/>
        </p:nvSpPr>
        <p:spPr>
          <a:xfrm>
            <a:off x="776813" y="1446482"/>
            <a:ext cx="10674232" cy="37611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默认情况下，所有容器能平等地读写磁盘，可以通过设置</a:t>
            </a:r>
            <a:r>
              <a:rPr lang="en-US" altLang="zh-CN" dirty="0"/>
              <a:t>--</a:t>
            </a:r>
            <a:r>
              <a:rPr lang="en-US" altLang="zh-CN" dirty="0" err="1"/>
              <a:t>blkio</a:t>
            </a:r>
            <a:r>
              <a:rPr lang="en-US" altLang="zh-CN" dirty="0"/>
              <a:t>-weight</a:t>
            </a:r>
            <a:r>
              <a:rPr lang="zh-CN" altLang="en-US" dirty="0"/>
              <a:t>，</a:t>
            </a:r>
            <a:r>
              <a:rPr lang="en-US" altLang="zh-CN" dirty="0"/>
              <a:t>--</a:t>
            </a:r>
            <a:r>
              <a:rPr lang="en-US" altLang="zh-CN" dirty="0" err="1"/>
              <a:t>blkio</a:t>
            </a:r>
            <a:r>
              <a:rPr lang="en-US" altLang="zh-CN" dirty="0"/>
              <a:t>-weight-device</a:t>
            </a:r>
            <a:r>
              <a:rPr lang="zh-CN" altLang="en-US" dirty="0"/>
              <a:t>参数来改变容器</a:t>
            </a:r>
            <a:r>
              <a:rPr lang="en-US" altLang="zh-CN" dirty="0"/>
              <a:t>block IO</a:t>
            </a:r>
            <a:r>
              <a:rPr lang="zh-CN" altLang="en-US" dirty="0"/>
              <a:t>的优先级。默认值</a:t>
            </a:r>
            <a:r>
              <a:rPr lang="en-US" altLang="zh-CN" dirty="0"/>
              <a:t>500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r>
              <a:rPr lang="en-US" altLang="zh-CN" dirty="0" err="1"/>
              <a:t>container_A</a:t>
            </a:r>
            <a:r>
              <a:rPr lang="en-US" altLang="zh-CN" dirty="0"/>
              <a:t> </a:t>
            </a:r>
            <a:r>
              <a:rPr lang="zh-CN" altLang="en-US" dirty="0"/>
              <a:t>读写磁盘的带宽是 </a:t>
            </a:r>
            <a:r>
              <a:rPr lang="en-US" altLang="zh-CN" dirty="0" err="1"/>
              <a:t>container_B</a:t>
            </a:r>
            <a:r>
              <a:rPr lang="en-US" altLang="zh-CN" dirty="0"/>
              <a:t> </a:t>
            </a:r>
            <a:r>
              <a:rPr lang="zh-CN" altLang="en-US" dirty="0"/>
              <a:t>的两倍。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--name </a:t>
            </a:r>
            <a:r>
              <a:rPr lang="en-US" altLang="zh-CN" dirty="0" err="1"/>
              <a:t>container_A</a:t>
            </a:r>
            <a:r>
              <a:rPr lang="en-US" altLang="zh-CN" dirty="0"/>
              <a:t> --</a:t>
            </a:r>
            <a:r>
              <a:rPr lang="en-US" altLang="zh-CN" dirty="0" err="1"/>
              <a:t>blkio</a:t>
            </a:r>
            <a:r>
              <a:rPr lang="en-US" altLang="zh-CN" dirty="0"/>
              <a:t>-weight 600 centos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--name </a:t>
            </a:r>
            <a:r>
              <a:rPr lang="en-US" altLang="zh-CN" dirty="0" err="1"/>
              <a:t>container_B</a:t>
            </a:r>
            <a:r>
              <a:rPr lang="en-US" altLang="zh-CN" dirty="0"/>
              <a:t> --</a:t>
            </a:r>
            <a:r>
              <a:rPr lang="en-US" altLang="zh-CN" dirty="0" err="1"/>
              <a:t>blkio</a:t>
            </a:r>
            <a:r>
              <a:rPr lang="en-US" altLang="zh-CN" dirty="0"/>
              <a:t>-weight 300 centos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1648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限制 </a:t>
            </a:r>
            <a:r>
              <a:rPr lang="en-US" altLang="zh-CN" dirty="0"/>
              <a:t>bps </a:t>
            </a:r>
            <a:r>
              <a:rPr lang="zh-CN" altLang="en-US" dirty="0"/>
              <a:t>和 </a:t>
            </a:r>
            <a:r>
              <a:rPr lang="en-US" altLang="zh-CN" dirty="0" err="1"/>
              <a:t>iops</a:t>
            </a:r>
            <a:endParaRPr lang="zh-CN" altLang="en-US" dirty="0"/>
          </a:p>
          <a:p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三、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A572C-6EAD-CEC3-7CB9-2DAE19595BCB}"/>
              </a:ext>
            </a:extLst>
          </p:cNvPr>
          <p:cNvSpPr txBox="1">
            <a:spLocks/>
          </p:cNvSpPr>
          <p:nvPr/>
        </p:nvSpPr>
        <p:spPr>
          <a:xfrm>
            <a:off x="748986" y="822017"/>
            <a:ext cx="9543587" cy="5444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bps </a:t>
            </a:r>
            <a:r>
              <a:rPr lang="zh-CN" altLang="en-US" sz="2400" dirty="0"/>
              <a:t>： </a:t>
            </a:r>
            <a:r>
              <a:rPr lang="en-US" altLang="zh-CN" sz="2400" dirty="0"/>
              <a:t>byte per second</a:t>
            </a:r>
            <a:r>
              <a:rPr lang="zh-CN" altLang="en-US" sz="2400" dirty="0"/>
              <a:t>，每秒读写的数据量。</a:t>
            </a:r>
          </a:p>
          <a:p>
            <a:r>
              <a:rPr lang="en-US" altLang="zh-CN" sz="2400" dirty="0" err="1"/>
              <a:t>iops</a:t>
            </a:r>
            <a:r>
              <a:rPr lang="en-US" altLang="zh-CN" sz="2400" dirty="0"/>
              <a:t> </a:t>
            </a:r>
            <a:r>
              <a:rPr lang="zh-CN" altLang="en-US" sz="2400" dirty="0"/>
              <a:t>： </a:t>
            </a:r>
            <a:r>
              <a:rPr lang="en-US" altLang="zh-CN" sz="2400" dirty="0"/>
              <a:t>io per second</a:t>
            </a:r>
            <a:r>
              <a:rPr lang="zh-CN" altLang="en-US" sz="2400" dirty="0"/>
              <a:t>，每秒 </a:t>
            </a:r>
            <a:r>
              <a:rPr lang="en-US" altLang="zh-CN" sz="2400" dirty="0"/>
              <a:t>IO </a:t>
            </a:r>
            <a:r>
              <a:rPr lang="zh-CN" altLang="en-US" sz="2400" dirty="0"/>
              <a:t>的次数。</a:t>
            </a:r>
          </a:p>
          <a:p>
            <a:endParaRPr lang="zh-CN" alt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400" dirty="0"/>
              <a:t>可通过以下参数控制容器的 </a:t>
            </a:r>
            <a:r>
              <a:rPr lang="en-US" altLang="zh-CN" sz="2400" dirty="0"/>
              <a:t>bps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iops</a:t>
            </a:r>
            <a:r>
              <a:rPr lang="zh-CN" altLang="en-US" sz="2400" dirty="0"/>
              <a:t>：</a:t>
            </a:r>
          </a:p>
          <a:p>
            <a:r>
              <a:rPr lang="en-US" altLang="zh-CN" sz="2400" dirty="0"/>
              <a:t>--device-read-bps</a:t>
            </a:r>
            <a:r>
              <a:rPr lang="zh-CN" altLang="en-US" sz="2400" dirty="0"/>
              <a:t>，限制读某个设备的 </a:t>
            </a:r>
            <a:r>
              <a:rPr lang="en-US" altLang="zh-CN" sz="2400" dirty="0"/>
              <a:t>bps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--device-write-bps</a:t>
            </a:r>
            <a:r>
              <a:rPr lang="zh-CN" altLang="en-US" sz="2400" dirty="0"/>
              <a:t>，限制写某个设备的 </a:t>
            </a:r>
            <a:r>
              <a:rPr lang="en-US" altLang="zh-CN" sz="2400" dirty="0"/>
              <a:t>bps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--device-read-</a:t>
            </a:r>
            <a:r>
              <a:rPr lang="en-US" altLang="zh-CN" sz="2400" dirty="0" err="1"/>
              <a:t>iops</a:t>
            </a:r>
            <a:r>
              <a:rPr lang="zh-CN" altLang="en-US" sz="2400" dirty="0"/>
              <a:t>，限制读某个设备的 </a:t>
            </a:r>
            <a:r>
              <a:rPr lang="en-US" altLang="zh-CN" sz="2400" dirty="0" err="1"/>
              <a:t>iops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/>
              <a:t>--device-write-</a:t>
            </a:r>
            <a:r>
              <a:rPr lang="en-US" altLang="zh-CN" sz="2400" dirty="0" err="1"/>
              <a:t>iops</a:t>
            </a:r>
            <a:r>
              <a:rPr lang="zh-CN" altLang="en-US" sz="2400" dirty="0"/>
              <a:t>，限制写某个设备的 </a:t>
            </a:r>
            <a:r>
              <a:rPr lang="en-US" altLang="zh-CN" sz="2400" dirty="0" err="1"/>
              <a:t>iops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docker run -it --device-write-bps /dev/vda:10MB centos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88586-3B82-195B-9746-71B71ABC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24" y="5394050"/>
            <a:ext cx="9684026" cy="117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5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容器的底层技术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2540" cy="220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</TotalTime>
  <Words>766</Words>
  <Application>Microsoft Office PowerPoint</Application>
  <PresentationFormat>宽屏</PresentationFormat>
  <Paragraphs>94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Adobe 明體 Std L</vt:lpstr>
      <vt:lpstr>Arial Unicode MS</vt:lpstr>
      <vt:lpstr>方正兰亭粗黑_GBK</vt:lpstr>
      <vt:lpstr>微软雅黑</vt:lpstr>
      <vt:lpstr>微软雅黑 Light</vt:lpstr>
      <vt:lpstr>Arial</vt:lpstr>
      <vt:lpstr>Arial Black</vt:lpstr>
      <vt:lpstr>Calibri</vt:lpstr>
      <vt:lpstr>Impact</vt:lpstr>
      <vt:lpstr>Wingdings</vt:lpstr>
      <vt:lpstr>主题1</vt:lpstr>
      <vt:lpstr>微笑PPT - 小A</vt:lpstr>
      <vt:lpstr>PowerPoint 演示文稿</vt:lpstr>
      <vt:lpstr>PowerPoint 演示文稿</vt:lpstr>
      <vt:lpstr>PowerPoint 演示文稿</vt:lpstr>
      <vt:lpstr>一、限制容器对CPU的使用</vt:lpstr>
      <vt:lpstr>PowerPoint 演示文稿</vt:lpstr>
      <vt:lpstr>二、 Block IO权重</vt:lpstr>
      <vt:lpstr>PowerPoint 演示文稿</vt:lpstr>
      <vt:lpstr>三、限制 bps 和 iops</vt:lpstr>
      <vt:lpstr>PowerPoint 演示文稿</vt:lpstr>
      <vt:lpstr>四、容器的底层技术</vt:lpstr>
      <vt:lpstr>PowerPoint 演示文稿</vt:lpstr>
      <vt:lpstr>五、复习：对容器资源的限制</vt:lpstr>
      <vt:lpstr>五、复习：对容器资源的限制</vt:lpstr>
      <vt:lpstr>五、复习：对容器资源的限制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Administrator</cp:lastModifiedBy>
  <cp:revision>35</cp:revision>
  <dcterms:created xsi:type="dcterms:W3CDTF">2023-09-05T04:18:59Z</dcterms:created>
  <dcterms:modified xsi:type="dcterms:W3CDTF">2023-09-07T17:41:53Z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DCD973920D266D8381ABF6648DF5EAA6_43</vt:lpwstr>
  </property>
  <property fmtid="{D5CDD505-2E9C-101B-9397-08002B2CF9AE}" pid="3" name="KSOProductBuildVer">
    <vt:lpwstr>2052-6.0.2.8225</vt:lpwstr>
  </property>
</Properties>
</file>